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14"/>
  </p:notesMasterIdLst>
  <p:sldIdLst>
    <p:sldId id="256" r:id="rId2"/>
    <p:sldId id="275" r:id="rId3"/>
    <p:sldId id="273" r:id="rId4"/>
    <p:sldId id="261" r:id="rId5"/>
    <p:sldId id="262" r:id="rId6"/>
    <p:sldId id="274" r:id="rId7"/>
    <p:sldId id="260" r:id="rId8"/>
    <p:sldId id="272" r:id="rId9"/>
    <p:sldId id="264" r:id="rId10"/>
    <p:sldId id="270" r:id="rId11"/>
    <p:sldId id="257" r:id="rId12"/>
    <p:sldId id="27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A8815-8ABA-4198-9813-D9D6E0BAB401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F6F1C-8D7F-4F04-BDEB-920AD5712B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400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F6F1C-8D7F-4F04-BDEB-920AD5712B9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742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048D2EF-DB03-4149-86D2-50435443D97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0D78A2C-F4F8-4291-A73F-9F91F454E68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54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D2EF-DB03-4149-86D2-50435443D97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8A2C-F4F8-4291-A73F-9F91F454E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13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D2EF-DB03-4149-86D2-50435443D97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8A2C-F4F8-4291-A73F-9F91F454E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41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D2EF-DB03-4149-86D2-50435443D97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8A2C-F4F8-4291-A73F-9F91F454E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989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D2EF-DB03-4149-86D2-50435443D97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8A2C-F4F8-4291-A73F-9F91F454E68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264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D2EF-DB03-4149-86D2-50435443D97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8A2C-F4F8-4291-A73F-9F91F454E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118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D2EF-DB03-4149-86D2-50435443D97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8A2C-F4F8-4291-A73F-9F91F454E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22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D2EF-DB03-4149-86D2-50435443D97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8A2C-F4F8-4291-A73F-9F91F454E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30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D2EF-DB03-4149-86D2-50435443D97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8A2C-F4F8-4291-A73F-9F91F454E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551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D2EF-DB03-4149-86D2-50435443D97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8A2C-F4F8-4291-A73F-9F91F454E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67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D2EF-DB03-4149-86D2-50435443D97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78A2C-F4F8-4291-A73F-9F91F454E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982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048D2EF-DB03-4149-86D2-50435443D97F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30D78A2C-F4F8-4291-A73F-9F91F454E6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00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5DCEF-764A-4141-869D-CB93B9D4E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828104"/>
            <a:ext cx="9966960" cy="2926080"/>
          </a:xfrm>
        </p:spPr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Voice-Activated AI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07219-BB75-981A-91B3-33B378B84E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5221" y="4262924"/>
            <a:ext cx="3354082" cy="1388165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Riya Thasli K</a:t>
            </a: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 Intern</a:t>
            </a:r>
          </a:p>
          <a:p>
            <a:pPr algn="l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 ID: ITID1309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Date:05-07-25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4F0A98-25BF-6EF9-5E7C-03F02A07E2C9}"/>
              </a:ext>
            </a:extLst>
          </p:cNvPr>
          <p:cNvGrpSpPr/>
          <p:nvPr/>
        </p:nvGrpSpPr>
        <p:grpSpPr>
          <a:xfrm>
            <a:off x="309725" y="319364"/>
            <a:ext cx="4121768" cy="1227547"/>
            <a:chOff x="3947927" y="373123"/>
            <a:chExt cx="4121768" cy="122754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BE20622-5E0F-CC66-FE51-D7808A60CAEB}"/>
                </a:ext>
              </a:extLst>
            </p:cNvPr>
            <p:cNvGrpSpPr/>
            <p:nvPr/>
          </p:nvGrpSpPr>
          <p:grpSpPr>
            <a:xfrm>
              <a:off x="3947927" y="373123"/>
              <a:ext cx="3740899" cy="1227547"/>
              <a:chOff x="3947927" y="373123"/>
              <a:chExt cx="3740899" cy="122754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6F4B48F3-F05C-7196-7542-56A4EE4E8B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7927" y="373123"/>
                <a:ext cx="1114525" cy="1227547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039221B-16D2-D0E2-1639-777E7D982780}"/>
                  </a:ext>
                </a:extLst>
              </p:cNvPr>
              <p:cNvSpPr/>
              <p:nvPr/>
            </p:nvSpPr>
            <p:spPr>
              <a:xfrm>
                <a:off x="5062452" y="373626"/>
                <a:ext cx="2626374" cy="1226575"/>
              </a:xfrm>
              <a:prstGeom prst="rect">
                <a:avLst/>
              </a:prstGeom>
              <a:solidFill>
                <a:srgbClr val="CFE2E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ADF26A-89F5-A370-B266-799D05B60AC1}"/>
                </a:ext>
              </a:extLst>
            </p:cNvPr>
            <p:cNvSpPr txBox="1"/>
            <p:nvPr/>
          </p:nvSpPr>
          <p:spPr>
            <a:xfrm>
              <a:off x="5150236" y="694508"/>
              <a:ext cx="291945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i="0" u="none" strike="noStrike" baseline="0" dirty="0" err="1">
                  <a:solidFill>
                    <a:srgbClr val="000000"/>
                  </a:solidFill>
                  <a:latin typeface="Canva Sans"/>
                </a:rPr>
                <a:t>InLighnX</a:t>
              </a:r>
              <a:r>
                <a:rPr lang="en-US" sz="1800" b="1" i="0" u="none" strike="noStrike" baseline="0" dirty="0">
                  <a:solidFill>
                    <a:srgbClr val="000000"/>
                  </a:solidFill>
                  <a:latin typeface="Canva Sans"/>
                </a:rPr>
                <a:t> Global Pvt. Ltd. </a:t>
              </a:r>
              <a:r>
                <a:rPr lang="en-US" sz="1400" b="1" i="0" u="none" strike="noStrike" baseline="0" dirty="0">
                  <a:solidFill>
                    <a:srgbClr val="000000"/>
                  </a:solidFill>
                  <a:latin typeface="Canva Sans"/>
                </a:rPr>
                <a:t>Experience. Learn. Thrive 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21760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BF07-B36F-B620-EEFB-EBF4E14E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68" y="462992"/>
            <a:ext cx="9875520" cy="1356360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Functionalities</a:t>
            </a:r>
            <a:endParaRPr lang="en-IN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494FF9-394B-A1EF-566F-6135AC11B7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9768" y="1895250"/>
            <a:ext cx="10992464" cy="419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Greet the User: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a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wishMe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 that greets the user based on the time of day.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Handle Commands: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 to user queries such as "open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Google“,"search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Wikipedia”,"what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the time“, etc.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specific command functions such as open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websites,fetch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Wikipedia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summaries,give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system commands like shutdown or restart.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3E5AE4-B1A1-66BE-A014-BC2BFA01DFF8}"/>
              </a:ext>
            </a:extLst>
          </p:cNvPr>
          <p:cNvGrpSpPr/>
          <p:nvPr/>
        </p:nvGrpSpPr>
        <p:grpSpPr>
          <a:xfrm>
            <a:off x="9479280" y="6116638"/>
            <a:ext cx="2753360" cy="504316"/>
            <a:chOff x="3947927" y="373123"/>
            <a:chExt cx="4175514" cy="122754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704C5E3-146C-9EBE-9BE8-DD582C74B145}"/>
                </a:ext>
              </a:extLst>
            </p:cNvPr>
            <p:cNvGrpSpPr/>
            <p:nvPr/>
          </p:nvGrpSpPr>
          <p:grpSpPr>
            <a:xfrm>
              <a:off x="3947927" y="373123"/>
              <a:ext cx="3740899" cy="1227547"/>
              <a:chOff x="3947927" y="373123"/>
              <a:chExt cx="3740899" cy="1227547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57E0385-D9E6-E088-0CF7-9DF0E437C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7927" y="373123"/>
                <a:ext cx="1114525" cy="1227547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C840AB8-0D25-2773-366D-3B9C8ADD0167}"/>
                  </a:ext>
                </a:extLst>
              </p:cNvPr>
              <p:cNvSpPr/>
              <p:nvPr/>
            </p:nvSpPr>
            <p:spPr>
              <a:xfrm>
                <a:off x="5062452" y="373626"/>
                <a:ext cx="2626374" cy="1226575"/>
              </a:xfrm>
              <a:prstGeom prst="rect">
                <a:avLst/>
              </a:prstGeom>
              <a:solidFill>
                <a:srgbClr val="CFE2E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4771E7-A939-AA41-BFCB-4388E6466FE7}"/>
                </a:ext>
              </a:extLst>
            </p:cNvPr>
            <p:cNvSpPr txBox="1"/>
            <p:nvPr/>
          </p:nvSpPr>
          <p:spPr>
            <a:xfrm>
              <a:off x="5203981" y="462488"/>
              <a:ext cx="2919460" cy="10488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i="0" u="none" strike="noStrike" baseline="0" dirty="0" err="1">
                  <a:solidFill>
                    <a:srgbClr val="000000"/>
                  </a:solidFill>
                  <a:latin typeface="Canva Sans"/>
                </a:rPr>
                <a:t>InLighnX</a:t>
              </a:r>
              <a:r>
                <a:rPr lang="en-US" sz="1100" b="1" i="0" u="none" strike="noStrike" baseline="0" dirty="0">
                  <a:solidFill>
                    <a:srgbClr val="000000"/>
                  </a:solidFill>
                  <a:latin typeface="Canva Sans"/>
                </a:rPr>
                <a:t> Global Pvt. Ltd. Experience. Learn. Thrive 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103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409E4-E8F6-523C-2E71-5BFEB6B3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61" y="550606"/>
            <a:ext cx="9875520" cy="1356360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34692F-F366-D2EE-1DAE-B5CF9EE53514}"/>
              </a:ext>
            </a:extLst>
          </p:cNvPr>
          <p:cNvGrpSpPr/>
          <p:nvPr/>
        </p:nvGrpSpPr>
        <p:grpSpPr>
          <a:xfrm>
            <a:off x="9479280" y="6116638"/>
            <a:ext cx="2753360" cy="504316"/>
            <a:chOff x="3947927" y="373123"/>
            <a:chExt cx="4175514" cy="122754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2752583-7B8E-6BB6-A152-8759DBFA75CD}"/>
                </a:ext>
              </a:extLst>
            </p:cNvPr>
            <p:cNvGrpSpPr/>
            <p:nvPr/>
          </p:nvGrpSpPr>
          <p:grpSpPr>
            <a:xfrm>
              <a:off x="3947927" y="373123"/>
              <a:ext cx="3740899" cy="1227547"/>
              <a:chOff x="3947927" y="373123"/>
              <a:chExt cx="3740899" cy="1227547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80575C81-BBC6-C06B-CE89-47F041A88D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7927" y="373123"/>
                <a:ext cx="1114525" cy="1227547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9CF6153-765F-51B4-0C39-04541A2D88FD}"/>
                  </a:ext>
                </a:extLst>
              </p:cNvPr>
              <p:cNvSpPr/>
              <p:nvPr/>
            </p:nvSpPr>
            <p:spPr>
              <a:xfrm>
                <a:off x="5062452" y="373626"/>
                <a:ext cx="2626374" cy="1226575"/>
              </a:xfrm>
              <a:prstGeom prst="rect">
                <a:avLst/>
              </a:prstGeom>
              <a:solidFill>
                <a:srgbClr val="CFE2E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17E5DA-8062-9BB8-0A52-D749957D6125}"/>
                </a:ext>
              </a:extLst>
            </p:cNvPr>
            <p:cNvSpPr txBox="1"/>
            <p:nvPr/>
          </p:nvSpPr>
          <p:spPr>
            <a:xfrm>
              <a:off x="5203981" y="462488"/>
              <a:ext cx="2919460" cy="10488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i="0" u="none" strike="noStrike" baseline="0" dirty="0" err="1">
                  <a:solidFill>
                    <a:srgbClr val="000000"/>
                  </a:solidFill>
                  <a:latin typeface="Canva Sans"/>
                </a:rPr>
                <a:t>InLighnX</a:t>
              </a:r>
              <a:r>
                <a:rPr lang="en-US" sz="1100" b="1" i="0" u="none" strike="noStrike" baseline="0" dirty="0">
                  <a:solidFill>
                    <a:srgbClr val="000000"/>
                  </a:solidFill>
                  <a:latin typeface="Canva Sans"/>
                </a:rPr>
                <a:t> Global Pvt. Ltd. Experience. Learn. Thrive </a:t>
              </a:r>
              <a:endParaRPr lang="en-IN" sz="11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2D27416-6D59-FB27-0062-839C19F6F795}"/>
              </a:ext>
            </a:extLst>
          </p:cNvPr>
          <p:cNvSpPr txBox="1"/>
          <p:nvPr/>
        </p:nvSpPr>
        <p:spPr>
          <a:xfrm>
            <a:off x="658761" y="1751480"/>
            <a:ext cx="11002297" cy="4869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The Voice-Activated AI Chatbot is a demonstration of integrating Artificial Intelligence with         speech recognition, automation, and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atural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anguage Processing using Python.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It listens to voice commands, processes them intelligently, and performs actions such as: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Searching information (e.g., Wikipedia)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Opening websites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google,youtube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Speaking responses aloud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system-level operations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38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D0CE5-D149-7430-78C8-45090F93B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B91FE-6876-10FF-54A9-D710DFAE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761" y="550606"/>
            <a:ext cx="9875520" cy="1356360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B623DE-FFA6-4805-53E8-E43A84FDE37B}"/>
              </a:ext>
            </a:extLst>
          </p:cNvPr>
          <p:cNvGrpSpPr/>
          <p:nvPr/>
        </p:nvGrpSpPr>
        <p:grpSpPr>
          <a:xfrm>
            <a:off x="9479280" y="6116638"/>
            <a:ext cx="2753360" cy="504316"/>
            <a:chOff x="3947927" y="373123"/>
            <a:chExt cx="4175514" cy="122754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DE53B25-0CCF-0CBB-9F1F-DF8EA9D798EA}"/>
                </a:ext>
              </a:extLst>
            </p:cNvPr>
            <p:cNvGrpSpPr/>
            <p:nvPr/>
          </p:nvGrpSpPr>
          <p:grpSpPr>
            <a:xfrm>
              <a:off x="3947927" y="373123"/>
              <a:ext cx="3740899" cy="1227547"/>
              <a:chOff x="3947927" y="373123"/>
              <a:chExt cx="3740899" cy="1227547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79D7504E-4A8D-E5F7-EB0A-4AD0A968D0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7927" y="373123"/>
                <a:ext cx="1114525" cy="1227547"/>
              </a:xfrm>
              <a:prstGeom prst="rect">
                <a:avLst/>
              </a:prstGeom>
            </p:spPr>
          </p:pic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517FDDF-37BA-52F4-9FFF-9ECF32C05219}"/>
                  </a:ext>
                </a:extLst>
              </p:cNvPr>
              <p:cNvSpPr/>
              <p:nvPr/>
            </p:nvSpPr>
            <p:spPr>
              <a:xfrm>
                <a:off x="5062452" y="373626"/>
                <a:ext cx="2626374" cy="1226575"/>
              </a:xfrm>
              <a:prstGeom prst="rect">
                <a:avLst/>
              </a:prstGeom>
              <a:solidFill>
                <a:srgbClr val="CFE2E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7FAFEE-BBC8-0D72-7441-950D8CAB9F8F}"/>
                </a:ext>
              </a:extLst>
            </p:cNvPr>
            <p:cNvSpPr txBox="1"/>
            <p:nvPr/>
          </p:nvSpPr>
          <p:spPr>
            <a:xfrm>
              <a:off x="5203981" y="462488"/>
              <a:ext cx="2919460" cy="10488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i="0" u="none" strike="noStrike" baseline="0" dirty="0" err="1">
                  <a:solidFill>
                    <a:srgbClr val="000000"/>
                  </a:solidFill>
                  <a:latin typeface="Canva Sans"/>
                </a:rPr>
                <a:t>InLighnX</a:t>
              </a:r>
              <a:r>
                <a:rPr lang="en-US" sz="1100" b="1" i="0" u="none" strike="noStrike" baseline="0" dirty="0">
                  <a:solidFill>
                    <a:srgbClr val="000000"/>
                  </a:solidFill>
                  <a:latin typeface="Canva Sans"/>
                </a:rPr>
                <a:t> Global Pvt. Ltd. Experience. Learn. Thrive </a:t>
              </a:r>
              <a:endParaRPr lang="en-IN" sz="1100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0F2A4BC-99C3-B3E8-A7B3-4B12B30594DA}"/>
              </a:ext>
            </a:extLst>
          </p:cNvPr>
          <p:cNvSpPr txBox="1"/>
          <p:nvPr/>
        </p:nvSpPr>
        <p:spPr>
          <a:xfrm>
            <a:off x="658761" y="1751480"/>
            <a:ext cx="11002297" cy="3638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chatbot can be further enhanced with features like: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commands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To-do lists or reminders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Conversational AI models (e.g., ChatGPT integration)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User Interfaces (GUI)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264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5E6A2-B644-F620-FDBD-8866618B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  <a:endParaRPr lang="en-IN" b="1" u="sng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D145-A373-7D26-92B7-32817DC57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351" y="3286432"/>
            <a:ext cx="9872871" cy="685800"/>
          </a:xfrm>
        </p:spPr>
        <p:txBody>
          <a:bodyPr>
            <a:normAutofit lnSpcReduction="10000"/>
          </a:bodyPr>
          <a:lstStyle/>
          <a:p>
            <a:pPr marL="45720" indent="0" algn="ctr">
              <a:buNone/>
            </a:pPr>
            <a:r>
              <a:rPr lang="en-IN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Voice-Activated AI Chatbot</a:t>
            </a:r>
            <a:endParaRPr lang="en-IN" sz="4400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90813D-3524-A292-1B40-BC86BA8A4E82}"/>
              </a:ext>
            </a:extLst>
          </p:cNvPr>
          <p:cNvGrpSpPr/>
          <p:nvPr/>
        </p:nvGrpSpPr>
        <p:grpSpPr>
          <a:xfrm>
            <a:off x="9479280" y="6116638"/>
            <a:ext cx="2753360" cy="504316"/>
            <a:chOff x="3947927" y="373123"/>
            <a:chExt cx="4175514" cy="12275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43813AB-0E9B-D678-BBEB-EA4EAC669728}"/>
                </a:ext>
              </a:extLst>
            </p:cNvPr>
            <p:cNvGrpSpPr/>
            <p:nvPr/>
          </p:nvGrpSpPr>
          <p:grpSpPr>
            <a:xfrm>
              <a:off x="3947927" y="373123"/>
              <a:ext cx="3740899" cy="1227547"/>
              <a:chOff x="3947927" y="373123"/>
              <a:chExt cx="3740899" cy="122754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524EC6C-A694-5DDF-08BF-6BBA8DE6B5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7927" y="373123"/>
                <a:ext cx="1114525" cy="1227547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ADC64BE-FE0C-913C-D369-D97221348DA9}"/>
                  </a:ext>
                </a:extLst>
              </p:cNvPr>
              <p:cNvSpPr/>
              <p:nvPr/>
            </p:nvSpPr>
            <p:spPr>
              <a:xfrm>
                <a:off x="5062452" y="373626"/>
                <a:ext cx="2626374" cy="1226575"/>
              </a:xfrm>
              <a:prstGeom prst="rect">
                <a:avLst/>
              </a:prstGeom>
              <a:solidFill>
                <a:srgbClr val="CFE2E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C0974B-AB8E-4FB2-01E2-B6BB8A6836ED}"/>
                </a:ext>
              </a:extLst>
            </p:cNvPr>
            <p:cNvSpPr txBox="1"/>
            <p:nvPr/>
          </p:nvSpPr>
          <p:spPr>
            <a:xfrm>
              <a:off x="5203981" y="462488"/>
              <a:ext cx="2919460" cy="10488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i="0" u="none" strike="noStrike" baseline="0" dirty="0" err="1">
                  <a:solidFill>
                    <a:srgbClr val="000000"/>
                  </a:solidFill>
                  <a:latin typeface="Canva Sans"/>
                </a:rPr>
                <a:t>InLighnX</a:t>
              </a:r>
              <a:r>
                <a:rPr lang="en-US" sz="1100" b="1" i="0" u="none" strike="noStrike" baseline="0" dirty="0">
                  <a:solidFill>
                    <a:srgbClr val="000000"/>
                  </a:solidFill>
                  <a:latin typeface="Canva Sans"/>
                </a:rPr>
                <a:t> Global Pvt. Ltd. Experience. Learn. Thrive 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16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C71B-8246-53A3-CD2F-4AA7A04D9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77" y="807305"/>
            <a:ext cx="9875520" cy="1356360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  <a:br>
              <a:rPr lang="en-US" b="1" u="sng" dirty="0"/>
            </a:b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14383-98BE-ED2E-E30E-67918E9EA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213" y="1644028"/>
            <a:ext cx="11144673" cy="4038600"/>
          </a:xfrm>
        </p:spPr>
        <p:txBody>
          <a:bodyPr/>
          <a:lstStyle/>
          <a:p>
            <a:pPr marL="45720" indent="0">
              <a:lnSpc>
                <a:spcPct val="2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Voice-Activated AI Chatbot is an intelligent assistant that listens to user voice commands, interprets them using speech recognition, performs the intended task, and responds via a speech engine. It brings together AI, voice processing, and automation to simulate human-computer verbal interaction.</a:t>
            </a:r>
          </a:p>
          <a:p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C74869-E4C2-54BE-217A-86CE5FBB31C9}"/>
              </a:ext>
            </a:extLst>
          </p:cNvPr>
          <p:cNvGrpSpPr/>
          <p:nvPr/>
        </p:nvGrpSpPr>
        <p:grpSpPr>
          <a:xfrm>
            <a:off x="9479280" y="6116638"/>
            <a:ext cx="2753360" cy="504316"/>
            <a:chOff x="3947927" y="373123"/>
            <a:chExt cx="4175514" cy="122754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B38FC35-7119-BBF4-79B9-F895DA6A6212}"/>
                </a:ext>
              </a:extLst>
            </p:cNvPr>
            <p:cNvGrpSpPr/>
            <p:nvPr/>
          </p:nvGrpSpPr>
          <p:grpSpPr>
            <a:xfrm>
              <a:off x="3947927" y="373123"/>
              <a:ext cx="3740899" cy="1227547"/>
              <a:chOff x="3947927" y="373123"/>
              <a:chExt cx="3740899" cy="1227547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E080E6E-57B4-14F2-C730-C8582132E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7927" y="373123"/>
                <a:ext cx="1114525" cy="1227547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6C0D308-E068-9FF2-D697-D98572181AE9}"/>
                  </a:ext>
                </a:extLst>
              </p:cNvPr>
              <p:cNvSpPr/>
              <p:nvPr/>
            </p:nvSpPr>
            <p:spPr>
              <a:xfrm>
                <a:off x="5062452" y="373626"/>
                <a:ext cx="2626374" cy="1226575"/>
              </a:xfrm>
              <a:prstGeom prst="rect">
                <a:avLst/>
              </a:prstGeom>
              <a:solidFill>
                <a:srgbClr val="CFE2E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308FD3-F0C2-89E1-B616-9F6120FE51AF}"/>
                </a:ext>
              </a:extLst>
            </p:cNvPr>
            <p:cNvSpPr txBox="1"/>
            <p:nvPr/>
          </p:nvSpPr>
          <p:spPr>
            <a:xfrm>
              <a:off x="5203981" y="462488"/>
              <a:ext cx="2919460" cy="10488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i="0" u="none" strike="noStrike" baseline="0" dirty="0" err="1">
                  <a:solidFill>
                    <a:srgbClr val="000000"/>
                  </a:solidFill>
                  <a:latin typeface="Canva Sans"/>
                </a:rPr>
                <a:t>InLighnX</a:t>
              </a:r>
              <a:r>
                <a:rPr lang="en-US" sz="1100" b="1" i="0" u="none" strike="noStrike" baseline="0" dirty="0">
                  <a:solidFill>
                    <a:srgbClr val="000000"/>
                  </a:solidFill>
                  <a:latin typeface="Canva Sans"/>
                </a:rPr>
                <a:t> Global Pvt. Ltd. Experience. Learn. Thrive 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478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5C32-5D9B-1329-90D1-36B14712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577" y="687173"/>
            <a:ext cx="9875520" cy="1356360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10B6C30-92FE-CF93-8B97-15F174880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77" y="1696051"/>
            <a:ext cx="11328892" cy="3807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develop a hands-free AI chatbot that interacts with users through voice commands.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implement speech recognition for converting audio input into text.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use text-to-speech (TTS) for providing audible responses.</a:t>
            </a:r>
          </a:p>
          <a:p>
            <a:pPr lvl="0"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automate simple tasks such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give system commands like shutdown or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restart,fetch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summaries,telling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 and open websites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3A1BF56-D14F-CA97-194E-C438AB06E9B8}"/>
              </a:ext>
            </a:extLst>
          </p:cNvPr>
          <p:cNvGrpSpPr/>
          <p:nvPr/>
        </p:nvGrpSpPr>
        <p:grpSpPr>
          <a:xfrm>
            <a:off x="9479280" y="6116638"/>
            <a:ext cx="2753360" cy="504316"/>
            <a:chOff x="3947927" y="373123"/>
            <a:chExt cx="4175514" cy="122754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9F12104-0BA6-A1A5-F66D-853721DA65C4}"/>
                </a:ext>
              </a:extLst>
            </p:cNvPr>
            <p:cNvGrpSpPr/>
            <p:nvPr/>
          </p:nvGrpSpPr>
          <p:grpSpPr>
            <a:xfrm>
              <a:off x="3947927" y="373123"/>
              <a:ext cx="3740899" cy="1227547"/>
              <a:chOff x="3947927" y="373123"/>
              <a:chExt cx="3740899" cy="122754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EBD93BFA-29B5-4894-10F6-D5CCA4B631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7927" y="373123"/>
                <a:ext cx="1114525" cy="1227547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DA1494F-1E2B-280D-833B-A500C25F5A45}"/>
                  </a:ext>
                </a:extLst>
              </p:cNvPr>
              <p:cNvSpPr/>
              <p:nvPr/>
            </p:nvSpPr>
            <p:spPr>
              <a:xfrm>
                <a:off x="5062452" y="373626"/>
                <a:ext cx="2626374" cy="1226575"/>
              </a:xfrm>
              <a:prstGeom prst="rect">
                <a:avLst/>
              </a:prstGeom>
              <a:solidFill>
                <a:srgbClr val="CFE2E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5F216B-DA8A-8290-FC34-EEF7B2F93C56}"/>
                </a:ext>
              </a:extLst>
            </p:cNvPr>
            <p:cNvSpPr txBox="1"/>
            <p:nvPr/>
          </p:nvSpPr>
          <p:spPr>
            <a:xfrm>
              <a:off x="5203981" y="462488"/>
              <a:ext cx="2919460" cy="10488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i="0" u="none" strike="noStrike" baseline="0" dirty="0" err="1">
                  <a:solidFill>
                    <a:srgbClr val="000000"/>
                  </a:solidFill>
                  <a:latin typeface="Canva Sans"/>
                </a:rPr>
                <a:t>InLighnX</a:t>
              </a:r>
              <a:r>
                <a:rPr lang="en-US" sz="1100" b="1" i="0" u="none" strike="noStrike" baseline="0" dirty="0">
                  <a:solidFill>
                    <a:srgbClr val="000000"/>
                  </a:solidFill>
                  <a:latin typeface="Canva Sans"/>
                </a:rPr>
                <a:t> Global Pvt. Ltd. Experience. Learn. Thrive 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0709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D1A36C2-0D29-806A-4FEF-F9D7E5C2B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26" y="552876"/>
            <a:ext cx="9875520" cy="1356360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IN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64CBF9D-AECD-0BD2-A851-FBB53B85F198}"/>
              </a:ext>
            </a:extLst>
          </p:cNvPr>
          <p:cNvGrpSpPr/>
          <p:nvPr/>
        </p:nvGrpSpPr>
        <p:grpSpPr>
          <a:xfrm>
            <a:off x="9479280" y="6116638"/>
            <a:ext cx="2753360" cy="504316"/>
            <a:chOff x="3947927" y="373123"/>
            <a:chExt cx="4175514" cy="122754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94EAF9A-3C3D-CD3F-F0AB-A46C9FF51604}"/>
                </a:ext>
              </a:extLst>
            </p:cNvPr>
            <p:cNvGrpSpPr/>
            <p:nvPr/>
          </p:nvGrpSpPr>
          <p:grpSpPr>
            <a:xfrm>
              <a:off x="3947927" y="373123"/>
              <a:ext cx="3740899" cy="1227547"/>
              <a:chOff x="3947927" y="373123"/>
              <a:chExt cx="3740899" cy="1227547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CA1F256-8478-D379-59B8-56B3AB9093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7927" y="373123"/>
                <a:ext cx="1114525" cy="1227547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8DDAF39-B036-CD6A-D5F1-C80E9540E9AD}"/>
                  </a:ext>
                </a:extLst>
              </p:cNvPr>
              <p:cNvSpPr/>
              <p:nvPr/>
            </p:nvSpPr>
            <p:spPr>
              <a:xfrm>
                <a:off x="5062452" y="373626"/>
                <a:ext cx="2626374" cy="1226575"/>
              </a:xfrm>
              <a:prstGeom prst="rect">
                <a:avLst/>
              </a:prstGeom>
              <a:solidFill>
                <a:srgbClr val="CFE2E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CA4CF9-F6B4-7383-BD81-36CB940B4D88}"/>
                </a:ext>
              </a:extLst>
            </p:cNvPr>
            <p:cNvSpPr txBox="1"/>
            <p:nvPr/>
          </p:nvSpPr>
          <p:spPr>
            <a:xfrm>
              <a:off x="5203981" y="462488"/>
              <a:ext cx="2919460" cy="10488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i="0" u="none" strike="noStrike" baseline="0" dirty="0" err="1">
                  <a:solidFill>
                    <a:srgbClr val="000000"/>
                  </a:solidFill>
                  <a:latin typeface="Canva Sans"/>
                </a:rPr>
                <a:t>InLighnX</a:t>
              </a:r>
              <a:r>
                <a:rPr lang="en-US" sz="1100" b="1" i="0" u="none" strike="noStrike" baseline="0" dirty="0">
                  <a:solidFill>
                    <a:srgbClr val="000000"/>
                  </a:solidFill>
                  <a:latin typeface="Canva Sans"/>
                </a:rPr>
                <a:t> Global Pvt. Ltd. Experience. Learn. Thrive </a:t>
              </a:r>
              <a:endParaRPr lang="en-IN" sz="11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2948EE5-D779-FAB1-AF43-A48F313B1002}"/>
              </a:ext>
            </a:extLst>
          </p:cNvPr>
          <p:cNvSpPr txBox="1"/>
          <p:nvPr/>
        </p:nvSpPr>
        <p:spPr>
          <a:xfrm>
            <a:off x="625126" y="1909428"/>
            <a:ext cx="10941747" cy="3807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chatbot will: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Listen to voice commands using system microphone.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voice to text using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speech_recognition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commands and take appropriate action (e.g., Wikipedia search, open web pages).</a:t>
            </a:r>
          </a:p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Respond using text-to-speech via pyttsx3.</a:t>
            </a:r>
          </a:p>
        </p:txBody>
      </p:sp>
    </p:spTree>
    <p:extLst>
      <p:ext uri="{BB962C8B-B14F-4D97-AF65-F5344CB8AC3E}">
        <p14:creationId xmlns:p14="http://schemas.microsoft.com/office/powerpoint/2010/main" val="245418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140C4-A775-2C04-EE4C-7A6E74833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0867"/>
            <a:ext cx="9875520" cy="1356360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endParaRPr lang="en-IN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60E24-DC75-789A-AC43-E9E8FA0DD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5480"/>
            <a:ext cx="10512951" cy="4038600"/>
          </a:xfrm>
        </p:spPr>
        <p:txBody>
          <a:bodyPr/>
          <a:lstStyle/>
          <a:p>
            <a:pPr marL="0" lv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NLP is applied for command parsing.</a:t>
            </a:r>
          </a:p>
          <a:p>
            <a:pPr marL="0" lv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 voice input.</a:t>
            </a:r>
          </a:p>
          <a:p>
            <a:pPr marL="0" lv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command-based interaction (not conversational).</a:t>
            </a:r>
          </a:p>
          <a:p>
            <a:pPr marL="0" lvl="0" indent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on desktop/laptop with internet access for certain features (like Google Speech API, Wikipedia).</a:t>
            </a:r>
          </a:p>
          <a:p>
            <a:endParaRPr lang="en-IN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4ED1BBE-2157-7668-7454-DC2344357D9B}"/>
              </a:ext>
            </a:extLst>
          </p:cNvPr>
          <p:cNvGrpSpPr/>
          <p:nvPr/>
        </p:nvGrpSpPr>
        <p:grpSpPr>
          <a:xfrm>
            <a:off x="9479280" y="6116638"/>
            <a:ext cx="2753360" cy="504316"/>
            <a:chOff x="3947927" y="373123"/>
            <a:chExt cx="4175514" cy="122754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BE74730-1CFB-3C7D-FCC7-D6923774A2CA}"/>
                </a:ext>
              </a:extLst>
            </p:cNvPr>
            <p:cNvGrpSpPr/>
            <p:nvPr/>
          </p:nvGrpSpPr>
          <p:grpSpPr>
            <a:xfrm>
              <a:off x="3947927" y="373123"/>
              <a:ext cx="3740899" cy="1227547"/>
              <a:chOff x="3947927" y="373123"/>
              <a:chExt cx="3740899" cy="1227547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ED72F04-B74D-B30B-9B27-E18DA9513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7927" y="373123"/>
                <a:ext cx="1114525" cy="1227547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7544F6D-77B6-99C1-EE5E-23B2CFEAFFCE}"/>
                  </a:ext>
                </a:extLst>
              </p:cNvPr>
              <p:cNvSpPr/>
              <p:nvPr/>
            </p:nvSpPr>
            <p:spPr>
              <a:xfrm>
                <a:off x="5062452" y="373626"/>
                <a:ext cx="2626374" cy="1226575"/>
              </a:xfrm>
              <a:prstGeom prst="rect">
                <a:avLst/>
              </a:prstGeom>
              <a:solidFill>
                <a:srgbClr val="CFE2E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D25C9D-29F7-894D-219E-B6F1FC287290}"/>
                </a:ext>
              </a:extLst>
            </p:cNvPr>
            <p:cNvSpPr txBox="1"/>
            <p:nvPr/>
          </p:nvSpPr>
          <p:spPr>
            <a:xfrm>
              <a:off x="5203981" y="462488"/>
              <a:ext cx="2919460" cy="10488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i="0" u="none" strike="noStrike" baseline="0" dirty="0" err="1">
                  <a:solidFill>
                    <a:srgbClr val="000000"/>
                  </a:solidFill>
                  <a:latin typeface="Canva Sans"/>
                </a:rPr>
                <a:t>InLighnX</a:t>
              </a:r>
              <a:r>
                <a:rPr lang="en-US" sz="1100" b="1" i="0" u="none" strike="noStrike" baseline="0" dirty="0">
                  <a:solidFill>
                    <a:srgbClr val="000000"/>
                  </a:solidFill>
                  <a:latin typeface="Canva Sans"/>
                </a:rPr>
                <a:t> Global Pvt. Ltd. Experience. Learn. Thrive 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60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74A7-5A14-3405-6013-9831AD242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70" y="393290"/>
            <a:ext cx="9875520" cy="1356360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Libraries</a:t>
            </a:r>
            <a:endParaRPr lang="en-IN" b="1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3B71AB-6BD7-FD24-B277-8559288629CF}"/>
              </a:ext>
            </a:extLst>
          </p:cNvPr>
          <p:cNvGrpSpPr/>
          <p:nvPr/>
        </p:nvGrpSpPr>
        <p:grpSpPr>
          <a:xfrm>
            <a:off x="9479280" y="6116638"/>
            <a:ext cx="2753360" cy="504316"/>
            <a:chOff x="3947927" y="373123"/>
            <a:chExt cx="4175514" cy="122754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B480F39-4A92-B5CE-A15D-1012F31CD2C2}"/>
                </a:ext>
              </a:extLst>
            </p:cNvPr>
            <p:cNvGrpSpPr/>
            <p:nvPr/>
          </p:nvGrpSpPr>
          <p:grpSpPr>
            <a:xfrm>
              <a:off x="3947927" y="373123"/>
              <a:ext cx="3740899" cy="1227547"/>
              <a:chOff x="3947927" y="373123"/>
              <a:chExt cx="3740899" cy="1227547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26213B8F-CCC6-D222-FF61-0744FC63B4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7927" y="373123"/>
                <a:ext cx="1114525" cy="1227547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F622290-1606-DE29-BAEE-3B2B370DFD87}"/>
                  </a:ext>
                </a:extLst>
              </p:cNvPr>
              <p:cNvSpPr/>
              <p:nvPr/>
            </p:nvSpPr>
            <p:spPr>
              <a:xfrm>
                <a:off x="5062452" y="373626"/>
                <a:ext cx="2626374" cy="1226575"/>
              </a:xfrm>
              <a:prstGeom prst="rect">
                <a:avLst/>
              </a:prstGeom>
              <a:solidFill>
                <a:srgbClr val="CFE2E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3D1B93-241F-472E-99CC-EAB56957C131}"/>
                </a:ext>
              </a:extLst>
            </p:cNvPr>
            <p:cNvSpPr txBox="1"/>
            <p:nvPr/>
          </p:nvSpPr>
          <p:spPr>
            <a:xfrm>
              <a:off x="5203981" y="462488"/>
              <a:ext cx="2919460" cy="10488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i="0" u="none" strike="noStrike" baseline="0" dirty="0" err="1">
                  <a:solidFill>
                    <a:srgbClr val="000000"/>
                  </a:solidFill>
                  <a:latin typeface="Canva Sans"/>
                </a:rPr>
                <a:t>InLighnX</a:t>
              </a:r>
              <a:r>
                <a:rPr lang="en-US" sz="1100" b="1" i="0" u="none" strike="noStrike" baseline="0" dirty="0">
                  <a:solidFill>
                    <a:srgbClr val="000000"/>
                  </a:solidFill>
                  <a:latin typeface="Canva Sans"/>
                </a:rPr>
                <a:t> Global Pvt. Ltd. Experience. Learn. Thrive </a:t>
              </a:r>
              <a:endParaRPr lang="en-IN" sz="1100" dirty="0"/>
            </a:p>
          </p:txBody>
        </p:sp>
      </p:grpSp>
      <p:sp>
        <p:nvSpPr>
          <p:cNvPr id="21" name="Rectangle 1">
            <a:extLst>
              <a:ext uri="{FF2B5EF4-FFF2-40B4-BE49-F238E27FC236}">
                <a16:creationId xmlns:a16="http://schemas.microsoft.com/office/drawing/2014/main" id="{A2C0812A-A86B-CC7D-040B-50F3176B9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69" y="1393988"/>
            <a:ext cx="1128743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3.11.9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The core programming language used for scripting logic and integrating libraries.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speech_recognition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Converts spoken audio to text using services like Google Web Speech API.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Pyttsx3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Provides text-to-speech conversion without internet dependency.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Pyaudio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Enables microphone input streaming for capturing live voice.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wikipedia-api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Fetches summarized content from Wikipedia based on user queries.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webbrowser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Opens websites like Google or YouTube directly from voice commands.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datetime module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Helps fetch the current time and date to personalize responses.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Used for executing operating system-level commands like opening folders.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3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826D-6BC8-09A8-55C1-415CA3AF1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10" y="399676"/>
            <a:ext cx="9875520" cy="1356360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Libraries</a:t>
            </a:r>
            <a:endParaRPr lang="en-IN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E80C17-7CE3-2AA5-3C92-971F16ECA540}"/>
              </a:ext>
            </a:extLst>
          </p:cNvPr>
          <p:cNvGrpSpPr/>
          <p:nvPr/>
        </p:nvGrpSpPr>
        <p:grpSpPr>
          <a:xfrm>
            <a:off x="9479280" y="6116638"/>
            <a:ext cx="2753360" cy="504316"/>
            <a:chOff x="3947927" y="373123"/>
            <a:chExt cx="4175514" cy="122754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8437A1A-8449-0167-D14C-345F07B7F25D}"/>
                </a:ext>
              </a:extLst>
            </p:cNvPr>
            <p:cNvGrpSpPr/>
            <p:nvPr/>
          </p:nvGrpSpPr>
          <p:grpSpPr>
            <a:xfrm>
              <a:off x="3947927" y="373123"/>
              <a:ext cx="3740899" cy="1227547"/>
              <a:chOff x="3947927" y="373123"/>
              <a:chExt cx="3740899" cy="1227547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7BE24E8-7A81-D0D0-F868-BC6B0DED9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7927" y="373123"/>
                <a:ext cx="1114525" cy="1227547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D0336E4-044B-9E0E-4DE5-7A853832DB62}"/>
                  </a:ext>
                </a:extLst>
              </p:cNvPr>
              <p:cNvSpPr/>
              <p:nvPr/>
            </p:nvSpPr>
            <p:spPr>
              <a:xfrm>
                <a:off x="5062452" y="373626"/>
                <a:ext cx="2626374" cy="1226575"/>
              </a:xfrm>
              <a:prstGeom prst="rect">
                <a:avLst/>
              </a:prstGeom>
              <a:solidFill>
                <a:srgbClr val="CFE2E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F55631-FE20-509E-C4CD-FBBF8C2D4840}"/>
                </a:ext>
              </a:extLst>
            </p:cNvPr>
            <p:cNvSpPr txBox="1"/>
            <p:nvPr/>
          </p:nvSpPr>
          <p:spPr>
            <a:xfrm>
              <a:off x="5203981" y="462488"/>
              <a:ext cx="2919460" cy="10488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i="0" u="none" strike="noStrike" baseline="0" dirty="0" err="1">
                  <a:solidFill>
                    <a:srgbClr val="000000"/>
                  </a:solidFill>
                  <a:latin typeface="Canva Sans"/>
                </a:rPr>
                <a:t>InLighnX</a:t>
              </a:r>
              <a:r>
                <a:rPr lang="en-US" sz="1100" b="1" i="0" u="none" strike="noStrike" baseline="0" dirty="0">
                  <a:solidFill>
                    <a:srgbClr val="000000"/>
                  </a:solidFill>
                  <a:latin typeface="Canva Sans"/>
                </a:rPr>
                <a:t> Global Pvt. Ltd. Experience. Learn. Thrive </a:t>
              </a:r>
              <a:endParaRPr lang="en-IN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7080C80-4E69-02F4-5C42-A4D4FBAC487C}"/>
              </a:ext>
            </a:extLst>
          </p:cNvPr>
          <p:cNvSpPr txBox="1"/>
          <p:nvPr/>
        </p:nvSpPr>
        <p:spPr>
          <a:xfrm>
            <a:off x="533221" y="1756139"/>
            <a:ext cx="10736864" cy="4197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subprocess module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Executes external programs or scripts, e.g., launching applications.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ctypes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Provides access to system-level features, such as locking or shutting down the system.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Microphone class (from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speech_recognition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Captures audio stream using system microphone hardware.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TTS engine initialization 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Initializes the voice engine for speech output customization.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Ambient noise adjustment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Improves recognition accuracy by adapting to the environmental sound.</a:t>
            </a:r>
          </a:p>
        </p:txBody>
      </p:sp>
    </p:spTree>
    <p:extLst>
      <p:ext uri="{BB962C8B-B14F-4D97-AF65-F5344CB8AC3E}">
        <p14:creationId xmlns:p14="http://schemas.microsoft.com/office/powerpoint/2010/main" val="1789434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19A25-D709-DDDE-842B-AB4EBFE9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3" y="503322"/>
            <a:ext cx="9875520" cy="1356360"/>
          </a:xfrm>
        </p:spPr>
        <p:txBody>
          <a:bodyPr/>
          <a:lstStyle/>
          <a:p>
            <a:r>
              <a:rPr lang="en-US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Functionalities</a:t>
            </a:r>
            <a:endParaRPr lang="en-IN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A1559B-2440-DFFD-98F1-C977F5D539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1053" y="2006370"/>
            <a:ext cx="10016612" cy="3076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 Voice Commands: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Used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speech_recognition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capture and recognize voice input.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a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takeCommand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function to handle and process user commands.</a:t>
            </a:r>
          </a:p>
          <a:p>
            <a:pPr marL="0" lv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  Respond with Voice:</a:t>
            </a:r>
          </a:p>
          <a:p>
            <a:pPr marL="342900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pyttsx3 to implement a speak() function that makes the chatbot respond audibly.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693250D-0B4C-F073-921D-4BA86C377112}"/>
              </a:ext>
            </a:extLst>
          </p:cNvPr>
          <p:cNvGrpSpPr/>
          <p:nvPr/>
        </p:nvGrpSpPr>
        <p:grpSpPr>
          <a:xfrm>
            <a:off x="9479280" y="6116638"/>
            <a:ext cx="2753360" cy="504316"/>
            <a:chOff x="3947927" y="373123"/>
            <a:chExt cx="4175514" cy="122754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4EDAE45-E97E-9AB6-E1CD-FE300B34D1DB}"/>
                </a:ext>
              </a:extLst>
            </p:cNvPr>
            <p:cNvGrpSpPr/>
            <p:nvPr/>
          </p:nvGrpSpPr>
          <p:grpSpPr>
            <a:xfrm>
              <a:off x="3947927" y="373123"/>
              <a:ext cx="3740899" cy="1227547"/>
              <a:chOff x="3947927" y="373123"/>
              <a:chExt cx="3740899" cy="1227547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AAE5064-B238-D0A1-C91D-92045286E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47927" y="373123"/>
                <a:ext cx="1114525" cy="1227547"/>
              </a:xfrm>
              <a:prstGeom prst="rect">
                <a:avLst/>
              </a:prstGeom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5D79B3C-BF5D-0837-D3F5-86FCECA508D3}"/>
                  </a:ext>
                </a:extLst>
              </p:cNvPr>
              <p:cNvSpPr/>
              <p:nvPr/>
            </p:nvSpPr>
            <p:spPr>
              <a:xfrm>
                <a:off x="5062452" y="373626"/>
                <a:ext cx="2626374" cy="1226575"/>
              </a:xfrm>
              <a:prstGeom prst="rect">
                <a:avLst/>
              </a:prstGeom>
              <a:solidFill>
                <a:srgbClr val="CFE2E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accent6">
                      <a:lumMod val="60000"/>
                      <a:lumOff val="40000"/>
                    </a:schemeClr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7C1759-BA5A-710F-1911-8078E96494D0}"/>
                </a:ext>
              </a:extLst>
            </p:cNvPr>
            <p:cNvSpPr txBox="1"/>
            <p:nvPr/>
          </p:nvSpPr>
          <p:spPr>
            <a:xfrm>
              <a:off x="5203981" y="462488"/>
              <a:ext cx="2919460" cy="10488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i="0" u="none" strike="noStrike" baseline="0" dirty="0" err="1">
                  <a:solidFill>
                    <a:srgbClr val="000000"/>
                  </a:solidFill>
                  <a:latin typeface="Canva Sans"/>
                </a:rPr>
                <a:t>InLighnX</a:t>
              </a:r>
              <a:r>
                <a:rPr lang="en-US" sz="1100" b="1" i="0" u="none" strike="noStrike" baseline="0" dirty="0">
                  <a:solidFill>
                    <a:srgbClr val="000000"/>
                  </a:solidFill>
                  <a:latin typeface="Canva Sans"/>
                </a:rPr>
                <a:t> Global Pvt. Ltd. Experience. Learn. Thrive </a:t>
              </a:r>
              <a:endParaRPr lang="en-IN" sz="11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376477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264</TotalTime>
  <Words>777</Words>
  <Application>Microsoft Office PowerPoint</Application>
  <PresentationFormat>Widescreen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Canva Sans</vt:lpstr>
      <vt:lpstr>Corbel</vt:lpstr>
      <vt:lpstr>Times New Roman</vt:lpstr>
      <vt:lpstr>Basis</vt:lpstr>
      <vt:lpstr>Voice-Activated AI Chatbot</vt:lpstr>
      <vt:lpstr>Project Title</vt:lpstr>
      <vt:lpstr> Introduction </vt:lpstr>
      <vt:lpstr>Objective</vt:lpstr>
      <vt:lpstr>Scope</vt:lpstr>
      <vt:lpstr>Scope</vt:lpstr>
      <vt:lpstr>Technologies and Libraries</vt:lpstr>
      <vt:lpstr>Technologies and Libraries</vt:lpstr>
      <vt:lpstr>Core Functionalities</vt:lpstr>
      <vt:lpstr>Core Functionalities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Riya Thasli</dc:creator>
  <cp:lastModifiedBy>Riya Thasli</cp:lastModifiedBy>
  <cp:revision>4</cp:revision>
  <dcterms:created xsi:type="dcterms:W3CDTF">2025-06-15T15:37:04Z</dcterms:created>
  <dcterms:modified xsi:type="dcterms:W3CDTF">2025-07-04T19:20:27Z</dcterms:modified>
</cp:coreProperties>
</file>