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10287000" cx="18288000"/>
  <p:notesSz cx="6858000" cy="9144000"/>
  <p:embeddedFontLst>
    <p:embeddedFont>
      <p:font typeface="DM Sans Medium"/>
      <p:regular r:id="rId51"/>
      <p:bold r:id="rId52"/>
      <p:italic r:id="rId53"/>
      <p:boldItalic r:id="rId54"/>
    </p:embeddedFont>
    <p:embeddedFont>
      <p:font typeface="DM Sans"/>
      <p:bold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7" roundtripDataSignature="AMtx7mil06oHDujIjCxwcMJByRdQQzzX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Medium-regular.fntdata"/><Relationship Id="rId50" Type="http://schemas.openxmlformats.org/officeDocument/2006/relationships/slide" Target="slides/slide45.xml"/><Relationship Id="rId53" Type="http://schemas.openxmlformats.org/officeDocument/2006/relationships/font" Target="fonts/DMSansMedium-italic.fntdata"/><Relationship Id="rId52" Type="http://schemas.openxmlformats.org/officeDocument/2006/relationships/font" Target="fonts/DMSansMedium-bold.fntdata"/><Relationship Id="rId11" Type="http://schemas.openxmlformats.org/officeDocument/2006/relationships/slide" Target="slides/slide6.xml"/><Relationship Id="rId55" Type="http://schemas.openxmlformats.org/officeDocument/2006/relationships/font" Target="fonts/DMSans-bold.fntdata"/><Relationship Id="rId10" Type="http://schemas.openxmlformats.org/officeDocument/2006/relationships/slide" Target="slides/slide5.xml"/><Relationship Id="rId54" Type="http://schemas.openxmlformats.org/officeDocument/2006/relationships/font" Target="fonts/DMSansMedium-boldItalic.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DM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de4fa2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800">
                <a:solidFill>
                  <a:schemeClr val="dk1"/>
                </a:solidFill>
              </a:rPr>
              <a:t>A company uses </a:t>
            </a:r>
            <a:r>
              <a:rPr b="1" lang="en-US" sz="800">
                <a:solidFill>
                  <a:schemeClr val="dk1"/>
                </a:solidFill>
              </a:rPr>
              <a:t>Cisco networking equipment</a:t>
            </a:r>
            <a:r>
              <a:rPr lang="en-US" sz="800">
                <a:solidFill>
                  <a:schemeClr val="dk1"/>
                </a:solidFill>
              </a:rPr>
              <a:t> (like switches and routers). All the management tools, updates, and new features must come from Cisco. If the company wants to add a new feature or fix a bug, they </a:t>
            </a:r>
            <a:r>
              <a:rPr b="1" lang="en-US" sz="800">
                <a:solidFill>
                  <a:schemeClr val="dk1"/>
                </a:solidFill>
              </a:rPr>
              <a:t>must wait for Cisco</a:t>
            </a:r>
            <a:r>
              <a:rPr lang="en-US" sz="800">
                <a:solidFill>
                  <a:schemeClr val="dk1"/>
                </a:solidFill>
              </a:rPr>
              <a:t> to release it. They </a:t>
            </a:r>
            <a:r>
              <a:rPr b="1" lang="en-US" sz="800">
                <a:solidFill>
                  <a:schemeClr val="dk1"/>
                </a:solidFill>
              </a:rPr>
              <a:t>can’t mix in devices from other vendors</a:t>
            </a:r>
            <a:r>
              <a:rPr lang="en-US" sz="800">
                <a:solidFill>
                  <a:schemeClr val="dk1"/>
                </a:solidFill>
              </a:rPr>
              <a:t> easily because Cisco’s system is </a:t>
            </a:r>
            <a:r>
              <a:rPr b="1" lang="en-US" sz="800">
                <a:solidFill>
                  <a:schemeClr val="dk1"/>
                </a:solidFill>
              </a:rPr>
              <a:t>closed</a:t>
            </a:r>
            <a:r>
              <a:rPr lang="en-US" sz="800">
                <a:solidFill>
                  <a:schemeClr val="dk1"/>
                </a:solidFill>
              </a:rPr>
              <a:t> and may not support other brands.</a:t>
            </a:r>
            <a:endParaRPr sz="800">
              <a:solidFill>
                <a:schemeClr val="dk1"/>
              </a:solidFill>
            </a:endParaRPr>
          </a:p>
          <a:p>
            <a:pPr indent="0" lvl="0" marL="0" rtl="0" algn="l">
              <a:spcBef>
                <a:spcPts val="1200"/>
              </a:spcBef>
              <a:spcAft>
                <a:spcPts val="0"/>
              </a:spcAft>
              <a:buNone/>
            </a:pPr>
            <a:r>
              <a:t/>
            </a:r>
            <a:endParaRPr/>
          </a:p>
        </p:txBody>
      </p:sp>
      <p:sp>
        <p:nvSpPr>
          <p:cNvPr id="164" name="Google Shape;164;g34de4fa2b6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d5b8a29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800"/>
              <a:t> This section provides an overview of SDN and shows how it is designed to meet evolving network requirements.</a:t>
            </a:r>
            <a:endParaRPr sz="800"/>
          </a:p>
        </p:txBody>
      </p:sp>
      <p:sp>
        <p:nvSpPr>
          <p:cNvPr id="169" name="Google Shape;169;g34d5b8a295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d5b8a295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d5b8a29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800">
                <a:solidFill>
                  <a:schemeClr val="dk1"/>
                </a:solidFill>
              </a:rPr>
              <a:t> in </a:t>
            </a:r>
            <a:r>
              <a:rPr b="1" lang="en-US" sz="800">
                <a:solidFill>
                  <a:schemeClr val="dk1"/>
                </a:solidFill>
              </a:rPr>
              <a:t>SDN</a:t>
            </a:r>
            <a:r>
              <a:rPr lang="en-US" sz="800">
                <a:solidFill>
                  <a:schemeClr val="dk1"/>
                </a:solidFill>
              </a:rPr>
              <a:t>, the control plane is centralized, and the data plane is simplified, enabling dynamic, automated, and efficient network management</a:t>
            </a:r>
            <a:endParaRPr sz="800">
              <a:solidFill>
                <a:schemeClr val="dk1"/>
              </a:solidFill>
            </a:endParaRPr>
          </a:p>
          <a:p>
            <a:pPr indent="0" lvl="0" marL="0" rtl="0" algn="l">
              <a:lnSpc>
                <a:spcPct val="115000"/>
              </a:lnSpc>
              <a:spcBef>
                <a:spcPts val="1200"/>
              </a:spcBef>
              <a:spcAft>
                <a:spcPts val="0"/>
              </a:spcAft>
              <a:buNone/>
            </a:pPr>
            <a:r>
              <a:rPr lang="en-US" sz="800">
                <a:solidFill>
                  <a:schemeClr val="dk1"/>
                </a:solidFill>
              </a:rPr>
              <a:t>A </a:t>
            </a:r>
            <a:r>
              <a:rPr b="1" lang="en-US" sz="800">
                <a:solidFill>
                  <a:schemeClr val="dk1"/>
                </a:solidFill>
              </a:rPr>
              <a:t>programmable switch</a:t>
            </a:r>
            <a:r>
              <a:rPr lang="en-US" sz="800">
                <a:solidFill>
                  <a:schemeClr val="dk1"/>
                </a:solidFill>
              </a:rPr>
              <a:t> in SDN is a network device that does not make independent decisions about packet forwarding. Instead, it relies on the centralized </a:t>
            </a:r>
            <a:r>
              <a:rPr b="1" lang="en-US" sz="800">
                <a:solidFill>
                  <a:schemeClr val="dk1"/>
                </a:solidFill>
              </a:rPr>
              <a:t>SDN controller</a:t>
            </a:r>
            <a:endParaRPr b="1" sz="800">
              <a:solidFill>
                <a:schemeClr val="dk1"/>
              </a:solidFill>
            </a:endParaRPr>
          </a:p>
          <a:p>
            <a:pPr indent="0" lvl="0" marL="0" rtl="0" algn="l">
              <a:lnSpc>
                <a:spcPct val="134985"/>
              </a:lnSpc>
              <a:spcBef>
                <a:spcPts val="1200"/>
              </a:spcBef>
              <a:spcAft>
                <a:spcPts val="0"/>
              </a:spcAft>
              <a:buClr>
                <a:schemeClr val="dk1"/>
              </a:buClr>
              <a:buSzPts val="1100"/>
              <a:buFont typeface="Arial"/>
              <a:buNone/>
            </a:pPr>
            <a:r>
              <a:rPr lang="en-US" sz="800">
                <a:solidFill>
                  <a:srgbClr val="FF3131"/>
                </a:solidFill>
                <a:highlight>
                  <a:schemeClr val="lt1"/>
                </a:highlight>
              </a:rPr>
              <a:t>T</a:t>
            </a:r>
            <a:r>
              <a:rPr lang="en-US" sz="800">
                <a:solidFill>
                  <a:srgbClr val="FF3131"/>
                </a:solidFill>
                <a:highlight>
                  <a:schemeClr val="lt1"/>
                </a:highlight>
                <a:extLst>
                  <a:ext uri="http://customooxmlschemas.google.com/">
                    <go:slidesCustomData xmlns:go="http://customooxmlschemas.google.com/" textRoundtripDataId="1"/>
                  </a:ext>
                </a:extLst>
              </a:rPr>
              <a:t>he software part of the network is separated from the hardware. The software decides how to route traffic through the network. This way, a central</a:t>
            </a:r>
            <a:r>
              <a:rPr lang="en-US" sz="800">
                <a:solidFill>
                  <a:srgbClr val="FF3131"/>
                </a:solidFill>
                <a:highlight>
                  <a:schemeClr val="lt1"/>
                </a:highlight>
                <a:latin typeface="DM Sans Medium"/>
                <a:ea typeface="DM Sans Medium"/>
                <a:cs typeface="DM Sans Medium"/>
                <a:sym typeface="DM Sans Medium"/>
                <a:extLst>
                  <a:ext uri="http://customooxmlschemas.google.com/">
                    <go:slidesCustomData xmlns:go="http://customooxmlschemas.google.com/" textRoundtripDataId="2"/>
                  </a:ext>
                </a:extLst>
              </a:rPr>
              <a:t>ize</a:t>
            </a:r>
            <a:r>
              <a:rPr lang="en-US" sz="800">
                <a:solidFill>
                  <a:srgbClr val="FF3131"/>
                </a:solidFill>
                <a:highlight>
                  <a:schemeClr val="lt1"/>
                </a:highlight>
                <a:extLst>
                  <a:ext uri="http://customooxmlschemas.google.com/">
                    <go:slidesCustomData xmlns:go="http://customooxmlschemas.google.com/" textRoundtripDataId="3"/>
                  </a:ext>
                </a:extLst>
              </a:rPr>
              <a:t>d software interface controls the entire network. Otherwise, each device would need individual management.</a:t>
            </a:r>
            <a:endParaRPr b="1" sz="800">
              <a:solidFill>
                <a:srgbClr val="FF3131"/>
              </a:solidFill>
              <a:latin typeface="DM Sans"/>
              <a:ea typeface="DM Sans"/>
              <a:cs typeface="DM Sans"/>
              <a:sym typeface="DM Sans"/>
            </a:endParaRPr>
          </a:p>
          <a:p>
            <a:pPr indent="0" lvl="0" marL="0" rtl="0" algn="l">
              <a:lnSpc>
                <a:spcPct val="115000"/>
              </a:lnSpc>
              <a:spcBef>
                <a:spcPts val="1200"/>
              </a:spcBef>
              <a:spcAft>
                <a:spcPts val="0"/>
              </a:spcAft>
              <a:buNone/>
            </a:pPr>
            <a:r>
              <a:t/>
            </a:r>
            <a:endParaRPr b="1" sz="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800">
              <a:solidFill>
                <a:schemeClr val="dk1"/>
              </a:solidFill>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800">
                <a:solidFill>
                  <a:schemeClr val="dk1"/>
                </a:solidFill>
              </a:rPr>
              <a:t>. Traffic System</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US" sz="800">
                <a:solidFill>
                  <a:schemeClr val="dk1"/>
                </a:solidFill>
              </a:rPr>
              <a:t>Application Plane</a:t>
            </a:r>
            <a:r>
              <a:rPr lang="en-US" sz="800">
                <a:solidFill>
                  <a:schemeClr val="dk1"/>
                </a:solidFill>
              </a:rPr>
              <a:t>: City officials set high-level policies, like "reduce congestion during rush hours."</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US" sz="800">
                <a:solidFill>
                  <a:schemeClr val="dk1"/>
                </a:solidFill>
              </a:rPr>
              <a:t>Control Plane</a:t>
            </a:r>
            <a:r>
              <a:rPr lang="en-US" sz="800">
                <a:solidFill>
                  <a:schemeClr val="dk1"/>
                </a:solidFill>
              </a:rPr>
              <a:t>: Traffic controllers or systems decide which roads should have longer green lights or detours.</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US" sz="800">
                <a:solidFill>
                  <a:schemeClr val="dk1"/>
                </a:solidFill>
              </a:rPr>
              <a:t>Data Plane</a:t>
            </a:r>
            <a:r>
              <a:rPr lang="en-US" sz="800">
                <a:solidFill>
                  <a:schemeClr val="dk1"/>
                </a:solidFill>
              </a:rPr>
              <a:t>: Vehicles on the roads follow the traffic signals</a:t>
            </a:r>
            <a:endParaRPr sz="800">
              <a:solidFill>
                <a:schemeClr val="dk1"/>
              </a:solidFill>
            </a:endParaRPr>
          </a:p>
          <a:p>
            <a:pPr indent="0" lvl="0" marL="0" rtl="0" algn="l">
              <a:spcBef>
                <a:spcPts val="120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d5b8a295f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d5b8a295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800">
                <a:solidFill>
                  <a:schemeClr val="dk1"/>
                </a:solidFill>
              </a:rPr>
              <a:t>. Traffic System</a:t>
            </a:r>
            <a:endParaRPr b="1"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US" sz="800">
                <a:solidFill>
                  <a:schemeClr val="dk1"/>
                </a:solidFill>
              </a:rPr>
              <a:t>Application Plane</a:t>
            </a:r>
            <a:r>
              <a:rPr lang="en-US" sz="800">
                <a:solidFill>
                  <a:schemeClr val="dk1"/>
                </a:solidFill>
              </a:rPr>
              <a:t>: City officials set high-level policies, like "reduce congestion during rush hours."</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US" sz="800">
                <a:solidFill>
                  <a:schemeClr val="dk1"/>
                </a:solidFill>
              </a:rPr>
              <a:t>Control Plane</a:t>
            </a:r>
            <a:r>
              <a:rPr lang="en-US" sz="800">
                <a:solidFill>
                  <a:schemeClr val="dk1"/>
                </a:solidFill>
              </a:rPr>
              <a:t>: Traffic controllers or systems decide which roads should have longer green lights or detours.</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US" sz="800">
                <a:solidFill>
                  <a:schemeClr val="dk1"/>
                </a:solidFill>
              </a:rPr>
              <a:t>Data Plane</a:t>
            </a:r>
            <a:r>
              <a:rPr lang="en-US" sz="800">
                <a:solidFill>
                  <a:schemeClr val="dk1"/>
                </a:solidFill>
              </a:rPr>
              <a:t>: Vehicles on the roads follow the traffic signal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700">
                <a:solidFill>
                  <a:schemeClr val="dk1"/>
                </a:solidFill>
              </a:rPr>
              <a:t>Network programmability</a:t>
            </a:r>
            <a:r>
              <a:rPr lang="en-US" sz="700">
                <a:solidFill>
                  <a:schemeClr val="dk1"/>
                </a:solidFill>
              </a:rPr>
              <a:t> refers to the ability to configure, monitor, and manage network devices and services using software and APIs (Application Programming Interfaces), rather than relying on manual configurations. It allows networks to be more dynamic, automated, and responsive to changing demands</a:t>
            </a:r>
            <a:endParaRPr sz="700">
              <a:solidFill>
                <a:schemeClr val="dk1"/>
              </a:solidFill>
            </a:endParaRPr>
          </a:p>
          <a:p>
            <a:pPr indent="0" lvl="0" marL="0" rtl="0" algn="l">
              <a:spcBef>
                <a:spcPts val="1200"/>
              </a:spcBef>
              <a:spcAft>
                <a:spcPts val="0"/>
              </a:spcAft>
              <a:buNone/>
            </a:pPr>
            <a:r>
              <a:t/>
            </a:r>
            <a:endParaRPr sz="700"/>
          </a:p>
        </p:txBody>
      </p:sp>
      <p:sp>
        <p:nvSpPr>
          <p:cNvPr id="210" name="Google Shape;2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23a5e1f0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23a5e1f0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f48720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4f48720f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f48720f0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34f48720f0b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f48720f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4f48720f0b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dd0d16d03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dd0d16d0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f48720f0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34f48720f0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f48720f0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4f48720f0b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f48720f0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4f48720f0b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eaaefbd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4eaaefbd5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f48720f0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34f48720f0b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dd0d16d0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dd0d16d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4f48720f0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34f48720f0b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4ed3fbb3d4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4ed3fbb3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4ed3fbb3d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4ed3fbb3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ca7a5821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ca7a58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4ed3fbb3d4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4ed3fbb3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f45b7fc8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f45b7fc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f45b7fc8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f45b7fc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ed3fbb3d4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ed3fbb3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ed3fbb3d4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ed3fbb3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1792288" y="612775"/>
            <a:ext cx="5486400" cy="4114800"/>
          </a:xfrm>
          <a:prstGeom prst="rect">
            <a:avLst/>
          </a:prstGeom>
          <a:noFill/>
          <a:ln>
            <a:noFill/>
          </a:ln>
        </p:spPr>
      </p:sp>
      <p:sp>
        <p:nvSpPr>
          <p:cNvPr id="64" name="Google Shape;64;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360379" y="1219200"/>
            <a:ext cx="15567241" cy="2996499"/>
          </a:xfrm>
          <a:prstGeom prst="rect">
            <a:avLst/>
          </a:prstGeom>
          <a:noFill/>
          <a:ln>
            <a:noFill/>
          </a:ln>
        </p:spPr>
        <p:txBody>
          <a:bodyPr anchorCtr="0" anchor="t" bIns="0" lIns="0" spcFirstLastPara="1" rIns="0" wrap="square" tIns="0">
            <a:spAutoFit/>
          </a:bodyPr>
          <a:lstStyle/>
          <a:p>
            <a:pPr indent="0" lvl="0" marL="0" marR="0" rtl="0" algn="l">
              <a:lnSpc>
                <a:spcPct val="93998"/>
              </a:lnSpc>
              <a:spcBef>
                <a:spcPts val="0"/>
              </a:spcBef>
              <a:spcAft>
                <a:spcPts val="0"/>
              </a:spcAft>
              <a:buNone/>
            </a:pPr>
            <a:r>
              <a:rPr b="1" i="0" lang="en-US" sz="7998" u="none" cap="none" strike="noStrike">
                <a:solidFill>
                  <a:srgbClr val="3A3A8F"/>
                </a:solidFill>
                <a:latin typeface="DM Sans"/>
                <a:ea typeface="DM Sans"/>
                <a:cs typeface="DM Sans"/>
                <a:sym typeface="DM Sans"/>
              </a:rPr>
              <a:t>Software Defined Networking</a:t>
            </a:r>
            <a:endParaRPr/>
          </a:p>
          <a:p>
            <a:pPr indent="0" lvl="0" marL="0" marR="0" rtl="0" algn="ctr">
              <a:lnSpc>
                <a:spcPct val="93998"/>
              </a:lnSpc>
              <a:spcBef>
                <a:spcPts val="0"/>
              </a:spcBef>
              <a:spcAft>
                <a:spcPts val="0"/>
              </a:spcAft>
              <a:buNone/>
            </a:pPr>
            <a:r>
              <a:rPr b="1" i="0" lang="en-US" sz="7998" u="none" cap="none" strike="noStrike">
                <a:solidFill>
                  <a:srgbClr val="3A3A8F"/>
                </a:solidFill>
                <a:latin typeface="DM Sans"/>
                <a:ea typeface="DM Sans"/>
                <a:cs typeface="DM Sans"/>
                <a:sym typeface="DM Sans"/>
              </a:rPr>
              <a:t>(SDN)</a:t>
            </a:r>
            <a:endParaRPr/>
          </a:p>
          <a:p>
            <a:pPr indent="0" lvl="0" marL="0" marR="0" rtl="0" algn="l">
              <a:lnSpc>
                <a:spcPct val="99874"/>
              </a:lnSpc>
              <a:spcBef>
                <a:spcPts val="0"/>
              </a:spcBef>
              <a:spcAft>
                <a:spcPts val="0"/>
              </a:spcAft>
              <a:buNone/>
            </a:pPr>
            <a:r>
              <a:t/>
            </a:r>
            <a:endParaRPr b="1" i="0" sz="7998" u="none" cap="none" strike="noStrike">
              <a:solidFill>
                <a:srgbClr val="3A3A8F"/>
              </a:solidFill>
              <a:latin typeface="DM Sans"/>
              <a:ea typeface="DM Sans"/>
              <a:cs typeface="DM Sans"/>
              <a:sym typeface="DM Sans"/>
            </a:endParaRPr>
          </a:p>
        </p:txBody>
      </p:sp>
      <p:sp>
        <p:nvSpPr>
          <p:cNvPr id="85" name="Google Shape;85;p1"/>
          <p:cNvSpPr txBox="1"/>
          <p:nvPr/>
        </p:nvSpPr>
        <p:spPr>
          <a:xfrm>
            <a:off x="2013544" y="4705124"/>
            <a:ext cx="14260911" cy="886277"/>
          </a:xfrm>
          <a:prstGeom prst="rect">
            <a:avLst/>
          </a:prstGeom>
          <a:noFill/>
          <a:ln>
            <a:noFill/>
          </a:ln>
        </p:spPr>
        <p:txBody>
          <a:bodyPr anchorCtr="0" anchor="t" bIns="0" lIns="0" spcFirstLastPara="1" rIns="0" wrap="square" tIns="0">
            <a:spAutoFit/>
          </a:bodyPr>
          <a:lstStyle/>
          <a:p>
            <a:pPr indent="0" lvl="0" marL="0" marR="0" rtl="0" algn="ctr">
              <a:lnSpc>
                <a:spcPct val="93995"/>
              </a:lnSpc>
              <a:spcBef>
                <a:spcPts val="0"/>
              </a:spcBef>
              <a:spcAft>
                <a:spcPts val="0"/>
              </a:spcAft>
              <a:buNone/>
            </a:pPr>
            <a:r>
              <a:rPr b="1" i="0" lang="en-US" sz="2898" u="none" cap="none" strike="noStrike">
                <a:solidFill>
                  <a:srgbClr val="3A3A8F"/>
                </a:solidFill>
                <a:latin typeface="Arial"/>
                <a:ea typeface="Arial"/>
                <a:cs typeface="Arial"/>
                <a:sym typeface="Arial"/>
              </a:rPr>
              <a:t>Reference Book:-</a:t>
            </a:r>
            <a:endParaRPr/>
          </a:p>
          <a:p>
            <a:pPr indent="0" lvl="0" marL="0" marR="0" rtl="0" algn="ctr">
              <a:lnSpc>
                <a:spcPct val="32367"/>
              </a:lnSpc>
              <a:spcBef>
                <a:spcPts val="0"/>
              </a:spcBef>
              <a:spcAft>
                <a:spcPts val="0"/>
              </a:spcAft>
              <a:buNone/>
            </a:pPr>
            <a:r>
              <a:t/>
            </a:r>
            <a:endParaRPr b="1" i="0" sz="2898" u="none" cap="none" strike="noStrike">
              <a:solidFill>
                <a:srgbClr val="3A3A8F"/>
              </a:solidFill>
              <a:latin typeface="Arial"/>
              <a:ea typeface="Arial"/>
              <a:cs typeface="Arial"/>
              <a:sym typeface="Arial"/>
            </a:endParaRPr>
          </a:p>
          <a:p>
            <a:pPr indent="0" lvl="0" marL="0" marR="0" rtl="0" algn="l">
              <a:lnSpc>
                <a:spcPct val="93995"/>
              </a:lnSpc>
              <a:spcBef>
                <a:spcPts val="0"/>
              </a:spcBef>
              <a:spcAft>
                <a:spcPts val="0"/>
              </a:spcAft>
              <a:buNone/>
            </a:pPr>
            <a:r>
              <a:rPr b="1" i="0" lang="en-US" sz="2898" u="none" cap="none" strike="noStrike">
                <a:solidFill>
                  <a:srgbClr val="3A3A8F"/>
                </a:solidFill>
                <a:latin typeface="Arial"/>
                <a:ea typeface="Arial"/>
                <a:cs typeface="Arial"/>
                <a:sym typeface="Arial"/>
              </a:rPr>
              <a:t>William Stallings</a:t>
            </a:r>
            <a:r>
              <a:rPr b="0" i="0" lang="en-US" sz="2898" u="none" cap="none" strike="noStrike">
                <a:solidFill>
                  <a:srgbClr val="3A3A8F"/>
                </a:solidFill>
                <a:latin typeface="Arial"/>
                <a:ea typeface="Arial"/>
                <a:cs typeface="Arial"/>
                <a:sym typeface="Arial"/>
              </a:rPr>
              <a:t>, Foundations of Modern Networking: SDN, NFV, QoE, IoT and Cloud</a:t>
            </a:r>
            <a:endParaRPr/>
          </a:p>
        </p:txBody>
      </p:sp>
      <p:sp>
        <p:nvSpPr>
          <p:cNvPr id="86" name="Google Shape;86;p1"/>
          <p:cNvSpPr txBox="1"/>
          <p:nvPr/>
        </p:nvSpPr>
        <p:spPr>
          <a:xfrm>
            <a:off x="13213721" y="7466869"/>
            <a:ext cx="4736628" cy="2617541"/>
          </a:xfrm>
          <a:prstGeom prst="rect">
            <a:avLst/>
          </a:prstGeom>
          <a:noFill/>
          <a:ln>
            <a:noFill/>
          </a:ln>
        </p:spPr>
        <p:txBody>
          <a:bodyPr anchorCtr="0" anchor="t" bIns="0" lIns="0" spcFirstLastPara="1" rIns="0" wrap="square" tIns="0">
            <a:spAutoFit/>
          </a:bodyPr>
          <a:lstStyle/>
          <a:p>
            <a:pPr indent="0" lvl="0" marL="0" marR="0" rtl="0" algn="l">
              <a:lnSpc>
                <a:spcPct val="134976"/>
              </a:lnSpc>
              <a:spcBef>
                <a:spcPts val="0"/>
              </a:spcBef>
              <a:spcAft>
                <a:spcPts val="0"/>
              </a:spcAft>
              <a:buNone/>
            </a:pPr>
            <a:r>
              <a:rPr b="1" i="0" lang="en-US" sz="2596" u="none" cap="none" strike="noStrike">
                <a:solidFill>
                  <a:srgbClr val="3A3A8F"/>
                </a:solidFill>
                <a:latin typeface="DM Sans"/>
                <a:ea typeface="DM Sans"/>
                <a:cs typeface="DM Sans"/>
                <a:sym typeface="DM Sans"/>
              </a:rPr>
              <a:t>Presented by:-</a:t>
            </a:r>
            <a:endParaRPr/>
          </a:p>
          <a:p>
            <a:pPr indent="0" lvl="0" marL="0" marR="0" rtl="0" algn="l">
              <a:lnSpc>
                <a:spcPct val="134976"/>
              </a:lnSpc>
              <a:spcBef>
                <a:spcPts val="0"/>
              </a:spcBef>
              <a:spcAft>
                <a:spcPts val="0"/>
              </a:spcAft>
              <a:buNone/>
            </a:pPr>
            <a:r>
              <a:rPr b="1" i="0" lang="en-US" sz="2596" u="none" cap="none" strike="noStrike">
                <a:solidFill>
                  <a:srgbClr val="3A3A8F"/>
                </a:solidFill>
                <a:latin typeface="DM Sans"/>
                <a:ea typeface="DM Sans"/>
                <a:cs typeface="DM Sans"/>
                <a:sym typeface="DM Sans"/>
              </a:rPr>
              <a:t>Shivam Yadav (42)</a:t>
            </a:r>
            <a:endParaRPr/>
          </a:p>
          <a:p>
            <a:pPr indent="0" lvl="0" marL="0" marR="0" rtl="0" algn="l">
              <a:lnSpc>
                <a:spcPct val="134976"/>
              </a:lnSpc>
              <a:spcBef>
                <a:spcPts val="0"/>
              </a:spcBef>
              <a:spcAft>
                <a:spcPts val="0"/>
              </a:spcAft>
              <a:buNone/>
            </a:pPr>
            <a:r>
              <a:rPr b="1" i="0" lang="en-US" sz="2596" u="none" cap="none" strike="noStrike">
                <a:solidFill>
                  <a:srgbClr val="3A3A8F"/>
                </a:solidFill>
                <a:latin typeface="DM Sans"/>
                <a:ea typeface="DM Sans"/>
                <a:cs typeface="DM Sans"/>
                <a:sym typeface="DM Sans"/>
              </a:rPr>
              <a:t>Vani Tyagi (49)</a:t>
            </a:r>
            <a:endParaRPr/>
          </a:p>
          <a:p>
            <a:pPr indent="0" lvl="0" marL="0" marR="0" rtl="0" algn="l">
              <a:lnSpc>
                <a:spcPct val="134976"/>
              </a:lnSpc>
              <a:spcBef>
                <a:spcPts val="0"/>
              </a:spcBef>
              <a:spcAft>
                <a:spcPts val="0"/>
              </a:spcAft>
              <a:buNone/>
            </a:pPr>
            <a:r>
              <a:rPr b="1" i="0" lang="en-US" sz="2596" u="none" cap="none" strike="noStrike">
                <a:solidFill>
                  <a:srgbClr val="3A3A8F"/>
                </a:solidFill>
                <a:latin typeface="DM Sans"/>
                <a:ea typeface="DM Sans"/>
                <a:cs typeface="DM Sans"/>
                <a:sym typeface="DM Sans"/>
              </a:rPr>
              <a:t>Nasreen Parween (58)</a:t>
            </a:r>
            <a:endParaRPr/>
          </a:p>
          <a:p>
            <a:pPr indent="0" lvl="0" marL="0" marR="0" rtl="0" algn="l">
              <a:lnSpc>
                <a:spcPct val="134976"/>
              </a:lnSpc>
              <a:spcBef>
                <a:spcPts val="0"/>
              </a:spcBef>
              <a:spcAft>
                <a:spcPts val="0"/>
              </a:spcAft>
              <a:buNone/>
            </a:pPr>
            <a:r>
              <a:rPr b="1" i="0" lang="en-US" sz="2596" u="none" cap="none" strike="noStrike">
                <a:solidFill>
                  <a:srgbClr val="3A3A8F"/>
                </a:solidFill>
                <a:latin typeface="DM Sans"/>
                <a:ea typeface="DM Sans"/>
                <a:cs typeface="DM Sans"/>
                <a:sym typeface="DM Sans"/>
              </a:rPr>
              <a:t>Riya Tyagi (60)</a:t>
            </a:r>
            <a:endParaRPr/>
          </a:p>
          <a:p>
            <a:pPr indent="0" lvl="0" marL="0" marR="0" rtl="0" algn="l">
              <a:lnSpc>
                <a:spcPct val="134976"/>
              </a:lnSpc>
              <a:spcBef>
                <a:spcPts val="0"/>
              </a:spcBef>
              <a:spcAft>
                <a:spcPts val="0"/>
              </a:spcAft>
              <a:buNone/>
            </a:pPr>
            <a:r>
              <a:t/>
            </a:r>
            <a:endParaRPr b="1" i="0" sz="2596" u="none" cap="none" strike="noStrike">
              <a:solidFill>
                <a:srgbClr val="3A3A8F"/>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nvSpPr>
        <p:spPr>
          <a:xfrm>
            <a:off x="635398" y="1463040"/>
            <a:ext cx="11508300" cy="615000"/>
          </a:xfrm>
          <a:prstGeom prst="rect">
            <a:avLst/>
          </a:prstGeom>
          <a:noFill/>
          <a:ln>
            <a:noFill/>
          </a:ln>
        </p:spPr>
        <p:txBody>
          <a:bodyPr anchorCtr="0" anchor="t" bIns="0" lIns="0" spcFirstLastPara="1" rIns="0" wrap="square" tIns="0">
            <a:spAutoFit/>
          </a:bodyPr>
          <a:lstStyle/>
          <a:p>
            <a:pPr indent="0" lvl="0" marL="0" marR="0" rtl="0" algn="l">
              <a:lnSpc>
                <a:spcPct val="134985"/>
              </a:lnSpc>
              <a:spcBef>
                <a:spcPts val="0"/>
              </a:spcBef>
              <a:spcAft>
                <a:spcPts val="0"/>
              </a:spcAft>
              <a:buNone/>
            </a:pPr>
            <a:r>
              <a:rPr b="1" i="0" lang="en-US" sz="3996" u="none" cap="none" strike="noStrike">
                <a:solidFill>
                  <a:srgbClr val="3A3A8F"/>
                </a:solidFill>
                <a:latin typeface="DM Sans"/>
                <a:ea typeface="DM Sans"/>
                <a:cs typeface="DM Sans"/>
                <a:sym typeface="DM Sans"/>
              </a:rPr>
              <a:t> → Evolving Network Requirements</a:t>
            </a:r>
            <a:endParaRPr/>
          </a:p>
        </p:txBody>
      </p:sp>
      <p:sp>
        <p:nvSpPr>
          <p:cNvPr id="143" name="Google Shape;143;p5"/>
          <p:cNvSpPr txBox="1"/>
          <p:nvPr/>
        </p:nvSpPr>
        <p:spPr>
          <a:xfrm>
            <a:off x="635408" y="2267709"/>
            <a:ext cx="17017200" cy="7010100"/>
          </a:xfrm>
          <a:prstGeom prst="rect">
            <a:avLst/>
          </a:prstGeom>
          <a:noFill/>
          <a:ln>
            <a:noFill/>
          </a:ln>
        </p:spPr>
        <p:txBody>
          <a:bodyPr anchorCtr="0" anchor="t" bIns="0" lIns="0" spcFirstLastPara="1" rIns="0" wrap="square" tIns="0">
            <a:spAutoFit/>
          </a:bodyPr>
          <a:lstStyle/>
          <a:p>
            <a:pPr indent="0" lvl="0" marL="0" marR="0" rtl="0" algn="l">
              <a:lnSpc>
                <a:spcPct val="135008"/>
              </a:lnSpc>
              <a:spcBef>
                <a:spcPts val="0"/>
              </a:spcBef>
              <a:spcAft>
                <a:spcPts val="0"/>
              </a:spcAft>
              <a:buNone/>
            </a:pPr>
            <a:r>
              <a:t/>
            </a:r>
            <a:endParaRPr/>
          </a:p>
          <a:p>
            <a:pPr indent="0" lvl="0" marL="0" marR="0" rtl="0" algn="l">
              <a:lnSpc>
                <a:spcPct val="135008"/>
              </a:lnSpc>
              <a:spcBef>
                <a:spcPts val="0"/>
              </a:spcBef>
              <a:spcAft>
                <a:spcPts val="0"/>
              </a:spcAft>
              <a:buNone/>
            </a:pPr>
            <a:r>
              <a:t/>
            </a:r>
            <a:endParaRPr b="1" i="0" sz="1028" u="none" cap="none" strike="noStrike">
              <a:solidFill>
                <a:srgbClr val="000000"/>
              </a:solidFill>
              <a:latin typeface="DM Sans"/>
              <a:ea typeface="DM Sans"/>
              <a:cs typeface="DM Sans"/>
              <a:sym typeface="DM Sans"/>
            </a:endParaRPr>
          </a:p>
          <a:p>
            <a:pPr indent="0" lvl="0" marL="0" marR="0" rtl="0" algn="l">
              <a:lnSpc>
                <a:spcPct val="135012"/>
              </a:lnSpc>
              <a:spcBef>
                <a:spcPts val="0"/>
              </a:spcBef>
              <a:spcAft>
                <a:spcPts val="0"/>
              </a:spcAft>
              <a:buNone/>
            </a:pPr>
            <a:r>
              <a:rPr b="1" i="0" lang="en-US" sz="2799" u="none" cap="none" strike="noStrike">
                <a:solidFill>
                  <a:srgbClr val="3A3A8F"/>
                </a:solidFill>
                <a:latin typeface="DM Sans"/>
                <a:ea typeface="DM Sans"/>
                <a:cs typeface="DM Sans"/>
                <a:sym typeface="DM Sans"/>
              </a:rPr>
              <a:t>1. Demand Is Increasing :- </a:t>
            </a:r>
            <a:endParaRPr/>
          </a:p>
          <a:p>
            <a:pPr indent="0" lvl="0" marL="0" marR="0" rtl="0" algn="l">
              <a:lnSpc>
                <a:spcPct val="135008"/>
              </a:lnSpc>
              <a:spcBef>
                <a:spcPts val="0"/>
              </a:spcBef>
              <a:spcAft>
                <a:spcPts val="0"/>
              </a:spcAft>
              <a:buNone/>
            </a:pPr>
            <a:r>
              <a:rPr b="0" i="0" lang="en-US" sz="2428" u="none" cap="none" strike="noStrike">
                <a:solidFill>
                  <a:srgbClr val="000000"/>
                </a:solidFill>
                <a:latin typeface="DM Sans"/>
                <a:ea typeface="DM Sans"/>
                <a:cs typeface="DM Sans"/>
                <a:sym typeface="DM Sans"/>
              </a:rPr>
              <a:t>Today's networks need to handle more users, more devices, and more data than ever before. This is happening because of several important trends:</a:t>
            </a:r>
            <a:endParaRPr/>
          </a:p>
          <a:p>
            <a:pPr indent="-262139" lvl="1" marL="524280" marR="0" rtl="0" algn="l">
              <a:lnSpc>
                <a:spcPct val="135008"/>
              </a:lnSpc>
              <a:spcBef>
                <a:spcPts val="0"/>
              </a:spcBef>
              <a:spcAft>
                <a:spcPts val="0"/>
              </a:spcAft>
              <a:buClr>
                <a:srgbClr val="000000"/>
              </a:buClr>
              <a:buSzPts val="2428"/>
              <a:buFont typeface="Arial"/>
              <a:buChar char="•"/>
            </a:pPr>
            <a:r>
              <a:rPr b="1" i="0" lang="en-US" sz="2428" u="none" cap="none" strike="noStrike">
                <a:solidFill>
                  <a:srgbClr val="000000"/>
                </a:solidFill>
                <a:latin typeface="DM Sans"/>
                <a:ea typeface="DM Sans"/>
                <a:cs typeface="DM Sans"/>
                <a:sym typeface="DM Sans"/>
              </a:rPr>
              <a:t> Cloud Computing:</a:t>
            </a:r>
            <a:endParaRPr/>
          </a:p>
          <a:p>
            <a:pPr indent="0" lvl="0" marL="0" marR="0" rtl="0" algn="l">
              <a:lnSpc>
                <a:spcPct val="135008"/>
              </a:lnSpc>
              <a:spcBef>
                <a:spcPts val="0"/>
              </a:spcBef>
              <a:spcAft>
                <a:spcPts val="0"/>
              </a:spcAft>
              <a:buNone/>
            </a:pPr>
            <a:r>
              <a:rPr b="1" i="0" lang="en-US" sz="2428" u="none" cap="none" strike="noStrike">
                <a:solidFill>
                  <a:srgbClr val="000000"/>
                </a:solidFill>
                <a:latin typeface="DM Sans"/>
                <a:ea typeface="DM Sans"/>
                <a:cs typeface="DM Sans"/>
                <a:sym typeface="DM Sans"/>
              </a:rPr>
              <a:t>      </a:t>
            </a:r>
            <a:r>
              <a:rPr b="1" lang="en-US" sz="2428">
                <a:latin typeface="DM Sans"/>
                <a:ea typeface="DM Sans"/>
                <a:cs typeface="DM Sans"/>
                <a:sym typeface="DM Sans"/>
              </a:rPr>
              <a:t> </a:t>
            </a:r>
            <a:r>
              <a:rPr b="1" i="0" lang="en-US" sz="2428" u="none" cap="none" strike="noStrike">
                <a:solidFill>
                  <a:srgbClr val="000000"/>
                </a:solidFill>
                <a:latin typeface="DM Sans"/>
                <a:ea typeface="DM Sans"/>
                <a:cs typeface="DM Sans"/>
                <a:sym typeface="DM Sans"/>
              </a:rPr>
              <a:t>→ </a:t>
            </a:r>
            <a:r>
              <a:rPr b="0" i="0" lang="en-US" sz="2428" u="none" cap="none" strike="noStrike">
                <a:solidFill>
                  <a:srgbClr val="000000"/>
                </a:solidFill>
                <a:latin typeface="DM Sans"/>
                <a:ea typeface="DM Sans"/>
                <a:cs typeface="DM Sans"/>
                <a:sym typeface="DM Sans"/>
              </a:rPr>
              <a:t>Many companies are moving their work to the cloud (like Google Cloud or AWS).</a:t>
            </a:r>
            <a:endParaRPr/>
          </a:p>
          <a:p>
            <a:pPr indent="0" lvl="0" marL="0" marR="0" rtl="0" algn="l">
              <a:lnSpc>
                <a:spcPct val="135008"/>
              </a:lnSpc>
              <a:spcBef>
                <a:spcPts val="0"/>
              </a:spcBef>
              <a:spcAft>
                <a:spcPts val="0"/>
              </a:spcAft>
              <a:buNone/>
            </a:pPr>
            <a:r>
              <a:rPr b="0" i="0" lang="en-US" sz="2428" u="none" cap="none" strike="noStrike">
                <a:solidFill>
                  <a:srgbClr val="000000"/>
                </a:solidFill>
                <a:latin typeface="DM Sans"/>
                <a:ea typeface="DM Sans"/>
                <a:cs typeface="DM Sans"/>
                <a:sym typeface="DM Sans"/>
              </a:rPr>
              <a:t>      </a:t>
            </a:r>
            <a:r>
              <a:rPr b="1" i="0" lang="en-US" sz="2428" u="none" cap="none" strike="noStrike">
                <a:solidFill>
                  <a:srgbClr val="000000"/>
                </a:solidFill>
                <a:latin typeface="DM Sans"/>
                <a:ea typeface="DM Sans"/>
                <a:cs typeface="DM Sans"/>
                <a:sym typeface="DM Sans"/>
              </a:rPr>
              <a:t>→ </a:t>
            </a:r>
            <a:r>
              <a:rPr b="0" i="0" lang="en-US" sz="2428" u="none" cap="none" strike="noStrike">
                <a:solidFill>
                  <a:srgbClr val="000000"/>
                </a:solidFill>
                <a:latin typeface="DM Sans"/>
                <a:ea typeface="DM Sans"/>
                <a:cs typeface="DM Sans"/>
                <a:sym typeface="DM Sans"/>
              </a:rPr>
              <a:t>They need fast and reliable networks to connect to these cloud services.</a:t>
            </a:r>
            <a:endParaRPr/>
          </a:p>
          <a:p>
            <a:pPr indent="-262140" lvl="1" marL="524281" marR="0" rtl="0" algn="l">
              <a:lnSpc>
                <a:spcPct val="135008"/>
              </a:lnSpc>
              <a:spcBef>
                <a:spcPts val="0"/>
              </a:spcBef>
              <a:spcAft>
                <a:spcPts val="0"/>
              </a:spcAft>
              <a:buClr>
                <a:srgbClr val="000000"/>
              </a:buClr>
              <a:buSzPts val="2428"/>
              <a:buFont typeface="Arial"/>
              <a:buChar char="•"/>
            </a:pPr>
            <a:r>
              <a:rPr b="1" i="0" lang="en-US" sz="2428" u="none" cap="none" strike="noStrike">
                <a:solidFill>
                  <a:srgbClr val="000000"/>
                </a:solidFill>
                <a:latin typeface="DM Sans"/>
                <a:ea typeface="DM Sans"/>
                <a:cs typeface="DM Sans"/>
                <a:sym typeface="DM Sans"/>
              </a:rPr>
              <a:t>Big Data:</a:t>
            </a:r>
            <a:endParaRPr b="1" i="0" sz="2428" u="none" cap="none" strike="noStrike">
              <a:solidFill>
                <a:srgbClr val="000000"/>
              </a:solidFill>
              <a:latin typeface="DM Sans"/>
              <a:ea typeface="DM Sans"/>
              <a:cs typeface="DM Sans"/>
              <a:sym typeface="DM Sans"/>
            </a:endParaRPr>
          </a:p>
          <a:p>
            <a:pPr indent="0" lvl="0" marL="0" marR="0" rtl="0" algn="l">
              <a:lnSpc>
                <a:spcPct val="135008"/>
              </a:lnSpc>
              <a:spcBef>
                <a:spcPts val="0"/>
              </a:spcBef>
              <a:spcAft>
                <a:spcPts val="0"/>
              </a:spcAft>
              <a:buNone/>
            </a:pPr>
            <a:r>
              <a:rPr lang="en-US" sz="2400">
                <a:solidFill>
                  <a:schemeClr val="dk1"/>
                </a:solidFill>
              </a:rPr>
              <a:t>      </a:t>
            </a:r>
            <a:r>
              <a:rPr b="1" lang="en-US" sz="2428">
                <a:solidFill>
                  <a:schemeClr val="dk1"/>
                </a:solidFill>
                <a:latin typeface="DM Sans"/>
                <a:ea typeface="DM Sans"/>
                <a:cs typeface="DM Sans"/>
                <a:sym typeface="DM Sans"/>
              </a:rPr>
              <a:t>→ </a:t>
            </a:r>
            <a:r>
              <a:rPr lang="en-US" sz="2400">
                <a:solidFill>
                  <a:schemeClr val="dk1"/>
                </a:solidFill>
                <a:latin typeface="DM Sans"/>
                <a:ea typeface="DM Sans"/>
                <a:cs typeface="DM Sans"/>
                <a:sym typeface="DM Sans"/>
              </a:rPr>
              <a:t>Companies are using thousands of servers to process and analyze large datasets.</a:t>
            </a:r>
            <a:br>
              <a:rPr lang="en-US" sz="2400">
                <a:solidFill>
                  <a:schemeClr val="dk1"/>
                </a:solidFill>
                <a:latin typeface="DM Sans"/>
                <a:ea typeface="DM Sans"/>
                <a:cs typeface="DM Sans"/>
                <a:sym typeface="DM Sans"/>
              </a:rPr>
            </a:br>
            <a:r>
              <a:rPr lang="en-US">
                <a:latin typeface="DM Sans"/>
                <a:ea typeface="DM Sans"/>
                <a:cs typeface="DM Sans"/>
                <a:sym typeface="DM Sans"/>
              </a:rPr>
              <a:t>          </a:t>
            </a:r>
            <a:r>
              <a:rPr lang="en-US" sz="2428">
                <a:solidFill>
                  <a:schemeClr val="dk1"/>
                </a:solidFill>
                <a:latin typeface="DM Sans"/>
                <a:ea typeface="DM Sans"/>
                <a:cs typeface="DM Sans"/>
                <a:sym typeface="DM Sans"/>
              </a:rPr>
              <a:t>→ </a:t>
            </a:r>
            <a:r>
              <a:rPr lang="en-US" sz="2400">
                <a:solidFill>
                  <a:schemeClr val="dk1"/>
                </a:solidFill>
                <a:latin typeface="DM Sans"/>
                <a:ea typeface="DM Sans"/>
                <a:cs typeface="DM Sans"/>
                <a:sym typeface="DM Sans"/>
              </a:rPr>
              <a:t>These servers must quickly exchange data, requiring high-speed, high-capacity networks in data centers.</a:t>
            </a:r>
            <a:endParaRPr sz="2400">
              <a:solidFill>
                <a:schemeClr val="dk1"/>
              </a:solidFill>
              <a:latin typeface="DM Sans"/>
              <a:ea typeface="DM Sans"/>
              <a:cs typeface="DM Sans"/>
              <a:sym typeface="DM Sans"/>
            </a:endParaRPr>
          </a:p>
          <a:p>
            <a:pPr indent="-262140" lvl="1" marL="524281" marR="0" rtl="0" algn="l">
              <a:lnSpc>
                <a:spcPct val="135008"/>
              </a:lnSpc>
              <a:spcBef>
                <a:spcPts val="0"/>
              </a:spcBef>
              <a:spcAft>
                <a:spcPts val="0"/>
              </a:spcAft>
              <a:buClr>
                <a:srgbClr val="000000"/>
              </a:buClr>
              <a:buSzPts val="2428"/>
              <a:buFont typeface="Arial"/>
              <a:buChar char="•"/>
            </a:pPr>
            <a:r>
              <a:rPr b="1" i="0" lang="en-US" sz="2428" u="none" cap="none" strike="noStrike">
                <a:solidFill>
                  <a:srgbClr val="000000"/>
                </a:solidFill>
                <a:latin typeface="DM Sans"/>
                <a:ea typeface="DM Sans"/>
                <a:cs typeface="DM Sans"/>
                <a:sym typeface="DM Sans"/>
              </a:rPr>
              <a:t>Mobile traffic: </a:t>
            </a:r>
            <a:endParaRPr b="1" i="0" sz="2428" u="none" cap="none" strike="noStrike">
              <a:solidFill>
                <a:srgbClr val="000000"/>
              </a:solidFill>
              <a:latin typeface="DM Sans"/>
              <a:ea typeface="DM Sans"/>
              <a:cs typeface="DM Sans"/>
              <a:sym typeface="DM Sans"/>
            </a:endParaRPr>
          </a:p>
          <a:p>
            <a:pPr indent="0" lvl="0" marL="0" marR="0" rtl="0" algn="l">
              <a:lnSpc>
                <a:spcPct val="135008"/>
              </a:lnSpc>
              <a:spcBef>
                <a:spcPts val="0"/>
              </a:spcBef>
              <a:spcAft>
                <a:spcPts val="0"/>
              </a:spcAft>
              <a:buNone/>
            </a:pPr>
            <a:r>
              <a:rPr lang="en-US">
                <a:solidFill>
                  <a:schemeClr val="dk1"/>
                </a:solidFill>
              </a:rPr>
              <a:t>          </a:t>
            </a:r>
            <a:r>
              <a:rPr b="1" lang="en-US" sz="2428">
                <a:solidFill>
                  <a:schemeClr val="dk1"/>
                </a:solidFill>
                <a:latin typeface="DM Sans"/>
                <a:ea typeface="DM Sans"/>
                <a:cs typeface="DM Sans"/>
                <a:sym typeface="DM Sans"/>
              </a:rPr>
              <a:t>→ </a:t>
            </a:r>
            <a:r>
              <a:rPr lang="en-US" sz="2400">
                <a:solidFill>
                  <a:schemeClr val="dk1"/>
                </a:solidFill>
                <a:latin typeface="DM Sans"/>
                <a:ea typeface="DM Sans"/>
                <a:cs typeface="DM Sans"/>
                <a:sym typeface="DM Sans"/>
              </a:rPr>
              <a:t>Employees use smartphones, tablets, and laptops to access work resources.</a:t>
            </a:r>
            <a:br>
              <a:rPr lang="en-US" sz="2400">
                <a:solidFill>
                  <a:schemeClr val="dk1"/>
                </a:solidFill>
                <a:latin typeface="DM Sans"/>
                <a:ea typeface="DM Sans"/>
                <a:cs typeface="DM Sans"/>
                <a:sym typeface="DM Sans"/>
              </a:rPr>
            </a:br>
            <a:r>
              <a:rPr lang="en-US">
                <a:solidFill>
                  <a:schemeClr val="dk1"/>
                </a:solidFill>
                <a:latin typeface="DM Sans"/>
                <a:ea typeface="DM Sans"/>
                <a:cs typeface="DM Sans"/>
                <a:sym typeface="DM Sans"/>
              </a:rPr>
              <a:t>          </a:t>
            </a:r>
            <a:r>
              <a:rPr lang="en-US" sz="2428">
                <a:solidFill>
                  <a:schemeClr val="dk1"/>
                </a:solidFill>
                <a:latin typeface="DM Sans"/>
                <a:ea typeface="DM Sans"/>
                <a:cs typeface="DM Sans"/>
                <a:sym typeface="DM Sans"/>
              </a:rPr>
              <a:t>→ </a:t>
            </a:r>
            <a:r>
              <a:rPr lang="en-US" sz="2400">
                <a:solidFill>
                  <a:schemeClr val="dk1"/>
                </a:solidFill>
                <a:latin typeface="DM Sans"/>
                <a:ea typeface="DM Sans"/>
                <a:cs typeface="DM Sans"/>
                <a:sym typeface="DM Sans"/>
              </a:rPr>
              <a:t>These devices run advanced apps that upload and download large files, including images and videos.</a:t>
            </a:r>
            <a:br>
              <a:rPr lang="en-US" sz="2400">
                <a:solidFill>
                  <a:schemeClr val="dk1"/>
                </a:solidFill>
                <a:latin typeface="DM Sans"/>
                <a:ea typeface="DM Sans"/>
                <a:cs typeface="DM Sans"/>
                <a:sym typeface="DM Sans"/>
              </a:rPr>
            </a:br>
            <a:r>
              <a:rPr lang="en-US">
                <a:solidFill>
                  <a:schemeClr val="dk1"/>
                </a:solidFill>
                <a:latin typeface="DM Sans"/>
                <a:ea typeface="DM Sans"/>
                <a:cs typeface="DM Sans"/>
                <a:sym typeface="DM Sans"/>
              </a:rPr>
              <a:t>          </a:t>
            </a:r>
            <a:r>
              <a:rPr lang="en-US" sz="2428">
                <a:solidFill>
                  <a:schemeClr val="dk1"/>
                </a:solidFill>
                <a:latin typeface="DM Sans"/>
                <a:ea typeface="DM Sans"/>
                <a:cs typeface="DM Sans"/>
                <a:sym typeface="DM Sans"/>
              </a:rPr>
              <a:t>→ </a:t>
            </a:r>
            <a:r>
              <a:rPr lang="en-US" sz="2400">
                <a:solidFill>
                  <a:schemeClr val="dk1"/>
                </a:solidFill>
                <a:latin typeface="DM Sans"/>
                <a:ea typeface="DM Sans"/>
                <a:cs typeface="DM Sans"/>
                <a:sym typeface="DM Sans"/>
              </a:rPr>
              <a:t>This adds extra pressure on enterprise networks.</a:t>
            </a:r>
            <a:endParaRPr i="0" sz="2428" u="none" cap="none" strike="noStrike">
              <a:solidFill>
                <a:srgbClr val="000000"/>
              </a:solidFill>
              <a:latin typeface="DM Sans"/>
              <a:ea typeface="DM Sans"/>
              <a:cs typeface="DM Sans"/>
              <a:sym typeface="DM Sans"/>
            </a:endParaRPr>
          </a:p>
        </p:txBody>
      </p:sp>
      <p:sp>
        <p:nvSpPr>
          <p:cNvPr id="144" name="Google Shape;144;p5"/>
          <p:cNvSpPr txBox="1"/>
          <p:nvPr/>
        </p:nvSpPr>
        <p:spPr>
          <a:xfrm>
            <a:off x="3586350" y="242875"/>
            <a:ext cx="11115300" cy="1030500"/>
          </a:xfrm>
          <a:prstGeom prst="rect">
            <a:avLst/>
          </a:prstGeom>
          <a:noFill/>
          <a:ln>
            <a:noFill/>
          </a:ln>
        </p:spPr>
        <p:txBody>
          <a:bodyPr anchorCtr="0" anchor="t" bIns="91425" lIns="91425" spcFirstLastPara="1" rIns="91425" wrap="square" tIns="91425">
            <a:spAutoFit/>
          </a:bodyPr>
          <a:lstStyle/>
          <a:p>
            <a:pPr indent="0" lvl="0" marL="0" rtl="0" algn="ctr">
              <a:lnSpc>
                <a:spcPct val="134989"/>
              </a:lnSpc>
              <a:spcBef>
                <a:spcPts val="0"/>
              </a:spcBef>
              <a:spcAft>
                <a:spcPts val="0"/>
              </a:spcAft>
              <a:buNone/>
            </a:pPr>
            <a:r>
              <a:rPr b="1" lang="en-US" sz="5496" u="sng">
                <a:solidFill>
                  <a:srgbClr val="3A3A8F"/>
                </a:solidFill>
                <a:latin typeface="DM Sans"/>
                <a:ea typeface="DM Sans"/>
                <a:cs typeface="DM Sans"/>
                <a:sym typeface="DM Sans"/>
              </a:rPr>
              <a:t>SDN Concepts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nvSpPr>
        <p:spPr>
          <a:xfrm>
            <a:off x="589900" y="670400"/>
            <a:ext cx="17451600" cy="9633900"/>
          </a:xfrm>
          <a:prstGeom prst="rect">
            <a:avLst/>
          </a:prstGeom>
          <a:noFill/>
          <a:ln>
            <a:noFill/>
          </a:ln>
        </p:spPr>
        <p:txBody>
          <a:bodyPr anchorCtr="0" anchor="t" bIns="0" lIns="0" spcFirstLastPara="1" rIns="0" wrap="square" tIns="0">
            <a:spAutoFit/>
          </a:bodyPr>
          <a:lstStyle/>
          <a:p>
            <a:pPr indent="-262140" lvl="1" marL="524281" rtl="0" algn="l">
              <a:lnSpc>
                <a:spcPct val="135008"/>
              </a:lnSpc>
              <a:spcBef>
                <a:spcPts val="0"/>
              </a:spcBef>
              <a:spcAft>
                <a:spcPts val="0"/>
              </a:spcAft>
              <a:buClr>
                <a:schemeClr val="dk1"/>
              </a:buClr>
              <a:buSzPts val="2428"/>
              <a:buChar char="•"/>
            </a:pPr>
            <a:r>
              <a:rPr b="1" lang="en-US" sz="2428">
                <a:solidFill>
                  <a:schemeClr val="dk1"/>
                </a:solidFill>
                <a:latin typeface="DM Sans"/>
                <a:ea typeface="DM Sans"/>
                <a:cs typeface="DM Sans"/>
                <a:sym typeface="DM Sans"/>
              </a:rPr>
              <a:t>The Internet of Things (IoT):</a:t>
            </a:r>
            <a:endParaRPr b="1" sz="2428">
              <a:solidFill>
                <a:schemeClr val="dk1"/>
              </a:solidFill>
              <a:latin typeface="DM Sans"/>
              <a:ea typeface="DM Sans"/>
              <a:cs typeface="DM Sans"/>
              <a:sym typeface="DM Sans"/>
            </a:endParaRPr>
          </a:p>
          <a:p>
            <a:pPr indent="0" lvl="0" marL="0" rtl="0" algn="l">
              <a:lnSpc>
                <a:spcPct val="135008"/>
              </a:lnSpc>
              <a:spcBef>
                <a:spcPts val="0"/>
              </a:spcBef>
              <a:spcAft>
                <a:spcPts val="0"/>
              </a:spcAft>
              <a:buNone/>
            </a:pPr>
            <a:r>
              <a:rPr b="1" lang="en-US" sz="2428">
                <a:solidFill>
                  <a:schemeClr val="dk1"/>
                </a:solidFill>
                <a:latin typeface="DM Sans"/>
                <a:ea typeface="DM Sans"/>
                <a:cs typeface="DM Sans"/>
                <a:sym typeface="DM Sans"/>
              </a:rPr>
              <a:t>       → </a:t>
            </a:r>
            <a:r>
              <a:rPr lang="en-US" sz="2400">
                <a:solidFill>
                  <a:schemeClr val="dk1"/>
                </a:solidFill>
              </a:rPr>
              <a:t>I</a:t>
            </a:r>
            <a:r>
              <a:rPr lang="en-US" sz="2400">
                <a:solidFill>
                  <a:schemeClr val="dk1"/>
                </a:solidFill>
                <a:latin typeface="DM Sans"/>
                <a:ea typeface="DM Sans"/>
                <a:cs typeface="DM Sans"/>
                <a:sym typeface="DM Sans"/>
              </a:rPr>
              <a:t>oT devices are things like sensors, smart lights, or security cameras that connect to the internet.</a:t>
            </a:r>
            <a:br>
              <a:rPr lang="en-US" sz="2400">
                <a:solidFill>
                  <a:schemeClr val="dk1"/>
                </a:solidFill>
                <a:latin typeface="DM Sans"/>
                <a:ea typeface="DM Sans"/>
                <a:cs typeface="DM Sans"/>
                <a:sym typeface="DM Sans"/>
              </a:rPr>
            </a:br>
            <a:r>
              <a:rPr lang="en-US" sz="2400">
                <a:solidFill>
                  <a:schemeClr val="dk1"/>
                </a:solidFill>
                <a:latin typeface="DM Sans"/>
                <a:ea typeface="DM Sans"/>
                <a:cs typeface="DM Sans"/>
                <a:sym typeface="DM Sans"/>
              </a:rPr>
              <a:t>      </a:t>
            </a:r>
            <a:r>
              <a:rPr b="1" lang="en-US" sz="2428">
                <a:solidFill>
                  <a:schemeClr val="dk1"/>
                </a:solidFill>
                <a:latin typeface="DM Sans"/>
                <a:ea typeface="DM Sans"/>
                <a:cs typeface="DM Sans"/>
                <a:sym typeface="DM Sans"/>
              </a:rPr>
              <a:t>→ </a:t>
            </a:r>
            <a:r>
              <a:rPr lang="en-US" sz="2400">
                <a:solidFill>
                  <a:schemeClr val="dk1"/>
                </a:solidFill>
                <a:latin typeface="DM Sans"/>
                <a:ea typeface="DM Sans"/>
                <a:cs typeface="DM Sans"/>
                <a:sym typeface="DM Sans"/>
              </a:rPr>
              <a:t>Most of them send small amounts of data, but some (like </a:t>
            </a:r>
            <a:r>
              <a:rPr b="1" lang="en-US" sz="2400">
                <a:solidFill>
                  <a:schemeClr val="dk1"/>
                </a:solidFill>
                <a:latin typeface="DM Sans"/>
                <a:ea typeface="DM Sans"/>
                <a:cs typeface="DM Sans"/>
                <a:sym typeface="DM Sans"/>
              </a:rPr>
              <a:t>security cameras</a:t>
            </a:r>
            <a:r>
              <a:rPr lang="en-US" sz="2400">
                <a:solidFill>
                  <a:schemeClr val="dk1"/>
                </a:solidFill>
                <a:latin typeface="DM Sans"/>
                <a:ea typeface="DM Sans"/>
                <a:cs typeface="DM Sans"/>
                <a:sym typeface="DM Sans"/>
              </a:rPr>
              <a:t>) send a lot.</a:t>
            </a:r>
            <a:br>
              <a:rPr lang="en-US" sz="2400">
                <a:solidFill>
                  <a:schemeClr val="dk1"/>
                </a:solidFill>
                <a:latin typeface="DM Sans"/>
                <a:ea typeface="DM Sans"/>
                <a:cs typeface="DM Sans"/>
                <a:sym typeface="DM Sans"/>
              </a:rPr>
            </a:br>
            <a:r>
              <a:rPr lang="en-US" sz="2400">
                <a:solidFill>
                  <a:schemeClr val="dk1"/>
                </a:solidFill>
                <a:latin typeface="DM Sans"/>
                <a:ea typeface="DM Sans"/>
                <a:cs typeface="DM Sans"/>
                <a:sym typeface="DM Sans"/>
              </a:rPr>
              <a:t>      </a:t>
            </a:r>
            <a:r>
              <a:rPr b="1" lang="en-US" sz="2428">
                <a:solidFill>
                  <a:schemeClr val="dk1"/>
                </a:solidFill>
                <a:latin typeface="DM Sans"/>
                <a:ea typeface="DM Sans"/>
                <a:cs typeface="DM Sans"/>
                <a:sym typeface="DM Sans"/>
              </a:rPr>
              <a:t>→ </a:t>
            </a:r>
            <a:r>
              <a:rPr lang="en-US" sz="2428">
                <a:solidFill>
                  <a:schemeClr val="dk1"/>
                </a:solidFill>
                <a:latin typeface="DM Sans"/>
                <a:ea typeface="DM Sans"/>
                <a:cs typeface="DM Sans"/>
                <a:sym typeface="DM Sans"/>
              </a:rPr>
              <a:t>If</a:t>
            </a:r>
            <a:r>
              <a:rPr b="1" lang="en-US" sz="2428">
                <a:solidFill>
                  <a:schemeClr val="dk1"/>
                </a:solidFill>
                <a:latin typeface="DM Sans"/>
                <a:ea typeface="DM Sans"/>
                <a:cs typeface="DM Sans"/>
                <a:sym typeface="DM Sans"/>
              </a:rPr>
              <a:t> </a:t>
            </a:r>
            <a:r>
              <a:rPr lang="en-US" sz="2400">
                <a:solidFill>
                  <a:schemeClr val="dk1"/>
                </a:solidFill>
                <a:latin typeface="DM Sans"/>
                <a:ea typeface="DM Sans"/>
                <a:cs typeface="DM Sans"/>
                <a:sym typeface="DM Sans"/>
              </a:rPr>
              <a:t>a company uses many of these devices, they can slow down the network.</a:t>
            </a:r>
            <a:br>
              <a:rPr lang="en-US" sz="2400">
                <a:solidFill>
                  <a:schemeClr val="dk1"/>
                </a:solidFill>
                <a:latin typeface="DM Sans"/>
                <a:ea typeface="DM Sans"/>
                <a:cs typeface="DM Sans"/>
                <a:sym typeface="DM Sans"/>
              </a:rPr>
            </a:br>
            <a:r>
              <a:rPr lang="en-US" sz="2400">
                <a:solidFill>
                  <a:schemeClr val="dk1"/>
                </a:solidFill>
                <a:latin typeface="DM Sans"/>
                <a:ea typeface="DM Sans"/>
                <a:cs typeface="DM Sans"/>
                <a:sym typeface="DM Sans"/>
              </a:rPr>
              <a:t>      </a:t>
            </a:r>
            <a:r>
              <a:rPr b="1" lang="en-US" sz="2428">
                <a:solidFill>
                  <a:schemeClr val="dk1"/>
                </a:solidFill>
                <a:latin typeface="DM Sans"/>
                <a:ea typeface="DM Sans"/>
                <a:cs typeface="DM Sans"/>
                <a:sym typeface="DM Sans"/>
              </a:rPr>
              <a:t>→ </a:t>
            </a:r>
            <a:r>
              <a:rPr lang="en-US" sz="2400">
                <a:solidFill>
                  <a:schemeClr val="dk1"/>
                </a:solidFill>
                <a:latin typeface="DM Sans"/>
                <a:ea typeface="DM Sans"/>
                <a:cs typeface="DM Sans"/>
                <a:sym typeface="DM Sans"/>
              </a:rPr>
              <a:t>So, networks need to be ready to handle this extra traffic.</a:t>
            </a:r>
            <a:endParaRPr sz="2400">
              <a:solidFill>
                <a:schemeClr val="dk1"/>
              </a:solidFill>
              <a:latin typeface="DM Sans"/>
              <a:ea typeface="DM Sans"/>
              <a:cs typeface="DM Sans"/>
              <a:sym typeface="DM Sans"/>
            </a:endParaRPr>
          </a:p>
          <a:p>
            <a:pPr indent="0" lvl="0" marL="0" rtl="0" algn="l">
              <a:lnSpc>
                <a:spcPct val="135008"/>
              </a:lnSpc>
              <a:spcBef>
                <a:spcPts val="0"/>
              </a:spcBef>
              <a:spcAft>
                <a:spcPts val="0"/>
              </a:spcAft>
              <a:buNone/>
            </a:pPr>
            <a:r>
              <a:t/>
            </a:r>
            <a:endParaRPr sz="1900">
              <a:solidFill>
                <a:schemeClr val="dk1"/>
              </a:solidFill>
            </a:endParaRPr>
          </a:p>
          <a:p>
            <a:pPr indent="0" lvl="0" marL="0" marR="0" rtl="0" algn="l">
              <a:lnSpc>
                <a:spcPct val="134978"/>
              </a:lnSpc>
              <a:spcBef>
                <a:spcPts val="0"/>
              </a:spcBef>
              <a:spcAft>
                <a:spcPts val="0"/>
              </a:spcAft>
              <a:buNone/>
            </a:pPr>
            <a:r>
              <a:rPr b="1" i="0" lang="en-US" sz="2796" u="none" cap="none" strike="noStrike">
                <a:solidFill>
                  <a:srgbClr val="3A3A8F"/>
                </a:solidFill>
                <a:latin typeface="DM Sans"/>
                <a:ea typeface="DM Sans"/>
                <a:cs typeface="DM Sans"/>
                <a:sym typeface="DM Sans"/>
              </a:rPr>
              <a:t>2. Supply Is Increasing :- </a:t>
            </a:r>
            <a:endParaRPr/>
          </a:p>
          <a:p>
            <a:pPr indent="0" lvl="0" marL="0" marR="0" rtl="0" algn="l">
              <a:lnSpc>
                <a:spcPct val="134975"/>
              </a:lnSpc>
              <a:spcBef>
                <a:spcPts val="0"/>
              </a:spcBef>
              <a:spcAft>
                <a:spcPts val="0"/>
              </a:spcAft>
              <a:buNone/>
            </a:pPr>
            <a:r>
              <a:rPr b="0" i="0" lang="en-US" sz="2396" u="none" cap="none" strike="noStrike">
                <a:solidFill>
                  <a:srgbClr val="000000"/>
                </a:solidFill>
                <a:latin typeface="DM Sans"/>
                <a:ea typeface="DM Sans"/>
                <a:cs typeface="DM Sans"/>
                <a:sym typeface="DM Sans"/>
              </a:rPr>
              <a:t>As the demand on networks is rising, so is the capacity of network technologies to absorb rising loads, the technology powering networks is also improving. These upgrades help networks handle more traffic.</a:t>
            </a:r>
            <a:endParaRPr/>
          </a:p>
          <a:p>
            <a:pPr indent="0" lvl="0" marL="0" marR="0" rtl="0" algn="l">
              <a:lnSpc>
                <a:spcPct val="134975"/>
              </a:lnSpc>
              <a:spcBef>
                <a:spcPts val="0"/>
              </a:spcBef>
              <a:spcAft>
                <a:spcPts val="0"/>
              </a:spcAft>
              <a:buNone/>
            </a:pPr>
            <a:r>
              <a:t/>
            </a:r>
            <a:endParaRPr/>
          </a:p>
          <a:p>
            <a:pPr indent="-258678" lvl="1" marL="517355" marR="0" rtl="0" algn="l">
              <a:lnSpc>
                <a:spcPct val="134974"/>
              </a:lnSpc>
              <a:spcBef>
                <a:spcPts val="0"/>
              </a:spcBef>
              <a:spcAft>
                <a:spcPts val="0"/>
              </a:spcAft>
              <a:buClr>
                <a:srgbClr val="000000"/>
              </a:buClr>
              <a:buSzPts val="2396"/>
              <a:buFont typeface="Arial"/>
              <a:buChar char="•"/>
            </a:pPr>
            <a:r>
              <a:rPr b="1" i="0" lang="en-US" sz="2396" u="none" cap="none" strike="noStrike">
                <a:solidFill>
                  <a:srgbClr val="000000"/>
                </a:solidFill>
                <a:latin typeface="DM Sans"/>
                <a:ea typeface="DM Sans"/>
                <a:cs typeface="DM Sans"/>
                <a:sym typeface="DM Sans"/>
              </a:rPr>
              <a:t>Faster Connections: </a:t>
            </a:r>
            <a:endParaRPr/>
          </a:p>
          <a:p>
            <a:pPr indent="0" lvl="0" marL="0" marR="0" rtl="0" algn="l">
              <a:lnSpc>
                <a:spcPct val="134974"/>
              </a:lnSpc>
              <a:spcBef>
                <a:spcPts val="0"/>
              </a:spcBef>
              <a:spcAft>
                <a:spcPts val="0"/>
              </a:spcAft>
              <a:buNone/>
            </a:pPr>
            <a:r>
              <a:rPr b="1" i="0" lang="en-US" sz="2396" u="none" cap="none" strike="noStrike">
                <a:solidFill>
                  <a:srgbClr val="000000"/>
                </a:solidFill>
                <a:latin typeface="DM Sans"/>
                <a:ea typeface="DM Sans"/>
                <a:cs typeface="DM Sans"/>
                <a:sym typeface="DM Sans"/>
              </a:rPr>
              <a:t>     → </a:t>
            </a:r>
            <a:r>
              <a:rPr b="0" i="0" lang="en-US" sz="2396" u="none" cap="none" strike="noStrike">
                <a:solidFill>
                  <a:srgbClr val="000000"/>
                </a:solidFill>
                <a:latin typeface="DM Sans"/>
                <a:ea typeface="DM Sans"/>
                <a:cs typeface="DM Sans"/>
                <a:sym typeface="DM Sans"/>
              </a:rPr>
              <a:t>Wired and wireless networks (like Ethernet and </a:t>
            </a:r>
            <a:r>
              <a:rPr lang="en-US" sz="2396">
                <a:latin typeface="DM Sans"/>
                <a:ea typeface="DM Sans"/>
                <a:cs typeface="DM Sans"/>
                <a:sym typeface="DM Sans"/>
              </a:rPr>
              <a:t>Wifi</a:t>
            </a:r>
            <a:r>
              <a:rPr b="0" i="0" lang="en-US" sz="2396" u="none" cap="none" strike="noStrike">
                <a:solidFill>
                  <a:srgbClr val="000000"/>
                </a:solidFill>
                <a:latin typeface="DM Sans"/>
                <a:ea typeface="DM Sans"/>
                <a:cs typeface="DM Sans"/>
                <a:sym typeface="DM Sans"/>
              </a:rPr>
              <a:t>) can now send data in gigabits per second (Gbps). </a:t>
            </a:r>
            <a:endParaRPr/>
          </a:p>
          <a:p>
            <a:pPr indent="0" lvl="0" marL="0" marR="0" rtl="0" algn="l">
              <a:lnSpc>
                <a:spcPct val="134974"/>
              </a:lnSpc>
              <a:spcBef>
                <a:spcPts val="0"/>
              </a:spcBef>
              <a:spcAft>
                <a:spcPts val="0"/>
              </a:spcAft>
              <a:buNone/>
            </a:pPr>
            <a:r>
              <a:rPr b="0" i="0" lang="en-US" sz="2396" u="none" cap="none" strike="noStrike">
                <a:solidFill>
                  <a:srgbClr val="000000"/>
                </a:solidFill>
                <a:latin typeface="DM Sans"/>
                <a:ea typeface="DM Sans"/>
                <a:cs typeface="DM Sans"/>
                <a:sym typeface="DM Sans"/>
              </a:rPr>
              <a:t>   </a:t>
            </a:r>
            <a:r>
              <a:rPr b="1" i="0" lang="en-US" sz="2396" u="none" cap="none" strike="noStrike">
                <a:solidFill>
                  <a:srgbClr val="000000"/>
                </a:solidFill>
                <a:latin typeface="DM Sans"/>
                <a:ea typeface="DM Sans"/>
                <a:cs typeface="DM Sans"/>
                <a:sym typeface="DM Sans"/>
              </a:rPr>
              <a:t> →</a:t>
            </a:r>
            <a:r>
              <a:rPr b="0" i="0" lang="en-US" sz="2396" u="none" cap="none" strike="noStrike">
                <a:solidFill>
                  <a:srgbClr val="000000"/>
                </a:solidFill>
                <a:latin typeface="DM Sans"/>
                <a:ea typeface="DM Sans"/>
                <a:cs typeface="DM Sans"/>
                <a:sym typeface="DM Sans"/>
              </a:rPr>
              <a:t> 4G and 5G mobile networks give fast access to remote workers using their devices .</a:t>
            </a:r>
            <a:endParaRPr/>
          </a:p>
          <a:p>
            <a:pPr indent="-258678" lvl="1" marL="517355" marR="0" rtl="0" algn="l">
              <a:lnSpc>
                <a:spcPct val="134974"/>
              </a:lnSpc>
              <a:spcBef>
                <a:spcPts val="0"/>
              </a:spcBef>
              <a:spcAft>
                <a:spcPts val="0"/>
              </a:spcAft>
              <a:buClr>
                <a:srgbClr val="000000"/>
              </a:buClr>
              <a:buSzPts val="2396"/>
              <a:buFont typeface="Arial"/>
              <a:buChar char="•"/>
            </a:pPr>
            <a:r>
              <a:rPr b="1" i="0" lang="en-US" sz="2396" u="none" cap="none" strike="noStrike">
                <a:solidFill>
                  <a:srgbClr val="000000"/>
                </a:solidFill>
                <a:latin typeface="DM Sans"/>
                <a:ea typeface="DM Sans"/>
                <a:cs typeface="DM Sans"/>
                <a:sym typeface="DM Sans"/>
              </a:rPr>
              <a:t>Smarter Network Devices:</a:t>
            </a:r>
            <a:endParaRPr/>
          </a:p>
          <a:p>
            <a:pPr indent="0" lvl="0" marL="0" marR="0" rtl="0" algn="l">
              <a:lnSpc>
                <a:spcPct val="134974"/>
              </a:lnSpc>
              <a:spcBef>
                <a:spcPts val="0"/>
              </a:spcBef>
              <a:spcAft>
                <a:spcPts val="0"/>
              </a:spcAft>
              <a:buNone/>
            </a:pPr>
            <a:r>
              <a:rPr b="1" i="0" lang="en-US" sz="2396" u="none" cap="none" strike="noStrike">
                <a:solidFill>
                  <a:srgbClr val="000000"/>
                </a:solidFill>
                <a:latin typeface="DM Sans"/>
                <a:ea typeface="DM Sans"/>
                <a:cs typeface="DM Sans"/>
                <a:sym typeface="DM Sans"/>
              </a:rPr>
              <a:t>     →</a:t>
            </a:r>
            <a:r>
              <a:rPr b="0" i="0" lang="en-US" sz="2396" u="none" cap="none" strike="noStrike">
                <a:solidFill>
                  <a:srgbClr val="000000"/>
                </a:solidFill>
                <a:latin typeface="DM Sans"/>
                <a:ea typeface="DM Sans"/>
                <a:cs typeface="DM Sans"/>
                <a:sym typeface="DM Sans"/>
              </a:rPr>
              <a:t> Network devices like LAN switches, routers, firewalls, and monitoring tools are getting better every year.</a:t>
            </a:r>
            <a:endParaRPr/>
          </a:p>
          <a:p>
            <a:pPr indent="0" lvl="0" marL="0" marR="0" rtl="0" algn="l">
              <a:lnSpc>
                <a:spcPct val="134974"/>
              </a:lnSpc>
              <a:spcBef>
                <a:spcPts val="0"/>
              </a:spcBef>
              <a:spcAft>
                <a:spcPts val="0"/>
              </a:spcAft>
              <a:buNone/>
            </a:pPr>
            <a:r>
              <a:rPr b="0" i="0" lang="en-US" sz="2396" u="none" cap="none" strike="noStrike">
                <a:solidFill>
                  <a:srgbClr val="000000"/>
                </a:solidFill>
                <a:latin typeface="DM Sans"/>
                <a:ea typeface="DM Sans"/>
                <a:cs typeface="DM Sans"/>
                <a:sym typeface="DM Sans"/>
              </a:rPr>
              <a:t>     </a:t>
            </a:r>
            <a:r>
              <a:rPr b="1" i="0" lang="en-US" sz="2396" u="none" cap="none" strike="noStrike">
                <a:solidFill>
                  <a:srgbClr val="000000"/>
                </a:solidFill>
                <a:latin typeface="DM Sans"/>
                <a:ea typeface="DM Sans"/>
                <a:cs typeface="DM Sans"/>
                <a:sym typeface="DM Sans"/>
              </a:rPr>
              <a:t>→ </a:t>
            </a:r>
            <a:r>
              <a:rPr b="0" i="0" lang="en-US" sz="2396" u="none" cap="none" strike="noStrike">
                <a:solidFill>
                  <a:srgbClr val="000000"/>
                </a:solidFill>
                <a:latin typeface="DM Sans"/>
                <a:ea typeface="DM Sans"/>
                <a:cs typeface="DM Sans"/>
                <a:sym typeface="DM Sans"/>
              </a:rPr>
              <a:t>They now have faster processors and bigger, faster memory enabling greater buffer capacity means: </a:t>
            </a:r>
            <a:endParaRPr/>
          </a:p>
          <a:p>
            <a:pPr indent="0" lvl="0" marL="0" marR="0" rtl="0" algn="l">
              <a:lnSpc>
                <a:spcPct val="134974"/>
              </a:lnSpc>
              <a:spcBef>
                <a:spcPts val="0"/>
              </a:spcBef>
              <a:spcAft>
                <a:spcPts val="0"/>
              </a:spcAft>
              <a:buNone/>
            </a:pPr>
            <a:r>
              <a:rPr b="0" i="0" lang="en-US" sz="2396" u="none" cap="none" strike="noStrike">
                <a:solidFill>
                  <a:srgbClr val="000000"/>
                </a:solidFill>
                <a:latin typeface="DM Sans"/>
                <a:ea typeface="DM Sans"/>
                <a:cs typeface="DM Sans"/>
                <a:sym typeface="DM Sans"/>
              </a:rPr>
              <a:t>        (More traffic can be handled,  Data moves faster through the network, Network performance is more</a:t>
            </a:r>
            <a:endParaRPr/>
          </a:p>
          <a:p>
            <a:pPr indent="0" lvl="0" marL="0" marR="0" rtl="0" algn="l">
              <a:lnSpc>
                <a:spcPct val="134974"/>
              </a:lnSpc>
              <a:spcBef>
                <a:spcPts val="0"/>
              </a:spcBef>
              <a:spcAft>
                <a:spcPts val="0"/>
              </a:spcAft>
              <a:buNone/>
            </a:pPr>
            <a:r>
              <a:rPr b="0" i="0" lang="en-US" sz="2396" u="none" cap="none" strike="noStrike">
                <a:solidFill>
                  <a:srgbClr val="000000"/>
                </a:solidFill>
                <a:latin typeface="DM Sans"/>
                <a:ea typeface="DM Sans"/>
                <a:cs typeface="DM Sans"/>
                <a:sym typeface="DM Sans"/>
              </a:rPr>
              <a:t>          reliable.)              </a:t>
            </a:r>
            <a:endParaRPr/>
          </a:p>
          <a:p>
            <a:pPr indent="0" lvl="0" marL="0" marR="0" rtl="0" algn="l">
              <a:lnSpc>
                <a:spcPct val="134974"/>
              </a:lnSpc>
              <a:spcBef>
                <a:spcPts val="0"/>
              </a:spcBef>
              <a:spcAft>
                <a:spcPts val="0"/>
              </a:spcAft>
              <a:buNone/>
            </a:pPr>
            <a:r>
              <a:t/>
            </a:r>
            <a:endParaRPr b="0" i="0" sz="2396" u="none" cap="none" strike="noStrike">
              <a:solidFill>
                <a:srgbClr val="000000"/>
              </a:solidFill>
              <a:latin typeface="DM Sans"/>
              <a:ea typeface="DM Sans"/>
              <a:cs typeface="DM Sans"/>
              <a:sym typeface="DM Sans"/>
            </a:endParaRPr>
          </a:p>
          <a:p>
            <a:pPr indent="0" lvl="0" marL="0" marR="0" rtl="0" algn="l">
              <a:lnSpc>
                <a:spcPct val="134974"/>
              </a:lnSpc>
              <a:spcBef>
                <a:spcPts val="0"/>
              </a:spcBef>
              <a:spcAft>
                <a:spcPts val="0"/>
              </a:spcAft>
              <a:buNone/>
            </a:pPr>
            <a:r>
              <a:t/>
            </a:r>
            <a:endParaRPr b="0" i="0" sz="2396" u="none" cap="none" strike="noStrike">
              <a:solidFill>
                <a:srgbClr val="000000"/>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388525" y="343225"/>
            <a:ext cx="17191800" cy="10759200"/>
          </a:xfrm>
          <a:prstGeom prst="rect">
            <a:avLst/>
          </a:prstGeom>
          <a:noFill/>
          <a:ln>
            <a:noFill/>
          </a:ln>
        </p:spPr>
        <p:txBody>
          <a:bodyPr anchorCtr="0" anchor="t" bIns="0" lIns="0" spcFirstLastPara="1" rIns="0" wrap="square" tIns="0">
            <a:spAutoFit/>
          </a:bodyPr>
          <a:lstStyle/>
          <a:p>
            <a:pPr indent="0" lvl="0" marL="0" rtl="0" algn="l">
              <a:lnSpc>
                <a:spcPct val="134978"/>
              </a:lnSpc>
              <a:spcBef>
                <a:spcPts val="0"/>
              </a:spcBef>
              <a:spcAft>
                <a:spcPts val="0"/>
              </a:spcAft>
              <a:buClr>
                <a:schemeClr val="dk1"/>
              </a:buClr>
              <a:buFont typeface="Arial"/>
              <a:buNone/>
            </a:pPr>
            <a:r>
              <a:rPr b="1" lang="en-US" sz="2796">
                <a:solidFill>
                  <a:srgbClr val="3A3A8F"/>
                </a:solidFill>
                <a:latin typeface="DM Sans"/>
                <a:ea typeface="DM Sans"/>
                <a:cs typeface="DM Sans"/>
                <a:sym typeface="DM Sans"/>
              </a:rPr>
              <a:t>3. Traffic Patterns Are More Complex :-</a:t>
            </a:r>
            <a:endParaRPr>
              <a:solidFill>
                <a:schemeClr val="dk1"/>
              </a:solidFill>
            </a:endParaRPr>
          </a:p>
          <a:p>
            <a:pPr indent="-380746" lvl="0" marL="457200" rtl="0" algn="l">
              <a:lnSpc>
                <a:spcPct val="134975"/>
              </a:lnSpc>
              <a:spcBef>
                <a:spcPts val="0"/>
              </a:spcBef>
              <a:spcAft>
                <a:spcPts val="0"/>
              </a:spcAft>
              <a:buClr>
                <a:schemeClr val="dk1"/>
              </a:buClr>
              <a:buSzPts val="2396"/>
              <a:buFont typeface="DM Sans"/>
              <a:buChar char="●"/>
            </a:pPr>
            <a:r>
              <a:rPr lang="en-US" sz="2396">
                <a:solidFill>
                  <a:schemeClr val="dk1"/>
                </a:solidFill>
                <a:latin typeface="DM Sans"/>
                <a:ea typeface="DM Sans"/>
                <a:cs typeface="DM Sans"/>
                <a:sym typeface="DM Sans"/>
              </a:rPr>
              <a:t>In the old days, a user might log into a server, download files, or check email.</a:t>
            </a:r>
            <a:endParaRPr sz="2396">
              <a:solidFill>
                <a:schemeClr val="dk1"/>
              </a:solidFill>
              <a:latin typeface="DM Sans"/>
              <a:ea typeface="DM Sans"/>
              <a:cs typeface="DM Sans"/>
              <a:sym typeface="DM Sans"/>
            </a:endParaRPr>
          </a:p>
          <a:p>
            <a:pPr indent="-380746" lvl="0" marL="457200" rtl="0" algn="l">
              <a:lnSpc>
                <a:spcPct val="134975"/>
              </a:lnSpc>
              <a:spcBef>
                <a:spcPts val="0"/>
              </a:spcBef>
              <a:spcAft>
                <a:spcPts val="0"/>
              </a:spcAft>
              <a:buClr>
                <a:schemeClr val="dk1"/>
              </a:buClr>
              <a:buSzPts val="2396"/>
              <a:buFont typeface="DM Sans"/>
              <a:buChar char="●"/>
            </a:pPr>
            <a:r>
              <a:rPr lang="en-US" sz="2396">
                <a:solidFill>
                  <a:schemeClr val="dk1"/>
                </a:solidFill>
                <a:latin typeface="DM Sans"/>
                <a:ea typeface="DM Sans"/>
                <a:cs typeface="DM Sans"/>
                <a:sym typeface="DM Sans"/>
              </a:rPr>
              <a:t>The flow of information usually went from users to servers and back, and it was easy to manage.</a:t>
            </a:r>
            <a:endParaRPr sz="2396">
              <a:solidFill>
                <a:schemeClr val="dk1"/>
              </a:solidFill>
              <a:latin typeface="DM Sans"/>
              <a:ea typeface="DM Sans"/>
              <a:cs typeface="DM Sans"/>
              <a:sym typeface="DM Sans"/>
            </a:endParaRPr>
          </a:p>
          <a:p>
            <a:pPr indent="0" lvl="0" marL="0" rtl="0" algn="l">
              <a:lnSpc>
                <a:spcPct val="134975"/>
              </a:lnSpc>
              <a:spcBef>
                <a:spcPts val="0"/>
              </a:spcBef>
              <a:spcAft>
                <a:spcPts val="0"/>
              </a:spcAft>
              <a:buNone/>
            </a:pPr>
            <a:r>
              <a:t/>
            </a:r>
            <a:endParaRPr sz="1396">
              <a:solidFill>
                <a:schemeClr val="dk1"/>
              </a:solidFill>
              <a:latin typeface="DM Sans"/>
              <a:ea typeface="DM Sans"/>
              <a:cs typeface="DM Sans"/>
              <a:sym typeface="DM Sans"/>
            </a:endParaRPr>
          </a:p>
          <a:p>
            <a:pPr indent="0" lvl="0" marL="0" rtl="0" algn="l">
              <a:lnSpc>
                <a:spcPct val="134975"/>
              </a:lnSpc>
              <a:spcBef>
                <a:spcPts val="0"/>
              </a:spcBef>
              <a:spcAft>
                <a:spcPts val="0"/>
              </a:spcAft>
              <a:buClr>
                <a:schemeClr val="dk1"/>
              </a:buClr>
              <a:buFont typeface="Arial"/>
              <a:buNone/>
            </a:pPr>
            <a:r>
              <a:rPr lang="en-US" sz="2396">
                <a:solidFill>
                  <a:schemeClr val="dk1"/>
                </a:solidFill>
                <a:latin typeface="DM Sans"/>
                <a:ea typeface="DM Sans"/>
                <a:cs typeface="DM Sans"/>
                <a:sym typeface="DM Sans"/>
              </a:rPr>
              <a:t>Some complex traffic patterns are following:</a:t>
            </a:r>
            <a:endParaRPr>
              <a:solidFill>
                <a:schemeClr val="dk1"/>
              </a:solidFill>
            </a:endParaRPr>
          </a:p>
          <a:p>
            <a:pPr indent="0" lvl="0" marL="0" rtl="0" algn="l">
              <a:lnSpc>
                <a:spcPct val="134975"/>
              </a:lnSpc>
              <a:spcBef>
                <a:spcPts val="0"/>
              </a:spcBef>
              <a:spcAft>
                <a:spcPts val="0"/>
              </a:spcAft>
              <a:buClr>
                <a:schemeClr val="dk1"/>
              </a:buClr>
              <a:buFont typeface="Arial"/>
              <a:buNone/>
            </a:pPr>
            <a:r>
              <a:rPr b="1" lang="en-US" sz="2396">
                <a:solidFill>
                  <a:schemeClr val="dk1"/>
                </a:solidFill>
                <a:latin typeface="DM Sans"/>
                <a:ea typeface="DM Sans"/>
                <a:cs typeface="DM Sans"/>
                <a:sym typeface="DM Sans"/>
              </a:rPr>
              <a:t>a. Dynamic Usage:</a:t>
            </a:r>
            <a:r>
              <a:rPr lang="en-US" sz="2396">
                <a:solidFill>
                  <a:schemeClr val="dk1"/>
                </a:solidFill>
                <a:latin typeface="DM Sans"/>
                <a:ea typeface="DM Sans"/>
                <a:cs typeface="DM Sans"/>
                <a:sym typeface="DM Sans"/>
              </a:rPr>
              <a:t> Network convergence of voice, data, and video traffic creates unpredictable traffic patterns, often of large multimedia data transfers. </a:t>
            </a:r>
            <a:endParaRPr>
              <a:solidFill>
                <a:schemeClr val="dk1"/>
              </a:solidFill>
            </a:endParaRPr>
          </a:p>
          <a:p>
            <a:pPr indent="0" lvl="0" marL="0" rtl="0" algn="l">
              <a:lnSpc>
                <a:spcPct val="134975"/>
              </a:lnSpc>
              <a:spcBef>
                <a:spcPts val="0"/>
              </a:spcBef>
              <a:spcAft>
                <a:spcPts val="0"/>
              </a:spcAft>
              <a:buClr>
                <a:schemeClr val="dk1"/>
              </a:buClr>
              <a:buFont typeface="Arial"/>
              <a:buNone/>
            </a:pPr>
            <a:r>
              <a:rPr b="1" lang="en-US" sz="2396">
                <a:solidFill>
                  <a:schemeClr val="dk1"/>
                </a:solidFill>
                <a:latin typeface="DM Sans"/>
                <a:ea typeface="DM Sans"/>
                <a:cs typeface="DM Sans"/>
                <a:sym typeface="DM Sans"/>
              </a:rPr>
              <a:t>b. Client/server:</a:t>
            </a:r>
            <a:r>
              <a:rPr lang="en-US" sz="2396">
                <a:solidFill>
                  <a:schemeClr val="dk1"/>
                </a:solidFill>
                <a:latin typeface="DM Sans"/>
                <a:ea typeface="DM Sans"/>
                <a:cs typeface="DM Sans"/>
                <a:sym typeface="DM Sans"/>
              </a:rPr>
              <a:t>These applications typically access multiple databases and servers that must communicate with each other, generating “horizontal” traffic between servers as well as “vertical” traffic between servers and clients.</a:t>
            </a:r>
            <a:endParaRPr>
              <a:solidFill>
                <a:schemeClr val="dk1"/>
              </a:solidFill>
            </a:endParaRPr>
          </a:p>
          <a:p>
            <a:pPr indent="0" lvl="0" marL="0" marR="0" rtl="0" algn="l">
              <a:lnSpc>
                <a:spcPct val="134974"/>
              </a:lnSpc>
              <a:spcBef>
                <a:spcPts val="0"/>
              </a:spcBef>
              <a:spcAft>
                <a:spcPts val="0"/>
              </a:spcAft>
              <a:buNone/>
            </a:pPr>
            <a:r>
              <a:rPr b="1" i="0" lang="en-US" sz="2396" u="none" cap="none" strike="noStrike">
                <a:solidFill>
                  <a:srgbClr val="000000"/>
                </a:solidFill>
                <a:latin typeface="DM Sans"/>
                <a:ea typeface="DM Sans"/>
                <a:cs typeface="DM Sans"/>
                <a:sym typeface="DM Sans"/>
              </a:rPr>
              <a:t>c. Cloud and Data Centers:</a:t>
            </a:r>
            <a:endParaRPr/>
          </a:p>
          <a:p>
            <a:pPr indent="-258678" lvl="1" marL="517355" marR="0" rtl="0" algn="l">
              <a:lnSpc>
                <a:spcPct val="134974"/>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Instead of storing files on your computer or on a local server, people and businesses use the cloud.</a:t>
            </a:r>
            <a:endParaRPr/>
          </a:p>
          <a:p>
            <a:pPr indent="-258678" lvl="1" marL="517355" marR="0" rtl="0" algn="just">
              <a:lnSpc>
                <a:spcPct val="134974"/>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That means data goes from your device to a data center, and then maybe even to another data center, creating complex paths.</a:t>
            </a:r>
            <a:endParaRPr/>
          </a:p>
          <a:p>
            <a:pPr indent="0" lvl="0" marL="0" marR="0" rtl="0" algn="just">
              <a:lnSpc>
                <a:spcPct val="134974"/>
              </a:lnSpc>
              <a:spcBef>
                <a:spcPts val="0"/>
              </a:spcBef>
              <a:spcAft>
                <a:spcPts val="0"/>
              </a:spcAft>
              <a:buNone/>
            </a:pPr>
            <a:r>
              <a:rPr b="1" i="0" lang="en-US" sz="2396" u="none" cap="none" strike="noStrike">
                <a:solidFill>
                  <a:srgbClr val="000000"/>
                </a:solidFill>
                <a:latin typeface="DM Sans"/>
                <a:ea typeface="DM Sans"/>
                <a:cs typeface="DM Sans"/>
                <a:sym typeface="DM Sans"/>
              </a:rPr>
              <a:t>d. More Devices, More Data</a:t>
            </a:r>
            <a:endParaRPr/>
          </a:p>
          <a:p>
            <a:pPr indent="-258678" lvl="1" marL="517355" marR="0" rtl="0" algn="just">
              <a:lnSpc>
                <a:spcPct val="134974"/>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There are now tons of devices—</a:t>
            </a:r>
            <a:r>
              <a:rPr b="0" i="0" lang="en-US" sz="2396" u="none" cap="none" strike="noStrike">
                <a:solidFill>
                  <a:srgbClr val="000000"/>
                </a:solidFill>
                <a:latin typeface="DM Sans"/>
                <a:ea typeface="DM Sans"/>
                <a:cs typeface="DM Sans"/>
                <a:sym typeface="DM Sans"/>
                <a:extLst>
                  <a:ext uri="http://customooxmlschemas.google.com/">
                    <go:slidesCustomData xmlns:go="http://customooxmlschemas.google.com/" textRoundtripDataId="0"/>
                  </a:ext>
                </a:extLst>
              </a:rPr>
              <a:t>smartphones</a:t>
            </a:r>
            <a:r>
              <a:rPr b="0" i="0" lang="en-US" sz="2396" u="none" cap="none" strike="noStrike">
                <a:solidFill>
                  <a:srgbClr val="000000"/>
                </a:solidFill>
                <a:latin typeface="DM Sans"/>
                <a:ea typeface="DM Sans"/>
                <a:cs typeface="DM Sans"/>
                <a:sym typeface="DM Sans"/>
              </a:rPr>
              <a:t>, tablets, IoT devices (like smart TVs and thermostats).</a:t>
            </a:r>
            <a:endParaRPr/>
          </a:p>
          <a:p>
            <a:pPr indent="-258677" lvl="1" marL="517354" marR="0" rtl="0" algn="just">
              <a:lnSpc>
                <a:spcPct val="134975"/>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These devices generate a lot of traffic, sometimes even when no one's using them directly (e.g., background updates, data uploads).</a:t>
            </a:r>
            <a:endParaRPr b="0" i="0" sz="2396" u="none" cap="none" strike="noStrike">
              <a:solidFill>
                <a:srgbClr val="000000"/>
              </a:solidFill>
              <a:latin typeface="DM Sans"/>
              <a:ea typeface="DM Sans"/>
              <a:cs typeface="DM Sans"/>
              <a:sym typeface="DM Sans"/>
            </a:endParaRPr>
          </a:p>
          <a:p>
            <a:pPr indent="0" lvl="0" marL="0" rtl="0" algn="just">
              <a:lnSpc>
                <a:spcPct val="134975"/>
              </a:lnSpc>
              <a:spcBef>
                <a:spcPts val="0"/>
              </a:spcBef>
              <a:spcAft>
                <a:spcPts val="0"/>
              </a:spcAft>
              <a:buNone/>
            </a:pPr>
            <a:r>
              <a:rPr b="1" lang="en-US" sz="2396">
                <a:solidFill>
                  <a:schemeClr val="dk1"/>
                </a:solidFill>
                <a:latin typeface="DM Sans"/>
                <a:ea typeface="DM Sans"/>
                <a:cs typeface="DM Sans"/>
                <a:sym typeface="DM Sans"/>
              </a:rPr>
              <a:t>e.Impact of Virtualization:</a:t>
            </a:r>
            <a:r>
              <a:rPr lang="en-US" sz="2396">
                <a:solidFill>
                  <a:schemeClr val="dk1"/>
                </a:solidFill>
                <a:latin typeface="DM Sans"/>
                <a:ea typeface="DM Sans"/>
                <a:cs typeface="DM Sans"/>
                <a:sym typeface="DM Sans"/>
              </a:rPr>
              <a:t>Virtualization of application and database servers has increased the number of hosts needing high network access and led to constantly changing server locations</a:t>
            </a:r>
            <a:endParaRPr b="1" sz="2796">
              <a:solidFill>
                <a:srgbClr val="3A3A8F"/>
              </a:solidFill>
              <a:latin typeface="DM Sans"/>
              <a:ea typeface="DM Sans"/>
              <a:cs typeface="DM Sans"/>
              <a:sym typeface="DM Sans"/>
            </a:endParaRPr>
          </a:p>
          <a:p>
            <a:pPr indent="0" lvl="0" marL="0" marR="0" rtl="0" algn="just">
              <a:lnSpc>
                <a:spcPct val="134975"/>
              </a:lnSpc>
              <a:spcBef>
                <a:spcPts val="0"/>
              </a:spcBef>
              <a:spcAft>
                <a:spcPts val="0"/>
              </a:spcAft>
              <a:buNone/>
            </a:pPr>
            <a:r>
              <a:t/>
            </a:r>
            <a:endParaRPr sz="2396">
              <a:latin typeface="DM Sans"/>
              <a:ea typeface="DM Sans"/>
              <a:cs typeface="DM Sans"/>
              <a:sym typeface="DM Sans"/>
            </a:endParaRPr>
          </a:p>
          <a:p>
            <a:pPr indent="0" lvl="0" marL="0" marR="0" rtl="0" algn="just">
              <a:lnSpc>
                <a:spcPct val="134974"/>
              </a:lnSpc>
              <a:spcBef>
                <a:spcPts val="0"/>
              </a:spcBef>
              <a:spcAft>
                <a:spcPts val="0"/>
              </a:spcAft>
              <a:buNone/>
            </a:pPr>
            <a:r>
              <a:t/>
            </a:r>
            <a:endParaRPr sz="2396">
              <a:latin typeface="DM Sans"/>
              <a:ea typeface="DM Sans"/>
              <a:cs typeface="DM Sans"/>
              <a:sym typeface="DM Sans"/>
            </a:endParaRPr>
          </a:p>
          <a:p>
            <a:pPr indent="0" lvl="0" marL="0" marR="0" rtl="0" algn="just">
              <a:lnSpc>
                <a:spcPct val="115665"/>
              </a:lnSpc>
              <a:spcBef>
                <a:spcPts val="0"/>
              </a:spcBef>
              <a:spcAft>
                <a:spcPts val="0"/>
              </a:spcAft>
              <a:buNone/>
            </a:pPr>
            <a:r>
              <a:t/>
            </a:r>
            <a:endParaRPr b="1" i="0" sz="2796" u="none" cap="none" strike="noStrike">
              <a:solidFill>
                <a:srgbClr val="3A3A8F"/>
              </a:solidFill>
              <a:latin typeface="DM Sans"/>
              <a:ea typeface="DM Sans"/>
              <a:cs typeface="DM Sans"/>
              <a:sym typeface="DM Sans"/>
            </a:endParaRPr>
          </a:p>
        </p:txBody>
      </p:sp>
      <p:sp>
        <p:nvSpPr>
          <p:cNvPr id="155" name="Google Shape;155;p7"/>
          <p:cNvSpPr txBox="1"/>
          <p:nvPr/>
        </p:nvSpPr>
        <p:spPr>
          <a:xfrm>
            <a:off x="742912" y="5105400"/>
            <a:ext cx="17545200" cy="368700"/>
          </a:xfrm>
          <a:prstGeom prst="rect">
            <a:avLst/>
          </a:prstGeom>
          <a:noFill/>
          <a:ln>
            <a:noFill/>
          </a:ln>
        </p:spPr>
        <p:txBody>
          <a:bodyPr anchorCtr="0" anchor="t" bIns="0" lIns="0" spcFirstLastPara="1" rIns="0" wrap="square" tIns="0">
            <a:spAutoFit/>
          </a:bodyPr>
          <a:lstStyle/>
          <a:p>
            <a:pPr indent="0" lvl="0" marL="0" marR="0" rtl="0" algn="l">
              <a:lnSpc>
                <a:spcPct val="134974"/>
              </a:lnSpc>
              <a:spcBef>
                <a:spcPts val="0"/>
              </a:spcBef>
              <a:spcAft>
                <a:spcPts val="0"/>
              </a:spcAft>
              <a:buNone/>
            </a:pPr>
            <a:r>
              <a:t/>
            </a:r>
            <a:endParaRPr b="0" i="0" sz="2396" u="none" cap="none" strike="noStrike">
              <a:solidFill>
                <a:srgbClr val="000000"/>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517650" y="5757950"/>
            <a:ext cx="17252700" cy="3438900"/>
          </a:xfrm>
          <a:prstGeom prst="rect">
            <a:avLst/>
          </a:prstGeom>
          <a:noFill/>
          <a:ln>
            <a:noFill/>
          </a:ln>
        </p:spPr>
        <p:txBody>
          <a:bodyPr anchorCtr="0" anchor="t" bIns="0" lIns="0" spcFirstLastPara="1" rIns="0" wrap="square" tIns="0">
            <a:spAutoFit/>
          </a:bodyPr>
          <a:lstStyle/>
          <a:p>
            <a:pPr indent="0" lvl="0" marL="0" marR="0" rtl="0" algn="l">
              <a:lnSpc>
                <a:spcPct val="134974"/>
              </a:lnSpc>
              <a:spcBef>
                <a:spcPts val="0"/>
              </a:spcBef>
              <a:spcAft>
                <a:spcPts val="0"/>
              </a:spcAft>
              <a:buNone/>
            </a:pPr>
            <a:r>
              <a:t/>
            </a:r>
            <a:endParaRPr/>
          </a:p>
          <a:p>
            <a:pPr indent="0" lvl="0" marL="0" marR="0" rtl="0" algn="l">
              <a:lnSpc>
                <a:spcPct val="134974"/>
              </a:lnSpc>
              <a:spcBef>
                <a:spcPts val="0"/>
              </a:spcBef>
              <a:spcAft>
                <a:spcPts val="0"/>
              </a:spcAft>
              <a:buNone/>
            </a:pPr>
            <a:r>
              <a:rPr b="1" i="0" lang="en-US" sz="2396" u="none" cap="none" strike="noStrike">
                <a:solidFill>
                  <a:srgbClr val="3A3A8F"/>
                </a:solidFill>
                <a:latin typeface="DM Sans"/>
                <a:ea typeface="DM Sans"/>
                <a:cs typeface="DM Sans"/>
                <a:sym typeface="DM Sans"/>
              </a:rPr>
              <a:t>3.  Distributed, autonomous control:</a:t>
            </a:r>
            <a:endParaRPr/>
          </a:p>
          <a:p>
            <a:pPr indent="-258678" lvl="1" marL="517355" marR="0" rtl="0" algn="l">
              <a:lnSpc>
                <a:spcPct val="134974"/>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Every router or switch acts independently and must be configured separately</a:t>
            </a:r>
            <a:r>
              <a:rPr lang="en-US" sz="2396">
                <a:latin typeface="DM Sans"/>
                <a:ea typeface="DM Sans"/>
                <a:cs typeface="DM Sans"/>
                <a:sym typeface="DM Sans"/>
              </a:rPr>
              <a:t>,</a:t>
            </a:r>
            <a:r>
              <a:rPr lang="en-US" sz="2396">
                <a:solidFill>
                  <a:schemeClr val="dk1"/>
                </a:solidFill>
                <a:latin typeface="DM Sans"/>
                <a:ea typeface="DM Sans"/>
                <a:cs typeface="DM Sans"/>
                <a:sym typeface="DM Sans"/>
              </a:rPr>
              <a:t>which is slow and difficult.</a:t>
            </a:r>
            <a:endParaRPr/>
          </a:p>
          <a:p>
            <a:pPr indent="-258677" lvl="1" marL="517354" marR="0" rtl="0" algn="l">
              <a:lnSpc>
                <a:spcPct val="134975"/>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There is no centralized intelligence to optimize the network as a whole.</a:t>
            </a:r>
            <a:endParaRPr/>
          </a:p>
          <a:p>
            <a:pPr indent="0" lvl="0" marL="0" marR="0" rtl="0" algn="l">
              <a:lnSpc>
                <a:spcPct val="78672"/>
              </a:lnSpc>
              <a:spcBef>
                <a:spcPts val="0"/>
              </a:spcBef>
              <a:spcAft>
                <a:spcPts val="0"/>
              </a:spcAft>
              <a:buNone/>
            </a:pPr>
            <a:r>
              <a:t/>
            </a:r>
            <a:endParaRPr b="0" i="0" sz="2396" u="none" cap="none" strike="noStrike">
              <a:solidFill>
                <a:srgbClr val="000000"/>
              </a:solidFill>
              <a:latin typeface="DM Sans"/>
              <a:ea typeface="DM Sans"/>
              <a:cs typeface="DM Sans"/>
              <a:sym typeface="DM Sans"/>
            </a:endParaRPr>
          </a:p>
          <a:p>
            <a:pPr indent="0" lvl="0" marL="0" marR="0" rtl="0" algn="l">
              <a:lnSpc>
                <a:spcPct val="134974"/>
              </a:lnSpc>
              <a:spcBef>
                <a:spcPts val="0"/>
              </a:spcBef>
              <a:spcAft>
                <a:spcPts val="0"/>
              </a:spcAft>
              <a:buNone/>
            </a:pPr>
            <a:r>
              <a:rPr b="1" i="0" lang="en-US" sz="2396" u="none" cap="none" strike="noStrike">
                <a:solidFill>
                  <a:srgbClr val="FF0000"/>
                </a:solidFill>
                <a:latin typeface="DM Sans"/>
                <a:ea typeface="DM Sans"/>
                <a:cs typeface="DM Sans"/>
                <a:sym typeface="DM Sans"/>
              </a:rPr>
              <a:t>This </a:t>
            </a:r>
            <a:r>
              <a:rPr b="1" lang="en-US" sz="2396">
                <a:solidFill>
                  <a:srgbClr val="FF0000"/>
                </a:solidFill>
                <a:latin typeface="DM Sans"/>
                <a:ea typeface="DM Sans"/>
                <a:cs typeface="DM Sans"/>
                <a:sym typeface="DM Sans"/>
              </a:rPr>
              <a:t>old model (TCP/IP) can’t handle the complexity of today’s internet traffic and app demands. That’s why we need new, smarter approaches like SDN  that give us central control and flexibility</a:t>
            </a:r>
            <a:r>
              <a:rPr b="1" i="0" lang="en-US" sz="2396" u="none" cap="none" strike="noStrike">
                <a:solidFill>
                  <a:srgbClr val="FF0000"/>
                </a:solidFill>
                <a:latin typeface="DM Sans"/>
                <a:ea typeface="DM Sans"/>
                <a:cs typeface="DM Sans"/>
                <a:sym typeface="DM Sans"/>
              </a:rPr>
              <a:t> .</a:t>
            </a:r>
            <a:endParaRPr>
              <a:solidFill>
                <a:srgbClr val="FF0000"/>
              </a:solidFill>
            </a:endParaRPr>
          </a:p>
          <a:p>
            <a:pPr indent="0" lvl="0" marL="0" marR="0" rtl="0" algn="l">
              <a:lnSpc>
                <a:spcPct val="134974"/>
              </a:lnSpc>
              <a:spcBef>
                <a:spcPts val="0"/>
              </a:spcBef>
              <a:spcAft>
                <a:spcPts val="0"/>
              </a:spcAft>
              <a:buNone/>
            </a:pPr>
            <a:r>
              <a:t/>
            </a:r>
            <a:endParaRPr b="1" i="0" sz="2396" u="none" cap="none" strike="noStrike">
              <a:solidFill>
                <a:srgbClr val="FF5757"/>
              </a:solidFill>
              <a:latin typeface="DM Sans"/>
              <a:ea typeface="DM Sans"/>
              <a:cs typeface="DM Sans"/>
              <a:sym typeface="DM Sans"/>
            </a:endParaRPr>
          </a:p>
        </p:txBody>
      </p:sp>
      <p:sp>
        <p:nvSpPr>
          <p:cNvPr id="161" name="Google Shape;161;p8"/>
          <p:cNvSpPr txBox="1"/>
          <p:nvPr/>
        </p:nvSpPr>
        <p:spPr>
          <a:xfrm>
            <a:off x="486475" y="634250"/>
            <a:ext cx="16252200" cy="5427600"/>
          </a:xfrm>
          <a:prstGeom prst="rect">
            <a:avLst/>
          </a:prstGeom>
          <a:noFill/>
          <a:ln>
            <a:noFill/>
          </a:ln>
        </p:spPr>
        <p:txBody>
          <a:bodyPr anchorCtr="0" anchor="t" bIns="91425" lIns="91425" spcFirstLastPara="1" rIns="91425" wrap="square" tIns="91425">
            <a:spAutoFit/>
          </a:bodyPr>
          <a:lstStyle/>
          <a:p>
            <a:pPr indent="0" lvl="0" marL="0" rtl="0" algn="l">
              <a:lnSpc>
                <a:spcPct val="134975"/>
              </a:lnSpc>
              <a:spcBef>
                <a:spcPts val="0"/>
              </a:spcBef>
              <a:spcAft>
                <a:spcPts val="0"/>
              </a:spcAft>
              <a:buNone/>
            </a:pPr>
            <a:r>
              <a:rPr b="1" lang="en-US" sz="2796">
                <a:solidFill>
                  <a:srgbClr val="3A3A8F"/>
                </a:solidFill>
                <a:latin typeface="DM Sans"/>
                <a:ea typeface="DM Sans"/>
                <a:cs typeface="DM Sans"/>
                <a:sym typeface="DM Sans"/>
              </a:rPr>
              <a:t>4. Traditional Network Architectures are Inadequate </a:t>
            </a:r>
            <a:r>
              <a:rPr b="1" lang="en-US" sz="2796">
                <a:solidFill>
                  <a:srgbClr val="FF3131"/>
                </a:solidFill>
                <a:latin typeface="DM Sans"/>
                <a:ea typeface="DM Sans"/>
                <a:cs typeface="DM Sans"/>
                <a:sym typeface="DM Sans"/>
              </a:rPr>
              <a:t>(not good enough)</a:t>
            </a:r>
            <a:r>
              <a:rPr b="1" lang="en-US" sz="2796">
                <a:solidFill>
                  <a:srgbClr val="3A3A8F"/>
                </a:solidFill>
                <a:latin typeface="DM Sans"/>
                <a:ea typeface="DM Sans"/>
                <a:cs typeface="DM Sans"/>
                <a:sym typeface="DM Sans"/>
              </a:rPr>
              <a:t>:-</a:t>
            </a:r>
            <a:endParaRPr b="1" sz="2796">
              <a:solidFill>
                <a:srgbClr val="3A3A8F"/>
              </a:solidFill>
              <a:latin typeface="DM Sans"/>
              <a:ea typeface="DM Sans"/>
              <a:cs typeface="DM Sans"/>
              <a:sym typeface="DM Sans"/>
            </a:endParaRPr>
          </a:p>
          <a:p>
            <a:pPr indent="0" lvl="0" marL="0" rtl="0" algn="l">
              <a:lnSpc>
                <a:spcPct val="134975"/>
              </a:lnSpc>
              <a:spcBef>
                <a:spcPts val="0"/>
              </a:spcBef>
              <a:spcAft>
                <a:spcPts val="0"/>
              </a:spcAft>
              <a:buNone/>
            </a:pPr>
            <a:r>
              <a:rPr lang="en-US" sz="2396">
                <a:solidFill>
                  <a:schemeClr val="dk1"/>
                </a:solidFill>
                <a:latin typeface="DM Sans"/>
                <a:ea typeface="DM Sans"/>
                <a:cs typeface="DM Sans"/>
                <a:sym typeface="DM Sans"/>
              </a:rPr>
              <a:t>This inadequacy arises due to growing traffic complexity, variability, and volume, coupled with expanding Quality of Service (QoS) and Quality of Experience (QoE) requirements driven by diverse applications.</a:t>
            </a:r>
            <a:endParaRPr sz="2396">
              <a:solidFill>
                <a:schemeClr val="dk1"/>
              </a:solidFill>
              <a:latin typeface="DM Sans"/>
              <a:ea typeface="DM Sans"/>
              <a:cs typeface="DM Sans"/>
              <a:sym typeface="DM Sans"/>
            </a:endParaRPr>
          </a:p>
          <a:p>
            <a:pPr indent="0" lvl="0" marL="0" rtl="0" algn="l">
              <a:lnSpc>
                <a:spcPct val="134975"/>
              </a:lnSpc>
              <a:spcBef>
                <a:spcPts val="0"/>
              </a:spcBef>
              <a:spcAft>
                <a:spcPts val="0"/>
              </a:spcAft>
              <a:buNone/>
            </a:pPr>
            <a:r>
              <a:t/>
            </a:r>
            <a:endParaRPr sz="1496">
              <a:solidFill>
                <a:schemeClr val="dk1"/>
              </a:solidFill>
              <a:latin typeface="DM Sans"/>
              <a:ea typeface="DM Sans"/>
              <a:cs typeface="DM Sans"/>
              <a:sym typeface="DM Sans"/>
            </a:endParaRPr>
          </a:p>
          <a:p>
            <a:pPr indent="0" lvl="0" marL="0" rtl="0" algn="l">
              <a:lnSpc>
                <a:spcPct val="134975"/>
              </a:lnSpc>
              <a:spcBef>
                <a:spcPts val="0"/>
              </a:spcBef>
              <a:spcAft>
                <a:spcPts val="0"/>
              </a:spcAft>
              <a:buNone/>
            </a:pPr>
            <a:r>
              <a:rPr b="1" lang="en-US" sz="2396">
                <a:solidFill>
                  <a:schemeClr val="dk1"/>
                </a:solidFill>
                <a:latin typeface="DM Sans"/>
                <a:ea typeface="DM Sans"/>
                <a:cs typeface="DM Sans"/>
                <a:sym typeface="DM Sans"/>
              </a:rPr>
              <a:t>Three big limitations of the old system are:</a:t>
            </a:r>
            <a:endParaRPr b="1">
              <a:solidFill>
                <a:schemeClr val="dk1"/>
              </a:solidFill>
            </a:endParaRPr>
          </a:p>
          <a:p>
            <a:pPr indent="-380746" lvl="0" marL="457200" rtl="0" algn="l">
              <a:lnSpc>
                <a:spcPct val="134975"/>
              </a:lnSpc>
              <a:spcBef>
                <a:spcPts val="0"/>
              </a:spcBef>
              <a:spcAft>
                <a:spcPts val="0"/>
              </a:spcAft>
              <a:buClr>
                <a:srgbClr val="3A3A8F"/>
              </a:buClr>
              <a:buSzPts val="2396"/>
              <a:buFont typeface="DM Sans"/>
              <a:buAutoNum type="arabicPeriod"/>
            </a:pPr>
            <a:r>
              <a:rPr b="1" lang="en-US" sz="2396">
                <a:solidFill>
                  <a:srgbClr val="3A3A8F"/>
                </a:solidFill>
                <a:latin typeface="DM Sans"/>
                <a:ea typeface="DM Sans"/>
                <a:cs typeface="DM Sans"/>
                <a:sym typeface="DM Sans"/>
              </a:rPr>
              <a:t>Two-level end system addressing:</a:t>
            </a:r>
            <a:endParaRPr>
              <a:solidFill>
                <a:schemeClr val="dk1"/>
              </a:solidFill>
            </a:endParaRPr>
          </a:p>
          <a:p>
            <a:pPr indent="-258677" lvl="1" marL="517354" rtl="0" algn="l">
              <a:lnSpc>
                <a:spcPct val="134975"/>
              </a:lnSpc>
              <a:spcBef>
                <a:spcPts val="0"/>
              </a:spcBef>
              <a:spcAft>
                <a:spcPts val="0"/>
              </a:spcAft>
              <a:buClr>
                <a:schemeClr val="dk1"/>
              </a:buClr>
              <a:buSzPts val="2396"/>
              <a:buChar char="•"/>
            </a:pPr>
            <a:r>
              <a:rPr lang="en-US" sz="2396">
                <a:solidFill>
                  <a:schemeClr val="dk1"/>
                </a:solidFill>
                <a:latin typeface="DM Sans"/>
                <a:ea typeface="DM Sans"/>
                <a:cs typeface="DM Sans"/>
                <a:sym typeface="DM Sans"/>
              </a:rPr>
              <a:t>Devices are identified based on IP addresses and MAC addresses.</a:t>
            </a:r>
            <a:endParaRPr>
              <a:solidFill>
                <a:schemeClr val="dk1"/>
              </a:solidFill>
            </a:endParaRPr>
          </a:p>
          <a:p>
            <a:pPr indent="-258677" lvl="1" marL="517354" rtl="0" algn="l">
              <a:lnSpc>
                <a:spcPct val="134975"/>
              </a:lnSpc>
              <a:spcBef>
                <a:spcPts val="0"/>
              </a:spcBef>
              <a:spcAft>
                <a:spcPts val="0"/>
              </a:spcAft>
              <a:buClr>
                <a:schemeClr val="dk1"/>
              </a:buClr>
              <a:buSzPts val="2396"/>
              <a:buChar char="•"/>
            </a:pPr>
            <a:r>
              <a:rPr lang="en-US" sz="2396">
                <a:solidFill>
                  <a:schemeClr val="dk1"/>
                </a:solidFill>
                <a:latin typeface="DM Sans"/>
                <a:ea typeface="DM Sans"/>
                <a:cs typeface="DM Sans"/>
                <a:sym typeface="DM Sans"/>
              </a:rPr>
              <a:t>But if a device moves or changes networks, this system breaks.</a:t>
            </a:r>
            <a:endParaRPr>
              <a:solidFill>
                <a:schemeClr val="dk1"/>
              </a:solidFill>
            </a:endParaRPr>
          </a:p>
          <a:p>
            <a:pPr indent="0" lvl="0" marL="0" rtl="0" algn="l">
              <a:lnSpc>
                <a:spcPct val="134975"/>
              </a:lnSpc>
              <a:spcBef>
                <a:spcPts val="0"/>
              </a:spcBef>
              <a:spcAft>
                <a:spcPts val="0"/>
              </a:spcAft>
              <a:buNone/>
            </a:pPr>
            <a:r>
              <a:rPr b="1" lang="en-US" sz="2396">
                <a:solidFill>
                  <a:srgbClr val="3A3A8F"/>
                </a:solidFill>
                <a:latin typeface="DM Sans"/>
                <a:ea typeface="DM Sans"/>
                <a:cs typeface="DM Sans"/>
                <a:sym typeface="DM Sans"/>
              </a:rPr>
              <a:t>2.   Routing based on destination :</a:t>
            </a:r>
            <a:endParaRPr>
              <a:solidFill>
                <a:schemeClr val="dk1"/>
              </a:solidFill>
            </a:endParaRPr>
          </a:p>
          <a:p>
            <a:pPr indent="-258677" lvl="1" marL="517354" rtl="0" algn="l">
              <a:lnSpc>
                <a:spcPct val="134975"/>
              </a:lnSpc>
              <a:spcBef>
                <a:spcPts val="0"/>
              </a:spcBef>
              <a:spcAft>
                <a:spcPts val="0"/>
              </a:spcAft>
              <a:buClr>
                <a:schemeClr val="dk1"/>
              </a:buClr>
              <a:buSzPts val="2396"/>
              <a:buChar char="•"/>
            </a:pPr>
            <a:r>
              <a:rPr lang="en-US" sz="2396">
                <a:solidFill>
                  <a:schemeClr val="dk1"/>
                </a:solidFill>
                <a:latin typeface="DM Sans"/>
                <a:ea typeface="DM Sans"/>
                <a:cs typeface="DM Sans"/>
                <a:sym typeface="DM Sans"/>
              </a:rPr>
              <a:t>Packets are forwarded by checking the destination IP address only.</a:t>
            </a:r>
            <a:endParaRPr>
              <a:solidFill>
                <a:schemeClr val="dk1"/>
              </a:solidFill>
            </a:endParaRPr>
          </a:p>
          <a:p>
            <a:pPr indent="-258677" lvl="1" marL="517354" rtl="0" algn="l">
              <a:lnSpc>
                <a:spcPct val="134975"/>
              </a:lnSpc>
              <a:spcBef>
                <a:spcPts val="0"/>
              </a:spcBef>
              <a:spcAft>
                <a:spcPts val="0"/>
              </a:spcAft>
              <a:buClr>
                <a:schemeClr val="dk1"/>
              </a:buClr>
              <a:buSzPts val="2396"/>
              <a:buChar char="•"/>
            </a:pPr>
            <a:r>
              <a:rPr lang="en-US" sz="2396">
                <a:solidFill>
                  <a:schemeClr val="dk1"/>
                </a:solidFill>
                <a:latin typeface="DM Sans"/>
                <a:ea typeface="DM Sans"/>
                <a:cs typeface="DM Sans"/>
                <a:sym typeface="DM Sans"/>
              </a:rPr>
              <a:t>It doesn’t care what kind of data it is, who sent it, or how important it is.</a:t>
            </a:r>
            <a:endParaRPr sz="2396">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4de4fa2b60_0_0"/>
          <p:cNvSpPr txBox="1"/>
          <p:nvPr/>
        </p:nvSpPr>
        <p:spPr>
          <a:xfrm>
            <a:off x="363750" y="0"/>
            <a:ext cx="17235000" cy="9841800"/>
          </a:xfrm>
          <a:prstGeom prst="rect">
            <a:avLst/>
          </a:prstGeom>
          <a:noFill/>
          <a:ln>
            <a:noFill/>
          </a:ln>
        </p:spPr>
        <p:txBody>
          <a:bodyPr anchorCtr="0" anchor="t" bIns="0" lIns="0" spcFirstLastPara="1" rIns="0" wrap="square" tIns="0">
            <a:spAutoFit/>
          </a:bodyPr>
          <a:lstStyle/>
          <a:p>
            <a:pPr indent="0" lvl="0" marL="0" marR="0" rtl="0" algn="l">
              <a:lnSpc>
                <a:spcPct val="135014"/>
              </a:lnSpc>
              <a:spcBef>
                <a:spcPts val="0"/>
              </a:spcBef>
              <a:spcAft>
                <a:spcPts val="0"/>
              </a:spcAft>
              <a:buNone/>
            </a:pPr>
            <a:r>
              <a:t/>
            </a:r>
            <a:endParaRPr sz="2399">
              <a:solidFill>
                <a:schemeClr val="dk1"/>
              </a:solidFill>
              <a:latin typeface="DM Sans"/>
              <a:ea typeface="DM Sans"/>
              <a:cs typeface="DM Sans"/>
              <a:sym typeface="DM Sans"/>
            </a:endParaRPr>
          </a:p>
          <a:p>
            <a:pPr indent="0" lvl="0" marL="0" marR="0" rtl="0" algn="l">
              <a:lnSpc>
                <a:spcPct val="135014"/>
              </a:lnSpc>
              <a:spcBef>
                <a:spcPts val="0"/>
              </a:spcBef>
              <a:spcAft>
                <a:spcPts val="0"/>
              </a:spcAft>
              <a:buNone/>
            </a:pPr>
            <a:r>
              <a:rPr b="1" lang="en-US" sz="2399">
                <a:latin typeface="DM Sans"/>
                <a:ea typeface="DM Sans"/>
                <a:cs typeface="DM Sans"/>
                <a:sym typeface="DM Sans"/>
              </a:rPr>
              <a:t>ONF </a:t>
            </a:r>
            <a:r>
              <a:rPr b="1" i="0" lang="en-US" sz="2399" u="none" cap="none" strike="noStrike">
                <a:solidFill>
                  <a:srgbClr val="000000"/>
                </a:solidFill>
                <a:latin typeface="DM Sans"/>
                <a:ea typeface="DM Sans"/>
                <a:cs typeface="DM Sans"/>
                <a:sym typeface="DM Sans"/>
              </a:rPr>
              <a:t>Identifie</a:t>
            </a:r>
            <a:r>
              <a:rPr b="1" lang="en-US" sz="2399">
                <a:latin typeface="DM Sans"/>
                <a:ea typeface="DM Sans"/>
                <a:cs typeface="DM Sans"/>
                <a:sym typeface="DM Sans"/>
              </a:rPr>
              <a:t>s following </a:t>
            </a:r>
            <a:r>
              <a:rPr b="1" i="0" lang="en-US" sz="2399" u="none" cap="none" strike="noStrike">
                <a:solidFill>
                  <a:srgbClr val="000000"/>
                </a:solidFill>
                <a:latin typeface="DM Sans"/>
                <a:ea typeface="DM Sans"/>
                <a:cs typeface="DM Sans"/>
                <a:sym typeface="DM Sans"/>
              </a:rPr>
              <a:t>Limitations of </a:t>
            </a:r>
            <a:r>
              <a:rPr b="1" lang="en-US" sz="2399">
                <a:latin typeface="DM Sans"/>
                <a:ea typeface="DM Sans"/>
                <a:cs typeface="DM Sans"/>
                <a:sym typeface="DM Sans"/>
              </a:rPr>
              <a:t>traditional architectures:</a:t>
            </a:r>
            <a:endParaRPr/>
          </a:p>
          <a:p>
            <a:pPr indent="0" lvl="0" marL="0" rtl="0" algn="l">
              <a:lnSpc>
                <a:spcPct val="135014"/>
              </a:lnSpc>
              <a:spcBef>
                <a:spcPts val="0"/>
              </a:spcBef>
              <a:spcAft>
                <a:spcPts val="0"/>
              </a:spcAft>
              <a:buNone/>
            </a:pPr>
            <a:r>
              <a:rPr lang="en-US" sz="2399">
                <a:solidFill>
                  <a:schemeClr val="dk1"/>
                </a:solidFill>
                <a:latin typeface="DM Sans"/>
                <a:ea typeface="DM Sans"/>
                <a:cs typeface="DM Sans"/>
                <a:sym typeface="DM Sans"/>
              </a:rPr>
              <a:t>Open Networking Foundation (ONF):It is a non-profit organization that promotes the adoption of  SDN and network programmability.It develops SDN standards (like </a:t>
            </a:r>
            <a:r>
              <a:rPr b="1" lang="en-US" sz="2399">
                <a:solidFill>
                  <a:srgbClr val="FF3131"/>
                </a:solidFill>
                <a:latin typeface="DM Sans"/>
                <a:ea typeface="DM Sans"/>
                <a:cs typeface="DM Sans"/>
                <a:sym typeface="DM Sans"/>
              </a:rPr>
              <a:t>OpenFlow protocol</a:t>
            </a:r>
            <a:r>
              <a:rPr lang="en-US" sz="2399">
                <a:solidFill>
                  <a:srgbClr val="FF3131"/>
                </a:solidFill>
                <a:latin typeface="DM Sans"/>
                <a:ea typeface="DM Sans"/>
                <a:cs typeface="DM Sans"/>
                <a:sym typeface="DM Sans"/>
              </a:rPr>
              <a:t>)</a:t>
            </a:r>
            <a:endParaRPr sz="2399">
              <a:solidFill>
                <a:srgbClr val="FF3131"/>
              </a:solidFill>
              <a:latin typeface="DM Sans"/>
              <a:ea typeface="DM Sans"/>
              <a:cs typeface="DM Sans"/>
              <a:sym typeface="DM Sans"/>
            </a:endParaRPr>
          </a:p>
          <a:p>
            <a:pPr indent="0" lvl="0" marL="0" rtl="0" algn="l">
              <a:lnSpc>
                <a:spcPct val="135014"/>
              </a:lnSpc>
              <a:spcBef>
                <a:spcPts val="0"/>
              </a:spcBef>
              <a:spcAft>
                <a:spcPts val="0"/>
              </a:spcAft>
              <a:buClr>
                <a:schemeClr val="dk1"/>
              </a:buClr>
              <a:buFont typeface="Arial"/>
              <a:buNone/>
            </a:pPr>
            <a:r>
              <a:t/>
            </a:r>
            <a:endParaRPr sz="2399">
              <a:solidFill>
                <a:schemeClr val="dk1"/>
              </a:solidFill>
              <a:latin typeface="DM Sans"/>
              <a:ea typeface="DM Sans"/>
              <a:cs typeface="DM Sans"/>
              <a:sym typeface="DM Sans"/>
            </a:endParaRPr>
          </a:p>
          <a:p>
            <a:pPr indent="0" lvl="0" marL="0" marR="0" rtl="0" algn="l">
              <a:lnSpc>
                <a:spcPct val="135014"/>
              </a:lnSpc>
              <a:spcBef>
                <a:spcPts val="0"/>
              </a:spcBef>
              <a:spcAft>
                <a:spcPts val="0"/>
              </a:spcAft>
              <a:buNone/>
            </a:pPr>
            <a:r>
              <a:rPr b="1" lang="en-US" sz="2399">
                <a:latin typeface="DM Sans"/>
                <a:ea typeface="DM Sans"/>
                <a:cs typeface="DM Sans"/>
                <a:sym typeface="DM Sans"/>
              </a:rPr>
              <a:t>    1.</a:t>
            </a:r>
            <a:r>
              <a:rPr b="1" i="0" lang="en-US" sz="2399" u="none" cap="none" strike="noStrike">
                <a:solidFill>
                  <a:srgbClr val="000000"/>
                </a:solidFill>
                <a:latin typeface="DM Sans"/>
                <a:ea typeface="DM Sans"/>
                <a:cs typeface="DM Sans"/>
                <a:sym typeface="DM Sans"/>
              </a:rPr>
              <a:t>Static and Complex Architecture</a:t>
            </a:r>
            <a:endParaRPr/>
          </a:p>
          <a:p>
            <a:pPr indent="-259076" lvl="1" marL="518153" marR="0" rtl="0" algn="l">
              <a:lnSpc>
                <a:spcPct val="135014"/>
              </a:lnSpc>
              <a:spcBef>
                <a:spcPts val="0"/>
              </a:spcBef>
              <a:spcAft>
                <a:spcPts val="0"/>
              </a:spcAft>
              <a:buClr>
                <a:srgbClr val="000000"/>
              </a:buClr>
              <a:buSzPts val="2399"/>
              <a:buFont typeface="Arial"/>
              <a:buChar char="•"/>
            </a:pPr>
            <a:r>
              <a:rPr lang="en-US" sz="2399">
                <a:latin typeface="DM Sans"/>
                <a:ea typeface="DM Sans"/>
                <a:cs typeface="DM Sans"/>
                <a:sym typeface="DM Sans"/>
              </a:rPr>
              <a:t>Managing security, QoS, and traffic is hard.</a:t>
            </a:r>
            <a:endParaRPr/>
          </a:p>
          <a:p>
            <a:pPr indent="-259076" lvl="1" marL="518153" marR="0" rtl="0" algn="l">
              <a:lnSpc>
                <a:spcPct val="135014"/>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Network reconfiguration (e.g., moving a device) is manual and time-consuming.</a:t>
            </a:r>
            <a:endParaRPr/>
          </a:p>
          <a:p>
            <a:pPr indent="0" lvl="1" marL="259077" marR="0" rtl="0" algn="l">
              <a:lnSpc>
                <a:spcPct val="135014"/>
              </a:lnSpc>
              <a:spcBef>
                <a:spcPts val="0"/>
              </a:spcBef>
              <a:spcAft>
                <a:spcPts val="0"/>
              </a:spcAft>
              <a:buNone/>
            </a:pPr>
            <a:r>
              <a:t/>
            </a:r>
            <a:endParaRPr b="0" i="0" sz="2399" u="none" cap="none" strike="noStrike">
              <a:solidFill>
                <a:srgbClr val="000000"/>
              </a:solidFill>
              <a:latin typeface="DM Sans"/>
              <a:ea typeface="DM Sans"/>
              <a:cs typeface="DM Sans"/>
              <a:sym typeface="DM Sans"/>
            </a:endParaRPr>
          </a:p>
          <a:p>
            <a:pPr indent="0" lvl="1" marL="259077" marR="0" rtl="0" algn="l">
              <a:lnSpc>
                <a:spcPct val="135014"/>
              </a:lnSpc>
              <a:spcBef>
                <a:spcPts val="0"/>
              </a:spcBef>
              <a:spcAft>
                <a:spcPts val="0"/>
              </a:spcAft>
              <a:buNone/>
            </a:pPr>
            <a:r>
              <a:rPr b="1" i="0" lang="en-US" sz="2399" u="none" cap="none" strike="noStrike">
                <a:solidFill>
                  <a:srgbClr val="000000"/>
                </a:solidFill>
                <a:latin typeface="DM Sans"/>
                <a:ea typeface="DM Sans"/>
                <a:cs typeface="DM Sans"/>
                <a:sym typeface="DM Sans"/>
              </a:rPr>
              <a:t>2.Inconsistent Policy Enforcement</a:t>
            </a:r>
            <a:endParaRPr/>
          </a:p>
          <a:p>
            <a:pPr indent="-259076" lvl="1" marL="518153" marR="0" rtl="0" algn="l">
              <a:lnSpc>
                <a:spcPct val="135014"/>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Enforcing security or access policies requires changes across many devices.</a:t>
            </a:r>
            <a:endParaRPr/>
          </a:p>
          <a:p>
            <a:pPr indent="-259076" lvl="1" marL="518153" marR="0" rtl="0" algn="l">
              <a:lnSpc>
                <a:spcPct val="135014"/>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Activating a virtual machine (VM) may take hours/days </a:t>
            </a:r>
            <a:r>
              <a:rPr lang="en-US" sz="2399">
                <a:latin typeface="DM Sans"/>
                <a:ea typeface="DM Sans"/>
                <a:cs typeface="DM Sans"/>
                <a:sym typeface="DM Sans"/>
              </a:rPr>
              <a:t>to fully configure.</a:t>
            </a:r>
            <a:endParaRPr/>
          </a:p>
          <a:p>
            <a:pPr indent="0" lvl="1" marL="259077" marR="0" rtl="0" algn="l">
              <a:lnSpc>
                <a:spcPct val="135014"/>
              </a:lnSpc>
              <a:spcBef>
                <a:spcPts val="0"/>
              </a:spcBef>
              <a:spcAft>
                <a:spcPts val="0"/>
              </a:spcAft>
              <a:buNone/>
            </a:pPr>
            <a:r>
              <a:t/>
            </a:r>
            <a:endParaRPr b="0" i="0" sz="2399" u="none" cap="none" strike="noStrike">
              <a:solidFill>
                <a:srgbClr val="000000"/>
              </a:solidFill>
              <a:latin typeface="DM Sans"/>
              <a:ea typeface="DM Sans"/>
              <a:cs typeface="DM Sans"/>
              <a:sym typeface="DM Sans"/>
            </a:endParaRPr>
          </a:p>
          <a:p>
            <a:pPr indent="0" lvl="1" marL="259077" marR="0" rtl="0" algn="l">
              <a:lnSpc>
                <a:spcPct val="135014"/>
              </a:lnSpc>
              <a:spcBef>
                <a:spcPts val="0"/>
              </a:spcBef>
              <a:spcAft>
                <a:spcPts val="0"/>
              </a:spcAft>
              <a:buNone/>
            </a:pPr>
            <a:r>
              <a:rPr b="1" i="0" lang="en-US" sz="2399" u="none" cap="none" strike="noStrike">
                <a:solidFill>
                  <a:srgbClr val="000000"/>
                </a:solidFill>
                <a:latin typeface="DM Sans"/>
                <a:ea typeface="DM Sans"/>
                <a:cs typeface="DM Sans"/>
                <a:sym typeface="DM Sans"/>
              </a:rPr>
              <a:t>3.Inability to Scale Efficiently</a:t>
            </a:r>
            <a:endParaRPr/>
          </a:p>
          <a:p>
            <a:pPr indent="-259076" lvl="1" marL="518153" marR="0" rtl="0" algn="l">
              <a:lnSpc>
                <a:spcPct val="135014"/>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Network growth in size and demand is difficult to manage with current architectures.</a:t>
            </a:r>
            <a:endParaRPr/>
          </a:p>
          <a:p>
            <a:pPr indent="-259076" lvl="1" marL="518153" marR="0" rtl="0" algn="l">
              <a:lnSpc>
                <a:spcPct val="135014"/>
              </a:lnSpc>
              <a:spcBef>
                <a:spcPts val="0"/>
              </a:spcBef>
              <a:spcAft>
                <a:spcPts val="0"/>
              </a:spcAft>
              <a:buClr>
                <a:srgbClr val="000000"/>
              </a:buClr>
              <a:buSzPts val="2399"/>
              <a:buFont typeface="Arial"/>
              <a:buChar char="•"/>
            </a:pPr>
            <a:r>
              <a:rPr lang="en-US" sz="2399">
                <a:latin typeface="DM Sans"/>
                <a:ea typeface="DM Sans"/>
                <a:cs typeface="DM Sans"/>
                <a:sym typeface="DM Sans"/>
              </a:rPr>
              <a:t>Old methods fail with heavy, unpredictable traffic (e.g., video, VMs).</a:t>
            </a:r>
            <a:endParaRPr/>
          </a:p>
          <a:p>
            <a:pPr indent="0" lvl="1" marL="259077" marR="0" rtl="0" algn="l">
              <a:lnSpc>
                <a:spcPct val="135014"/>
              </a:lnSpc>
              <a:spcBef>
                <a:spcPts val="0"/>
              </a:spcBef>
              <a:spcAft>
                <a:spcPts val="0"/>
              </a:spcAft>
              <a:buNone/>
            </a:pPr>
            <a:r>
              <a:t/>
            </a:r>
            <a:endParaRPr b="0" i="0" sz="2399" u="none" cap="none" strike="noStrike">
              <a:solidFill>
                <a:srgbClr val="000000"/>
              </a:solidFill>
              <a:latin typeface="DM Sans"/>
              <a:ea typeface="DM Sans"/>
              <a:cs typeface="DM Sans"/>
              <a:sym typeface="DM Sans"/>
            </a:endParaRPr>
          </a:p>
          <a:p>
            <a:pPr indent="0" lvl="1" marL="259077" marR="0" rtl="0" algn="l">
              <a:lnSpc>
                <a:spcPct val="135014"/>
              </a:lnSpc>
              <a:spcBef>
                <a:spcPts val="0"/>
              </a:spcBef>
              <a:spcAft>
                <a:spcPts val="0"/>
              </a:spcAft>
              <a:buNone/>
            </a:pPr>
            <a:r>
              <a:rPr b="1" i="0" lang="en-US" sz="2399" u="none" cap="none" strike="noStrike">
                <a:solidFill>
                  <a:srgbClr val="000000"/>
                </a:solidFill>
                <a:latin typeface="DM Sans"/>
                <a:ea typeface="DM Sans"/>
                <a:cs typeface="DM Sans"/>
                <a:sym typeface="DM Sans"/>
              </a:rPr>
              <a:t>4.Vendor Dependence</a:t>
            </a:r>
            <a:endParaRPr/>
          </a:p>
          <a:p>
            <a:pPr indent="-259076" lvl="1" marL="518153" marR="0" rtl="0" algn="l">
              <a:lnSpc>
                <a:spcPct val="135014"/>
              </a:lnSpc>
              <a:spcBef>
                <a:spcPts val="0"/>
              </a:spcBef>
              <a:spcAft>
                <a:spcPts val="0"/>
              </a:spcAft>
              <a:buClr>
                <a:srgbClr val="000000"/>
              </a:buClr>
              <a:buSzPts val="2399"/>
              <a:buFont typeface="Arial"/>
              <a:buChar char="•"/>
            </a:pPr>
            <a:r>
              <a:rPr lang="en-US" sz="2399">
                <a:latin typeface="DM Sans"/>
                <a:ea typeface="DM Sans"/>
                <a:cs typeface="DM Sans"/>
                <a:sym typeface="DM Sans"/>
              </a:rPr>
              <a:t>Closed systems slow down innovation.</a:t>
            </a:r>
            <a:endParaRPr/>
          </a:p>
          <a:p>
            <a:pPr indent="-259076" lvl="1" marL="518153" marR="0" rtl="0" algn="l">
              <a:lnSpc>
                <a:spcPct val="135014"/>
              </a:lnSpc>
              <a:spcBef>
                <a:spcPts val="0"/>
              </a:spcBef>
              <a:spcAft>
                <a:spcPts val="0"/>
              </a:spcAft>
              <a:buClr>
                <a:srgbClr val="000000"/>
              </a:buClr>
              <a:buSzPts val="2399"/>
              <a:buFont typeface="Arial"/>
              <a:buChar char="•"/>
            </a:pPr>
            <a:r>
              <a:rPr lang="en-US" sz="2399">
                <a:latin typeface="DM Sans"/>
                <a:ea typeface="DM Sans"/>
                <a:cs typeface="DM Sans"/>
                <a:sym typeface="DM Sans"/>
              </a:rPr>
              <a:t>Enterprises face delays because they have to wait for vendors to d</a:t>
            </a:r>
            <a:r>
              <a:rPr lang="en-US" sz="2399">
                <a:latin typeface="DM Sans"/>
                <a:ea typeface="DM Sans"/>
                <a:cs typeface="DM Sans"/>
                <a:sym typeface="DM Sans"/>
              </a:rPr>
              <a:t>evelop and release new features.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4d5b8a295f_0_0"/>
          <p:cNvSpPr txBox="1"/>
          <p:nvPr/>
        </p:nvSpPr>
        <p:spPr>
          <a:xfrm>
            <a:off x="5563853" y="212703"/>
            <a:ext cx="8105700" cy="846000"/>
          </a:xfrm>
          <a:prstGeom prst="rect">
            <a:avLst/>
          </a:prstGeom>
          <a:noFill/>
          <a:ln>
            <a:noFill/>
          </a:ln>
        </p:spPr>
        <p:txBody>
          <a:bodyPr anchorCtr="0" anchor="t" bIns="0" lIns="0" spcFirstLastPara="1" rIns="0" wrap="square" tIns="0">
            <a:spAutoFit/>
          </a:bodyPr>
          <a:lstStyle/>
          <a:p>
            <a:pPr indent="0" lvl="0" marL="0" marR="0" rtl="0" algn="ctr">
              <a:lnSpc>
                <a:spcPct val="134989"/>
              </a:lnSpc>
              <a:spcBef>
                <a:spcPts val="0"/>
              </a:spcBef>
              <a:spcAft>
                <a:spcPts val="0"/>
              </a:spcAft>
              <a:buNone/>
            </a:pPr>
            <a:r>
              <a:rPr b="1" i="0" lang="en-US" sz="5496" u="sng" cap="none" strike="noStrike">
                <a:solidFill>
                  <a:srgbClr val="3A3A8F"/>
                </a:solidFill>
                <a:latin typeface="DM Sans"/>
                <a:ea typeface="DM Sans"/>
                <a:cs typeface="DM Sans"/>
                <a:sym typeface="DM Sans"/>
              </a:rPr>
              <a:t>The SDN  Approach</a:t>
            </a:r>
            <a:endParaRPr/>
          </a:p>
        </p:txBody>
      </p:sp>
      <p:sp>
        <p:nvSpPr>
          <p:cNvPr id="172" name="Google Shape;172;g34d5b8a295f_0_0"/>
          <p:cNvSpPr txBox="1"/>
          <p:nvPr/>
        </p:nvSpPr>
        <p:spPr>
          <a:xfrm>
            <a:off x="148225" y="1058709"/>
            <a:ext cx="5109600" cy="615000"/>
          </a:xfrm>
          <a:prstGeom prst="rect">
            <a:avLst/>
          </a:prstGeom>
          <a:noFill/>
          <a:ln>
            <a:noFill/>
          </a:ln>
        </p:spPr>
        <p:txBody>
          <a:bodyPr anchorCtr="0" anchor="t" bIns="0" lIns="0" spcFirstLastPara="1" rIns="0" wrap="square" tIns="0">
            <a:spAutoFit/>
          </a:bodyPr>
          <a:lstStyle/>
          <a:p>
            <a:pPr indent="0" lvl="0" marL="0" marR="0" rtl="0" algn="ctr">
              <a:lnSpc>
                <a:spcPct val="134985"/>
              </a:lnSpc>
              <a:spcBef>
                <a:spcPts val="0"/>
              </a:spcBef>
              <a:spcAft>
                <a:spcPts val="0"/>
              </a:spcAft>
              <a:buNone/>
            </a:pPr>
            <a:r>
              <a:rPr b="1" i="0" lang="en-US" sz="3996" u="none" cap="none" strike="noStrike">
                <a:solidFill>
                  <a:srgbClr val="3A3A8F"/>
                </a:solidFill>
                <a:latin typeface="DM Sans"/>
                <a:ea typeface="DM Sans"/>
                <a:cs typeface="DM Sans"/>
                <a:sym typeface="DM Sans"/>
              </a:rPr>
              <a:t> → Requirement :- </a:t>
            </a:r>
            <a:endParaRPr/>
          </a:p>
        </p:txBody>
      </p:sp>
      <p:sp>
        <p:nvSpPr>
          <p:cNvPr id="173" name="Google Shape;173;g34d5b8a295f_0_0"/>
          <p:cNvSpPr txBox="1"/>
          <p:nvPr/>
        </p:nvSpPr>
        <p:spPr>
          <a:xfrm>
            <a:off x="654400" y="2471300"/>
            <a:ext cx="15714600" cy="7353000"/>
          </a:xfrm>
          <a:prstGeom prst="rect">
            <a:avLst/>
          </a:prstGeom>
          <a:noFill/>
          <a:ln>
            <a:noFill/>
          </a:ln>
        </p:spPr>
        <p:txBody>
          <a:bodyPr anchorCtr="0" anchor="t" bIns="0" lIns="0" spcFirstLastPara="1" rIns="0" wrap="square" tIns="0">
            <a:spAutoFit/>
          </a:bodyPr>
          <a:lstStyle/>
          <a:p>
            <a:pPr indent="0" lvl="0" marL="0" rtl="0" algn="l">
              <a:lnSpc>
                <a:spcPct val="135029"/>
              </a:lnSpc>
              <a:spcBef>
                <a:spcPts val="0"/>
              </a:spcBef>
              <a:spcAft>
                <a:spcPts val="0"/>
              </a:spcAft>
              <a:buNone/>
            </a:pPr>
            <a:r>
              <a:rPr b="1" lang="en-US" sz="2400">
                <a:latin typeface="DM Sans"/>
                <a:ea typeface="DM Sans"/>
                <a:cs typeface="DM Sans"/>
                <a:sym typeface="DM Sans"/>
              </a:rPr>
              <a:t>1.</a:t>
            </a:r>
            <a:r>
              <a:rPr lang="en-US" sz="2400">
                <a:latin typeface="DM Sans"/>
                <a:ea typeface="DM Sans"/>
                <a:cs typeface="DM Sans"/>
                <a:sym typeface="DM Sans"/>
              </a:rPr>
              <a:t> </a:t>
            </a:r>
            <a:r>
              <a:rPr b="1" lang="en-US" sz="2400">
                <a:latin typeface="DM Sans"/>
                <a:ea typeface="DM Sans"/>
                <a:cs typeface="DM Sans"/>
                <a:sym typeface="DM Sans"/>
              </a:rPr>
              <a:t>Adaptability</a:t>
            </a:r>
            <a:r>
              <a:rPr lang="en-US" sz="2400">
                <a:latin typeface="DM Sans"/>
                <a:ea typeface="DM Sans"/>
                <a:cs typeface="DM Sans"/>
                <a:sym typeface="DM Sans"/>
              </a:rPr>
              <a:t>:</a:t>
            </a:r>
            <a:endParaRPr sz="2400">
              <a:latin typeface="DM Sans"/>
              <a:ea typeface="DM Sans"/>
              <a:cs typeface="DM Sans"/>
              <a:sym typeface="DM Sans"/>
            </a:endParaRPr>
          </a:p>
          <a:p>
            <a:pPr indent="0" lvl="0" marL="0" rtl="0" algn="l">
              <a:lnSpc>
                <a:spcPct val="135029"/>
              </a:lnSpc>
              <a:spcBef>
                <a:spcPts val="0"/>
              </a:spcBef>
              <a:spcAft>
                <a:spcPts val="0"/>
              </a:spcAft>
              <a:buNone/>
            </a:pPr>
            <a:r>
              <a:rPr lang="en-US" sz="2400">
                <a:latin typeface="DM Sans"/>
                <a:ea typeface="DM Sans"/>
                <a:cs typeface="DM Sans"/>
                <a:sym typeface="DM Sans"/>
              </a:rPr>
              <a:t>Networks must dynamically adjust based on:</a:t>
            </a:r>
            <a:endParaRPr sz="2400">
              <a:latin typeface="DM Sans"/>
              <a:ea typeface="DM Sans"/>
              <a:cs typeface="DM Sans"/>
              <a:sym typeface="DM Sans"/>
            </a:endParaRPr>
          </a:p>
          <a:p>
            <a:pPr indent="-381000" lvl="0" marL="457200" rtl="0" algn="l">
              <a:lnSpc>
                <a:spcPct val="135029"/>
              </a:lnSpc>
              <a:spcBef>
                <a:spcPts val="0"/>
              </a:spcBef>
              <a:spcAft>
                <a:spcPts val="0"/>
              </a:spcAft>
              <a:buSzPts val="2400"/>
              <a:buFont typeface="DM Sans"/>
              <a:buChar char="●"/>
            </a:pPr>
            <a:r>
              <a:rPr lang="en-US" sz="2400">
                <a:latin typeface="DM Sans"/>
                <a:ea typeface="DM Sans"/>
                <a:cs typeface="DM Sans"/>
                <a:sym typeface="DM Sans"/>
              </a:rPr>
              <a:t>     Application needs.</a:t>
            </a:r>
            <a:endParaRPr sz="2400">
              <a:latin typeface="DM Sans"/>
              <a:ea typeface="DM Sans"/>
              <a:cs typeface="DM Sans"/>
              <a:sym typeface="DM Sans"/>
            </a:endParaRPr>
          </a:p>
          <a:p>
            <a:pPr indent="-381000" lvl="0" marL="457200" rtl="0" algn="l">
              <a:lnSpc>
                <a:spcPct val="135029"/>
              </a:lnSpc>
              <a:spcBef>
                <a:spcPts val="0"/>
              </a:spcBef>
              <a:spcAft>
                <a:spcPts val="0"/>
              </a:spcAft>
              <a:buSzPts val="2400"/>
              <a:buFont typeface="DM Sans"/>
              <a:buChar char="●"/>
            </a:pPr>
            <a:r>
              <a:rPr lang="en-US" sz="2400">
                <a:latin typeface="DM Sans"/>
                <a:ea typeface="DM Sans"/>
                <a:cs typeface="DM Sans"/>
                <a:sym typeface="DM Sans"/>
              </a:rPr>
              <a:t>     Business policies.</a:t>
            </a:r>
            <a:endParaRPr sz="2400">
              <a:latin typeface="DM Sans"/>
              <a:ea typeface="DM Sans"/>
              <a:cs typeface="DM Sans"/>
              <a:sym typeface="DM Sans"/>
            </a:endParaRPr>
          </a:p>
          <a:p>
            <a:pPr indent="-381000" lvl="0" marL="457200" rtl="0" algn="l">
              <a:lnSpc>
                <a:spcPct val="135029"/>
              </a:lnSpc>
              <a:spcBef>
                <a:spcPts val="0"/>
              </a:spcBef>
              <a:spcAft>
                <a:spcPts val="0"/>
              </a:spcAft>
              <a:buSzPts val="2400"/>
              <a:buFont typeface="DM Sans"/>
              <a:buChar char="●"/>
            </a:pPr>
            <a:r>
              <a:rPr lang="en-US" sz="2400">
                <a:latin typeface="DM Sans"/>
                <a:ea typeface="DM Sans"/>
                <a:cs typeface="DM Sans"/>
                <a:sym typeface="DM Sans"/>
              </a:rPr>
              <a:t>     Real-time network conditions.</a:t>
            </a:r>
            <a:endParaRPr sz="2400">
              <a:latin typeface="DM Sans"/>
              <a:ea typeface="DM Sans"/>
              <a:cs typeface="DM Sans"/>
              <a:sym typeface="DM Sans"/>
            </a:endParaRPr>
          </a:p>
          <a:p>
            <a:pPr indent="0" lvl="0" marL="457200" rtl="0" algn="l">
              <a:lnSpc>
                <a:spcPct val="135029"/>
              </a:lnSpc>
              <a:spcBef>
                <a:spcPts val="0"/>
              </a:spcBef>
              <a:spcAft>
                <a:spcPts val="0"/>
              </a:spcAft>
              <a:buNone/>
            </a:pPr>
            <a:r>
              <a:t/>
            </a:r>
            <a:endParaRPr sz="2400">
              <a:latin typeface="DM Sans"/>
              <a:ea typeface="DM Sans"/>
              <a:cs typeface="DM Sans"/>
              <a:sym typeface="DM Sans"/>
            </a:endParaRPr>
          </a:p>
          <a:p>
            <a:pPr indent="0" lvl="0" marL="0" rtl="0" algn="l">
              <a:lnSpc>
                <a:spcPct val="135029"/>
              </a:lnSpc>
              <a:spcBef>
                <a:spcPts val="0"/>
              </a:spcBef>
              <a:spcAft>
                <a:spcPts val="0"/>
              </a:spcAft>
              <a:buNone/>
            </a:pPr>
            <a:r>
              <a:rPr b="1" lang="en-US" sz="2400">
                <a:latin typeface="DM Sans"/>
                <a:ea typeface="DM Sans"/>
                <a:cs typeface="DM Sans"/>
                <a:sym typeface="DM Sans"/>
              </a:rPr>
              <a:t>2. Automation:</a:t>
            </a:r>
            <a:endParaRPr b="1" sz="2400">
              <a:latin typeface="DM Sans"/>
              <a:ea typeface="DM Sans"/>
              <a:cs typeface="DM Sans"/>
              <a:sym typeface="DM Sans"/>
            </a:endParaRPr>
          </a:p>
          <a:p>
            <a:pPr indent="0" lvl="0" marL="0" rtl="0" algn="l">
              <a:lnSpc>
                <a:spcPct val="135029"/>
              </a:lnSpc>
              <a:spcBef>
                <a:spcPts val="0"/>
              </a:spcBef>
              <a:spcAft>
                <a:spcPts val="0"/>
              </a:spcAft>
              <a:buNone/>
            </a:pPr>
            <a:r>
              <a:rPr lang="en-US" sz="2400">
                <a:latin typeface="DM Sans"/>
                <a:ea typeface="DM Sans"/>
                <a:cs typeface="DM Sans"/>
                <a:sym typeface="DM Sans"/>
              </a:rPr>
              <a:t>Policy changes should:</a:t>
            </a:r>
            <a:endParaRPr sz="2400">
              <a:latin typeface="DM Sans"/>
              <a:ea typeface="DM Sans"/>
              <a:cs typeface="DM Sans"/>
              <a:sym typeface="DM Sans"/>
            </a:endParaRPr>
          </a:p>
          <a:p>
            <a:pPr indent="-381000" lvl="0" marL="457200" rtl="0" algn="l">
              <a:lnSpc>
                <a:spcPct val="135029"/>
              </a:lnSpc>
              <a:spcBef>
                <a:spcPts val="0"/>
              </a:spcBef>
              <a:spcAft>
                <a:spcPts val="0"/>
              </a:spcAft>
              <a:buSzPts val="2400"/>
              <a:buFont typeface="DM Sans"/>
              <a:buChar char="●"/>
            </a:pPr>
            <a:r>
              <a:rPr lang="en-US" sz="2400">
                <a:latin typeface="DM Sans"/>
                <a:ea typeface="DM Sans"/>
                <a:cs typeface="DM Sans"/>
                <a:sym typeface="DM Sans"/>
              </a:rPr>
              <a:t>     Be propagated automatically.</a:t>
            </a:r>
            <a:endParaRPr sz="2400">
              <a:latin typeface="DM Sans"/>
              <a:ea typeface="DM Sans"/>
              <a:cs typeface="DM Sans"/>
              <a:sym typeface="DM Sans"/>
            </a:endParaRPr>
          </a:p>
          <a:p>
            <a:pPr indent="-381000" lvl="0" marL="457200" rtl="0" algn="l">
              <a:lnSpc>
                <a:spcPct val="135029"/>
              </a:lnSpc>
              <a:spcBef>
                <a:spcPts val="0"/>
              </a:spcBef>
              <a:spcAft>
                <a:spcPts val="0"/>
              </a:spcAft>
              <a:buSzPts val="2400"/>
              <a:buFont typeface="DM Sans"/>
              <a:buChar char="●"/>
            </a:pPr>
            <a:r>
              <a:rPr lang="en-US" sz="2400">
                <a:latin typeface="DM Sans"/>
                <a:ea typeface="DM Sans"/>
                <a:cs typeface="DM Sans"/>
                <a:sym typeface="DM Sans"/>
              </a:rPr>
              <a:t>     M</a:t>
            </a:r>
            <a:r>
              <a:rPr lang="en-US" sz="2400">
                <a:latin typeface="DM Sans"/>
                <a:ea typeface="DM Sans"/>
                <a:cs typeface="DM Sans"/>
                <a:sym typeface="DM Sans"/>
              </a:rPr>
              <a:t>nimize manual </a:t>
            </a:r>
            <a:r>
              <a:rPr lang="en-US" sz="2400">
                <a:latin typeface="DM Sans"/>
                <a:ea typeface="DM Sans"/>
                <a:cs typeface="DM Sans"/>
                <a:sym typeface="DM Sans"/>
              </a:rPr>
              <a:t>itasks.</a:t>
            </a:r>
            <a:endParaRPr sz="2400">
              <a:latin typeface="DM Sans"/>
              <a:ea typeface="DM Sans"/>
              <a:cs typeface="DM Sans"/>
              <a:sym typeface="DM Sans"/>
            </a:endParaRPr>
          </a:p>
          <a:p>
            <a:pPr indent="-381000" lvl="0" marL="457200" rtl="0" algn="l">
              <a:lnSpc>
                <a:spcPct val="135029"/>
              </a:lnSpc>
              <a:spcBef>
                <a:spcPts val="0"/>
              </a:spcBef>
              <a:spcAft>
                <a:spcPts val="0"/>
              </a:spcAft>
              <a:buSzPts val="2400"/>
              <a:buFont typeface="DM Sans"/>
              <a:buChar char="●"/>
            </a:pPr>
            <a:r>
              <a:rPr lang="en-US" sz="2400">
                <a:latin typeface="DM Sans"/>
                <a:ea typeface="DM Sans"/>
                <a:cs typeface="DM Sans"/>
                <a:sym typeface="DM Sans"/>
              </a:rPr>
              <a:t>     Reduce errors in implementation.</a:t>
            </a:r>
            <a:endParaRPr sz="2400">
              <a:latin typeface="DM Sans"/>
              <a:ea typeface="DM Sans"/>
              <a:cs typeface="DM Sans"/>
              <a:sym typeface="DM Sans"/>
            </a:endParaRPr>
          </a:p>
          <a:p>
            <a:pPr indent="0" lvl="0" marL="457200" rtl="0" algn="l">
              <a:lnSpc>
                <a:spcPct val="135029"/>
              </a:lnSpc>
              <a:spcBef>
                <a:spcPts val="0"/>
              </a:spcBef>
              <a:spcAft>
                <a:spcPts val="0"/>
              </a:spcAft>
              <a:buNone/>
            </a:pPr>
            <a:r>
              <a:t/>
            </a:r>
            <a:endParaRPr b="1" sz="2400">
              <a:latin typeface="DM Sans"/>
              <a:ea typeface="DM Sans"/>
              <a:cs typeface="DM Sans"/>
              <a:sym typeface="DM Sans"/>
            </a:endParaRPr>
          </a:p>
          <a:p>
            <a:pPr indent="0" lvl="0" marL="0" rtl="0" algn="l">
              <a:lnSpc>
                <a:spcPct val="135029"/>
              </a:lnSpc>
              <a:spcBef>
                <a:spcPts val="0"/>
              </a:spcBef>
              <a:spcAft>
                <a:spcPts val="0"/>
              </a:spcAft>
              <a:buClr>
                <a:schemeClr val="dk1"/>
              </a:buClr>
              <a:buSzPts val="1100"/>
              <a:buFont typeface="Arial"/>
              <a:buNone/>
            </a:pPr>
            <a:r>
              <a:rPr b="1" lang="en-US" sz="2400">
                <a:solidFill>
                  <a:schemeClr val="dk1"/>
                </a:solidFill>
                <a:latin typeface="DM Sans"/>
                <a:ea typeface="DM Sans"/>
                <a:cs typeface="DM Sans"/>
                <a:sym typeface="DM Sans"/>
              </a:rPr>
              <a:t>3. Maintainability:</a:t>
            </a:r>
            <a:endParaRPr b="1" sz="2400">
              <a:solidFill>
                <a:schemeClr val="dk1"/>
              </a:solidFill>
              <a:latin typeface="DM Sans"/>
              <a:ea typeface="DM Sans"/>
              <a:cs typeface="DM Sans"/>
              <a:sym typeface="DM Sans"/>
            </a:endParaRPr>
          </a:p>
          <a:p>
            <a:pPr indent="0" lvl="0" marL="0" rtl="0" algn="l">
              <a:lnSpc>
                <a:spcPct val="135029"/>
              </a:lnSpc>
              <a:spcBef>
                <a:spcPts val="0"/>
              </a:spcBef>
              <a:spcAft>
                <a:spcPts val="0"/>
              </a:spcAft>
              <a:buNone/>
            </a:pPr>
            <a:r>
              <a:rPr lang="en-US" sz="2400">
                <a:solidFill>
                  <a:schemeClr val="dk1"/>
                </a:solidFill>
                <a:latin typeface="DM Sans"/>
                <a:ea typeface="DM Sans"/>
                <a:cs typeface="DM Sans"/>
                <a:sym typeface="DM Sans"/>
              </a:rPr>
              <a:t>Introduce new features and capabilities (e.g., software upgrades):</a:t>
            </a:r>
            <a:endParaRPr sz="2400">
              <a:solidFill>
                <a:schemeClr val="dk1"/>
              </a:solidFill>
              <a:latin typeface="DM Sans"/>
              <a:ea typeface="DM Sans"/>
              <a:cs typeface="DM Sans"/>
              <a:sym typeface="DM Sans"/>
            </a:endParaRPr>
          </a:p>
          <a:p>
            <a:pPr indent="-381000" lvl="0" marL="457200" rtl="0" algn="l">
              <a:lnSpc>
                <a:spcPct val="135029"/>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     With minimal operational disruptions.</a:t>
            </a:r>
            <a:endParaRPr sz="2400">
              <a:latin typeface="DM Sans"/>
              <a:ea typeface="DM Sans"/>
              <a:cs typeface="DM Sans"/>
              <a:sym typeface="DM Sans"/>
            </a:endParaRPr>
          </a:p>
        </p:txBody>
      </p:sp>
      <p:sp>
        <p:nvSpPr>
          <p:cNvPr id="174" name="Google Shape;174;g34d5b8a295f_0_0"/>
          <p:cNvSpPr txBox="1"/>
          <p:nvPr/>
        </p:nvSpPr>
        <p:spPr>
          <a:xfrm>
            <a:off x="654400" y="1754438"/>
            <a:ext cx="15714600" cy="369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2400"/>
              <a:buFont typeface="DM Sans"/>
              <a:buNone/>
            </a:pPr>
            <a:r>
              <a:rPr lang="en-US" sz="2400"/>
              <a:t>The Open Data Center Alliance (ODCA) provides a useful, concise list of requirements, which include the following: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4d5b8a295f_0_7"/>
          <p:cNvSpPr txBox="1"/>
          <p:nvPr/>
        </p:nvSpPr>
        <p:spPr>
          <a:xfrm>
            <a:off x="518075" y="377100"/>
            <a:ext cx="14814900" cy="9034200"/>
          </a:xfrm>
          <a:prstGeom prst="rect">
            <a:avLst/>
          </a:prstGeom>
          <a:noFill/>
          <a:ln>
            <a:noFill/>
          </a:ln>
        </p:spPr>
        <p:txBody>
          <a:bodyPr anchorCtr="0" anchor="t" bIns="91425" lIns="91425" spcFirstLastPara="1" rIns="91425" wrap="square" tIns="91425">
            <a:spAutoFit/>
          </a:bodyPr>
          <a:lstStyle/>
          <a:p>
            <a:pPr indent="0" lvl="0" marL="0" rtl="0" algn="l">
              <a:lnSpc>
                <a:spcPct val="135029"/>
              </a:lnSpc>
              <a:spcBef>
                <a:spcPts val="0"/>
              </a:spcBef>
              <a:spcAft>
                <a:spcPts val="0"/>
              </a:spcAft>
              <a:buNone/>
            </a:pPr>
            <a:r>
              <a:rPr b="1" lang="en-US" sz="2400">
                <a:solidFill>
                  <a:schemeClr val="dk1"/>
                </a:solidFill>
                <a:latin typeface="DM Sans"/>
                <a:ea typeface="DM Sans"/>
                <a:cs typeface="DM Sans"/>
                <a:sym typeface="DM Sans"/>
              </a:rPr>
              <a:t>4. Model Management:</a:t>
            </a:r>
            <a:endParaRPr b="1" sz="2400">
              <a:solidFill>
                <a:schemeClr val="dk1"/>
              </a:solidFill>
              <a:latin typeface="DM Sans"/>
              <a:ea typeface="DM Sans"/>
              <a:cs typeface="DM Sans"/>
              <a:sym typeface="DM Sans"/>
            </a:endParaRPr>
          </a:p>
          <a:p>
            <a:pPr indent="0" lvl="0" marL="0" rtl="0" algn="l">
              <a:lnSpc>
                <a:spcPct val="135029"/>
              </a:lnSpc>
              <a:spcBef>
                <a:spcPts val="0"/>
              </a:spcBef>
              <a:spcAft>
                <a:spcPts val="0"/>
              </a:spcAft>
              <a:buNone/>
            </a:pPr>
            <a:r>
              <a:rPr lang="en-US" sz="2400">
                <a:solidFill>
                  <a:schemeClr val="dk1"/>
                </a:solidFill>
                <a:latin typeface="DM Sans"/>
                <a:ea typeface="DM Sans"/>
                <a:cs typeface="DM Sans"/>
                <a:sym typeface="DM Sans"/>
              </a:rPr>
              <a:t>Network management software should:</a:t>
            </a:r>
            <a:endParaRPr sz="2400">
              <a:solidFill>
                <a:schemeClr val="dk1"/>
              </a:solidFill>
              <a:latin typeface="DM Sans"/>
              <a:ea typeface="DM Sans"/>
              <a:cs typeface="DM Sans"/>
              <a:sym typeface="DM Sans"/>
            </a:endParaRPr>
          </a:p>
          <a:p>
            <a:pPr indent="-381000" lvl="0" marL="457200" rtl="0" algn="l">
              <a:lnSpc>
                <a:spcPct val="135029"/>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     Enable management at a model level.</a:t>
            </a:r>
            <a:endParaRPr sz="2400">
              <a:solidFill>
                <a:schemeClr val="dk1"/>
              </a:solidFill>
              <a:latin typeface="DM Sans"/>
              <a:ea typeface="DM Sans"/>
              <a:cs typeface="DM Sans"/>
              <a:sym typeface="DM Sans"/>
            </a:endParaRPr>
          </a:p>
          <a:p>
            <a:pPr indent="-381000" lvl="0" marL="457200" rtl="0" algn="l">
              <a:lnSpc>
                <a:spcPct val="135029"/>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     </a:t>
            </a:r>
            <a:r>
              <a:rPr b="1" lang="en-US" sz="2400">
                <a:solidFill>
                  <a:srgbClr val="FF3131"/>
                </a:solidFill>
                <a:latin typeface="DM Sans"/>
                <a:ea typeface="DM Sans"/>
                <a:cs typeface="DM Sans"/>
                <a:sym typeface="DM Sans"/>
              </a:rPr>
              <a:t>Avoid reconfiguring</a:t>
            </a:r>
            <a:r>
              <a:rPr lang="en-US" sz="2400">
                <a:solidFill>
                  <a:srgbClr val="FF3131"/>
                </a:solidFill>
                <a:latin typeface="DM Sans"/>
                <a:ea typeface="DM Sans"/>
                <a:cs typeface="DM Sans"/>
                <a:sym typeface="DM Sans"/>
              </a:rPr>
              <a:t> </a:t>
            </a:r>
            <a:r>
              <a:rPr lang="en-US" sz="2400">
                <a:solidFill>
                  <a:schemeClr val="dk1"/>
                </a:solidFill>
                <a:latin typeface="DM Sans"/>
                <a:ea typeface="DM Sans"/>
                <a:cs typeface="DM Sans"/>
                <a:sym typeface="DM Sans"/>
              </a:rPr>
              <a:t>individual elements for conceptual changes.</a:t>
            </a:r>
            <a:endParaRPr sz="2400">
              <a:solidFill>
                <a:schemeClr val="dk1"/>
              </a:solidFill>
              <a:latin typeface="DM Sans"/>
              <a:ea typeface="DM Sans"/>
              <a:cs typeface="DM Sans"/>
              <a:sym typeface="DM Sans"/>
            </a:endParaRPr>
          </a:p>
          <a:p>
            <a:pPr indent="0" lvl="0" marL="457200" rtl="0" algn="l">
              <a:lnSpc>
                <a:spcPct val="135029"/>
              </a:lnSpc>
              <a:spcBef>
                <a:spcPts val="0"/>
              </a:spcBef>
              <a:spcAft>
                <a:spcPts val="0"/>
              </a:spcAft>
              <a:buNone/>
            </a:pPr>
            <a:r>
              <a:t/>
            </a:r>
            <a:endParaRPr sz="2400">
              <a:solidFill>
                <a:schemeClr val="dk1"/>
              </a:solidFill>
              <a:latin typeface="DM Sans"/>
              <a:ea typeface="DM Sans"/>
              <a:cs typeface="DM Sans"/>
              <a:sym typeface="DM Sans"/>
            </a:endParaRPr>
          </a:p>
          <a:p>
            <a:pPr indent="0" lvl="0" marL="0" rtl="0" algn="l">
              <a:lnSpc>
                <a:spcPct val="135029"/>
              </a:lnSpc>
              <a:spcBef>
                <a:spcPts val="0"/>
              </a:spcBef>
              <a:spcAft>
                <a:spcPts val="0"/>
              </a:spcAft>
              <a:buNone/>
            </a:pPr>
            <a:r>
              <a:rPr b="1" lang="en-US" sz="2400">
                <a:solidFill>
                  <a:schemeClr val="dk1"/>
                </a:solidFill>
                <a:latin typeface="DM Sans"/>
                <a:ea typeface="DM Sans"/>
                <a:cs typeface="DM Sans"/>
                <a:sym typeface="DM Sans"/>
              </a:rPr>
              <a:t>5. Mobility:</a:t>
            </a:r>
            <a:endParaRPr b="1" sz="2400">
              <a:solidFill>
                <a:schemeClr val="dk1"/>
              </a:solidFill>
              <a:latin typeface="DM Sans"/>
              <a:ea typeface="DM Sans"/>
              <a:cs typeface="DM Sans"/>
              <a:sym typeface="DM Sans"/>
            </a:endParaRPr>
          </a:p>
          <a:p>
            <a:pPr indent="0" lvl="0" marL="0" rtl="0" algn="l">
              <a:lnSpc>
                <a:spcPct val="135029"/>
              </a:lnSpc>
              <a:spcBef>
                <a:spcPts val="0"/>
              </a:spcBef>
              <a:spcAft>
                <a:spcPts val="0"/>
              </a:spcAft>
              <a:buNone/>
            </a:pPr>
            <a:r>
              <a:rPr lang="en-US" sz="2400">
                <a:solidFill>
                  <a:schemeClr val="dk1"/>
                </a:solidFill>
                <a:latin typeface="DM Sans"/>
                <a:ea typeface="DM Sans"/>
                <a:cs typeface="DM Sans"/>
                <a:sym typeface="DM Sans"/>
              </a:rPr>
              <a:t>Control functionality should handle:</a:t>
            </a:r>
            <a:endParaRPr sz="2400">
              <a:solidFill>
                <a:schemeClr val="dk1"/>
              </a:solidFill>
              <a:latin typeface="DM Sans"/>
              <a:ea typeface="DM Sans"/>
              <a:cs typeface="DM Sans"/>
              <a:sym typeface="DM Sans"/>
            </a:endParaRPr>
          </a:p>
          <a:p>
            <a:pPr indent="-381000" lvl="0" marL="457200" rtl="0" algn="l">
              <a:lnSpc>
                <a:spcPct val="135029"/>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     Mobile devices (e.g., smartphones, tablets).</a:t>
            </a:r>
            <a:endParaRPr sz="2400">
              <a:solidFill>
                <a:schemeClr val="dk1"/>
              </a:solidFill>
              <a:latin typeface="DM Sans"/>
              <a:ea typeface="DM Sans"/>
              <a:cs typeface="DM Sans"/>
              <a:sym typeface="DM Sans"/>
            </a:endParaRPr>
          </a:p>
          <a:p>
            <a:pPr indent="-381000" lvl="0" marL="457200" rtl="0" algn="l">
              <a:lnSpc>
                <a:spcPct val="135029"/>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     Virtual servers to ensure seamless connectivity.</a:t>
            </a:r>
            <a:endParaRPr sz="2400">
              <a:solidFill>
                <a:schemeClr val="dk1"/>
              </a:solidFill>
              <a:latin typeface="DM Sans"/>
              <a:ea typeface="DM Sans"/>
              <a:cs typeface="DM Sans"/>
              <a:sym typeface="DM Sans"/>
            </a:endParaRPr>
          </a:p>
          <a:p>
            <a:pPr indent="0" lvl="0" marL="457200" rtl="0" algn="l">
              <a:lnSpc>
                <a:spcPct val="135029"/>
              </a:lnSpc>
              <a:spcBef>
                <a:spcPts val="0"/>
              </a:spcBef>
              <a:spcAft>
                <a:spcPts val="0"/>
              </a:spcAft>
              <a:buNone/>
            </a:pPr>
            <a:r>
              <a:t/>
            </a:r>
            <a:endParaRPr sz="2400">
              <a:solidFill>
                <a:schemeClr val="dk1"/>
              </a:solidFill>
              <a:latin typeface="DM Sans"/>
              <a:ea typeface="DM Sans"/>
              <a:cs typeface="DM Sans"/>
              <a:sym typeface="DM Sans"/>
            </a:endParaRPr>
          </a:p>
          <a:p>
            <a:pPr indent="0" lvl="0" marL="0" rtl="0" algn="l">
              <a:lnSpc>
                <a:spcPct val="135029"/>
              </a:lnSpc>
              <a:spcBef>
                <a:spcPts val="0"/>
              </a:spcBef>
              <a:spcAft>
                <a:spcPts val="0"/>
              </a:spcAft>
              <a:buNone/>
            </a:pPr>
            <a:r>
              <a:rPr b="1" lang="en-US" sz="2400">
                <a:solidFill>
                  <a:schemeClr val="dk1"/>
                </a:solidFill>
                <a:latin typeface="DM Sans"/>
                <a:ea typeface="DM Sans"/>
                <a:cs typeface="DM Sans"/>
                <a:sym typeface="DM Sans"/>
              </a:rPr>
              <a:t>6. Integrated Security:</a:t>
            </a:r>
            <a:endParaRPr b="1" sz="2400">
              <a:solidFill>
                <a:schemeClr val="dk1"/>
              </a:solidFill>
              <a:latin typeface="DM Sans"/>
              <a:ea typeface="DM Sans"/>
              <a:cs typeface="DM Sans"/>
              <a:sym typeface="DM Sans"/>
            </a:endParaRPr>
          </a:p>
          <a:p>
            <a:pPr indent="0" lvl="0" marL="0" rtl="0" algn="l">
              <a:lnSpc>
                <a:spcPct val="135029"/>
              </a:lnSpc>
              <a:spcBef>
                <a:spcPts val="0"/>
              </a:spcBef>
              <a:spcAft>
                <a:spcPts val="0"/>
              </a:spcAft>
              <a:buNone/>
            </a:pPr>
            <a:r>
              <a:rPr lang="en-US" sz="2400">
                <a:solidFill>
                  <a:schemeClr val="dk1"/>
                </a:solidFill>
                <a:latin typeface="DM Sans"/>
                <a:ea typeface="DM Sans"/>
                <a:cs typeface="DM Sans"/>
                <a:sym typeface="DM Sans"/>
              </a:rPr>
              <a:t>Incorporate security as:</a:t>
            </a:r>
            <a:endParaRPr sz="2400">
              <a:solidFill>
                <a:schemeClr val="dk1"/>
              </a:solidFill>
              <a:latin typeface="DM Sans"/>
              <a:ea typeface="DM Sans"/>
              <a:cs typeface="DM Sans"/>
              <a:sym typeface="DM Sans"/>
            </a:endParaRPr>
          </a:p>
          <a:p>
            <a:pPr indent="-381000" lvl="0" marL="457200" rtl="0" algn="l">
              <a:lnSpc>
                <a:spcPct val="135029"/>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     A core feature, ensuring it’s integral to applications and processes.</a:t>
            </a:r>
            <a:endParaRPr sz="2400">
              <a:solidFill>
                <a:schemeClr val="dk1"/>
              </a:solidFill>
              <a:latin typeface="DM Sans"/>
              <a:ea typeface="DM Sans"/>
              <a:cs typeface="DM Sans"/>
              <a:sym typeface="DM Sans"/>
            </a:endParaRPr>
          </a:p>
          <a:p>
            <a:pPr indent="0" lvl="0" marL="457200" rtl="0" algn="l">
              <a:lnSpc>
                <a:spcPct val="135029"/>
              </a:lnSpc>
              <a:spcBef>
                <a:spcPts val="0"/>
              </a:spcBef>
              <a:spcAft>
                <a:spcPts val="0"/>
              </a:spcAft>
              <a:buNone/>
            </a:pPr>
            <a:r>
              <a:t/>
            </a:r>
            <a:endParaRPr sz="2400">
              <a:solidFill>
                <a:schemeClr val="dk1"/>
              </a:solidFill>
              <a:latin typeface="DM Sans"/>
              <a:ea typeface="DM Sans"/>
              <a:cs typeface="DM Sans"/>
              <a:sym typeface="DM Sans"/>
            </a:endParaRPr>
          </a:p>
          <a:p>
            <a:pPr indent="0" lvl="0" marL="0" rtl="0" algn="l">
              <a:lnSpc>
                <a:spcPct val="135029"/>
              </a:lnSpc>
              <a:spcBef>
                <a:spcPts val="0"/>
              </a:spcBef>
              <a:spcAft>
                <a:spcPts val="0"/>
              </a:spcAft>
              <a:buNone/>
            </a:pPr>
            <a:r>
              <a:rPr b="1" lang="en-US" sz="2400">
                <a:solidFill>
                  <a:schemeClr val="dk1"/>
                </a:solidFill>
                <a:latin typeface="DM Sans"/>
                <a:ea typeface="DM Sans"/>
                <a:cs typeface="DM Sans"/>
                <a:sym typeface="DM Sans"/>
              </a:rPr>
              <a:t>7. On-Demand Scaling:</a:t>
            </a:r>
            <a:endParaRPr b="1" sz="2400">
              <a:solidFill>
                <a:schemeClr val="dk1"/>
              </a:solidFill>
              <a:latin typeface="DM Sans"/>
              <a:ea typeface="DM Sans"/>
              <a:cs typeface="DM Sans"/>
              <a:sym typeface="DM Sans"/>
            </a:endParaRPr>
          </a:p>
          <a:p>
            <a:pPr indent="0" lvl="0" marL="0" rtl="0" algn="l">
              <a:lnSpc>
                <a:spcPct val="135029"/>
              </a:lnSpc>
              <a:spcBef>
                <a:spcPts val="0"/>
              </a:spcBef>
              <a:spcAft>
                <a:spcPts val="0"/>
              </a:spcAft>
              <a:buNone/>
            </a:pPr>
            <a:r>
              <a:rPr lang="en-US" sz="2400">
                <a:solidFill>
                  <a:schemeClr val="dk1"/>
                </a:solidFill>
                <a:latin typeface="DM Sans"/>
                <a:ea typeface="DM Sans"/>
                <a:cs typeface="DM Sans"/>
                <a:sym typeface="DM Sans"/>
              </a:rPr>
              <a:t>Provide flexibility to:</a:t>
            </a:r>
            <a:endParaRPr sz="2400">
              <a:solidFill>
                <a:schemeClr val="dk1"/>
              </a:solidFill>
              <a:latin typeface="DM Sans"/>
              <a:ea typeface="DM Sans"/>
              <a:cs typeface="DM Sans"/>
              <a:sym typeface="DM Sans"/>
            </a:endParaRPr>
          </a:p>
          <a:p>
            <a:pPr indent="-381000" lvl="0" marL="457200" rtl="0" algn="l">
              <a:lnSpc>
                <a:spcPct val="135029"/>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     Scale up or down dynamically.</a:t>
            </a:r>
            <a:endParaRPr sz="2400">
              <a:solidFill>
                <a:schemeClr val="dk1"/>
              </a:solidFill>
              <a:latin typeface="DM Sans"/>
              <a:ea typeface="DM Sans"/>
              <a:cs typeface="DM Sans"/>
              <a:sym typeface="DM Sans"/>
            </a:endParaRPr>
          </a:p>
          <a:p>
            <a:pPr indent="-381000" lvl="0" marL="457200" rtl="0" algn="l">
              <a:lnSpc>
                <a:spcPct val="135029"/>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     Address real-time service and resource demands.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nvSpPr>
        <p:spPr>
          <a:xfrm>
            <a:off x="219067" y="142803"/>
            <a:ext cx="14818674" cy="657225"/>
          </a:xfrm>
          <a:prstGeom prst="rect">
            <a:avLst/>
          </a:prstGeom>
          <a:noFill/>
          <a:ln>
            <a:noFill/>
          </a:ln>
        </p:spPr>
        <p:txBody>
          <a:bodyPr anchorCtr="0" anchor="t" bIns="0" lIns="0" spcFirstLastPara="1" rIns="0" wrap="square" tIns="0">
            <a:spAutoFit/>
          </a:bodyPr>
          <a:lstStyle/>
          <a:p>
            <a:pPr indent="0" lvl="0" marL="0" marR="0" rtl="0" algn="l">
              <a:lnSpc>
                <a:spcPct val="135008"/>
              </a:lnSpc>
              <a:spcBef>
                <a:spcPts val="0"/>
              </a:spcBef>
              <a:spcAft>
                <a:spcPts val="0"/>
              </a:spcAft>
              <a:buNone/>
            </a:pPr>
            <a:r>
              <a:rPr b="1" i="0" lang="en-US" sz="3999" u="none" cap="none" strike="noStrike">
                <a:solidFill>
                  <a:srgbClr val="3A3A8F"/>
                </a:solidFill>
                <a:latin typeface="DM Sans"/>
                <a:ea typeface="DM Sans"/>
                <a:cs typeface="DM Sans"/>
                <a:sym typeface="DM Sans"/>
              </a:rPr>
              <a:t> → SDN Architecture </a:t>
            </a:r>
            <a:endParaRPr/>
          </a:p>
        </p:txBody>
      </p:sp>
      <p:sp>
        <p:nvSpPr>
          <p:cNvPr id="185" name="Google Shape;185;p11"/>
          <p:cNvSpPr txBox="1"/>
          <p:nvPr/>
        </p:nvSpPr>
        <p:spPr>
          <a:xfrm>
            <a:off x="396825" y="1004359"/>
            <a:ext cx="17067900" cy="2904600"/>
          </a:xfrm>
          <a:prstGeom prst="rect">
            <a:avLst/>
          </a:prstGeom>
          <a:noFill/>
          <a:ln>
            <a:noFill/>
          </a:ln>
        </p:spPr>
        <p:txBody>
          <a:bodyPr anchorCtr="0" anchor="t" bIns="0" lIns="0" spcFirstLastPara="1" rIns="0" wrap="square" tIns="0">
            <a:spAutoFit/>
          </a:bodyPr>
          <a:lstStyle/>
          <a:p>
            <a:pPr indent="0" lvl="0" marL="0" marR="0" rtl="0" algn="l">
              <a:lnSpc>
                <a:spcPct val="135014"/>
              </a:lnSpc>
              <a:spcBef>
                <a:spcPts val="0"/>
              </a:spcBef>
              <a:spcAft>
                <a:spcPts val="0"/>
              </a:spcAft>
              <a:buNone/>
            </a:pPr>
            <a:r>
              <a:rPr b="1" i="0" lang="en-US" sz="2300" u="none" cap="none" strike="noStrike">
                <a:solidFill>
                  <a:srgbClr val="000000"/>
                </a:solidFill>
                <a:latin typeface="DM Sans"/>
                <a:ea typeface="DM Sans"/>
                <a:cs typeface="DM Sans"/>
                <a:sym typeface="DM Sans"/>
              </a:rPr>
              <a:t>The SDN architecture consists of three main layers:</a:t>
            </a:r>
            <a:endParaRPr b="1" i="0" sz="2300" u="none" cap="none" strike="noStrike">
              <a:solidFill>
                <a:srgbClr val="000000"/>
              </a:solidFill>
              <a:latin typeface="DM Sans"/>
              <a:ea typeface="DM Sans"/>
              <a:cs typeface="DM Sans"/>
              <a:sym typeface="DM Sans"/>
            </a:endParaRPr>
          </a:p>
          <a:p>
            <a:pPr indent="0" lvl="0" marL="0" marR="0" rtl="0" algn="l">
              <a:lnSpc>
                <a:spcPct val="135012"/>
              </a:lnSpc>
              <a:spcBef>
                <a:spcPts val="0"/>
              </a:spcBef>
              <a:spcAft>
                <a:spcPts val="0"/>
              </a:spcAft>
              <a:buNone/>
            </a:pPr>
            <a:r>
              <a:rPr b="1" i="0" lang="en-US" sz="2700" u="none" cap="none" strike="noStrike">
                <a:solidFill>
                  <a:srgbClr val="3A3A8F"/>
                </a:solidFill>
                <a:latin typeface="DM Sans"/>
                <a:ea typeface="DM Sans"/>
                <a:cs typeface="DM Sans"/>
                <a:sym typeface="DM Sans"/>
              </a:rPr>
              <a:t>1. Data Plane (Infrastructure Layer):-</a:t>
            </a:r>
            <a:endParaRPr sz="2700"/>
          </a:p>
          <a:p>
            <a:pPr indent="-381000" lvl="0" marL="457200" marR="0" rtl="0" algn="l">
              <a:lnSpc>
                <a:spcPct val="135000"/>
              </a:lnSpc>
              <a:spcBef>
                <a:spcPts val="0"/>
              </a:spcBef>
              <a:spcAft>
                <a:spcPts val="0"/>
              </a:spcAft>
              <a:buClr>
                <a:srgbClr val="000000"/>
              </a:buClr>
              <a:buSzPts val="2400"/>
              <a:buFont typeface="DM Sans"/>
              <a:buChar char="●"/>
            </a:pPr>
            <a:r>
              <a:rPr b="0" i="0" lang="en-US" sz="2400" u="none" cap="none" strike="noStrike">
                <a:solidFill>
                  <a:srgbClr val="000000"/>
                </a:solidFill>
                <a:latin typeface="DM Sans"/>
                <a:ea typeface="DM Sans"/>
                <a:cs typeface="DM Sans"/>
                <a:sym typeface="DM Sans"/>
              </a:rPr>
              <a:t>Consists of SDN enabled network devices (</a:t>
            </a:r>
            <a:r>
              <a:rPr lang="en-US" sz="2400">
                <a:solidFill>
                  <a:schemeClr val="dk1"/>
                </a:solidFill>
                <a:latin typeface="DM Sans"/>
                <a:ea typeface="DM Sans"/>
                <a:cs typeface="DM Sans"/>
                <a:sym typeface="DM Sans"/>
              </a:rPr>
              <a:t>switches, routers)</a:t>
            </a:r>
            <a:r>
              <a:rPr b="0" i="0" lang="en-US" sz="2400" u="none" cap="none" strike="noStrike">
                <a:solidFill>
                  <a:srgbClr val="000000"/>
                </a:solidFill>
                <a:latin typeface="DM Sans"/>
                <a:ea typeface="DM Sans"/>
                <a:cs typeface="DM Sans"/>
                <a:sym typeface="DM Sans"/>
              </a:rPr>
              <a:t> connected together forming the data/forwarding plane. </a:t>
            </a:r>
            <a:endParaRPr b="0" i="0" sz="2400" u="none" cap="none" strike="noStrike">
              <a:solidFill>
                <a:srgbClr val="000000"/>
              </a:solidFill>
              <a:latin typeface="DM Sans"/>
              <a:ea typeface="DM Sans"/>
              <a:cs typeface="DM Sans"/>
              <a:sym typeface="DM Sans"/>
            </a:endParaRPr>
          </a:p>
          <a:p>
            <a:pPr indent="-381000" lvl="0" marL="457200" marR="0" rtl="0" algn="l">
              <a:lnSpc>
                <a:spcPct val="135000"/>
              </a:lnSpc>
              <a:spcBef>
                <a:spcPts val="0"/>
              </a:spcBef>
              <a:spcAft>
                <a:spcPts val="0"/>
              </a:spcAft>
              <a:buSzPts val="2400"/>
              <a:buFont typeface="DM Sans"/>
              <a:buChar char="●"/>
            </a:pPr>
            <a:r>
              <a:rPr lang="en-US" sz="2400">
                <a:latin typeface="DM Sans"/>
                <a:ea typeface="DM Sans"/>
                <a:cs typeface="DM Sans"/>
                <a:sym typeface="DM Sans"/>
              </a:rPr>
              <a:t>The data plane is responsible for </a:t>
            </a:r>
            <a:r>
              <a:rPr b="1" lang="en-US" sz="2400">
                <a:solidFill>
                  <a:srgbClr val="FF0000"/>
                </a:solidFill>
                <a:latin typeface="DM Sans"/>
                <a:ea typeface="DM Sans"/>
                <a:cs typeface="DM Sans"/>
                <a:sym typeface="DM Sans"/>
              </a:rPr>
              <a:t>forwarding packets</a:t>
            </a:r>
            <a:r>
              <a:rPr lang="en-US" sz="2400">
                <a:latin typeface="DM Sans"/>
                <a:ea typeface="DM Sans"/>
                <a:cs typeface="DM Sans"/>
                <a:sym typeface="DM Sans"/>
              </a:rPr>
              <a:t> from one network device to another based on the instructions provided by the control plane.</a:t>
            </a:r>
            <a:endParaRPr sz="2400">
              <a:latin typeface="DM Sans"/>
              <a:ea typeface="DM Sans"/>
              <a:cs typeface="DM Sans"/>
              <a:sym typeface="DM Sans"/>
            </a:endParaRPr>
          </a:p>
          <a:p>
            <a:pPr indent="-381000" lvl="0" marL="457200" rtl="0" algn="l">
              <a:lnSpc>
                <a:spcPct val="13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T</a:t>
            </a:r>
            <a:r>
              <a:rPr lang="en-US" sz="2400">
                <a:solidFill>
                  <a:schemeClr val="dk1"/>
                </a:solidFill>
                <a:latin typeface="DM Sans"/>
                <a:ea typeface="DM Sans"/>
                <a:cs typeface="DM Sans"/>
                <a:sym typeface="DM Sans"/>
              </a:rPr>
              <a:t>he Controller communicate with SDN devices over southbound interface.</a:t>
            </a:r>
            <a:endParaRPr sz="2400">
              <a:latin typeface="DM Sans"/>
              <a:ea typeface="DM Sans"/>
              <a:cs typeface="DM Sans"/>
              <a:sym typeface="DM Sans"/>
            </a:endParaRPr>
          </a:p>
        </p:txBody>
      </p:sp>
      <p:sp>
        <p:nvSpPr>
          <p:cNvPr id="186" name="Google Shape;186;p11"/>
          <p:cNvSpPr/>
          <p:nvPr/>
        </p:nvSpPr>
        <p:spPr>
          <a:xfrm>
            <a:off x="10368225" y="4175375"/>
            <a:ext cx="7576828" cy="4605076"/>
          </a:xfrm>
          <a:custGeom>
            <a:rect b="b" l="l" r="r" t="t"/>
            <a:pathLst>
              <a:path extrusionOk="0" h="5531623" w="9020033">
                <a:moveTo>
                  <a:pt x="0" y="0"/>
                </a:moveTo>
                <a:lnTo>
                  <a:pt x="9020034" y="0"/>
                </a:lnTo>
                <a:lnTo>
                  <a:pt x="9020034" y="5531623"/>
                </a:lnTo>
                <a:lnTo>
                  <a:pt x="0" y="5531623"/>
                </a:lnTo>
                <a:lnTo>
                  <a:pt x="0" y="0"/>
                </a:lnTo>
                <a:close/>
              </a:path>
            </a:pathLst>
          </a:custGeom>
          <a:blipFill rotWithShape="1">
            <a:blip r:embed="rId3">
              <a:alphaModFix/>
            </a:blip>
            <a:stretch>
              <a:fillRect b="-1155" l="-2912" r="-5180" t="-4158"/>
            </a:stretch>
          </a:blipFill>
          <a:ln>
            <a:noFill/>
          </a:ln>
        </p:spPr>
      </p:sp>
      <p:sp>
        <p:nvSpPr>
          <p:cNvPr id="187" name="Google Shape;187;p11"/>
          <p:cNvSpPr txBox="1"/>
          <p:nvPr/>
        </p:nvSpPr>
        <p:spPr>
          <a:xfrm>
            <a:off x="396825" y="3820350"/>
            <a:ext cx="9971400" cy="492030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t/>
            </a:r>
            <a:endParaRPr b="1" sz="2400">
              <a:solidFill>
                <a:srgbClr val="3A3A8F"/>
              </a:solidFill>
              <a:latin typeface="DM Sans"/>
              <a:ea typeface="DM Sans"/>
              <a:cs typeface="DM Sans"/>
              <a:sym typeface="DM Sans"/>
            </a:endParaRPr>
          </a:p>
          <a:p>
            <a:pPr indent="0" lvl="0" marL="0" marR="0" rtl="0" algn="l">
              <a:lnSpc>
                <a:spcPct val="135000"/>
              </a:lnSpc>
              <a:spcBef>
                <a:spcPts val="0"/>
              </a:spcBef>
              <a:spcAft>
                <a:spcPts val="0"/>
              </a:spcAft>
              <a:buNone/>
            </a:pPr>
            <a:r>
              <a:rPr b="1" i="0" lang="en-US" sz="2700" u="none" cap="none" strike="noStrike">
                <a:solidFill>
                  <a:srgbClr val="3A3A8F"/>
                </a:solidFill>
                <a:latin typeface="DM Sans"/>
                <a:ea typeface="DM Sans"/>
                <a:cs typeface="DM Sans"/>
                <a:sym typeface="DM Sans"/>
              </a:rPr>
              <a:t>2. Control Plane (SDN Controller):-</a:t>
            </a:r>
            <a:endParaRPr sz="2700"/>
          </a:p>
          <a:p>
            <a:pPr indent="-381000" lvl="0" marL="457200" marR="0" rtl="0" algn="l">
              <a:lnSpc>
                <a:spcPct val="135000"/>
              </a:lnSpc>
              <a:spcBef>
                <a:spcPts val="0"/>
              </a:spcBef>
              <a:spcAft>
                <a:spcPts val="0"/>
              </a:spcAft>
              <a:buClr>
                <a:srgbClr val="000000"/>
              </a:buClr>
              <a:buSzPts val="2400"/>
              <a:buFont typeface="DM Sans"/>
              <a:buChar char="●"/>
            </a:pPr>
            <a:r>
              <a:rPr lang="en-US" sz="2400">
                <a:latin typeface="DM Sans"/>
                <a:ea typeface="DM Sans"/>
                <a:cs typeface="DM Sans"/>
                <a:sym typeface="DM Sans"/>
              </a:rPr>
              <a:t>It acts as the</a:t>
            </a:r>
            <a:r>
              <a:rPr b="0" i="0" lang="en-US" sz="2400" u="none" cap="none" strike="noStrike">
                <a:solidFill>
                  <a:srgbClr val="000000"/>
                </a:solidFill>
                <a:latin typeface="DM Sans"/>
                <a:ea typeface="DM Sans"/>
                <a:cs typeface="DM Sans"/>
                <a:sym typeface="DM Sans"/>
              </a:rPr>
              <a:t> “</a:t>
            </a:r>
            <a:r>
              <a:rPr b="1" i="0" lang="en-US" sz="2400" u="none" cap="none" strike="noStrike">
                <a:solidFill>
                  <a:srgbClr val="FF3131"/>
                </a:solidFill>
                <a:latin typeface="DM Sans"/>
                <a:ea typeface="DM Sans"/>
                <a:cs typeface="DM Sans"/>
                <a:sym typeface="DM Sans"/>
              </a:rPr>
              <a:t>brain</a:t>
            </a:r>
            <a:r>
              <a:rPr b="0" i="0" lang="en-US" sz="2400" u="none" cap="none" strike="noStrike">
                <a:solidFill>
                  <a:srgbClr val="000000"/>
                </a:solidFill>
                <a:latin typeface="DM Sans"/>
                <a:ea typeface="DM Sans"/>
                <a:cs typeface="DM Sans"/>
                <a:sym typeface="DM Sans"/>
              </a:rPr>
              <a:t>” of the network</a:t>
            </a:r>
            <a:endParaRPr b="0" i="0" sz="2400" u="none" cap="none" strike="noStrike">
              <a:solidFill>
                <a:srgbClr val="000000"/>
              </a:solidFill>
              <a:latin typeface="DM Sans"/>
              <a:ea typeface="DM Sans"/>
              <a:cs typeface="DM Sans"/>
              <a:sym typeface="DM Sans"/>
            </a:endParaRPr>
          </a:p>
          <a:p>
            <a:pPr indent="-381000" lvl="0" marL="457200" marR="0" rtl="0" algn="l">
              <a:lnSpc>
                <a:spcPct val="135000"/>
              </a:lnSpc>
              <a:spcBef>
                <a:spcPts val="0"/>
              </a:spcBef>
              <a:spcAft>
                <a:spcPts val="0"/>
              </a:spcAft>
              <a:buClr>
                <a:srgbClr val="000000"/>
              </a:buClr>
              <a:buSzPts val="2400"/>
              <a:buFont typeface="DM Sans"/>
              <a:buChar char="●"/>
            </a:pPr>
            <a:r>
              <a:rPr b="0" i="0" lang="en-US" sz="2400" u="none" cap="none" strike="noStrike">
                <a:solidFill>
                  <a:srgbClr val="000000"/>
                </a:solidFill>
                <a:latin typeface="DM Sans"/>
                <a:ea typeface="DM Sans"/>
                <a:cs typeface="DM Sans"/>
                <a:sym typeface="DM Sans"/>
              </a:rPr>
              <a:t>Controllers offer a </a:t>
            </a:r>
            <a:r>
              <a:rPr b="1" i="0" lang="en-US" sz="2400" u="none" cap="none" strike="noStrike">
                <a:solidFill>
                  <a:srgbClr val="FF3131"/>
                </a:solidFill>
                <a:latin typeface="DM Sans"/>
                <a:ea typeface="DM Sans"/>
                <a:cs typeface="DM Sans"/>
                <a:sym typeface="DM Sans"/>
              </a:rPr>
              <a:t>centralized view</a:t>
            </a:r>
            <a:r>
              <a:rPr b="0" i="0" lang="en-US" sz="2400" u="none" cap="none" strike="noStrike">
                <a:solidFill>
                  <a:srgbClr val="000000"/>
                </a:solidFill>
                <a:latin typeface="DM Sans"/>
                <a:ea typeface="DM Sans"/>
                <a:cs typeface="DM Sans"/>
                <a:sym typeface="DM Sans"/>
              </a:rPr>
              <a:t> of the overall network</a:t>
            </a:r>
            <a:endParaRPr b="0" i="0" sz="2400" u="none" cap="none" strike="noStrike">
              <a:solidFill>
                <a:srgbClr val="000000"/>
              </a:solidFill>
              <a:latin typeface="DM Sans"/>
              <a:ea typeface="DM Sans"/>
              <a:cs typeface="DM Sans"/>
              <a:sym typeface="DM Sans"/>
            </a:endParaRPr>
          </a:p>
          <a:p>
            <a:pPr indent="-381000" lvl="0" marL="457200" marR="0" rtl="0" algn="l">
              <a:lnSpc>
                <a:spcPct val="135000"/>
              </a:lnSpc>
              <a:spcBef>
                <a:spcPts val="0"/>
              </a:spcBef>
              <a:spcAft>
                <a:spcPts val="0"/>
              </a:spcAft>
              <a:buSzPts val="2400"/>
              <a:buFont typeface="DM Sans"/>
              <a:buChar char="●"/>
            </a:pPr>
            <a:r>
              <a:rPr lang="en-US" sz="2400">
                <a:latin typeface="DM Sans"/>
                <a:ea typeface="DM Sans"/>
                <a:cs typeface="DM Sans"/>
                <a:sym typeface="DM Sans"/>
              </a:rPr>
              <a:t>The control plane is responsible for </a:t>
            </a:r>
            <a:r>
              <a:rPr b="1" lang="en-US" sz="2400">
                <a:solidFill>
                  <a:srgbClr val="FF3131"/>
                </a:solidFill>
                <a:latin typeface="DM Sans"/>
                <a:ea typeface="DM Sans"/>
                <a:cs typeface="DM Sans"/>
                <a:sym typeface="DM Sans"/>
              </a:rPr>
              <a:t>making decisions </a:t>
            </a:r>
            <a:r>
              <a:rPr lang="en-US" sz="2400">
                <a:latin typeface="DM Sans"/>
                <a:ea typeface="DM Sans"/>
                <a:cs typeface="DM Sans"/>
                <a:sym typeface="DM Sans"/>
              </a:rPr>
              <a:t>about how data packets should be forwarded across the network.</a:t>
            </a:r>
            <a:endParaRPr/>
          </a:p>
          <a:p>
            <a:pPr indent="-381000" lvl="0" marL="457200" marR="0" rtl="0" algn="l">
              <a:lnSpc>
                <a:spcPct val="135000"/>
              </a:lnSpc>
              <a:spcBef>
                <a:spcPts val="0"/>
              </a:spcBef>
              <a:spcAft>
                <a:spcPts val="0"/>
              </a:spcAft>
              <a:buClr>
                <a:srgbClr val="000000"/>
              </a:buClr>
              <a:buSzPts val="2400"/>
              <a:buFont typeface="DM Sans"/>
              <a:buChar char="●"/>
            </a:pPr>
            <a:r>
              <a:rPr lang="en-US" sz="2400">
                <a:latin typeface="DM Sans"/>
                <a:ea typeface="DM Sans"/>
                <a:cs typeface="DM Sans"/>
                <a:sym typeface="DM Sans"/>
              </a:rPr>
              <a:t>It </a:t>
            </a:r>
            <a:r>
              <a:rPr b="0" i="0" lang="en-US" sz="2400" u="none" cap="none" strike="noStrike">
                <a:solidFill>
                  <a:srgbClr val="000000"/>
                </a:solidFill>
                <a:latin typeface="DM Sans"/>
                <a:ea typeface="DM Sans"/>
                <a:cs typeface="DM Sans"/>
                <a:sym typeface="DM Sans"/>
              </a:rPr>
              <a:t>receives input from the application layer and translates it into rules for devices.</a:t>
            </a:r>
            <a:endParaRPr/>
          </a:p>
          <a:p>
            <a:pPr indent="-381000" lvl="0" marL="457200" marR="0" rtl="0" algn="l">
              <a:lnSpc>
                <a:spcPct val="135000"/>
              </a:lnSpc>
              <a:spcBef>
                <a:spcPts val="0"/>
              </a:spcBef>
              <a:spcAft>
                <a:spcPts val="0"/>
              </a:spcAft>
              <a:buClr>
                <a:srgbClr val="000000"/>
              </a:buClr>
              <a:buSzPts val="2400"/>
              <a:buFont typeface="DM Sans"/>
              <a:buChar char="●"/>
            </a:pPr>
            <a:r>
              <a:rPr lang="en-US" sz="2400">
                <a:latin typeface="DM Sans"/>
                <a:ea typeface="DM Sans"/>
                <a:cs typeface="DM Sans"/>
                <a:sym typeface="DM Sans"/>
              </a:rPr>
              <a:t>It enables real-time adjustments to network configurations based on traffic patterns, failures, or security threats.</a:t>
            </a:r>
            <a:endParaRPr/>
          </a:p>
        </p:txBody>
      </p:sp>
      <p:sp>
        <p:nvSpPr>
          <p:cNvPr id="188" name="Google Shape;188;p11"/>
          <p:cNvSpPr txBox="1"/>
          <p:nvPr/>
        </p:nvSpPr>
        <p:spPr>
          <a:xfrm>
            <a:off x="396825" y="9187550"/>
            <a:ext cx="170679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2300">
                <a:solidFill>
                  <a:schemeClr val="dk1"/>
                </a:solidFill>
              </a:rPr>
              <a:t>In </a:t>
            </a:r>
            <a:r>
              <a:rPr b="1" lang="en-US" sz="2300">
                <a:solidFill>
                  <a:schemeClr val="dk1"/>
                </a:solidFill>
              </a:rPr>
              <a:t>traditional networking</a:t>
            </a:r>
            <a:r>
              <a:rPr lang="en-US" sz="2300">
                <a:solidFill>
                  <a:schemeClr val="dk1"/>
                </a:solidFill>
              </a:rPr>
              <a:t>, the control and data planes are tightly coupled within each device, leading to manual, device-specific configurations. </a:t>
            </a:r>
            <a:endParaRPr sz="2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p:nvPr/>
        </p:nvSpPr>
        <p:spPr>
          <a:xfrm>
            <a:off x="9731525" y="806088"/>
            <a:ext cx="8297048" cy="8546929"/>
          </a:xfrm>
          <a:custGeom>
            <a:rect b="b" l="l" r="r" t="t"/>
            <a:pathLst>
              <a:path extrusionOk="0" h="8926297" w="9092655">
                <a:moveTo>
                  <a:pt x="0" y="0"/>
                </a:moveTo>
                <a:lnTo>
                  <a:pt x="9092655" y="0"/>
                </a:lnTo>
                <a:lnTo>
                  <a:pt x="9092655" y="8926297"/>
                </a:lnTo>
                <a:lnTo>
                  <a:pt x="0" y="8926297"/>
                </a:lnTo>
                <a:lnTo>
                  <a:pt x="0" y="0"/>
                </a:lnTo>
                <a:close/>
              </a:path>
            </a:pathLst>
          </a:custGeom>
          <a:blipFill rotWithShape="1">
            <a:blip r:embed="rId3">
              <a:alphaModFix/>
            </a:blip>
            <a:stretch>
              <a:fillRect b="0" l="-4461" r="-4612" t="0"/>
            </a:stretch>
          </a:blipFill>
          <a:ln>
            <a:noFill/>
          </a:ln>
        </p:spPr>
      </p:sp>
      <p:sp>
        <p:nvSpPr>
          <p:cNvPr id="194" name="Google Shape;194;p12"/>
          <p:cNvSpPr txBox="1"/>
          <p:nvPr/>
        </p:nvSpPr>
        <p:spPr>
          <a:xfrm>
            <a:off x="317625" y="806100"/>
            <a:ext cx="9536100" cy="7995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35012"/>
              </a:lnSpc>
              <a:spcBef>
                <a:spcPts val="0"/>
              </a:spcBef>
              <a:spcAft>
                <a:spcPts val="0"/>
              </a:spcAft>
              <a:buNone/>
            </a:pPr>
            <a:r>
              <a:rPr b="1" i="0" lang="en-US" sz="2799" u="none" cap="none" strike="noStrike">
                <a:solidFill>
                  <a:srgbClr val="3A3A8F"/>
                </a:solidFill>
                <a:latin typeface="DM Sans"/>
                <a:ea typeface="DM Sans"/>
                <a:cs typeface="DM Sans"/>
                <a:sym typeface="DM Sans"/>
              </a:rPr>
              <a:t>3. </a:t>
            </a:r>
            <a:r>
              <a:rPr b="1" i="0" lang="en-US" sz="2700" u="none" cap="none" strike="noStrike">
                <a:solidFill>
                  <a:srgbClr val="3A3A8F"/>
                </a:solidFill>
                <a:latin typeface="DM Sans"/>
                <a:ea typeface="DM Sans"/>
                <a:cs typeface="DM Sans"/>
                <a:sym typeface="DM Sans"/>
              </a:rPr>
              <a:t>Application Plane:-</a:t>
            </a:r>
            <a:endParaRPr sz="2700"/>
          </a:p>
          <a:p>
            <a:pPr indent="0" lvl="0" marL="0" marR="0" rtl="0" algn="l">
              <a:lnSpc>
                <a:spcPct val="135000"/>
              </a:lnSpc>
              <a:spcBef>
                <a:spcPts val="0"/>
              </a:spcBef>
              <a:spcAft>
                <a:spcPts val="0"/>
              </a:spcAft>
              <a:buNone/>
            </a:pPr>
            <a:r>
              <a:rPr b="0" i="0" lang="en-US" sz="2400" u="none" cap="none" strike="noStrike">
                <a:solidFill>
                  <a:srgbClr val="000000"/>
                </a:solidFill>
                <a:latin typeface="DM Sans"/>
                <a:ea typeface="DM Sans"/>
                <a:cs typeface="DM Sans"/>
                <a:sym typeface="DM Sans"/>
              </a:rPr>
              <a:t>Those are programs that explicitly and directly communicate their network requirements to the SDN controller via a northbound interface(NBI). </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This is where network applications live.</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Examples: Traffic monitoring, firewalls, load balancers.</a:t>
            </a:r>
            <a:endParaRPr b="0" i="0" sz="2400" u="none" cap="none" strike="noStrike">
              <a:solidFill>
                <a:srgbClr val="000000"/>
              </a:solidFill>
              <a:latin typeface="DM Sans"/>
              <a:ea typeface="DM Sans"/>
              <a:cs typeface="DM Sans"/>
              <a:sym typeface="DM Sans"/>
            </a:endParaRPr>
          </a:p>
          <a:p>
            <a:pPr indent="0" lvl="0" marL="914400" marR="0" rtl="0" algn="l">
              <a:lnSpc>
                <a:spcPct val="135000"/>
              </a:lnSpc>
              <a:spcBef>
                <a:spcPts val="0"/>
              </a:spcBef>
              <a:spcAft>
                <a:spcPts val="0"/>
              </a:spcAft>
              <a:buNone/>
            </a:pPr>
            <a:r>
              <a:t/>
            </a:r>
            <a:endParaRPr sz="2400">
              <a:latin typeface="DM Sans"/>
              <a:ea typeface="DM Sans"/>
              <a:cs typeface="DM Sans"/>
              <a:sym typeface="DM Sans"/>
            </a:endParaRPr>
          </a:p>
          <a:p>
            <a:pPr indent="0" lvl="0" marL="0" marR="0" rtl="0" algn="l">
              <a:lnSpc>
                <a:spcPct val="135012"/>
              </a:lnSpc>
              <a:spcBef>
                <a:spcPts val="0"/>
              </a:spcBef>
              <a:spcAft>
                <a:spcPts val="0"/>
              </a:spcAft>
              <a:buNone/>
            </a:pPr>
            <a:r>
              <a:rPr b="1" i="0" lang="en-US" sz="2700" u="none" cap="none" strike="noStrike">
                <a:solidFill>
                  <a:srgbClr val="3A3A8F"/>
                </a:solidFill>
                <a:latin typeface="DM Sans"/>
                <a:ea typeface="DM Sans"/>
                <a:cs typeface="DM Sans"/>
                <a:sym typeface="DM Sans"/>
              </a:rPr>
              <a:t>Northbound API:</a:t>
            </a:r>
            <a:endParaRPr sz="2700"/>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Connects the Application </a:t>
            </a:r>
            <a:r>
              <a:rPr lang="en-US" sz="2400">
                <a:latin typeface="DM Sans"/>
                <a:ea typeface="DM Sans"/>
                <a:cs typeface="DM Sans"/>
                <a:sym typeface="DM Sans"/>
              </a:rPr>
              <a:t>Plane</a:t>
            </a:r>
            <a:r>
              <a:rPr b="0" i="0" lang="en-US" sz="2400" u="none" cap="none" strike="noStrike">
                <a:solidFill>
                  <a:srgbClr val="000000"/>
                </a:solidFill>
                <a:latin typeface="DM Sans"/>
                <a:ea typeface="DM Sans"/>
                <a:cs typeface="DM Sans"/>
                <a:sym typeface="DM Sans"/>
              </a:rPr>
              <a:t> (top) to the Control Laye</a:t>
            </a:r>
            <a:r>
              <a:rPr lang="en-US" sz="2400">
                <a:latin typeface="DM Sans"/>
                <a:ea typeface="DM Sans"/>
                <a:cs typeface="DM Sans"/>
                <a:sym typeface="DM Sans"/>
              </a:rPr>
              <a:t>r.</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It allows applications to tell the SDN controller what they need from the network.</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The controller uses this information to make</a:t>
            </a:r>
            <a:r>
              <a:rPr b="1" i="0" lang="en-US" sz="2400" u="none" cap="none" strike="noStrike">
                <a:solidFill>
                  <a:schemeClr val="accent2"/>
                </a:solidFill>
                <a:latin typeface="DM Sans"/>
                <a:ea typeface="DM Sans"/>
                <a:cs typeface="DM Sans"/>
                <a:sym typeface="DM Sans"/>
              </a:rPr>
              <a:t> </a:t>
            </a:r>
            <a:r>
              <a:rPr b="1" i="0" lang="en-US" sz="2400" u="none" cap="none" strike="noStrike">
                <a:solidFill>
                  <a:srgbClr val="FF0000"/>
                </a:solidFill>
                <a:latin typeface="DM Sans"/>
                <a:ea typeface="DM Sans"/>
                <a:cs typeface="DM Sans"/>
                <a:sym typeface="DM Sans"/>
              </a:rPr>
              <a:t>smart decisions</a:t>
            </a:r>
            <a:r>
              <a:rPr b="0" i="0" lang="en-US" sz="2400" u="none" cap="none" strike="noStrike">
                <a:solidFill>
                  <a:srgbClr val="FF0000"/>
                </a:solidFill>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about how traffic is handled.</a:t>
            </a:r>
            <a:endParaRPr/>
          </a:p>
          <a:p>
            <a:pPr indent="0" lvl="0" marL="0" marR="0" rtl="0" algn="l">
              <a:lnSpc>
                <a:spcPct val="135000"/>
              </a:lnSpc>
              <a:spcBef>
                <a:spcPts val="0"/>
              </a:spcBef>
              <a:spcAft>
                <a:spcPts val="0"/>
              </a:spcAft>
              <a:buNone/>
            </a:pPr>
            <a:r>
              <a:rPr b="1" i="0" lang="en-US" sz="2400" u="none" cap="none" strike="noStrike">
                <a:solidFill>
                  <a:srgbClr val="000000"/>
                </a:solidFill>
                <a:latin typeface="DM Sans"/>
                <a:ea typeface="DM Sans"/>
                <a:cs typeface="DM Sans"/>
                <a:sym typeface="DM Sans"/>
              </a:rPr>
              <a:t> For example: </a:t>
            </a:r>
            <a:r>
              <a:rPr b="0" i="0" lang="en-US" sz="2400" u="none" cap="none" strike="noStrike">
                <a:solidFill>
                  <a:srgbClr val="000000"/>
                </a:solidFill>
                <a:latin typeface="DM Sans"/>
                <a:ea typeface="DM Sans"/>
                <a:cs typeface="DM Sans"/>
                <a:sym typeface="DM Sans"/>
              </a:rPr>
              <a:t>A video streaming app might ask, “Can you give me high bandwidth for smooth streaming?”</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4d5b8a295f_0_43"/>
          <p:cNvSpPr txBox="1"/>
          <p:nvPr/>
        </p:nvSpPr>
        <p:spPr>
          <a:xfrm>
            <a:off x="434075" y="3429000"/>
            <a:ext cx="10079700" cy="6774300"/>
          </a:xfrm>
          <a:prstGeom prst="rect">
            <a:avLst/>
          </a:prstGeom>
          <a:noFill/>
          <a:ln>
            <a:noFill/>
          </a:ln>
        </p:spPr>
        <p:txBody>
          <a:bodyPr anchorCtr="0" anchor="t" bIns="91425" lIns="91425" spcFirstLastPara="1" rIns="91425" wrap="square" tIns="91425">
            <a:spAutoFit/>
          </a:bodyPr>
          <a:lstStyle/>
          <a:p>
            <a:pPr indent="0" lvl="0" marL="0" marR="0" rtl="0" algn="l">
              <a:lnSpc>
                <a:spcPct val="135000"/>
              </a:lnSpc>
              <a:spcBef>
                <a:spcPts val="0"/>
              </a:spcBef>
              <a:spcAft>
                <a:spcPts val="0"/>
              </a:spcAft>
              <a:buNone/>
            </a:pPr>
            <a:r>
              <a:rPr b="1" lang="en-US" sz="2700">
                <a:solidFill>
                  <a:srgbClr val="3A3A8F"/>
                </a:solidFill>
                <a:latin typeface="DM Sans"/>
                <a:ea typeface="DM Sans"/>
                <a:cs typeface="DM Sans"/>
                <a:sym typeface="DM Sans"/>
              </a:rPr>
              <a:t>Eastbound API:</a:t>
            </a:r>
            <a:endParaRPr b="1" sz="2700">
              <a:solidFill>
                <a:srgbClr val="3A3A8F"/>
              </a:solidFill>
              <a:latin typeface="DM Sans"/>
              <a:ea typeface="DM Sans"/>
              <a:cs typeface="DM Sans"/>
              <a:sym typeface="DM Sans"/>
            </a:endParaRPr>
          </a:p>
          <a:p>
            <a:pPr indent="-259079" lvl="1" marL="518160" marR="0" rtl="0" algn="l">
              <a:lnSpc>
                <a:spcPct val="11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C</a:t>
            </a:r>
            <a:r>
              <a:rPr lang="en-US" sz="2400">
                <a:solidFill>
                  <a:schemeClr val="dk1"/>
                </a:solidFill>
                <a:latin typeface="DM Sans"/>
                <a:ea typeface="DM Sans"/>
                <a:cs typeface="DM Sans"/>
                <a:sym typeface="DM Sans"/>
              </a:rPr>
              <a:t>ommunicate between SDN controllers</a:t>
            </a:r>
            <a:r>
              <a:rPr lang="en-US" sz="2400">
                <a:solidFill>
                  <a:srgbClr val="FF3131"/>
                </a:solidFill>
                <a:latin typeface="DM Sans"/>
                <a:ea typeface="DM Sans"/>
                <a:cs typeface="DM Sans"/>
                <a:sym typeface="DM Sans"/>
              </a:rPr>
              <a:t> </a:t>
            </a:r>
            <a:r>
              <a:rPr b="1" lang="en-US" sz="2400">
                <a:solidFill>
                  <a:srgbClr val="FF3131"/>
                </a:solidFill>
                <a:latin typeface="DM Sans"/>
                <a:ea typeface="DM Sans"/>
                <a:cs typeface="DM Sans"/>
                <a:sym typeface="DM Sans"/>
              </a:rPr>
              <a:t>within the same network</a:t>
            </a:r>
            <a:r>
              <a:rPr lang="en-US" sz="2400">
                <a:solidFill>
                  <a:schemeClr val="dk1"/>
                </a:solidFill>
                <a:latin typeface="DM Sans"/>
                <a:ea typeface="DM Sans"/>
                <a:cs typeface="DM Sans"/>
                <a:sym typeface="DM Sans"/>
              </a:rPr>
              <a:t> domain.</a:t>
            </a:r>
            <a:endParaRPr sz="2400">
              <a:solidFill>
                <a:schemeClr val="dk1"/>
              </a:solidFill>
              <a:latin typeface="DM Sans"/>
              <a:ea typeface="DM Sans"/>
              <a:cs typeface="DM Sans"/>
              <a:sym typeface="DM Sans"/>
            </a:endParaRPr>
          </a:p>
          <a:p>
            <a:pPr indent="-259079" lvl="1" marL="518160" marR="0" rtl="0" algn="l">
              <a:lnSpc>
                <a:spcPct val="11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Ensure smooth controller coordination</a:t>
            </a:r>
            <a:endParaRPr sz="2400">
              <a:solidFill>
                <a:schemeClr val="dk1"/>
              </a:solidFill>
              <a:latin typeface="DM Sans"/>
              <a:ea typeface="DM Sans"/>
              <a:cs typeface="DM Sans"/>
              <a:sym typeface="DM Sans"/>
            </a:endParaRPr>
          </a:p>
          <a:p>
            <a:pPr indent="-259079" lvl="1" marL="518160" marR="0" rtl="0" algn="l">
              <a:lnSpc>
                <a:spcPct val="115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Example:</a:t>
            </a:r>
            <a:r>
              <a:rPr lang="en-US" sz="2400">
                <a:solidFill>
                  <a:schemeClr val="dk1"/>
                </a:solidFill>
                <a:latin typeface="DM Sans"/>
                <a:ea typeface="DM Sans"/>
                <a:cs typeface="DM Sans"/>
                <a:sym typeface="DM Sans"/>
              </a:rPr>
              <a:t> If multiple SDN controllers manage different sections of a large data center, eastbound APIs allow them to exchange information.</a:t>
            </a:r>
            <a:endParaRPr sz="2400">
              <a:solidFill>
                <a:schemeClr val="dk1"/>
              </a:solidFill>
              <a:latin typeface="DM Sans"/>
              <a:ea typeface="DM Sans"/>
              <a:cs typeface="DM Sans"/>
              <a:sym typeface="DM Sans"/>
            </a:endParaRPr>
          </a:p>
          <a:p>
            <a:pPr indent="0" lvl="0" marL="914400" marR="0" rtl="0" algn="l">
              <a:lnSpc>
                <a:spcPct val="115000"/>
              </a:lnSpc>
              <a:spcBef>
                <a:spcPts val="0"/>
              </a:spcBef>
              <a:spcAft>
                <a:spcPts val="0"/>
              </a:spcAft>
              <a:buNone/>
            </a:pPr>
            <a:r>
              <a:t/>
            </a:r>
            <a:endParaRPr sz="2400">
              <a:solidFill>
                <a:schemeClr val="dk1"/>
              </a:solidFill>
              <a:latin typeface="DM Sans"/>
              <a:ea typeface="DM Sans"/>
              <a:cs typeface="DM Sans"/>
              <a:sym typeface="DM Sans"/>
            </a:endParaRPr>
          </a:p>
          <a:p>
            <a:pPr indent="0" lvl="0" marL="0" marR="0" rtl="0" algn="l">
              <a:lnSpc>
                <a:spcPct val="135000"/>
              </a:lnSpc>
              <a:spcBef>
                <a:spcPts val="0"/>
              </a:spcBef>
              <a:spcAft>
                <a:spcPts val="0"/>
              </a:spcAft>
              <a:buNone/>
            </a:pPr>
            <a:r>
              <a:rPr b="1" lang="en-US" sz="2700">
                <a:solidFill>
                  <a:srgbClr val="3A3A8F"/>
                </a:solidFill>
                <a:latin typeface="DM Sans"/>
                <a:ea typeface="DM Sans"/>
                <a:cs typeface="DM Sans"/>
                <a:sym typeface="DM Sans"/>
              </a:rPr>
              <a:t>Westbound API:</a:t>
            </a:r>
            <a:endParaRPr b="1" sz="2700">
              <a:solidFill>
                <a:srgbClr val="3A3A8F"/>
              </a:solidFill>
              <a:latin typeface="DM Sans"/>
              <a:ea typeface="DM Sans"/>
              <a:cs typeface="DM Sans"/>
              <a:sym typeface="DM Sans"/>
            </a:endParaRPr>
          </a:p>
          <a:p>
            <a:pPr indent="-259079" lvl="1" marL="518160" marR="0" rtl="0" algn="l">
              <a:lnSpc>
                <a:spcPct val="11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Communicate between SDN controllers across different network domains.</a:t>
            </a:r>
            <a:endParaRPr sz="2400">
              <a:solidFill>
                <a:schemeClr val="dk1"/>
              </a:solidFill>
              <a:latin typeface="DM Sans"/>
              <a:ea typeface="DM Sans"/>
              <a:cs typeface="DM Sans"/>
              <a:sym typeface="DM Sans"/>
            </a:endParaRPr>
          </a:p>
          <a:p>
            <a:pPr indent="-259079" lvl="1" marL="518160" marR="0" rtl="0" algn="l">
              <a:lnSpc>
                <a:spcPct val="11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Supports</a:t>
            </a:r>
            <a:r>
              <a:rPr b="1" lang="en-US" sz="2400">
                <a:solidFill>
                  <a:schemeClr val="dk1"/>
                </a:solidFill>
                <a:latin typeface="DM Sans"/>
                <a:ea typeface="DM Sans"/>
                <a:cs typeface="DM Sans"/>
                <a:sym typeface="DM Sans"/>
              </a:rPr>
              <a:t> </a:t>
            </a:r>
            <a:r>
              <a:rPr b="1" lang="en-US" sz="2400">
                <a:solidFill>
                  <a:srgbClr val="FF3131"/>
                </a:solidFill>
                <a:latin typeface="DM Sans"/>
                <a:ea typeface="DM Sans"/>
                <a:cs typeface="DM Sans"/>
                <a:sym typeface="DM Sans"/>
              </a:rPr>
              <a:t>inter-domain networking,</a:t>
            </a:r>
            <a:r>
              <a:rPr lang="en-US" sz="2400">
                <a:solidFill>
                  <a:srgbClr val="FF3131"/>
                </a:solidFill>
                <a:latin typeface="DM Sans"/>
                <a:ea typeface="DM Sans"/>
                <a:cs typeface="DM Sans"/>
                <a:sym typeface="DM Sans"/>
              </a:rPr>
              <a:t> </a:t>
            </a:r>
            <a:r>
              <a:rPr lang="en-US" sz="2400">
                <a:solidFill>
                  <a:schemeClr val="dk1"/>
                </a:solidFill>
                <a:latin typeface="DM Sans"/>
                <a:ea typeface="DM Sans"/>
                <a:cs typeface="DM Sans"/>
                <a:sym typeface="DM Sans"/>
              </a:rPr>
              <a:t>allowing SDN controllers from different organizations to collaborate.</a:t>
            </a:r>
            <a:endParaRPr sz="2400">
              <a:solidFill>
                <a:schemeClr val="dk1"/>
              </a:solidFill>
              <a:latin typeface="DM Sans"/>
              <a:ea typeface="DM Sans"/>
              <a:cs typeface="DM Sans"/>
              <a:sym typeface="DM Sans"/>
            </a:endParaRPr>
          </a:p>
          <a:p>
            <a:pPr indent="-259079" lvl="1" marL="518160" marR="0" rtl="0" algn="l">
              <a:lnSpc>
                <a:spcPct val="115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Example:</a:t>
            </a:r>
            <a:r>
              <a:rPr lang="en-US" sz="2400">
                <a:solidFill>
                  <a:schemeClr val="dk1"/>
                </a:solidFill>
                <a:latin typeface="DM Sans"/>
                <a:ea typeface="DM Sans"/>
                <a:cs typeface="DM Sans"/>
                <a:sym typeface="DM Sans"/>
              </a:rPr>
              <a:t> If two telecom providers need to exchange routing information, westbound APIs facilitate this interaction.</a:t>
            </a:r>
            <a:endParaRPr sz="2400">
              <a:solidFill>
                <a:schemeClr val="dk1"/>
              </a:solidFill>
              <a:latin typeface="DM Sans"/>
              <a:ea typeface="DM Sans"/>
              <a:cs typeface="DM Sans"/>
              <a:sym typeface="DM Sans"/>
            </a:endParaRPr>
          </a:p>
        </p:txBody>
      </p:sp>
      <p:sp>
        <p:nvSpPr>
          <p:cNvPr id="200" name="Google Shape;200;g34d5b8a295f_0_43"/>
          <p:cNvSpPr txBox="1"/>
          <p:nvPr/>
        </p:nvSpPr>
        <p:spPr>
          <a:xfrm>
            <a:off x="434075" y="489950"/>
            <a:ext cx="10079700" cy="2814600"/>
          </a:xfrm>
          <a:prstGeom prst="rect">
            <a:avLst/>
          </a:prstGeom>
          <a:noFill/>
          <a:ln>
            <a:noFill/>
          </a:ln>
        </p:spPr>
        <p:txBody>
          <a:bodyPr anchorCtr="0" anchor="t" bIns="91425" lIns="91425" spcFirstLastPara="1" rIns="91425" wrap="square" tIns="91425">
            <a:spAutoFit/>
          </a:bodyPr>
          <a:lstStyle/>
          <a:p>
            <a:pPr indent="0" lvl="0" marL="0" rtl="0" algn="l">
              <a:lnSpc>
                <a:spcPct val="135012"/>
              </a:lnSpc>
              <a:spcBef>
                <a:spcPts val="0"/>
              </a:spcBef>
              <a:spcAft>
                <a:spcPts val="0"/>
              </a:spcAft>
              <a:buNone/>
            </a:pPr>
            <a:r>
              <a:rPr b="1" lang="en-US" sz="2700">
                <a:solidFill>
                  <a:srgbClr val="3A3A8F"/>
                </a:solidFill>
                <a:latin typeface="DM Sans"/>
                <a:ea typeface="DM Sans"/>
                <a:cs typeface="DM Sans"/>
                <a:sym typeface="DM Sans"/>
              </a:rPr>
              <a:t>Southbound API:</a:t>
            </a:r>
            <a:endParaRPr sz="2700">
              <a:solidFill>
                <a:schemeClr val="dk1"/>
              </a:solidFill>
            </a:endParaRPr>
          </a:p>
          <a:p>
            <a:pPr indent="-259079" lvl="1" marL="518160" rtl="0" algn="l">
              <a:lnSpc>
                <a:spcPct val="11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Connects the Control Plane to the Data Plane.</a:t>
            </a:r>
            <a:endParaRPr>
              <a:solidFill>
                <a:schemeClr val="dk1"/>
              </a:solidFill>
            </a:endParaRPr>
          </a:p>
          <a:p>
            <a:pPr indent="-259079" lvl="1" marL="518160" rtl="0" algn="l">
              <a:lnSpc>
                <a:spcPct val="11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It’s how the controller </a:t>
            </a:r>
            <a:r>
              <a:rPr b="1" lang="en-US" sz="2400">
                <a:solidFill>
                  <a:srgbClr val="FF3131"/>
                </a:solidFill>
                <a:latin typeface="DM Sans"/>
                <a:ea typeface="DM Sans"/>
                <a:cs typeface="DM Sans"/>
                <a:sym typeface="DM Sans"/>
              </a:rPr>
              <a:t>sends instructions </a:t>
            </a:r>
            <a:r>
              <a:rPr lang="en-US" sz="2400">
                <a:solidFill>
                  <a:schemeClr val="dk1"/>
                </a:solidFill>
                <a:latin typeface="DM Sans"/>
                <a:ea typeface="DM Sans"/>
                <a:cs typeface="DM Sans"/>
                <a:sym typeface="DM Sans"/>
              </a:rPr>
              <a:t>to the network devices.Common Protocol Ex-</a:t>
            </a:r>
            <a:r>
              <a:rPr b="1" lang="en-US" sz="2400">
                <a:solidFill>
                  <a:schemeClr val="dk1"/>
                </a:solidFill>
                <a:latin typeface="DM Sans"/>
                <a:ea typeface="DM Sans"/>
                <a:cs typeface="DM Sans"/>
                <a:sym typeface="DM Sans"/>
              </a:rPr>
              <a:t>OpenFlow,NETCONF</a:t>
            </a:r>
            <a:r>
              <a:rPr lang="en-US" sz="2400">
                <a:solidFill>
                  <a:schemeClr val="dk1"/>
                </a:solidFill>
                <a:latin typeface="DM Sans"/>
                <a:ea typeface="DM Sans"/>
                <a:cs typeface="DM Sans"/>
                <a:sym typeface="DM Sans"/>
              </a:rPr>
              <a:t>.</a:t>
            </a:r>
            <a:endParaRPr>
              <a:solidFill>
                <a:schemeClr val="dk1"/>
              </a:solidFill>
            </a:endParaRPr>
          </a:p>
          <a:p>
            <a:pPr indent="-259079" lvl="1" marL="518160" rtl="0" algn="l">
              <a:lnSpc>
                <a:spcPct val="115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E</a:t>
            </a:r>
            <a:r>
              <a:rPr b="1" lang="en-US" sz="2400">
                <a:solidFill>
                  <a:schemeClr val="dk1"/>
                </a:solidFill>
                <a:latin typeface="DM Sans"/>
                <a:ea typeface="DM Sans"/>
                <a:cs typeface="DM Sans"/>
                <a:sym typeface="DM Sans"/>
              </a:rPr>
              <a:t>xample:</a:t>
            </a:r>
            <a:r>
              <a:rPr lang="en-US" sz="2400">
                <a:solidFill>
                  <a:schemeClr val="dk1"/>
                </a:solidFill>
                <a:latin typeface="DM Sans"/>
                <a:ea typeface="DM Sans"/>
                <a:cs typeface="DM Sans"/>
                <a:sym typeface="DM Sans"/>
              </a:rPr>
              <a:t>The controller might say to a switch, “Forward all video traffic this way, and block this type of traffic.“</a:t>
            </a:r>
            <a:endParaRPr/>
          </a:p>
        </p:txBody>
      </p:sp>
      <p:sp>
        <p:nvSpPr>
          <p:cNvPr id="201" name="Google Shape;201;g34d5b8a295f_0_43"/>
          <p:cNvSpPr/>
          <p:nvPr/>
        </p:nvSpPr>
        <p:spPr>
          <a:xfrm>
            <a:off x="10513775" y="822625"/>
            <a:ext cx="7774220" cy="8948613"/>
          </a:xfrm>
          <a:custGeom>
            <a:rect b="b" l="l" r="r" t="t"/>
            <a:pathLst>
              <a:path extrusionOk="0" h="8926297" w="9092655">
                <a:moveTo>
                  <a:pt x="0" y="0"/>
                </a:moveTo>
                <a:lnTo>
                  <a:pt x="9092655" y="0"/>
                </a:lnTo>
                <a:lnTo>
                  <a:pt x="9092655" y="8926297"/>
                </a:lnTo>
                <a:lnTo>
                  <a:pt x="0" y="8926297"/>
                </a:lnTo>
                <a:lnTo>
                  <a:pt x="0" y="0"/>
                </a:lnTo>
                <a:close/>
              </a:path>
            </a:pathLst>
          </a:custGeom>
          <a:blipFill rotWithShape="1">
            <a:blip r:embed="rId3">
              <a:alphaModFix/>
            </a:blip>
            <a:stretch>
              <a:fillRect b="0" l="-4459" r="-4619"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1028700" y="602649"/>
            <a:ext cx="15567241" cy="1071177"/>
          </a:xfrm>
          <a:prstGeom prst="rect">
            <a:avLst/>
          </a:prstGeom>
          <a:noFill/>
          <a:ln>
            <a:noFill/>
          </a:ln>
        </p:spPr>
        <p:txBody>
          <a:bodyPr anchorCtr="0" anchor="t" bIns="0" lIns="0" spcFirstLastPara="1" rIns="0" wrap="square" tIns="0">
            <a:spAutoFit/>
          </a:bodyPr>
          <a:lstStyle/>
          <a:p>
            <a:pPr indent="0" lvl="0" marL="0" marR="0" rtl="0" algn="ctr">
              <a:lnSpc>
                <a:spcPct val="94009"/>
              </a:lnSpc>
              <a:spcBef>
                <a:spcPts val="0"/>
              </a:spcBef>
              <a:spcAft>
                <a:spcPts val="0"/>
              </a:spcAft>
              <a:buNone/>
            </a:pPr>
            <a:r>
              <a:rPr b="1" i="0" lang="en-US" sz="8497" u="none" cap="none" strike="noStrike">
                <a:solidFill>
                  <a:srgbClr val="3A3A8F"/>
                </a:solidFill>
                <a:latin typeface="DM Sans"/>
                <a:ea typeface="DM Sans"/>
                <a:cs typeface="DM Sans"/>
                <a:sym typeface="DM Sans"/>
              </a:rPr>
              <a:t>INDEX</a:t>
            </a:r>
            <a:endParaRPr/>
          </a:p>
        </p:txBody>
      </p:sp>
      <p:sp>
        <p:nvSpPr>
          <p:cNvPr id="92" name="Google Shape;92;p2"/>
          <p:cNvSpPr txBox="1"/>
          <p:nvPr/>
        </p:nvSpPr>
        <p:spPr>
          <a:xfrm>
            <a:off x="1800041" y="2227943"/>
            <a:ext cx="11067512" cy="7514533"/>
          </a:xfrm>
          <a:prstGeom prst="rect">
            <a:avLst/>
          </a:prstGeom>
          <a:noFill/>
          <a:ln>
            <a:noFill/>
          </a:ln>
        </p:spPr>
        <p:txBody>
          <a:bodyPr anchorCtr="0" anchor="t" bIns="0" lIns="0" spcFirstLastPara="1" rIns="0" wrap="square" tIns="0">
            <a:spAutoFit/>
          </a:bodyPr>
          <a:lstStyle/>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Introduction</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SDN Concept</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SDN Approach</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SDN Architecture</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SDN- and NFV-Related Standards</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SDN Data Plane </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OpenFlow Logical Network Device</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SDN Control Plane Architecture</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SDN Controller APIs</a:t>
            </a:r>
            <a:endParaRPr/>
          </a:p>
          <a:p>
            <a:pPr indent="-356050" lvl="1" marL="712099" marR="0" rtl="0" algn="l">
              <a:lnSpc>
                <a:spcPct val="152001"/>
              </a:lnSpc>
              <a:spcBef>
                <a:spcPts val="0"/>
              </a:spcBef>
              <a:spcAft>
                <a:spcPts val="0"/>
              </a:spcAft>
              <a:buClr>
                <a:srgbClr val="000000"/>
              </a:buClr>
              <a:buSzPts val="3298"/>
              <a:buFont typeface="DM Sans"/>
              <a:buAutoNum type="arabicPeriod"/>
            </a:pPr>
            <a:r>
              <a:rPr b="1" i="0" lang="en-US" sz="3298" u="none" cap="none" strike="noStrike">
                <a:solidFill>
                  <a:srgbClr val="000000"/>
                </a:solidFill>
                <a:latin typeface="DM Sans"/>
                <a:ea typeface="DM Sans"/>
                <a:cs typeface="DM Sans"/>
                <a:sym typeface="DM Sans"/>
              </a:rPr>
              <a:t>Routing in SDN Networks</a:t>
            </a:r>
            <a:endParaRPr/>
          </a:p>
          <a:p>
            <a:pPr indent="0" lvl="0" marL="0" marR="0" rtl="0" algn="l">
              <a:lnSpc>
                <a:spcPct val="152001"/>
              </a:lnSpc>
              <a:spcBef>
                <a:spcPts val="0"/>
              </a:spcBef>
              <a:spcAft>
                <a:spcPts val="0"/>
              </a:spcAft>
              <a:buNone/>
            </a:pPr>
            <a:r>
              <a:t/>
            </a:r>
            <a:endParaRPr b="1" i="0" sz="3298" u="none" cap="none" strike="noStrike">
              <a:solidFill>
                <a:srgbClr val="000000"/>
              </a:solidFill>
              <a:latin typeface="DM Sans"/>
              <a:ea typeface="DM Sans"/>
              <a:cs typeface="DM Sans"/>
              <a:sym typeface="DM Sans"/>
            </a:endParaRPr>
          </a:p>
          <a:p>
            <a:pPr indent="0" lvl="0" marL="0" marR="0" rtl="0" algn="l">
              <a:lnSpc>
                <a:spcPct val="152001"/>
              </a:lnSpc>
              <a:spcBef>
                <a:spcPts val="0"/>
              </a:spcBef>
              <a:spcAft>
                <a:spcPts val="0"/>
              </a:spcAft>
              <a:buNone/>
            </a:pPr>
            <a:r>
              <a:t/>
            </a:r>
            <a:endParaRPr b="1" i="0" sz="3298" u="none" cap="none" strike="noStrike">
              <a:solidFill>
                <a:srgbClr val="000000"/>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nvSpPr>
        <p:spPr>
          <a:xfrm>
            <a:off x="3833675" y="401550"/>
            <a:ext cx="11501100" cy="615000"/>
          </a:xfrm>
          <a:prstGeom prst="rect">
            <a:avLst/>
          </a:prstGeom>
          <a:noFill/>
          <a:ln>
            <a:noFill/>
          </a:ln>
        </p:spPr>
        <p:txBody>
          <a:bodyPr anchorCtr="0" anchor="t" bIns="0" lIns="0" spcFirstLastPara="1" rIns="0" wrap="square" tIns="0">
            <a:spAutoFit/>
          </a:bodyPr>
          <a:lstStyle/>
          <a:p>
            <a:pPr indent="0" lvl="0" marL="0" marR="0" rtl="0" algn="l">
              <a:lnSpc>
                <a:spcPct val="134984"/>
              </a:lnSpc>
              <a:spcBef>
                <a:spcPts val="0"/>
              </a:spcBef>
              <a:spcAft>
                <a:spcPts val="0"/>
              </a:spcAft>
              <a:buNone/>
            </a:pPr>
            <a:r>
              <a:rPr b="1" i="0" lang="en-US" sz="3996" u="none" cap="none" strike="noStrike">
                <a:solidFill>
                  <a:srgbClr val="3A3A8F"/>
                </a:solidFill>
                <a:latin typeface="DM Sans"/>
                <a:ea typeface="DM Sans"/>
                <a:cs typeface="DM Sans"/>
                <a:sym typeface="DM Sans"/>
              </a:rPr>
              <a:t> </a:t>
            </a:r>
            <a:r>
              <a:rPr b="1" i="0" lang="en-US" sz="3996" u="sng" cap="none" strike="noStrike">
                <a:solidFill>
                  <a:srgbClr val="3A3A8F"/>
                </a:solidFill>
                <a:latin typeface="DM Sans"/>
                <a:ea typeface="DM Sans"/>
                <a:cs typeface="DM Sans"/>
                <a:sym typeface="DM Sans"/>
              </a:rPr>
              <a:t>SDN and NFV-Related Standards </a:t>
            </a:r>
            <a:endParaRPr/>
          </a:p>
        </p:txBody>
      </p:sp>
      <p:sp>
        <p:nvSpPr>
          <p:cNvPr id="207" name="Google Shape;207;p13"/>
          <p:cNvSpPr txBox="1"/>
          <p:nvPr/>
        </p:nvSpPr>
        <p:spPr>
          <a:xfrm>
            <a:off x="553058" y="1494575"/>
            <a:ext cx="17181900" cy="814080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0" i="0" lang="en-US" sz="2400" u="none" cap="none" strike="noStrike">
                <a:solidFill>
                  <a:srgbClr val="000000"/>
                </a:solidFill>
                <a:latin typeface="DM Sans"/>
                <a:ea typeface="DM Sans"/>
                <a:cs typeface="DM Sans"/>
                <a:sym typeface="DM Sans"/>
              </a:rPr>
              <a:t>SDN and NFV </a:t>
            </a:r>
            <a:r>
              <a:rPr lang="en-US" sz="2400">
                <a:latin typeface="DM Sans"/>
                <a:ea typeface="DM Sans"/>
                <a:cs typeface="DM Sans"/>
                <a:sym typeface="DM Sans"/>
              </a:rPr>
              <a:t>have </a:t>
            </a:r>
            <a:r>
              <a:rPr b="0" i="0" lang="en-US" sz="2400" u="none" cap="none" strike="noStrike">
                <a:solidFill>
                  <a:srgbClr val="000000"/>
                </a:solidFill>
                <a:latin typeface="DM Sans"/>
                <a:ea typeface="DM Sans"/>
                <a:cs typeface="DM Sans"/>
                <a:sym typeface="DM Sans"/>
              </a:rPr>
              <a:t>a mix of organizations—standards bodies, industry consortia, and open-source initiatives—each contributing different parts.</a:t>
            </a:r>
            <a:endParaRPr/>
          </a:p>
          <a:p>
            <a:pPr indent="0" lvl="0" marL="0" marR="0" rtl="0" algn="l">
              <a:lnSpc>
                <a:spcPct val="135000"/>
              </a:lnSpc>
              <a:spcBef>
                <a:spcPts val="0"/>
              </a:spcBef>
              <a:spcAft>
                <a:spcPts val="0"/>
              </a:spcAft>
              <a:buNone/>
            </a:pPr>
            <a:r>
              <a:rPr b="1" i="0" lang="en-US" sz="2400" u="sng" cap="none" strike="noStrike">
                <a:solidFill>
                  <a:srgbClr val="000000"/>
                </a:solidFill>
                <a:latin typeface="DM Sans"/>
                <a:ea typeface="DM Sans"/>
                <a:cs typeface="DM Sans"/>
                <a:sym typeface="DM Sans"/>
              </a:rPr>
              <a:t>NFV</a:t>
            </a:r>
            <a:r>
              <a:rPr b="1" i="0" lang="en-US" sz="2400" u="none" cap="none" strike="noStrike">
                <a:solidFill>
                  <a:srgbClr val="000000"/>
                </a:solidFill>
                <a:latin typeface="DM Sans"/>
                <a:ea typeface="DM Sans"/>
                <a:cs typeface="DM Sans"/>
                <a:sym typeface="DM Sans"/>
              </a:rPr>
              <a:t> (Network Functions Virtualization)</a:t>
            </a:r>
            <a:r>
              <a:rPr b="1" lang="en-US" sz="2400">
                <a:latin typeface="DM Sans"/>
                <a:ea typeface="DM Sans"/>
                <a:cs typeface="DM Sans"/>
                <a:sym typeface="DM Sans"/>
              </a:rPr>
              <a:t>:</a:t>
            </a:r>
            <a:r>
              <a:rPr b="0" i="0" lang="en-US" sz="2400" u="none" cap="none" strike="noStrike">
                <a:solidFill>
                  <a:srgbClr val="000000"/>
                </a:solidFill>
                <a:latin typeface="DM Sans"/>
                <a:ea typeface="DM Sans"/>
                <a:cs typeface="DM Sans"/>
                <a:sym typeface="DM Sans"/>
              </a:rPr>
              <a:t>It refers to the process of replacing traditional hardware-based network devices (like firewalls, routers, and load balancers) with software-based versions that can run on standard servers.</a:t>
            </a:r>
            <a:endParaRPr sz="2400">
              <a:latin typeface="DM Sans"/>
              <a:ea typeface="DM Sans"/>
              <a:cs typeface="DM Sans"/>
              <a:sym typeface="DM Sans"/>
            </a:endParaRPr>
          </a:p>
          <a:p>
            <a:pPr indent="0" lvl="0" marL="0" marR="0" rtl="0" algn="l">
              <a:lnSpc>
                <a:spcPct val="5625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l">
              <a:lnSpc>
                <a:spcPct val="135012"/>
              </a:lnSpc>
              <a:spcBef>
                <a:spcPts val="0"/>
              </a:spcBef>
              <a:spcAft>
                <a:spcPts val="0"/>
              </a:spcAft>
              <a:buNone/>
            </a:pPr>
            <a:r>
              <a:rPr b="1" i="0" lang="en-US" sz="2799" u="none" cap="none" strike="noStrike">
                <a:solidFill>
                  <a:srgbClr val="004AAD"/>
                </a:solidFill>
                <a:latin typeface="DM Sans"/>
                <a:ea typeface="DM Sans"/>
                <a:cs typeface="DM Sans"/>
                <a:sym typeface="DM Sans"/>
              </a:rPr>
              <a:t>1.Standards Organizations</a:t>
            </a:r>
            <a:r>
              <a:rPr b="0" i="0" lang="en-US" sz="2799" u="none" cap="none" strike="noStrike">
                <a:solidFill>
                  <a:srgbClr val="004AAD"/>
                </a:solidFill>
                <a:latin typeface="DM Sans"/>
                <a:ea typeface="DM Sans"/>
                <a:cs typeface="DM Sans"/>
                <a:sym typeface="DM Sans"/>
              </a:rPr>
              <a:t> </a:t>
            </a:r>
            <a:r>
              <a:rPr b="0" i="0" lang="en-US" sz="2799" u="none" cap="none" strike="noStrike">
                <a:solidFill>
                  <a:srgbClr val="000000"/>
                </a:solidFill>
                <a:latin typeface="DM Sans"/>
                <a:ea typeface="DM Sans"/>
                <a:cs typeface="DM Sans"/>
                <a:sym typeface="DM Sans"/>
              </a:rPr>
              <a:t>–</a:t>
            </a:r>
            <a:r>
              <a:rPr b="0" i="0" lang="en-US" sz="2400" u="none" cap="none" strike="noStrike">
                <a:solidFill>
                  <a:srgbClr val="000000"/>
                </a:solidFill>
                <a:latin typeface="DM Sans"/>
                <a:ea typeface="DM Sans"/>
                <a:cs typeface="DM Sans"/>
                <a:sym typeface="DM Sans"/>
              </a:rPr>
              <a:t> They define official rules and terms</a:t>
            </a:r>
            <a:endParaRPr sz="2400"/>
          </a:p>
          <a:p>
            <a:pPr indent="0" lvl="0" marL="0" marR="0" rtl="0" algn="l">
              <a:lnSpc>
                <a:spcPct val="135000"/>
              </a:lnSpc>
              <a:spcBef>
                <a:spcPts val="0"/>
              </a:spcBef>
              <a:spcAft>
                <a:spcPts val="0"/>
              </a:spcAft>
              <a:buNone/>
            </a:pPr>
            <a:r>
              <a:rPr b="1" i="0" lang="en-US" sz="2400" u="none" cap="none" strike="noStrike">
                <a:solidFill>
                  <a:srgbClr val="004AAD"/>
                </a:solidFill>
                <a:latin typeface="DM Sans"/>
                <a:ea typeface="DM Sans"/>
                <a:cs typeface="DM Sans"/>
                <a:sym typeface="DM Sans"/>
              </a:rPr>
              <a:t>→</a:t>
            </a:r>
            <a:r>
              <a:rPr b="1" i="0" lang="en-US" sz="2400" u="none" cap="none" strike="noStrike">
                <a:solidFill>
                  <a:srgbClr val="000000"/>
                </a:solidFill>
                <a:latin typeface="DM Sans"/>
                <a:ea typeface="DM Sans"/>
                <a:cs typeface="DM Sans"/>
                <a:sym typeface="DM Sans"/>
              </a:rPr>
              <a:t> IETF (Internet Engineering Task Force)</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Creates standards for how the internet works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Works on SDN things like routing and service paths</a:t>
            </a:r>
            <a:endParaRPr/>
          </a:p>
          <a:p>
            <a:pPr indent="0" lvl="0" marL="0" marR="0" rtl="0" algn="l">
              <a:lnSpc>
                <a:spcPct val="135000"/>
              </a:lnSpc>
              <a:spcBef>
                <a:spcPts val="0"/>
              </a:spcBef>
              <a:spcAft>
                <a:spcPts val="0"/>
              </a:spcAft>
              <a:buNone/>
            </a:pPr>
            <a:r>
              <a:rPr b="1" i="0" lang="en-US" sz="2400" u="none" cap="none" strike="noStrike">
                <a:solidFill>
                  <a:srgbClr val="004AAD"/>
                </a:solidFill>
                <a:latin typeface="DM Sans"/>
                <a:ea typeface="DM Sans"/>
                <a:cs typeface="DM Sans"/>
                <a:sym typeface="DM Sans"/>
              </a:rPr>
              <a:t>→</a:t>
            </a:r>
            <a:r>
              <a:rPr b="1" i="0" lang="en-US" sz="2400" u="none" cap="none" strike="noStrike">
                <a:solidFill>
                  <a:srgbClr val="000000"/>
                </a:solidFill>
                <a:latin typeface="DM Sans"/>
                <a:ea typeface="DM Sans"/>
                <a:cs typeface="DM Sans"/>
                <a:sym typeface="DM Sans"/>
              </a:rPr>
              <a:t> ITU-T (United Nations Telecom Group)</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Defines SDN architecture and goals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Their key document is Y.3300 and it focuses on mobile, cloud, and multimedia networks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Active Study Groups (SGs):</a:t>
            </a:r>
            <a:endParaRPr/>
          </a:p>
          <a:p>
            <a:pPr indent="0" lvl="0" marL="0" marR="0" rtl="0" algn="l">
              <a:lnSpc>
                <a:spcPct val="135000"/>
              </a:lnSpc>
              <a:spcBef>
                <a:spcPts val="0"/>
              </a:spcBef>
              <a:spcAft>
                <a:spcPts val="0"/>
              </a:spcAft>
              <a:buNone/>
            </a:pPr>
            <a:r>
              <a:rPr b="1" i="0" lang="en-US" sz="2400" u="none" cap="none" strike="noStrike">
                <a:solidFill>
                  <a:srgbClr val="000000"/>
                </a:solidFill>
                <a:latin typeface="DM Sans"/>
                <a:ea typeface="DM Sans"/>
                <a:cs typeface="DM Sans"/>
                <a:sym typeface="DM Sans"/>
              </a:rPr>
              <a:t>         → </a:t>
            </a:r>
            <a:r>
              <a:rPr b="1" i="0" lang="en-US" sz="2400" u="none" cap="none" strike="noStrike">
                <a:solidFill>
                  <a:srgbClr val="8C52FF"/>
                </a:solidFill>
                <a:latin typeface="DM Sans"/>
                <a:ea typeface="DM Sans"/>
                <a:cs typeface="DM Sans"/>
                <a:sym typeface="DM Sans"/>
              </a:rPr>
              <a:t>SG13</a:t>
            </a:r>
            <a:r>
              <a:rPr b="1" i="0" lang="en-US" sz="2400" u="none" cap="none" strike="noStrike">
                <a:solidFill>
                  <a:srgbClr val="000000"/>
                </a:solidFill>
                <a:latin typeface="DM Sans"/>
                <a:ea typeface="DM Sans"/>
                <a:cs typeface="DM Sans"/>
                <a:sym typeface="DM Sans"/>
              </a:rPr>
              <a:t> – </a:t>
            </a:r>
            <a:r>
              <a:rPr b="0" i="0" lang="en-US" sz="2400" u="none" cap="none" strike="noStrike">
                <a:solidFill>
                  <a:srgbClr val="000000"/>
                </a:solidFill>
                <a:latin typeface="DM Sans"/>
                <a:ea typeface="DM Sans"/>
                <a:cs typeface="DM Sans"/>
                <a:sym typeface="DM Sans"/>
              </a:rPr>
              <a:t>Leads SDN work (focus on cloud, mobile, next-gen networks)</a:t>
            </a:r>
            <a:endParaRPr/>
          </a:p>
          <a:p>
            <a:pPr indent="0" lvl="0" marL="0" marR="0" rtl="0" algn="l">
              <a:lnSpc>
                <a:spcPct val="135000"/>
              </a:lnSpc>
              <a:spcBef>
                <a:spcPts val="0"/>
              </a:spcBef>
              <a:spcAft>
                <a:spcPts val="0"/>
              </a:spcAft>
              <a:buNone/>
            </a:pPr>
            <a:r>
              <a:rPr b="1" i="0" lang="en-US" sz="2400" u="none" cap="none" strike="noStrike">
                <a:solidFill>
                  <a:srgbClr val="000000"/>
                </a:solidFill>
                <a:latin typeface="DM Sans"/>
                <a:ea typeface="DM Sans"/>
                <a:cs typeface="DM Sans"/>
                <a:sym typeface="DM Sans"/>
              </a:rPr>
              <a:t>         → </a:t>
            </a:r>
            <a:r>
              <a:rPr b="1" i="0" lang="en-US" sz="2400" u="none" cap="none" strike="noStrike">
                <a:solidFill>
                  <a:srgbClr val="8C52FF"/>
                </a:solidFill>
                <a:latin typeface="DM Sans"/>
                <a:ea typeface="DM Sans"/>
                <a:cs typeface="DM Sans"/>
                <a:sym typeface="DM Sans"/>
              </a:rPr>
              <a:t>SG11 </a:t>
            </a:r>
            <a:r>
              <a:rPr b="1" i="0" lang="en-US" sz="2400" u="none" cap="none" strike="noStrike">
                <a:solidFill>
                  <a:srgbClr val="000000"/>
                </a:solidFill>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Works on SDN signaling and IPv6</a:t>
            </a:r>
            <a:endParaRPr/>
          </a:p>
          <a:p>
            <a:pPr indent="0" lvl="0" marL="0" marR="0" rtl="0" algn="l">
              <a:lnSpc>
                <a:spcPct val="135000"/>
              </a:lnSpc>
              <a:spcBef>
                <a:spcPts val="0"/>
              </a:spcBef>
              <a:spcAft>
                <a:spcPts val="0"/>
              </a:spcAft>
              <a:buNone/>
            </a:pPr>
            <a:r>
              <a:rPr b="1" i="0" lang="en-US" sz="2400" u="none" cap="none" strike="noStrike">
                <a:solidFill>
                  <a:srgbClr val="000000"/>
                </a:solidFill>
                <a:latin typeface="DM Sans"/>
                <a:ea typeface="DM Sans"/>
                <a:cs typeface="DM Sans"/>
                <a:sym typeface="DM Sans"/>
              </a:rPr>
              <a:t>         → </a:t>
            </a:r>
            <a:r>
              <a:rPr b="1" i="0" lang="en-US" sz="2400" u="none" cap="none" strike="noStrike">
                <a:solidFill>
                  <a:srgbClr val="8C52FF"/>
                </a:solidFill>
                <a:latin typeface="DM Sans"/>
                <a:ea typeface="DM Sans"/>
                <a:cs typeface="DM Sans"/>
                <a:sym typeface="DM Sans"/>
              </a:rPr>
              <a:t>SG15</a:t>
            </a:r>
            <a:r>
              <a:rPr b="1" i="0" lang="en-US" sz="2400" u="none" cap="none" strike="noStrike">
                <a:solidFill>
                  <a:srgbClr val="000000"/>
                </a:solidFill>
                <a:latin typeface="DM Sans"/>
                <a:ea typeface="DM Sans"/>
                <a:cs typeface="DM Sans"/>
                <a:sym typeface="DM Sans"/>
              </a:rPr>
              <a:t> – </a:t>
            </a:r>
            <a:r>
              <a:rPr b="0" i="0" lang="en-US" sz="2400" u="none" cap="none" strike="noStrike">
                <a:solidFill>
                  <a:srgbClr val="000000"/>
                </a:solidFill>
                <a:latin typeface="DM Sans"/>
                <a:ea typeface="DM Sans"/>
                <a:cs typeface="DM Sans"/>
                <a:sym typeface="DM Sans"/>
              </a:rPr>
              <a:t>Focus on transport and access networks</a:t>
            </a:r>
            <a:endParaRPr/>
          </a:p>
          <a:p>
            <a:pPr indent="0" lvl="0" marL="0" marR="0" rtl="0" algn="l">
              <a:lnSpc>
                <a:spcPct val="135000"/>
              </a:lnSpc>
              <a:spcBef>
                <a:spcPts val="0"/>
              </a:spcBef>
              <a:spcAft>
                <a:spcPts val="0"/>
              </a:spcAft>
              <a:buNone/>
            </a:pPr>
            <a:r>
              <a:rPr b="1" i="0" lang="en-US" sz="2400" u="none" cap="none" strike="noStrike">
                <a:solidFill>
                  <a:srgbClr val="000000"/>
                </a:solidFill>
                <a:latin typeface="DM Sans"/>
                <a:ea typeface="DM Sans"/>
                <a:cs typeface="DM Sans"/>
                <a:sym typeface="DM Sans"/>
              </a:rPr>
              <a:t>         → </a:t>
            </a:r>
            <a:r>
              <a:rPr b="1" i="0" lang="en-US" sz="2400" u="none" cap="none" strike="noStrike">
                <a:solidFill>
                  <a:srgbClr val="8C52FF"/>
                </a:solidFill>
                <a:latin typeface="DM Sans"/>
                <a:ea typeface="DM Sans"/>
                <a:cs typeface="DM Sans"/>
                <a:sym typeface="DM Sans"/>
              </a:rPr>
              <a:t>SG16</a:t>
            </a:r>
            <a:r>
              <a:rPr b="1" i="0" lang="en-US" sz="2400" u="none" cap="none" strike="noStrike">
                <a:solidFill>
                  <a:srgbClr val="000000"/>
                </a:solidFill>
                <a:latin typeface="DM Sans"/>
                <a:ea typeface="DM Sans"/>
                <a:cs typeface="DM Sans"/>
                <a:sym typeface="DM Sans"/>
              </a:rPr>
              <a:t> – </a:t>
            </a:r>
            <a:r>
              <a:rPr b="0" i="0" lang="en-US" sz="2400" u="none" cap="none" strike="noStrike">
                <a:solidFill>
                  <a:srgbClr val="000000"/>
                </a:solidFill>
                <a:latin typeface="DM Sans"/>
                <a:ea typeface="DM Sans"/>
                <a:cs typeface="DM Sans"/>
                <a:sym typeface="DM Sans"/>
              </a:rPr>
              <a:t>Multimedia and OpenFlow for virtual content delivery</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nvSpPr>
        <p:spPr>
          <a:xfrm>
            <a:off x="528099" y="595350"/>
            <a:ext cx="16115100" cy="9096300"/>
          </a:xfrm>
          <a:prstGeom prst="rect">
            <a:avLst/>
          </a:prstGeom>
          <a:noFill/>
          <a:ln>
            <a:noFill/>
          </a:ln>
        </p:spPr>
        <p:txBody>
          <a:bodyPr anchorCtr="0" anchor="t" bIns="0" lIns="0" spcFirstLastPara="1" rIns="0" wrap="square" tIns="0">
            <a:spAutoFit/>
          </a:bodyPr>
          <a:lstStyle/>
          <a:p>
            <a:pPr indent="0" lvl="0" marL="0" marR="0" rtl="0" algn="l">
              <a:lnSpc>
                <a:spcPct val="135012"/>
              </a:lnSpc>
              <a:spcBef>
                <a:spcPts val="0"/>
              </a:spcBef>
              <a:spcAft>
                <a:spcPts val="0"/>
              </a:spcAft>
              <a:buNone/>
            </a:pPr>
            <a:r>
              <a:rPr b="1" i="0" lang="en-US" sz="2799" u="none" cap="none" strike="noStrike">
                <a:solidFill>
                  <a:srgbClr val="004AAD"/>
                </a:solidFill>
                <a:latin typeface="DM Sans"/>
                <a:ea typeface="DM Sans"/>
                <a:cs typeface="DM Sans"/>
                <a:sym typeface="DM Sans"/>
              </a:rPr>
              <a:t> </a:t>
            </a:r>
            <a:endParaRPr>
              <a:solidFill>
                <a:schemeClr val="dk1"/>
              </a:solidFill>
            </a:endParaRPr>
          </a:p>
          <a:p>
            <a:pPr indent="0" lvl="0" marL="0" rtl="0" algn="l">
              <a:lnSpc>
                <a:spcPct val="135000"/>
              </a:lnSpc>
              <a:spcBef>
                <a:spcPts val="0"/>
              </a:spcBef>
              <a:spcAft>
                <a:spcPts val="0"/>
              </a:spcAft>
              <a:buClr>
                <a:schemeClr val="dk1"/>
              </a:buClr>
              <a:buFont typeface="Arial"/>
              <a:buNone/>
            </a:pPr>
            <a:r>
              <a:rPr b="1" lang="en-US" sz="2400">
                <a:solidFill>
                  <a:srgbClr val="004AAD"/>
                </a:solidFill>
                <a:latin typeface="DM Sans"/>
                <a:ea typeface="DM Sans"/>
                <a:cs typeface="DM Sans"/>
                <a:sym typeface="DM Sans"/>
              </a:rPr>
              <a:t>→ </a:t>
            </a:r>
            <a:r>
              <a:rPr b="1" lang="en-US" sz="2400">
                <a:solidFill>
                  <a:schemeClr val="dk1"/>
                </a:solidFill>
                <a:latin typeface="DM Sans"/>
                <a:ea typeface="DM Sans"/>
                <a:cs typeface="DM Sans"/>
                <a:sym typeface="DM Sans"/>
              </a:rPr>
              <a:t>ETSI (European Standards Group)</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Leading role in NFV standards and created NFV Industry Specification Group (ISG NFV) in 2013</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Published 11 core documents covering</a:t>
            </a:r>
            <a:r>
              <a:rPr b="1" lang="en-US" sz="2400">
                <a:solidFill>
                  <a:schemeClr val="dk1"/>
                </a:solidFill>
                <a:latin typeface="DM Sans"/>
                <a:ea typeface="DM Sans"/>
                <a:cs typeface="DM Sans"/>
                <a:sym typeface="DM Sans"/>
              </a:rPr>
              <a:t>:</a:t>
            </a:r>
            <a:r>
              <a:rPr lang="en-US" sz="2400">
                <a:solidFill>
                  <a:schemeClr val="dk1"/>
                </a:solidFill>
                <a:latin typeface="DM Sans"/>
                <a:ea typeface="DM Sans"/>
                <a:cs typeface="DM Sans"/>
                <a:sym typeface="DM Sans"/>
              </a:rPr>
              <a:t> NFV architecture , Infrastructure , Quality of service (QoS) , Orchestration , Security and resilience</a:t>
            </a:r>
            <a:endParaRPr>
              <a:solidFill>
                <a:schemeClr val="dk1"/>
              </a:solidFill>
            </a:endParaRPr>
          </a:p>
          <a:p>
            <a:pPr indent="0" lvl="0" marL="0" marR="0" rtl="0" algn="l">
              <a:lnSpc>
                <a:spcPct val="135012"/>
              </a:lnSpc>
              <a:spcBef>
                <a:spcPts val="0"/>
              </a:spcBef>
              <a:spcAft>
                <a:spcPts val="0"/>
              </a:spcAft>
              <a:buNone/>
            </a:pPr>
            <a:r>
              <a:t/>
            </a:r>
            <a:endParaRPr b="1" sz="2799">
              <a:solidFill>
                <a:srgbClr val="004AAD"/>
              </a:solidFill>
              <a:latin typeface="DM Sans"/>
              <a:ea typeface="DM Sans"/>
              <a:cs typeface="DM Sans"/>
              <a:sym typeface="DM Sans"/>
            </a:endParaRPr>
          </a:p>
          <a:p>
            <a:pPr indent="0" lvl="0" marL="0" marR="0" rtl="0" algn="l">
              <a:lnSpc>
                <a:spcPct val="135012"/>
              </a:lnSpc>
              <a:spcBef>
                <a:spcPts val="0"/>
              </a:spcBef>
              <a:spcAft>
                <a:spcPts val="0"/>
              </a:spcAft>
              <a:buNone/>
            </a:pPr>
            <a:r>
              <a:rPr b="1" i="0" lang="en-US" sz="2799" u="none" cap="none" strike="noStrike">
                <a:solidFill>
                  <a:srgbClr val="004AAD"/>
                </a:solidFill>
                <a:latin typeface="DM Sans"/>
                <a:ea typeface="DM Sans"/>
                <a:cs typeface="DM Sans"/>
                <a:sym typeface="DM Sans"/>
              </a:rPr>
              <a:t>2. Industry Consortia</a:t>
            </a:r>
            <a:endParaRPr/>
          </a:p>
          <a:p>
            <a:pPr indent="0" lvl="0" marL="0" marR="0" rtl="0" algn="l">
              <a:lnSpc>
                <a:spcPct val="135000"/>
              </a:lnSpc>
              <a:spcBef>
                <a:spcPts val="0"/>
              </a:spcBef>
              <a:spcAft>
                <a:spcPts val="0"/>
              </a:spcAft>
              <a:buNone/>
            </a:pPr>
            <a:r>
              <a:rPr b="0" i="0" lang="en-US" sz="2400" u="none" cap="none" strike="noStrike">
                <a:solidFill>
                  <a:srgbClr val="000000"/>
                </a:solidFill>
                <a:latin typeface="DM Sans"/>
                <a:ea typeface="DM Sans"/>
                <a:cs typeface="DM Sans"/>
                <a:sym typeface="DM Sans"/>
              </a:rPr>
              <a:t>These are private groups formed by companies to speed up development:</a:t>
            </a:r>
            <a:endParaRPr/>
          </a:p>
          <a:p>
            <a:pPr indent="0" lvl="0" marL="0" marR="0" rtl="0" algn="l">
              <a:lnSpc>
                <a:spcPct val="135000"/>
              </a:lnSpc>
              <a:spcBef>
                <a:spcPts val="0"/>
              </a:spcBef>
              <a:spcAft>
                <a:spcPts val="0"/>
              </a:spcAft>
              <a:buNone/>
            </a:pPr>
            <a:r>
              <a:rPr b="1" i="0" lang="en-US" sz="2400" u="none" cap="none" strike="noStrike">
                <a:solidFill>
                  <a:srgbClr val="004AAD"/>
                </a:solidFill>
                <a:latin typeface="DM Sans"/>
                <a:ea typeface="DM Sans"/>
                <a:cs typeface="DM Sans"/>
                <a:sym typeface="DM Sans"/>
              </a:rPr>
              <a:t>→</a:t>
            </a:r>
            <a:r>
              <a:rPr b="1" i="0" lang="en-US" sz="2400" u="none" cap="none" strike="noStrike">
                <a:solidFill>
                  <a:srgbClr val="000000"/>
                </a:solidFill>
                <a:latin typeface="DM Sans"/>
                <a:ea typeface="DM Sans"/>
                <a:cs typeface="DM Sans"/>
                <a:sym typeface="DM Sans"/>
              </a:rPr>
              <a:t> Open Networking Foundation (ONF)</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Main organization for SDN standards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Created and maintains the OpenFlow protocol</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Promotes SDN adoption through open, vendor-neutral standards</a:t>
            </a:r>
            <a:endParaRPr/>
          </a:p>
          <a:p>
            <a:pPr indent="0" lvl="0" marL="0" marR="0" rtl="0" algn="l">
              <a:lnSpc>
                <a:spcPct val="135000"/>
              </a:lnSpc>
              <a:spcBef>
                <a:spcPts val="0"/>
              </a:spcBef>
              <a:spcAft>
                <a:spcPts val="0"/>
              </a:spcAft>
              <a:buNone/>
            </a:pPr>
            <a:r>
              <a:rPr b="0" i="0" lang="en-US" sz="2400" u="none" cap="none" strike="noStrike">
                <a:solidFill>
                  <a:srgbClr val="004AAD"/>
                </a:solidFill>
                <a:latin typeface="DM Sans"/>
                <a:ea typeface="DM Sans"/>
                <a:cs typeface="DM Sans"/>
                <a:sym typeface="DM Sans"/>
              </a:rPr>
              <a:t>→</a:t>
            </a:r>
            <a:r>
              <a:rPr b="0" i="0" lang="en-US" sz="2400" u="none" cap="none" strike="noStrike">
                <a:solidFill>
                  <a:srgbClr val="000000"/>
                </a:solidFill>
                <a:latin typeface="DM Sans"/>
                <a:ea typeface="DM Sans"/>
                <a:cs typeface="DM Sans"/>
                <a:sym typeface="DM Sans"/>
              </a:rPr>
              <a:t> </a:t>
            </a:r>
            <a:r>
              <a:rPr b="1" i="0" lang="en-US" sz="2400" u="none" cap="none" strike="noStrike">
                <a:solidFill>
                  <a:srgbClr val="000000"/>
                </a:solidFill>
                <a:latin typeface="DM Sans"/>
                <a:ea typeface="DM Sans"/>
                <a:cs typeface="DM Sans"/>
                <a:sym typeface="DM Sans"/>
              </a:rPr>
              <a:t>Open Data Center Alliance (ODCA)</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 global group defining requirements for cloud infrastructure using SDN and NFV</a:t>
            </a:r>
            <a:endParaRPr/>
          </a:p>
          <a:p>
            <a:pPr indent="0" lvl="0" marL="0" marR="0" rtl="0" algn="l">
              <a:lnSpc>
                <a:spcPct val="135000"/>
              </a:lnSpc>
              <a:spcBef>
                <a:spcPts val="0"/>
              </a:spcBef>
              <a:spcAft>
                <a:spcPts val="0"/>
              </a:spcAft>
              <a:buNone/>
            </a:pPr>
            <a:r>
              <a:rPr b="1" i="0" lang="en-US" sz="2400" u="none" cap="none" strike="noStrike">
                <a:solidFill>
                  <a:srgbClr val="004AAD"/>
                </a:solidFill>
                <a:latin typeface="DM Sans"/>
                <a:ea typeface="DM Sans"/>
                <a:cs typeface="DM Sans"/>
                <a:sym typeface="DM Sans"/>
              </a:rPr>
              <a:t>→ </a:t>
            </a:r>
            <a:r>
              <a:rPr b="1" i="0" lang="en-US" sz="2400" u="none" cap="none" strike="noStrike">
                <a:solidFill>
                  <a:srgbClr val="000000"/>
                </a:solidFill>
                <a:latin typeface="DM Sans"/>
                <a:ea typeface="DM Sans"/>
                <a:cs typeface="DM Sans"/>
                <a:sym typeface="DM Sans"/>
              </a:rPr>
              <a:t>ATIS (Alliance for Telecommunications Industry Solutions)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 consortium providing standards and best practices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Has explored how SDN/NFV impact operational processes and network programmability</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523a5e1f0e_0_9"/>
          <p:cNvSpPr txBox="1"/>
          <p:nvPr/>
        </p:nvSpPr>
        <p:spPr>
          <a:xfrm>
            <a:off x="644375" y="345225"/>
            <a:ext cx="10866900" cy="8117700"/>
          </a:xfrm>
          <a:prstGeom prst="rect">
            <a:avLst/>
          </a:prstGeom>
          <a:noFill/>
          <a:ln>
            <a:noFill/>
          </a:ln>
        </p:spPr>
        <p:txBody>
          <a:bodyPr anchorCtr="0" anchor="t" bIns="91425" lIns="91425" spcFirstLastPara="1" rIns="91425" wrap="square" tIns="91425">
            <a:spAutoFit/>
          </a:bodyPr>
          <a:lstStyle/>
          <a:p>
            <a:pPr indent="0" lvl="0" marL="0" rtl="0" algn="l">
              <a:lnSpc>
                <a:spcPct val="135012"/>
              </a:lnSpc>
              <a:spcBef>
                <a:spcPts val="0"/>
              </a:spcBef>
              <a:spcAft>
                <a:spcPts val="0"/>
              </a:spcAft>
              <a:buNone/>
            </a:pPr>
            <a:r>
              <a:rPr b="1" lang="en-US" sz="2799">
                <a:solidFill>
                  <a:srgbClr val="004AAD"/>
                </a:solidFill>
                <a:latin typeface="DM Sans"/>
                <a:ea typeface="DM Sans"/>
                <a:cs typeface="DM Sans"/>
                <a:sym typeface="DM Sans"/>
              </a:rPr>
              <a:t>3. Open Development Initiatives</a:t>
            </a:r>
            <a:endParaRPr>
              <a:solidFill>
                <a:schemeClr val="dk1"/>
              </a:solidFill>
            </a:endParaRPr>
          </a:p>
          <a:p>
            <a:pPr indent="0" lvl="0" marL="0" rtl="0" algn="l">
              <a:lnSpc>
                <a:spcPct val="135000"/>
              </a:lnSpc>
              <a:spcBef>
                <a:spcPts val="0"/>
              </a:spcBef>
              <a:spcAft>
                <a:spcPts val="0"/>
              </a:spcAft>
              <a:buNone/>
            </a:pPr>
            <a:r>
              <a:rPr lang="en-US" sz="2400">
                <a:solidFill>
                  <a:schemeClr val="dk1"/>
                </a:solidFill>
                <a:latin typeface="DM Sans"/>
                <a:ea typeface="DM Sans"/>
                <a:cs typeface="DM Sans"/>
                <a:sym typeface="DM Sans"/>
              </a:rPr>
              <a:t>These are community-driven, open-source projects:</a:t>
            </a:r>
            <a:endParaRPr>
              <a:solidFill>
                <a:schemeClr val="dk1"/>
              </a:solidFill>
            </a:endParaRPr>
          </a:p>
          <a:p>
            <a:pPr indent="0" lvl="0" marL="0" rtl="0" algn="l">
              <a:lnSpc>
                <a:spcPct val="135000"/>
              </a:lnSpc>
              <a:spcBef>
                <a:spcPts val="0"/>
              </a:spcBef>
              <a:spcAft>
                <a:spcPts val="0"/>
              </a:spcAft>
              <a:buNone/>
            </a:pPr>
            <a:r>
              <a:rPr b="1" lang="en-US" sz="2400">
                <a:solidFill>
                  <a:srgbClr val="004AAD"/>
                </a:solidFill>
                <a:latin typeface="DM Sans"/>
                <a:ea typeface="DM Sans"/>
                <a:cs typeface="DM Sans"/>
                <a:sym typeface="DM Sans"/>
              </a:rPr>
              <a:t>→ </a:t>
            </a:r>
            <a:r>
              <a:rPr b="1" lang="en-US" sz="2400">
                <a:solidFill>
                  <a:schemeClr val="dk1"/>
                </a:solidFill>
                <a:latin typeface="DM Sans"/>
                <a:ea typeface="DM Sans"/>
                <a:cs typeface="DM Sans"/>
                <a:sym typeface="DM Sans"/>
              </a:rPr>
              <a:t>OpenDaylight</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An open source project under the Linux Foundation</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Builds a modular SDN controller with: Southbound interfaces, Northbound APIs, Network services and apps</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Major versions: Hydrogen (2014), Helium (late 2014)</a:t>
            </a:r>
            <a:endParaRPr>
              <a:solidFill>
                <a:schemeClr val="dk1"/>
              </a:solidFill>
            </a:endParaRPr>
          </a:p>
          <a:p>
            <a:pPr indent="0" lvl="0" marL="0" rtl="0" algn="l">
              <a:lnSpc>
                <a:spcPct val="135000"/>
              </a:lnSpc>
              <a:spcBef>
                <a:spcPts val="0"/>
              </a:spcBef>
              <a:spcAft>
                <a:spcPts val="0"/>
              </a:spcAft>
              <a:buNone/>
            </a:pPr>
            <a:r>
              <a:rPr b="1" lang="en-US" sz="2400">
                <a:solidFill>
                  <a:srgbClr val="004AAD"/>
                </a:solidFill>
                <a:latin typeface="DM Sans"/>
                <a:ea typeface="DM Sans"/>
                <a:cs typeface="DM Sans"/>
                <a:sym typeface="DM Sans"/>
              </a:rPr>
              <a:t>→ </a:t>
            </a:r>
            <a:r>
              <a:rPr b="1" lang="en-US" sz="2400">
                <a:solidFill>
                  <a:schemeClr val="dk1"/>
                </a:solidFill>
                <a:latin typeface="DM Sans"/>
                <a:ea typeface="DM Sans"/>
                <a:cs typeface="DM Sans"/>
                <a:sym typeface="DM Sans"/>
              </a:rPr>
              <a:t>Open Platform for NFV (OPNFV)</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Builds real-world NFV platforms using open-source tools</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Makes sure NFV systems work well together</a:t>
            </a:r>
            <a:endParaRPr>
              <a:solidFill>
                <a:schemeClr val="dk1"/>
              </a:solidFill>
            </a:endParaRPr>
          </a:p>
          <a:p>
            <a:pPr indent="0" lvl="0" marL="0" rtl="0" algn="l">
              <a:lnSpc>
                <a:spcPct val="135000"/>
              </a:lnSpc>
              <a:spcBef>
                <a:spcPts val="0"/>
              </a:spcBef>
              <a:spcAft>
                <a:spcPts val="0"/>
              </a:spcAft>
              <a:buNone/>
            </a:pPr>
            <a:r>
              <a:rPr b="1" lang="en-US" sz="2400">
                <a:solidFill>
                  <a:srgbClr val="004AAD"/>
                </a:solidFill>
                <a:latin typeface="DM Sans"/>
                <a:ea typeface="DM Sans"/>
                <a:cs typeface="DM Sans"/>
                <a:sym typeface="DM Sans"/>
              </a:rPr>
              <a:t>→ </a:t>
            </a:r>
            <a:r>
              <a:rPr b="1" lang="en-US" sz="2400">
                <a:solidFill>
                  <a:schemeClr val="dk1"/>
                </a:solidFill>
                <a:latin typeface="DM Sans"/>
                <a:ea typeface="DM Sans"/>
                <a:cs typeface="DM Sans"/>
                <a:sym typeface="DM Sans"/>
              </a:rPr>
              <a:t>OpenStack (Neutron)</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A cloud platform that provides Network-as-a-Service (NaaS)</a:t>
            </a:r>
            <a:endParaRPr>
              <a:solidFill>
                <a:schemeClr val="dk1"/>
              </a:solidFill>
            </a:endParaRPr>
          </a:p>
          <a:p>
            <a:pPr indent="-259079" lvl="1" marL="51816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Integrates with SDN controllers to enable advanced network functions and topologies.</a:t>
            </a:r>
            <a:endParaRPr>
              <a:solidFill>
                <a:schemeClr val="dk1"/>
              </a:solidFill>
            </a:endParaRPr>
          </a:p>
          <a:p>
            <a:pPr indent="0" lvl="0" marL="0" rtl="0" algn="l">
              <a:lnSpc>
                <a:spcPct val="135000"/>
              </a:lnSpc>
              <a:spcBef>
                <a:spcPts val="0"/>
              </a:spcBef>
              <a:spcAft>
                <a:spcPts val="0"/>
              </a:spcAft>
              <a:buNone/>
            </a:pPr>
            <a:r>
              <a:t/>
            </a:r>
            <a:endParaRPr sz="2400">
              <a:solidFill>
                <a:schemeClr val="dk1"/>
              </a:solidFill>
              <a:latin typeface="DM Sans"/>
              <a:ea typeface="DM Sans"/>
              <a:cs typeface="DM Sans"/>
              <a:sym typeface="DM Sans"/>
            </a:endParaRPr>
          </a:p>
          <a:p>
            <a:pPr indent="0" lvl="0" marL="0" rtl="0" algn="l">
              <a:lnSpc>
                <a:spcPct val="135000"/>
              </a:lnSpc>
              <a:spcBef>
                <a:spcPts val="0"/>
              </a:spcBef>
              <a:spcAft>
                <a:spcPts val="0"/>
              </a:spcAft>
              <a:buNone/>
            </a:pPr>
            <a:r>
              <a:t/>
            </a:r>
            <a:endParaRPr sz="2400">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4f48720f0b_0_0"/>
          <p:cNvSpPr/>
          <p:nvPr/>
        </p:nvSpPr>
        <p:spPr>
          <a:xfrm>
            <a:off x="3983706" y="5581677"/>
            <a:ext cx="10320589" cy="4246025"/>
          </a:xfrm>
          <a:custGeom>
            <a:rect b="b" l="l" r="r" t="t"/>
            <a:pathLst>
              <a:path extrusionOk="0" h="4246025" w="10320589">
                <a:moveTo>
                  <a:pt x="0" y="0"/>
                </a:moveTo>
                <a:lnTo>
                  <a:pt x="10320588" y="0"/>
                </a:lnTo>
                <a:lnTo>
                  <a:pt x="10320588" y="4246025"/>
                </a:lnTo>
                <a:lnTo>
                  <a:pt x="0" y="4246025"/>
                </a:lnTo>
                <a:lnTo>
                  <a:pt x="0" y="0"/>
                </a:lnTo>
                <a:close/>
              </a:path>
            </a:pathLst>
          </a:custGeom>
          <a:blipFill rotWithShape="1">
            <a:blip r:embed="rId3">
              <a:alphaModFix/>
            </a:blip>
            <a:stretch>
              <a:fillRect b="-13869" l="-2399" r="-1259" t="-144215"/>
            </a:stretch>
          </a:blipFill>
          <a:ln>
            <a:noFill/>
          </a:ln>
        </p:spPr>
      </p:sp>
      <p:sp>
        <p:nvSpPr>
          <p:cNvPr id="223" name="Google Shape;223;g34f48720f0b_0_0"/>
          <p:cNvSpPr txBox="1"/>
          <p:nvPr/>
        </p:nvSpPr>
        <p:spPr>
          <a:xfrm>
            <a:off x="1300843" y="1738900"/>
            <a:ext cx="16542900" cy="386040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0" i="0" lang="en-US" sz="2400" u="none" cap="none" strike="noStrike">
                <a:solidFill>
                  <a:srgbClr val="000000"/>
                </a:solidFill>
                <a:latin typeface="DM Sans"/>
                <a:ea typeface="DM Sans"/>
                <a:cs typeface="DM Sans"/>
                <a:sym typeface="DM Sans"/>
              </a:rPr>
              <a:t>:</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Think of the data plane as the part of the network that actually moves your data around.</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This layer has the network devices like routers and switches.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These devices follow instructions given to them by the "brain" of the network (the SDN control plane).</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The devices in this layer are designed to be simple and just forward data.</a:t>
            </a:r>
            <a:endParaRPr/>
          </a:p>
          <a:p>
            <a:pPr indent="-259079" lvl="1" marL="518160" marR="0" rtl="0" algn="l">
              <a:lnSpc>
                <a:spcPct val="135000"/>
              </a:lnSpc>
              <a:spcBef>
                <a:spcPts val="0"/>
              </a:spcBef>
              <a:spcAft>
                <a:spcPts val="0"/>
              </a:spcAft>
              <a:buClr>
                <a:srgbClr val="FF5757"/>
              </a:buClr>
              <a:buSzPts val="2400"/>
              <a:buFont typeface="Arial"/>
              <a:buChar char="•"/>
            </a:pPr>
            <a:r>
              <a:rPr b="0" i="0" lang="en-US" sz="2400" u="none" cap="none" strike="noStrike">
                <a:solidFill>
                  <a:srgbClr val="FF5757"/>
                </a:solidFill>
                <a:latin typeface="DM Sans"/>
                <a:ea typeface="DM Sans"/>
                <a:cs typeface="DM Sans"/>
                <a:sym typeface="DM Sans"/>
              </a:rPr>
              <a:t>They don't have built-in "intelligence" to make their own routing decisions.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Another name for this layer is the "resource layer" or the "infrastructure layer."</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
        <p:nvSpPr>
          <p:cNvPr id="224" name="Google Shape;224;g34f48720f0b_0_0"/>
          <p:cNvSpPr txBox="1"/>
          <p:nvPr/>
        </p:nvSpPr>
        <p:spPr>
          <a:xfrm>
            <a:off x="6029689" y="621504"/>
            <a:ext cx="6748200" cy="892500"/>
          </a:xfrm>
          <a:prstGeom prst="rect">
            <a:avLst/>
          </a:prstGeom>
          <a:noFill/>
          <a:ln>
            <a:noFill/>
          </a:ln>
        </p:spPr>
        <p:txBody>
          <a:bodyPr anchorCtr="0" anchor="t" bIns="0" lIns="0" spcFirstLastPara="1" rIns="0" wrap="square" tIns="0">
            <a:spAutoFit/>
          </a:bodyPr>
          <a:lstStyle/>
          <a:p>
            <a:pPr indent="0" lvl="0" marL="0" marR="0" rtl="0" algn="ctr">
              <a:lnSpc>
                <a:spcPct val="135006"/>
              </a:lnSpc>
              <a:spcBef>
                <a:spcPts val="0"/>
              </a:spcBef>
              <a:spcAft>
                <a:spcPts val="0"/>
              </a:spcAft>
              <a:buNone/>
            </a:pPr>
            <a:r>
              <a:rPr b="1" i="0" lang="en-US" sz="5799" u="none" cap="none" strike="noStrike">
                <a:solidFill>
                  <a:srgbClr val="3A3A8F"/>
                </a:solidFill>
                <a:latin typeface="DM Sans"/>
                <a:ea typeface="DM Sans"/>
                <a:cs typeface="DM Sans"/>
                <a:sym typeface="DM Sans"/>
              </a:rPr>
              <a:t> </a:t>
            </a:r>
            <a:r>
              <a:rPr b="1" i="0" lang="en-US" sz="5799" u="sng" cap="none" strike="noStrike">
                <a:solidFill>
                  <a:srgbClr val="3A3A8F"/>
                </a:solidFill>
                <a:latin typeface="DM Sans"/>
                <a:ea typeface="DM Sans"/>
                <a:cs typeface="DM Sans"/>
                <a:sym typeface="DM Sans"/>
              </a:rPr>
              <a:t>SDN Data Plane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4f48720f0b_0_81"/>
          <p:cNvSpPr/>
          <p:nvPr/>
        </p:nvSpPr>
        <p:spPr>
          <a:xfrm>
            <a:off x="10038875" y="5394327"/>
            <a:ext cx="7981489" cy="4568962"/>
          </a:xfrm>
          <a:custGeom>
            <a:rect b="b" l="l" r="r" t="t"/>
            <a:pathLst>
              <a:path extrusionOk="0" h="5711202" w="8993227">
                <a:moveTo>
                  <a:pt x="0" y="0"/>
                </a:moveTo>
                <a:lnTo>
                  <a:pt x="8993227" y="0"/>
                </a:lnTo>
                <a:lnTo>
                  <a:pt x="8993227" y="5711202"/>
                </a:lnTo>
                <a:lnTo>
                  <a:pt x="0" y="5711202"/>
                </a:lnTo>
                <a:lnTo>
                  <a:pt x="0" y="0"/>
                </a:lnTo>
                <a:close/>
              </a:path>
            </a:pathLst>
          </a:custGeom>
          <a:blipFill rotWithShape="1">
            <a:blip r:embed="rId3">
              <a:alphaModFix/>
            </a:blip>
            <a:stretch>
              <a:fillRect b="0" l="-1829" r="-3349" t="0"/>
            </a:stretch>
          </a:blipFill>
          <a:ln>
            <a:noFill/>
          </a:ln>
        </p:spPr>
      </p:sp>
      <p:sp>
        <p:nvSpPr>
          <p:cNvPr id="230" name="Google Shape;230;g34f48720f0b_0_81"/>
          <p:cNvSpPr txBox="1"/>
          <p:nvPr/>
        </p:nvSpPr>
        <p:spPr>
          <a:xfrm>
            <a:off x="677767" y="141766"/>
            <a:ext cx="17259300" cy="6177600"/>
          </a:xfrm>
          <a:prstGeom prst="rect">
            <a:avLst/>
          </a:prstGeom>
          <a:noFill/>
          <a:ln>
            <a:noFill/>
          </a:ln>
        </p:spPr>
        <p:txBody>
          <a:bodyPr anchorCtr="0" anchor="t" bIns="0" lIns="0" spcFirstLastPara="1" rIns="0" wrap="square" tIns="0">
            <a:spAutoFit/>
          </a:bodyPr>
          <a:lstStyle/>
          <a:p>
            <a:pPr indent="0" lvl="0" marL="0" marR="0" rtl="0" algn="l">
              <a:lnSpc>
                <a:spcPct val="135008"/>
              </a:lnSpc>
              <a:spcBef>
                <a:spcPts val="0"/>
              </a:spcBef>
              <a:spcAft>
                <a:spcPts val="0"/>
              </a:spcAft>
              <a:buNone/>
            </a:pPr>
            <a:r>
              <a:rPr b="1" i="0" lang="en-US" sz="3999" u="none" cap="none" strike="noStrike">
                <a:solidFill>
                  <a:srgbClr val="004AAD"/>
                </a:solidFill>
                <a:latin typeface="DM Sans"/>
                <a:ea typeface="DM Sans"/>
                <a:cs typeface="DM Sans"/>
                <a:sym typeface="DM Sans"/>
              </a:rPr>
              <a:t>→ Functions of Data Plane Devices</a:t>
            </a:r>
            <a:endParaRPr/>
          </a:p>
          <a:p>
            <a:pPr indent="0" lvl="0" marL="0" marR="0" rtl="0" algn="l">
              <a:lnSpc>
                <a:spcPct val="80870"/>
              </a:lnSpc>
              <a:spcBef>
                <a:spcPts val="0"/>
              </a:spcBef>
              <a:spcAft>
                <a:spcPts val="0"/>
              </a:spcAft>
              <a:buNone/>
            </a:pPr>
            <a:r>
              <a:t/>
            </a:r>
            <a:endParaRPr b="1" i="0" sz="3999" u="none" cap="none" strike="noStrike">
              <a:solidFill>
                <a:srgbClr val="004AAD"/>
              </a:solidFill>
              <a:latin typeface="DM Sans"/>
              <a:ea typeface="DM Sans"/>
              <a:cs typeface="DM Sans"/>
              <a:sym typeface="DM Sans"/>
            </a:endParaRPr>
          </a:p>
          <a:p>
            <a:pPr indent="-258677" lvl="1" marL="517354" marR="0" rtl="0" algn="l">
              <a:lnSpc>
                <a:spcPct val="134975"/>
              </a:lnSpc>
              <a:spcBef>
                <a:spcPts val="0"/>
              </a:spcBef>
              <a:spcAft>
                <a:spcPts val="0"/>
              </a:spcAft>
              <a:buClr>
                <a:srgbClr val="000000"/>
              </a:buClr>
              <a:buSzPts val="2396"/>
              <a:buFont typeface="Arial"/>
              <a:buChar char="•"/>
            </a:pPr>
            <a:r>
              <a:rPr b="1" i="0" lang="en-US" sz="2396" u="none" cap="none" strike="noStrike">
                <a:solidFill>
                  <a:srgbClr val="000000"/>
                </a:solidFill>
                <a:latin typeface="DM Sans"/>
                <a:ea typeface="DM Sans"/>
                <a:cs typeface="DM Sans"/>
                <a:sym typeface="DM Sans"/>
              </a:rPr>
              <a:t>Control Support Function:</a:t>
            </a:r>
            <a:endParaRPr/>
          </a:p>
          <a:p>
            <a:pPr indent="-344902" lvl="2" marL="1034709" marR="0" rtl="0" algn="l">
              <a:lnSpc>
                <a:spcPct val="134975"/>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This lets the network device (like a switch or router) talk to the main controller (the "brain").</a:t>
            </a:r>
            <a:endParaRPr/>
          </a:p>
          <a:p>
            <a:pPr indent="-344902" lvl="2" marL="1034709" marR="0" rtl="0" algn="l">
              <a:lnSpc>
                <a:spcPct val="134975"/>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Think of it as a way for the device to receive instructions.</a:t>
            </a:r>
            <a:endParaRPr b="0" i="0" sz="2396" u="none" cap="none" strike="noStrike">
              <a:solidFill>
                <a:srgbClr val="000000"/>
              </a:solidFill>
              <a:latin typeface="DM Sans"/>
              <a:ea typeface="DM Sans"/>
              <a:cs typeface="DM Sans"/>
              <a:sym typeface="DM Sans"/>
            </a:endParaRPr>
          </a:p>
          <a:p>
            <a:pPr indent="0" lvl="0" marL="1371600" marR="0" rtl="0" algn="l">
              <a:lnSpc>
                <a:spcPct val="134975"/>
              </a:lnSpc>
              <a:spcBef>
                <a:spcPts val="0"/>
              </a:spcBef>
              <a:spcAft>
                <a:spcPts val="0"/>
              </a:spcAft>
              <a:buNone/>
            </a:pPr>
            <a:r>
              <a:t/>
            </a:r>
            <a:endParaRPr sz="2396">
              <a:latin typeface="DM Sans"/>
              <a:ea typeface="DM Sans"/>
              <a:cs typeface="DM Sans"/>
              <a:sym typeface="DM Sans"/>
            </a:endParaRPr>
          </a:p>
          <a:p>
            <a:pPr indent="-258677" lvl="1" marL="517354" marR="0" rtl="0" algn="l">
              <a:lnSpc>
                <a:spcPct val="134975"/>
              </a:lnSpc>
              <a:spcBef>
                <a:spcPts val="0"/>
              </a:spcBef>
              <a:spcAft>
                <a:spcPts val="0"/>
              </a:spcAft>
              <a:buClr>
                <a:srgbClr val="000000"/>
              </a:buClr>
              <a:buSzPts val="2396"/>
              <a:buFont typeface="Arial"/>
              <a:buChar char="•"/>
            </a:pPr>
            <a:r>
              <a:rPr b="1" i="0" lang="en-US" sz="2396" u="none" cap="none" strike="noStrike">
                <a:solidFill>
                  <a:srgbClr val="000000"/>
                </a:solidFill>
                <a:latin typeface="DM Sans"/>
                <a:ea typeface="DM Sans"/>
                <a:cs typeface="DM Sans"/>
                <a:sym typeface="DM Sans"/>
              </a:rPr>
              <a:t>Data Forwarding Function:</a:t>
            </a:r>
            <a:endParaRPr/>
          </a:p>
          <a:p>
            <a:pPr indent="-344902" lvl="2" marL="1034709" marR="0" rtl="0" algn="l">
              <a:lnSpc>
                <a:spcPct val="134975"/>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This is the main job of the device.</a:t>
            </a:r>
            <a:endParaRPr/>
          </a:p>
          <a:p>
            <a:pPr indent="-344902" lvl="2" marL="1034709" marR="0" rtl="0" algn="l">
              <a:lnSpc>
                <a:spcPct val="134975"/>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It involves moving data packets to where they need to go.</a:t>
            </a:r>
            <a:endParaRPr/>
          </a:p>
          <a:p>
            <a:pPr indent="-344902" lvl="2" marL="1034709" marR="0" rtl="0" algn="l">
              <a:lnSpc>
                <a:spcPct val="134975"/>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It can also involve changing the data packets or even discarding them, all based on rules from the controller.</a:t>
            </a:r>
            <a:endParaRPr/>
          </a:p>
          <a:p>
            <a:pPr indent="0" lvl="0" marL="0" marR="0" rtl="0" algn="l">
              <a:lnSpc>
                <a:spcPct val="134975"/>
              </a:lnSpc>
              <a:spcBef>
                <a:spcPts val="0"/>
              </a:spcBef>
              <a:spcAft>
                <a:spcPts val="0"/>
              </a:spcAft>
              <a:buNone/>
            </a:pPr>
            <a:r>
              <a:t/>
            </a:r>
            <a:endParaRPr b="0" i="0" sz="2396" u="none" cap="none" strike="noStrike">
              <a:solidFill>
                <a:srgbClr val="000000"/>
              </a:solidFill>
              <a:latin typeface="DM Sans"/>
              <a:ea typeface="DM Sans"/>
              <a:cs typeface="DM Sans"/>
              <a:sym typeface="DM Sans"/>
            </a:endParaRPr>
          </a:p>
          <a:p>
            <a:pPr indent="0" lvl="0" marL="0" marR="0" rtl="0" algn="l">
              <a:lnSpc>
                <a:spcPct val="134975"/>
              </a:lnSpc>
              <a:spcBef>
                <a:spcPts val="0"/>
              </a:spcBef>
              <a:spcAft>
                <a:spcPts val="0"/>
              </a:spcAft>
              <a:buNone/>
            </a:pPr>
            <a:r>
              <a:t/>
            </a:r>
            <a:endParaRPr b="0" i="0" sz="2396" u="none" cap="none" strike="noStrike">
              <a:solidFill>
                <a:srgbClr val="000000"/>
              </a:solidFill>
              <a:latin typeface="DM Sans"/>
              <a:ea typeface="DM Sans"/>
              <a:cs typeface="DM Sans"/>
              <a:sym typeface="DM Sans"/>
            </a:endParaRPr>
          </a:p>
        </p:txBody>
      </p:sp>
      <p:sp>
        <p:nvSpPr>
          <p:cNvPr id="231" name="Google Shape;231;g34f48720f0b_0_81"/>
          <p:cNvSpPr txBox="1"/>
          <p:nvPr/>
        </p:nvSpPr>
        <p:spPr>
          <a:xfrm>
            <a:off x="677767" y="5105400"/>
            <a:ext cx="8125500" cy="535650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t/>
            </a:r>
            <a:endParaRPr sz="2400">
              <a:latin typeface="DM Sans"/>
              <a:ea typeface="DM Sans"/>
              <a:cs typeface="DM Sans"/>
              <a:sym typeface="DM Sans"/>
            </a:endParaRPr>
          </a:p>
          <a:p>
            <a:pPr indent="0" lvl="0" marL="0" marR="0" rtl="0" algn="l">
              <a:lnSpc>
                <a:spcPct val="135000"/>
              </a:lnSpc>
              <a:spcBef>
                <a:spcPts val="0"/>
              </a:spcBef>
              <a:spcAft>
                <a:spcPts val="0"/>
              </a:spcAft>
              <a:buNone/>
            </a:pPr>
            <a:r>
              <a:t/>
            </a:r>
            <a:endParaRPr sz="2400">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The figure shows a simple device with three connections.</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One connection is for talking to the controller (control communication).</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Two connections are for data to come in and go out.</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Real devices can have many more connections for both control and data.</a:t>
            </a:r>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 device might even talk to more than one controller.</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4f48720f0b_0_87"/>
          <p:cNvSpPr txBox="1"/>
          <p:nvPr/>
        </p:nvSpPr>
        <p:spPr>
          <a:xfrm>
            <a:off x="603975" y="317425"/>
            <a:ext cx="17492100" cy="9470700"/>
          </a:xfrm>
          <a:prstGeom prst="rect">
            <a:avLst/>
          </a:prstGeom>
          <a:noFill/>
          <a:ln>
            <a:noFill/>
          </a:ln>
        </p:spPr>
        <p:txBody>
          <a:bodyPr anchorCtr="0" anchor="t" bIns="0" lIns="0" spcFirstLastPara="1" rIns="0" wrap="square" tIns="0">
            <a:spAutoFit/>
          </a:bodyPr>
          <a:lstStyle/>
          <a:p>
            <a:pPr indent="0" lvl="0" marL="0" marR="0" rtl="0" algn="l">
              <a:lnSpc>
                <a:spcPct val="135008"/>
              </a:lnSpc>
              <a:spcBef>
                <a:spcPts val="0"/>
              </a:spcBef>
              <a:spcAft>
                <a:spcPts val="0"/>
              </a:spcAft>
              <a:buNone/>
            </a:pPr>
            <a:r>
              <a:rPr b="1" i="0" lang="en-US" sz="3999" u="none" cap="none" strike="noStrike">
                <a:solidFill>
                  <a:srgbClr val="004AAD"/>
                </a:solidFill>
                <a:latin typeface="DM Sans"/>
                <a:ea typeface="DM Sans"/>
                <a:cs typeface="DM Sans"/>
                <a:sym typeface="DM Sans"/>
              </a:rPr>
              <a:t>→ Data Plane Protocols</a:t>
            </a:r>
            <a:endParaRPr/>
          </a:p>
          <a:p>
            <a:pPr indent="0" lvl="0" marL="0" marR="0" rtl="0" algn="l">
              <a:lnSpc>
                <a:spcPct val="135000"/>
              </a:lnSpc>
              <a:spcBef>
                <a:spcPts val="0"/>
              </a:spcBef>
              <a:spcAft>
                <a:spcPts val="0"/>
              </a:spcAft>
              <a:buNone/>
            </a:pPr>
            <a:r>
              <a:t/>
            </a:r>
            <a:endParaRPr/>
          </a:p>
          <a:p>
            <a:pPr indent="-259079" lvl="1" marL="518160" marR="0" rtl="0" algn="l">
              <a:lnSpc>
                <a:spcPct val="135000"/>
              </a:lnSpc>
              <a:spcBef>
                <a:spcPts val="0"/>
              </a:spcBef>
              <a:spcAft>
                <a:spcPts val="0"/>
              </a:spcAft>
              <a:buClr>
                <a:srgbClr val="000000"/>
              </a:buClr>
              <a:buSzPts val="2400"/>
              <a:buChar char="•"/>
            </a:pPr>
            <a:r>
              <a:rPr b="1" i="0" lang="en-US" sz="2400" u="none" cap="none" strike="noStrike">
                <a:solidFill>
                  <a:srgbClr val="000000"/>
                </a:solidFill>
                <a:latin typeface="DM Sans"/>
                <a:ea typeface="DM Sans"/>
                <a:cs typeface="DM Sans"/>
                <a:sym typeface="DM Sans"/>
              </a:rPr>
              <a:t>Data Flows and IP Packets:</a:t>
            </a:r>
            <a:endParaRPr b="1" i="0" sz="2400" u="none" cap="none" strike="noStrike">
              <a:solidFill>
                <a:srgbClr val="000000"/>
              </a:solidFill>
              <a:latin typeface="DM Sans"/>
              <a:ea typeface="DM Sans"/>
              <a:cs typeface="DM Sans"/>
              <a:sym typeface="DM Sans"/>
            </a:endParaRPr>
          </a:p>
          <a:p>
            <a:pPr indent="0" lvl="0" marL="914400" marR="0" rtl="0" algn="l">
              <a:lnSpc>
                <a:spcPct val="135000"/>
              </a:lnSpc>
              <a:spcBef>
                <a:spcPts val="0"/>
              </a:spcBef>
              <a:spcAft>
                <a:spcPts val="0"/>
              </a:spcAft>
              <a:buNone/>
            </a:pPr>
            <a:r>
              <a:t/>
            </a:r>
            <a:endParaRPr b="1" sz="2400">
              <a:latin typeface="DM Sans"/>
              <a:ea typeface="DM Sans"/>
              <a:cs typeface="DM Sans"/>
              <a:sym typeface="DM Sans"/>
            </a:endParaRPr>
          </a:p>
          <a:p>
            <a:pPr indent="-345439" lvl="2" marL="103632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The actual data being transmitted travels as streams of IP packets.</a:t>
            </a:r>
            <a:endParaRPr b="0" i="0" sz="2400" u="none" cap="none" strike="noStrike">
              <a:solidFill>
                <a:srgbClr val="000000"/>
              </a:solidFill>
              <a:latin typeface="DM Sans"/>
              <a:ea typeface="DM Sans"/>
              <a:cs typeface="DM Sans"/>
              <a:sym typeface="DM Sans"/>
            </a:endParaRPr>
          </a:p>
          <a:p>
            <a:pPr indent="0" lvl="0" marL="1371600" marR="0" rtl="0" algn="l">
              <a:lnSpc>
                <a:spcPct val="135000"/>
              </a:lnSpc>
              <a:spcBef>
                <a:spcPts val="0"/>
              </a:spcBef>
              <a:spcAft>
                <a:spcPts val="0"/>
              </a:spcAft>
              <a:buNone/>
            </a:pPr>
            <a:r>
              <a:t/>
            </a:r>
            <a:endParaRPr sz="2400">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Char char="•"/>
            </a:pPr>
            <a:r>
              <a:rPr b="1" i="0" lang="en-US" sz="2400" u="none" cap="none" strike="noStrike">
                <a:solidFill>
                  <a:srgbClr val="000000"/>
                </a:solidFill>
                <a:latin typeface="DM Sans"/>
                <a:ea typeface="DM Sans"/>
                <a:cs typeface="DM Sans"/>
                <a:sym typeface="DM Sans"/>
              </a:rPr>
              <a:t>Looking Deeper into Packets:</a:t>
            </a:r>
            <a:endParaRPr b="1" sz="2400">
              <a:latin typeface="DM Sans"/>
              <a:ea typeface="DM Sans"/>
              <a:cs typeface="DM Sans"/>
              <a:sym typeface="DM Sans"/>
            </a:endParaRPr>
          </a:p>
          <a:p>
            <a:pPr indent="0" lvl="0" marL="914400" marR="0" rtl="0" algn="l">
              <a:lnSpc>
                <a:spcPct val="135000"/>
              </a:lnSpc>
              <a:spcBef>
                <a:spcPts val="0"/>
              </a:spcBef>
              <a:spcAft>
                <a:spcPts val="0"/>
              </a:spcAft>
              <a:buNone/>
            </a:pPr>
            <a:r>
              <a:t/>
            </a:r>
            <a:endParaRPr b="1" sz="2400">
              <a:latin typeface="DM Sans"/>
              <a:ea typeface="DM Sans"/>
              <a:cs typeface="DM Sans"/>
              <a:sym typeface="DM Sans"/>
            </a:endParaRPr>
          </a:p>
          <a:p>
            <a:pPr indent="-345439" lvl="2" marL="103632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Network devices might need to look not just at the main IP address information.</a:t>
            </a:r>
            <a:endParaRPr/>
          </a:p>
          <a:p>
            <a:pPr indent="-345439" lvl="2" marL="1036320" marR="0" rtl="0" algn="l">
              <a:lnSpc>
                <a:spcPct val="135000"/>
              </a:lnSpc>
              <a:spcBef>
                <a:spcPts val="0"/>
              </a:spcBef>
              <a:spcAft>
                <a:spcPts val="0"/>
              </a:spcAft>
              <a:buClr>
                <a:srgbClr val="FF3131"/>
              </a:buClr>
              <a:buSzPts val="2400"/>
              <a:buFont typeface="Arial"/>
              <a:buChar char="⚬"/>
            </a:pPr>
            <a:r>
              <a:rPr b="0" i="0" lang="en-US" sz="2400" u="none" cap="none" strike="noStrike">
                <a:solidFill>
                  <a:srgbClr val="FF3131"/>
                </a:solidFill>
                <a:latin typeface="DM Sans"/>
                <a:ea typeface="DM Sans"/>
                <a:cs typeface="DM Sans"/>
                <a:sym typeface="DM Sans"/>
              </a:rPr>
              <a:t>They might also need to check information in the "upper-level" parts of the packet, like TCP or UDP (which help manage connections and send specific types of data).</a:t>
            </a:r>
            <a:endParaRPr/>
          </a:p>
          <a:p>
            <a:pPr indent="-345439" lvl="2" marL="103632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This allows for more specific rules on how to handle different kinds of traffic.</a:t>
            </a:r>
            <a:endParaRPr b="0" i="0" sz="2400" u="none" cap="none" strike="noStrike">
              <a:solidFill>
                <a:srgbClr val="000000"/>
              </a:solidFill>
              <a:latin typeface="DM Sans"/>
              <a:ea typeface="DM Sans"/>
              <a:cs typeface="DM Sans"/>
              <a:sym typeface="DM Sans"/>
            </a:endParaRPr>
          </a:p>
          <a:p>
            <a:pPr indent="0" lvl="0" marL="1371600" marR="0" rtl="0" algn="l">
              <a:lnSpc>
                <a:spcPct val="135000"/>
              </a:lnSpc>
              <a:spcBef>
                <a:spcPts val="0"/>
              </a:spcBef>
              <a:spcAft>
                <a:spcPts val="0"/>
              </a:spcAft>
              <a:buNone/>
            </a:pPr>
            <a:r>
              <a:t/>
            </a:r>
            <a:endParaRPr sz="2400">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Char char="•"/>
            </a:pPr>
            <a:r>
              <a:rPr b="1" i="0" lang="en-US" sz="2400" u="none" cap="none" strike="noStrike">
                <a:solidFill>
                  <a:srgbClr val="000000"/>
                </a:solidFill>
                <a:latin typeface="DM Sans"/>
                <a:ea typeface="DM Sans"/>
                <a:cs typeface="DM Sans"/>
                <a:sym typeface="DM Sans"/>
              </a:rPr>
              <a:t>Making Forwarding Decisions:</a:t>
            </a:r>
            <a:endParaRPr b="1" i="0" sz="2400" u="none" cap="none" strike="noStrike">
              <a:solidFill>
                <a:srgbClr val="000000"/>
              </a:solidFill>
              <a:latin typeface="DM Sans"/>
              <a:ea typeface="DM Sans"/>
              <a:cs typeface="DM Sans"/>
              <a:sym typeface="DM Sans"/>
            </a:endParaRPr>
          </a:p>
          <a:p>
            <a:pPr indent="0" lvl="0" marL="914400" marR="0" rtl="0" algn="l">
              <a:lnSpc>
                <a:spcPct val="135000"/>
              </a:lnSpc>
              <a:spcBef>
                <a:spcPts val="0"/>
              </a:spcBef>
              <a:spcAft>
                <a:spcPts val="0"/>
              </a:spcAft>
              <a:buNone/>
            </a:pPr>
            <a:r>
              <a:t/>
            </a:r>
            <a:endParaRPr b="1" sz="2400">
              <a:latin typeface="DM Sans"/>
              <a:ea typeface="DM Sans"/>
              <a:cs typeface="DM Sans"/>
              <a:sym typeface="DM Sans"/>
            </a:endParaRPr>
          </a:p>
          <a:p>
            <a:pPr indent="-345439" lvl="2" marL="103632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The network device looks at the IP address in each packet.</a:t>
            </a:r>
            <a:endParaRPr/>
          </a:p>
          <a:p>
            <a:pPr indent="-345439" lvl="2" marL="103632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It might also look at other information in the packet's "headers."</a:t>
            </a:r>
            <a:endParaRPr/>
          </a:p>
          <a:p>
            <a:pPr indent="-345439" lvl="2" marL="103632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Based on this information and the rules it has, it decides where to send the packet next.</a:t>
            </a:r>
            <a:endParaRPr b="0" i="0" sz="2400" u="none" cap="none" strike="noStrike">
              <a:solidFill>
                <a:srgbClr val="000000"/>
              </a:solidFill>
              <a:latin typeface="DM Sans"/>
              <a:ea typeface="DM Sans"/>
              <a:cs typeface="DM Sans"/>
              <a:sym typeface="DM Sans"/>
            </a:endParaRPr>
          </a:p>
          <a:p>
            <a:pPr indent="0" lvl="0" marL="0" marR="0" rtl="0" algn="l">
              <a:lnSpc>
                <a:spcPct val="198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4dd0d16d03_2_5"/>
          <p:cNvSpPr txBox="1"/>
          <p:nvPr/>
        </p:nvSpPr>
        <p:spPr>
          <a:xfrm>
            <a:off x="291550" y="728825"/>
            <a:ext cx="17512800" cy="3546300"/>
          </a:xfrm>
          <a:prstGeom prst="rect">
            <a:avLst/>
          </a:prstGeom>
          <a:noFill/>
          <a:ln>
            <a:noFill/>
          </a:ln>
        </p:spPr>
        <p:txBody>
          <a:bodyPr anchorCtr="0" anchor="t" bIns="91425" lIns="91425" spcFirstLastPara="1" rIns="91425" wrap="square" tIns="91425">
            <a:spAutoFit/>
          </a:bodyPr>
          <a:lstStyle/>
          <a:p>
            <a:pPr indent="-259079" lvl="1" marL="518160" rtl="0" algn="l">
              <a:lnSpc>
                <a:spcPct val="135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Control Communication (Southbound API):</a:t>
            </a:r>
            <a:endParaRPr b="1" sz="2400">
              <a:solidFill>
                <a:schemeClr val="dk1"/>
              </a:solidFill>
              <a:latin typeface="DM Sans"/>
              <a:ea typeface="DM Sans"/>
              <a:cs typeface="DM Sans"/>
              <a:sym typeface="DM Sans"/>
            </a:endParaRPr>
          </a:p>
          <a:p>
            <a:pPr indent="0" lvl="0" marL="914400" rtl="0" algn="l">
              <a:lnSpc>
                <a:spcPct val="135000"/>
              </a:lnSpc>
              <a:spcBef>
                <a:spcPts val="0"/>
              </a:spcBef>
              <a:spcAft>
                <a:spcPts val="0"/>
              </a:spcAft>
              <a:buNone/>
            </a:pPr>
            <a:r>
              <a:t/>
            </a:r>
            <a:endParaRPr b="1" sz="2400">
              <a:solidFill>
                <a:schemeClr val="dk1"/>
              </a:solidFill>
              <a:latin typeface="DM Sans"/>
              <a:ea typeface="DM Sans"/>
              <a:cs typeface="DM Sans"/>
              <a:sym typeface="DM Sans"/>
            </a:endParaRPr>
          </a:p>
          <a:p>
            <a:pPr indent="-345439" lvl="2" marL="103632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Besides the regular data traffic, there's another important type of communication.</a:t>
            </a:r>
            <a:endParaRPr>
              <a:solidFill>
                <a:schemeClr val="dk1"/>
              </a:solidFill>
            </a:endParaRPr>
          </a:p>
          <a:p>
            <a:pPr indent="-345439" lvl="2" marL="103632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This happens through a "southbound API."</a:t>
            </a:r>
            <a:endParaRPr>
              <a:solidFill>
                <a:schemeClr val="dk1"/>
              </a:solidFill>
            </a:endParaRPr>
          </a:p>
          <a:p>
            <a:pPr indent="-345439" lvl="2" marL="1036320" rtl="0" algn="l">
              <a:lnSpc>
                <a:spcPct val="135000"/>
              </a:lnSpc>
              <a:spcBef>
                <a:spcPts val="0"/>
              </a:spcBef>
              <a:spcAft>
                <a:spcPts val="0"/>
              </a:spcAft>
              <a:buClr>
                <a:srgbClr val="FF3131"/>
              </a:buClr>
              <a:buSzPts val="2400"/>
              <a:buChar char="⚬"/>
            </a:pPr>
            <a:r>
              <a:rPr lang="en-US" sz="2400">
                <a:solidFill>
                  <a:srgbClr val="FF3131"/>
                </a:solidFill>
                <a:latin typeface="DM Sans"/>
                <a:ea typeface="DM Sans"/>
                <a:cs typeface="DM Sans"/>
                <a:sym typeface="DM Sans"/>
              </a:rPr>
              <a:t>Think of this as the language the controller uses to talk to the network devices.</a:t>
            </a:r>
            <a:endParaRPr>
              <a:solidFill>
                <a:schemeClr val="dk1"/>
              </a:solidFill>
            </a:endParaRPr>
          </a:p>
          <a:p>
            <a:pPr indent="-345439" lvl="2" marL="103632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OpenFlow is a common example of a protocol used for this communication.</a:t>
            </a:r>
            <a:endParaRPr>
              <a:solidFill>
                <a:schemeClr val="dk1"/>
              </a:solidFill>
            </a:endParaRPr>
          </a:p>
          <a:p>
            <a:pPr indent="-345439" lvl="2" marL="1036320" rtl="0" algn="l">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This control traffic is how the controller tells the data plane devices what to do.</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4f48720f0b_0_91"/>
          <p:cNvSpPr txBox="1"/>
          <p:nvPr/>
        </p:nvSpPr>
        <p:spPr>
          <a:xfrm>
            <a:off x="265675" y="190825"/>
            <a:ext cx="16012200" cy="10539600"/>
          </a:xfrm>
          <a:prstGeom prst="rect">
            <a:avLst/>
          </a:prstGeom>
          <a:noFill/>
          <a:ln>
            <a:noFill/>
          </a:ln>
        </p:spPr>
        <p:txBody>
          <a:bodyPr anchorCtr="0" anchor="t" bIns="0" lIns="0" spcFirstLastPara="1" rIns="0" wrap="square" tIns="0">
            <a:spAutoFit/>
          </a:bodyPr>
          <a:lstStyle/>
          <a:p>
            <a:pPr indent="0" lvl="0" marL="0" marR="0" rtl="0" algn="l">
              <a:lnSpc>
                <a:spcPct val="135006"/>
              </a:lnSpc>
              <a:spcBef>
                <a:spcPts val="0"/>
              </a:spcBef>
              <a:spcAft>
                <a:spcPts val="0"/>
              </a:spcAft>
              <a:buNone/>
            </a:pPr>
            <a:r>
              <a:rPr b="1" i="0" lang="en-US" sz="5799" u="none" cap="none" strike="noStrike">
                <a:solidFill>
                  <a:srgbClr val="004AAD"/>
                </a:solidFill>
                <a:latin typeface="DM Sans"/>
                <a:ea typeface="DM Sans"/>
                <a:cs typeface="DM Sans"/>
                <a:sym typeface="DM Sans"/>
              </a:rPr>
              <a:t>OpenFlow Logical Network Device</a:t>
            </a:r>
            <a:endParaRPr/>
          </a:p>
          <a:p>
            <a:pPr indent="0" lvl="0" marL="0" marR="0" rtl="0" algn="l">
              <a:lnSpc>
                <a:spcPct val="54543"/>
              </a:lnSpc>
              <a:spcBef>
                <a:spcPts val="0"/>
              </a:spcBef>
              <a:spcAft>
                <a:spcPts val="0"/>
              </a:spcAft>
              <a:buNone/>
            </a:pPr>
            <a:r>
              <a:t/>
            </a:r>
            <a:endParaRPr b="1" i="0" sz="5799" u="none" cap="none" strike="noStrike">
              <a:solidFill>
                <a:srgbClr val="004AAD"/>
              </a:solidFill>
              <a:latin typeface="DM Sans"/>
              <a:ea typeface="DM Sans"/>
              <a:cs typeface="DM Sans"/>
              <a:sym typeface="DM Sans"/>
            </a:endParaRPr>
          </a:p>
          <a:p>
            <a:pPr indent="0" lvl="0" marL="0" marR="0" rtl="0" algn="l">
              <a:lnSpc>
                <a:spcPct val="135000"/>
              </a:lnSpc>
              <a:spcBef>
                <a:spcPts val="0"/>
              </a:spcBef>
              <a:spcAft>
                <a:spcPts val="0"/>
              </a:spcAft>
              <a:buNone/>
            </a:pPr>
            <a:r>
              <a:rPr b="1" i="0" lang="en-US" sz="2400" u="none" cap="none" strike="noStrike">
                <a:solidFill>
                  <a:srgbClr val="000000"/>
                </a:solidFill>
                <a:latin typeface="DM Sans"/>
                <a:ea typeface="DM Sans"/>
                <a:cs typeface="DM Sans"/>
                <a:sym typeface="DM Sans"/>
              </a:rPr>
              <a:t>   Making SDN Practical: To really make SDN work, two key things are needed:</a:t>
            </a:r>
            <a:endParaRPr/>
          </a:p>
          <a:p>
            <a:pPr indent="0" lvl="0" marL="0" marR="0" rtl="0" algn="l">
              <a:lnSpc>
                <a:spcPct val="135000"/>
              </a:lnSpc>
              <a:spcBef>
                <a:spcPts val="0"/>
              </a:spcBef>
              <a:spcAft>
                <a:spcPts val="0"/>
              </a:spcAft>
              <a:buNone/>
            </a:pPr>
            <a:r>
              <a:t/>
            </a:r>
            <a:endParaRPr b="1" i="0" sz="2400" u="none" cap="none" strike="noStrike">
              <a:solidFill>
                <a:srgbClr val="000000"/>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 Common Way of Thinking: All the network devices (switches, routers, etc.) need to look and act like a single, standard type of switch to the SDN controller. It shouldn't matter what brand or specific hardware they are.</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 Standard Way to Talk: There needs to be a secure and agreed-upon language for the SDN controller to communicate with these network devices.</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l">
              <a:lnSpc>
                <a:spcPct val="135000"/>
              </a:lnSpc>
              <a:spcBef>
                <a:spcPts val="0"/>
              </a:spcBef>
              <a:spcAft>
                <a:spcPts val="0"/>
              </a:spcAft>
              <a:buNone/>
            </a:pPr>
            <a:r>
              <a:rPr b="0" i="0" lang="en-US" sz="2400" u="none" cap="none" strike="noStrike">
                <a:solidFill>
                  <a:srgbClr val="000000"/>
                </a:solidFill>
                <a:latin typeface="DM Sans"/>
                <a:ea typeface="DM Sans"/>
                <a:cs typeface="DM Sans"/>
                <a:sym typeface="DM Sans"/>
              </a:rPr>
              <a:t>  </a:t>
            </a:r>
            <a:r>
              <a:rPr b="1" i="0" lang="en-US" sz="2400" u="none" cap="none" strike="noStrike">
                <a:solidFill>
                  <a:srgbClr val="000000"/>
                </a:solidFill>
                <a:latin typeface="DM Sans"/>
                <a:ea typeface="DM Sans"/>
                <a:cs typeface="DM Sans"/>
                <a:sym typeface="DM Sans"/>
              </a:rPr>
              <a:t>OpenFlow to the Rescue: OpenFlow solves both of these problems.</a:t>
            </a:r>
            <a:endParaRPr/>
          </a:p>
          <a:p>
            <a:pPr indent="0" lvl="0" marL="0" marR="0" rtl="0" algn="l">
              <a:lnSpc>
                <a:spcPct val="135000"/>
              </a:lnSpc>
              <a:spcBef>
                <a:spcPts val="0"/>
              </a:spcBef>
              <a:spcAft>
                <a:spcPts val="0"/>
              </a:spcAft>
              <a:buNone/>
            </a:pPr>
            <a:r>
              <a:t/>
            </a:r>
            <a:endParaRPr b="1" i="0" sz="2400" u="none" cap="none" strike="noStrike">
              <a:solidFill>
                <a:srgbClr val="000000"/>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It's a Protocol: It's the language the SDN controller uses to tell the network devices what to do.</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It's a Blueprint: It also defines how a network switch should logically work, so all devices appear the same to the controller.</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The OpenFlow Specification: This blueprint and protocol are described in detail in a document called the "OpenFlow Switch Specification," which is created by the Open Networking Foundation (ONF).</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34f48720f0b_0_95"/>
          <p:cNvSpPr txBox="1"/>
          <p:nvPr/>
        </p:nvSpPr>
        <p:spPr>
          <a:xfrm>
            <a:off x="583075" y="229075"/>
            <a:ext cx="12098700" cy="701880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1" i="0" lang="en-US" sz="4000" u="none" cap="none" strike="noStrike">
                <a:solidFill>
                  <a:srgbClr val="000000"/>
                </a:solidFill>
                <a:latin typeface="DM Sans"/>
                <a:ea typeface="DM Sans"/>
                <a:cs typeface="DM Sans"/>
                <a:sym typeface="DM Sans"/>
              </a:rPr>
              <a:t> </a:t>
            </a:r>
            <a:r>
              <a:rPr b="1" i="0" lang="en-US" sz="4000" u="none" cap="none" strike="noStrike">
                <a:solidFill>
                  <a:srgbClr val="004AAD"/>
                </a:solidFill>
                <a:latin typeface="DM Sans"/>
                <a:ea typeface="DM Sans"/>
                <a:cs typeface="DM Sans"/>
                <a:sym typeface="DM Sans"/>
              </a:rPr>
              <a:t>→OpenFlow Environment an</a:t>
            </a:r>
            <a:r>
              <a:rPr b="1" lang="en-US" sz="4000">
                <a:solidFill>
                  <a:srgbClr val="004AAD"/>
                </a:solidFill>
                <a:latin typeface="DM Sans"/>
                <a:ea typeface="DM Sans"/>
                <a:cs typeface="DM Sans"/>
                <a:sym typeface="DM Sans"/>
              </a:rPr>
              <a:t>d </a:t>
            </a:r>
            <a:r>
              <a:rPr b="1" i="0" lang="en-US" sz="4000" u="none" cap="none" strike="noStrike">
                <a:solidFill>
                  <a:srgbClr val="004AAD"/>
                </a:solidFill>
                <a:latin typeface="DM Sans"/>
                <a:ea typeface="DM Sans"/>
                <a:cs typeface="DM Sans"/>
                <a:sym typeface="DM Sans"/>
              </a:rPr>
              <a:t>Architecture</a:t>
            </a:r>
            <a:endParaRPr/>
          </a:p>
          <a:p>
            <a:pPr indent="0" lvl="0" marL="0" marR="0" rtl="0" algn="l">
              <a:lnSpc>
                <a:spcPct val="135000"/>
              </a:lnSpc>
              <a:spcBef>
                <a:spcPts val="0"/>
              </a:spcBef>
              <a:spcAft>
                <a:spcPts val="0"/>
              </a:spcAft>
              <a:buNone/>
            </a:pPr>
            <a:r>
              <a:t/>
            </a:r>
            <a:endParaRPr b="1" i="0" sz="4000" u="none" cap="none" strike="noStrike">
              <a:solidFill>
                <a:srgbClr val="004AAD"/>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Figure displays the main components of an OpenFlow switch. An SDN controller communicates with OpenFlow-compatible switches using the OpenFlow protocol running over Transport Layer Security (TLS).</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 Each switch connects to other OpenFlow switches and, possibly, to end-user devices that are the sources and destinations of packet flows. </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On the switch side, the interface is known as an OpenFlow channel. These connections are via OpenFlow ports.</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 </a:t>
            </a:r>
            <a:r>
              <a:rPr b="1" i="0" lang="en-US" sz="2400" u="none" cap="none" strike="noStrike">
                <a:solidFill>
                  <a:srgbClr val="FF5757"/>
                </a:solidFill>
                <a:latin typeface="DM Sans"/>
                <a:ea typeface="DM Sans"/>
                <a:cs typeface="DM Sans"/>
                <a:sym typeface="DM Sans"/>
              </a:rPr>
              <a:t>An OpenFlow port also connects the switch to the SDN controller.</a:t>
            </a:r>
            <a:endParaRPr/>
          </a:p>
        </p:txBody>
      </p:sp>
      <p:sp>
        <p:nvSpPr>
          <p:cNvPr id="252" name="Google Shape;252;g34f48720f0b_0_95"/>
          <p:cNvSpPr/>
          <p:nvPr/>
        </p:nvSpPr>
        <p:spPr>
          <a:xfrm>
            <a:off x="12681778" y="2311450"/>
            <a:ext cx="5533787" cy="4500737"/>
          </a:xfrm>
          <a:custGeom>
            <a:rect b="b" l="l" r="r" t="t"/>
            <a:pathLst>
              <a:path extrusionOk="0" h="6123452" w="7257425">
                <a:moveTo>
                  <a:pt x="0" y="0"/>
                </a:moveTo>
                <a:lnTo>
                  <a:pt x="7257424" y="0"/>
                </a:lnTo>
                <a:lnTo>
                  <a:pt x="7257424" y="6123452"/>
                </a:lnTo>
                <a:lnTo>
                  <a:pt x="0" y="612345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4f48720f0b_0_100"/>
          <p:cNvSpPr/>
          <p:nvPr/>
        </p:nvSpPr>
        <p:spPr>
          <a:xfrm>
            <a:off x="12052525" y="1291075"/>
            <a:ext cx="6235467" cy="7349857"/>
          </a:xfrm>
          <a:custGeom>
            <a:rect b="b" l="l" r="r" t="t"/>
            <a:pathLst>
              <a:path extrusionOk="0" h="5653736" w="8258897">
                <a:moveTo>
                  <a:pt x="0" y="0"/>
                </a:moveTo>
                <a:lnTo>
                  <a:pt x="8258897" y="0"/>
                </a:lnTo>
                <a:lnTo>
                  <a:pt x="8258897" y="5653736"/>
                </a:lnTo>
                <a:lnTo>
                  <a:pt x="0" y="5653736"/>
                </a:lnTo>
                <a:lnTo>
                  <a:pt x="0" y="0"/>
                </a:lnTo>
                <a:close/>
              </a:path>
            </a:pathLst>
          </a:custGeom>
          <a:blipFill rotWithShape="1">
            <a:blip r:embed="rId3">
              <a:alphaModFix/>
            </a:blip>
            <a:stretch>
              <a:fillRect b="0" l="0" r="-1789" t="0"/>
            </a:stretch>
          </a:blipFill>
          <a:ln>
            <a:noFill/>
          </a:ln>
        </p:spPr>
      </p:sp>
      <p:sp>
        <p:nvSpPr>
          <p:cNvPr id="258" name="Google Shape;258;g34f48720f0b_0_100"/>
          <p:cNvSpPr txBox="1"/>
          <p:nvPr/>
        </p:nvSpPr>
        <p:spPr>
          <a:xfrm>
            <a:off x="166600" y="434500"/>
            <a:ext cx="17338800" cy="602160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b="1" i="0" lang="en-US" sz="4200" u="none" cap="none" strike="noStrike">
                <a:solidFill>
                  <a:srgbClr val="000000"/>
                </a:solidFill>
                <a:latin typeface="DM Sans"/>
                <a:ea typeface="DM Sans"/>
                <a:cs typeface="DM Sans"/>
                <a:sym typeface="DM Sans"/>
              </a:rPr>
              <a:t> </a:t>
            </a:r>
            <a:r>
              <a:rPr b="1" i="0" lang="en-US" sz="4200" u="none" cap="none" strike="noStrike">
                <a:solidFill>
                  <a:srgbClr val="004AAD"/>
                </a:solidFill>
                <a:latin typeface="DM Sans"/>
                <a:ea typeface="DM Sans"/>
                <a:cs typeface="DM Sans"/>
                <a:sym typeface="DM Sans"/>
              </a:rPr>
              <a:t>→Main Components of OpenFlow Switch</a:t>
            </a:r>
            <a:endParaRPr/>
          </a:p>
          <a:p>
            <a:pPr indent="0" lvl="0" marL="0" marR="0" rtl="0" algn="l">
              <a:lnSpc>
                <a:spcPct val="135000"/>
              </a:lnSpc>
              <a:spcBef>
                <a:spcPts val="0"/>
              </a:spcBef>
              <a:spcAft>
                <a:spcPts val="0"/>
              </a:spcAft>
              <a:buNone/>
            </a:pPr>
            <a:r>
              <a:t/>
            </a:r>
            <a:endParaRPr/>
          </a:p>
          <a:p>
            <a:pPr indent="-259079" lvl="1" marL="518160" marR="0" rtl="0" algn="l">
              <a:lnSpc>
                <a:spcPct val="135000"/>
              </a:lnSpc>
              <a:spcBef>
                <a:spcPts val="0"/>
              </a:spcBef>
              <a:spcAft>
                <a:spcPts val="0"/>
              </a:spcAft>
              <a:buClr>
                <a:srgbClr val="000000"/>
              </a:buClr>
              <a:buSzPts val="2400"/>
              <a:buFont typeface="Arial"/>
              <a:buChar char="•"/>
            </a:pPr>
            <a:r>
              <a:rPr b="1" i="0" lang="en-US" sz="2400" u="none" cap="none" strike="noStrike">
                <a:solidFill>
                  <a:srgbClr val="000000"/>
                </a:solidFill>
                <a:latin typeface="DM Sans"/>
                <a:ea typeface="DM Sans"/>
                <a:cs typeface="DM Sans"/>
                <a:sym typeface="DM Sans"/>
              </a:rPr>
              <a:t>OpenFlow Ports:</a:t>
            </a:r>
            <a:r>
              <a:rPr b="0" i="0" lang="en-US" sz="2400" u="none" cap="none" strike="noStrike">
                <a:solidFill>
                  <a:srgbClr val="000000"/>
                </a:solidFill>
                <a:latin typeface="DM Sans"/>
                <a:ea typeface="DM Sans"/>
                <a:cs typeface="DM Sans"/>
                <a:sym typeface="DM Sans"/>
              </a:rPr>
              <a:t> Physical connections for data and controller communication.</a:t>
            </a:r>
            <a:endParaRPr b="0" i="0" sz="2400" u="none" cap="none" strike="noStrike">
              <a:solidFill>
                <a:srgbClr val="000000"/>
              </a:solidFill>
              <a:latin typeface="DM Sans"/>
              <a:ea typeface="DM Sans"/>
              <a:cs typeface="DM Sans"/>
              <a:sym typeface="DM Sans"/>
            </a:endParaRPr>
          </a:p>
          <a:p>
            <a:pPr indent="0" lvl="0" marL="914400" marR="0" rtl="0" algn="l">
              <a:lnSpc>
                <a:spcPct val="135000"/>
              </a:lnSpc>
              <a:spcBef>
                <a:spcPts val="0"/>
              </a:spcBef>
              <a:spcAft>
                <a:spcPts val="0"/>
              </a:spcAft>
              <a:buNone/>
            </a:pPr>
            <a:r>
              <a:t/>
            </a:r>
            <a:endParaRPr sz="2400">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1" i="0" lang="en-US" sz="2400" u="none" cap="none" strike="noStrike">
                <a:solidFill>
                  <a:srgbClr val="000000"/>
                </a:solidFill>
                <a:latin typeface="DM Sans"/>
                <a:ea typeface="DM Sans"/>
                <a:cs typeface="DM Sans"/>
                <a:sym typeface="DM Sans"/>
              </a:rPr>
              <a:t>OpenFlow Channel:</a:t>
            </a:r>
            <a:r>
              <a:rPr b="0" i="0" lang="en-US" sz="2400" u="none" cap="none" strike="noStrike">
                <a:solidFill>
                  <a:srgbClr val="000000"/>
                </a:solidFill>
                <a:latin typeface="DM Sans"/>
                <a:ea typeface="DM Sans"/>
                <a:cs typeface="DM Sans"/>
                <a:sym typeface="DM Sans"/>
              </a:rPr>
              <a:t> Secure (TLS) link for controller-switch communication.</a:t>
            </a:r>
            <a:endParaRPr b="0" i="0" sz="2400" u="none" cap="none" strike="noStrike">
              <a:solidFill>
                <a:srgbClr val="000000"/>
              </a:solidFill>
              <a:latin typeface="DM Sans"/>
              <a:ea typeface="DM Sans"/>
              <a:cs typeface="DM Sans"/>
              <a:sym typeface="DM Sans"/>
            </a:endParaRPr>
          </a:p>
          <a:p>
            <a:pPr indent="0" lvl="0" marL="914400" marR="0" rtl="0" algn="l">
              <a:lnSpc>
                <a:spcPct val="135000"/>
              </a:lnSpc>
              <a:spcBef>
                <a:spcPts val="0"/>
              </a:spcBef>
              <a:spcAft>
                <a:spcPts val="0"/>
              </a:spcAft>
              <a:buNone/>
            </a:pPr>
            <a:r>
              <a:t/>
            </a:r>
            <a:endParaRPr sz="2400">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1" i="0" lang="en-US" sz="2400" u="none" cap="none" strike="noStrike">
                <a:solidFill>
                  <a:srgbClr val="000000"/>
                </a:solidFill>
                <a:latin typeface="DM Sans"/>
                <a:ea typeface="DM Sans"/>
                <a:cs typeface="DM Sans"/>
                <a:sym typeface="DM Sans"/>
              </a:rPr>
              <a:t>Connectivity</a:t>
            </a:r>
            <a:r>
              <a:rPr b="0" i="0" lang="en-US" sz="2400" u="none" cap="none" strike="noStrike">
                <a:solidFill>
                  <a:srgbClr val="000000"/>
                </a:solidFill>
                <a:latin typeface="DM Sans"/>
                <a:ea typeface="DM Sans"/>
                <a:cs typeface="DM Sans"/>
                <a:sym typeface="DM Sans"/>
              </a:rPr>
              <a:t>: Connects to other switches and end devices.</a:t>
            </a:r>
            <a:endParaRPr b="0" i="0" sz="2400" u="none" cap="none" strike="noStrike">
              <a:solidFill>
                <a:srgbClr val="000000"/>
              </a:solidFill>
              <a:latin typeface="DM Sans"/>
              <a:ea typeface="DM Sans"/>
              <a:cs typeface="DM Sans"/>
              <a:sym typeface="DM Sans"/>
            </a:endParaRPr>
          </a:p>
          <a:p>
            <a:pPr indent="0" lvl="0" marL="914400" marR="0" rtl="0" algn="l">
              <a:lnSpc>
                <a:spcPct val="135000"/>
              </a:lnSpc>
              <a:spcBef>
                <a:spcPts val="0"/>
              </a:spcBef>
              <a:spcAft>
                <a:spcPts val="0"/>
              </a:spcAft>
              <a:buNone/>
            </a:pPr>
            <a:r>
              <a:t/>
            </a:r>
            <a:endParaRPr sz="2400">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1" i="0" lang="en-US" sz="2400" u="none" cap="none" strike="noStrike">
                <a:solidFill>
                  <a:srgbClr val="000000"/>
                </a:solidFill>
                <a:latin typeface="DM Sans"/>
                <a:ea typeface="DM Sans"/>
                <a:cs typeface="DM Sans"/>
                <a:sym typeface="DM Sans"/>
              </a:rPr>
              <a:t>OpenFlow Protocol</a:t>
            </a:r>
            <a:r>
              <a:rPr b="0" i="0" lang="en-US" sz="2400" u="none" cap="none" strike="noStrike">
                <a:solidFill>
                  <a:srgbClr val="000000"/>
                </a:solidFill>
                <a:latin typeface="DM Sans"/>
                <a:ea typeface="DM Sans"/>
                <a:cs typeface="DM Sans"/>
                <a:sym typeface="DM Sans"/>
              </a:rPr>
              <a:t>: Implemented for controller interaction.</a:t>
            </a:r>
            <a:endParaRPr b="0" i="0" sz="2400" u="none" cap="none" strike="noStrike">
              <a:solidFill>
                <a:srgbClr val="000000"/>
              </a:solidFill>
              <a:latin typeface="DM Sans"/>
              <a:ea typeface="DM Sans"/>
              <a:cs typeface="DM Sans"/>
              <a:sym typeface="DM Sans"/>
            </a:endParaRPr>
          </a:p>
          <a:p>
            <a:pPr indent="0" lvl="0" marL="914400" marR="0" rtl="0" algn="l">
              <a:lnSpc>
                <a:spcPct val="135000"/>
              </a:lnSpc>
              <a:spcBef>
                <a:spcPts val="0"/>
              </a:spcBef>
              <a:spcAft>
                <a:spcPts val="0"/>
              </a:spcAft>
              <a:buNone/>
            </a:pPr>
            <a:r>
              <a:t/>
            </a:r>
            <a:endParaRPr sz="2400">
              <a:latin typeface="DM Sans"/>
              <a:ea typeface="DM Sans"/>
              <a:cs typeface="DM Sans"/>
              <a:sym typeface="DM Sans"/>
            </a:endParaRPr>
          </a:p>
          <a:p>
            <a:pPr indent="-259079" lvl="1" marL="518160" marR="0" rtl="0" algn="l">
              <a:lnSpc>
                <a:spcPct val="135000"/>
              </a:lnSpc>
              <a:spcBef>
                <a:spcPts val="0"/>
              </a:spcBef>
              <a:spcAft>
                <a:spcPts val="0"/>
              </a:spcAft>
              <a:buClr>
                <a:srgbClr val="000000"/>
              </a:buClr>
              <a:buSzPts val="2400"/>
              <a:buFont typeface="Arial"/>
              <a:buChar char="•"/>
            </a:pPr>
            <a:r>
              <a:rPr b="1" i="0" lang="en-US" sz="2400" u="none" cap="none" strike="noStrike">
                <a:solidFill>
                  <a:srgbClr val="000000"/>
                </a:solidFill>
                <a:latin typeface="DM Sans"/>
                <a:ea typeface="DM Sans"/>
                <a:cs typeface="DM Sans"/>
                <a:sym typeface="DM Sans"/>
              </a:rPr>
              <a:t>TLS Support</a:t>
            </a:r>
            <a:r>
              <a:rPr b="0" i="0" lang="en-US" sz="2400" u="none" cap="none" strike="noStrike">
                <a:solidFill>
                  <a:srgbClr val="000000"/>
                </a:solidFill>
                <a:latin typeface="DM Sans"/>
                <a:ea typeface="DM Sans"/>
                <a:cs typeface="DM Sans"/>
                <a:sym typeface="DM Sans"/>
              </a:rPr>
              <a:t>: Ensures secure communication.</a:t>
            </a:r>
            <a:endParaRPr/>
          </a:p>
          <a:p>
            <a:pPr indent="0" lvl="0" marL="0" marR="0" rtl="0" algn="l">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
        <p:nvSpPr>
          <p:cNvPr id="259" name="Google Shape;259;g34f48720f0b_0_100"/>
          <p:cNvSpPr txBox="1"/>
          <p:nvPr/>
        </p:nvSpPr>
        <p:spPr>
          <a:xfrm>
            <a:off x="166600" y="6101400"/>
            <a:ext cx="12057300" cy="3860400"/>
          </a:xfrm>
          <a:prstGeom prst="rect">
            <a:avLst/>
          </a:prstGeom>
          <a:noFill/>
          <a:ln>
            <a:noFill/>
          </a:ln>
        </p:spPr>
        <p:txBody>
          <a:bodyPr anchorCtr="0" anchor="t" bIns="0" lIns="0" spcFirstLastPara="1" rIns="0" wrap="square" tIns="0">
            <a:spAutoFit/>
          </a:bodyPr>
          <a:lstStyle/>
          <a:p>
            <a:pPr indent="0" lvl="0" marL="0" marR="0" rtl="0" algn="just">
              <a:lnSpc>
                <a:spcPct val="18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81000" lvl="0" marL="457200" marR="0" rtl="0" algn="just">
              <a:lnSpc>
                <a:spcPct val="135000"/>
              </a:lnSpc>
              <a:spcBef>
                <a:spcPts val="0"/>
              </a:spcBef>
              <a:spcAft>
                <a:spcPts val="0"/>
              </a:spcAft>
              <a:buClr>
                <a:srgbClr val="000000"/>
              </a:buClr>
              <a:buSzPts val="2400"/>
              <a:buChar char="●"/>
            </a:pPr>
            <a:r>
              <a:rPr b="1" i="0" lang="en-US" sz="2400" u="none" cap="none" strike="noStrike">
                <a:solidFill>
                  <a:srgbClr val="000000"/>
                </a:solidFill>
                <a:latin typeface="DM Sans"/>
                <a:ea typeface="DM Sans"/>
                <a:cs typeface="DM Sans"/>
                <a:sym typeface="DM Sans"/>
              </a:rPr>
              <a:t>Physical Port</a:t>
            </a:r>
            <a:r>
              <a:rPr b="0" i="0" lang="en-US" sz="2400" u="none" cap="none" strike="noStrike">
                <a:solidFill>
                  <a:srgbClr val="000000"/>
                </a:solidFill>
                <a:latin typeface="DM Sans"/>
                <a:ea typeface="DM Sans"/>
                <a:cs typeface="DM Sans"/>
                <a:sym typeface="DM Sans"/>
              </a:rPr>
              <a:t>: Directly maps to a hardware interface on the switch (e.g., an Ethernet port).</a:t>
            </a:r>
            <a:endParaRPr/>
          </a:p>
          <a:p>
            <a:pPr indent="0" lvl="0" marL="457200" marR="0" rtl="0" algn="just">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381000" lvl="0" marL="457200" marR="0" rtl="0" algn="just">
              <a:lnSpc>
                <a:spcPct val="135000"/>
              </a:lnSpc>
              <a:spcBef>
                <a:spcPts val="0"/>
              </a:spcBef>
              <a:spcAft>
                <a:spcPts val="0"/>
              </a:spcAft>
              <a:buClr>
                <a:srgbClr val="000000"/>
              </a:buClr>
              <a:buSzPts val="2400"/>
              <a:buChar char="●"/>
            </a:pPr>
            <a:r>
              <a:rPr b="1" i="0" lang="en-US" sz="2400" u="none" cap="none" strike="noStrike">
                <a:solidFill>
                  <a:srgbClr val="000000"/>
                </a:solidFill>
                <a:latin typeface="DM Sans"/>
                <a:ea typeface="DM Sans"/>
                <a:cs typeface="DM Sans"/>
                <a:sym typeface="DM Sans"/>
              </a:rPr>
              <a:t>Logical Port: </a:t>
            </a:r>
            <a:r>
              <a:rPr b="0" i="0" lang="en-US" sz="2400" u="none" cap="none" strike="noStrike">
                <a:solidFill>
                  <a:srgbClr val="000000"/>
                </a:solidFill>
                <a:latin typeface="DM Sans"/>
                <a:ea typeface="DM Sans"/>
                <a:cs typeface="DM Sans"/>
                <a:sym typeface="DM Sans"/>
              </a:rPr>
              <a:t>An abstract port not directly tied to hardware. It can represent things like aggregated links, tunnels, or loopback interfaces. Its internal workings are hidden from OpenFlow, and it interacts with OpenFlow like a physical port.</a:t>
            </a:r>
            <a:endParaRPr b="0" i="0" sz="2400" u="none" cap="none" strike="noStrike">
              <a:solidFill>
                <a:srgbClr val="000000"/>
              </a:solidFill>
              <a:latin typeface="DM Sans"/>
              <a:ea typeface="DM Sans"/>
              <a:cs typeface="DM Sans"/>
              <a:sym typeface="DM Sans"/>
            </a:endParaRPr>
          </a:p>
          <a:p>
            <a:pPr indent="0" lvl="0" marL="0" marR="0" rtl="0" algn="just">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4eaaefbd50_0_8"/>
          <p:cNvSpPr txBox="1"/>
          <p:nvPr/>
        </p:nvSpPr>
        <p:spPr>
          <a:xfrm>
            <a:off x="1796551" y="2587998"/>
            <a:ext cx="14260800" cy="277200"/>
          </a:xfrm>
          <a:prstGeom prst="rect">
            <a:avLst/>
          </a:prstGeom>
          <a:noFill/>
          <a:ln>
            <a:noFill/>
          </a:ln>
        </p:spPr>
        <p:txBody>
          <a:bodyPr anchorCtr="0" anchor="t" bIns="0" lIns="0" spcFirstLastPara="1" rIns="0" wrap="square" tIns="0">
            <a:spAutoFit/>
          </a:bodyPr>
          <a:lstStyle/>
          <a:p>
            <a:pPr indent="0" lvl="0" marL="0" marR="0" rtl="0" algn="ctr">
              <a:lnSpc>
                <a:spcPct val="151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8" name="Google Shape;98;g34eaaefbd50_0_8"/>
          <p:cNvSpPr txBox="1"/>
          <p:nvPr/>
        </p:nvSpPr>
        <p:spPr>
          <a:xfrm>
            <a:off x="1370423" y="2540373"/>
            <a:ext cx="16064700" cy="3134700"/>
          </a:xfrm>
          <a:prstGeom prst="rect">
            <a:avLst/>
          </a:prstGeom>
          <a:noFill/>
          <a:ln>
            <a:noFill/>
          </a:ln>
        </p:spPr>
        <p:txBody>
          <a:bodyPr anchorCtr="0" anchor="t" bIns="0" lIns="0" spcFirstLastPara="1" rIns="0" wrap="square" tIns="0">
            <a:spAutoFit/>
          </a:bodyPr>
          <a:lstStyle/>
          <a:p>
            <a:pPr indent="-380746" lvl="0" marL="457200" marR="0" rtl="0" algn="l">
              <a:lnSpc>
                <a:spcPct val="150000"/>
              </a:lnSpc>
              <a:spcBef>
                <a:spcPts val="0"/>
              </a:spcBef>
              <a:spcAft>
                <a:spcPts val="0"/>
              </a:spcAft>
              <a:buClr>
                <a:srgbClr val="000000"/>
              </a:buClr>
              <a:buSzPts val="2396"/>
              <a:buFont typeface="DM Sans"/>
              <a:buChar char="●"/>
            </a:pPr>
            <a:r>
              <a:rPr lang="en-US" sz="2396">
                <a:latin typeface="DM Sans"/>
                <a:ea typeface="DM Sans"/>
                <a:cs typeface="DM Sans"/>
                <a:sym typeface="DM Sans"/>
              </a:rPr>
              <a:t>stands for </a:t>
            </a:r>
            <a:r>
              <a:rPr b="1" i="0" lang="en-US" sz="2396" u="none" cap="none" strike="noStrike">
                <a:solidFill>
                  <a:srgbClr val="FF0000"/>
                </a:solidFill>
                <a:latin typeface="DM Sans"/>
                <a:ea typeface="DM Sans"/>
                <a:cs typeface="DM Sans"/>
                <a:sym typeface="DM Sans"/>
              </a:rPr>
              <a:t>Software-Defined Networking (SDN)</a:t>
            </a:r>
            <a:r>
              <a:rPr b="0" i="0" lang="en-US" sz="2396" u="none" cap="none" strike="noStrike">
                <a:solidFill>
                  <a:srgbClr val="FF0000"/>
                </a:solidFill>
                <a:latin typeface="DM Sans"/>
                <a:ea typeface="DM Sans"/>
                <a:cs typeface="DM Sans"/>
                <a:sym typeface="DM Sans"/>
              </a:rPr>
              <a:t> </a:t>
            </a:r>
            <a:endParaRPr b="0" i="0" sz="2396" u="none" cap="none" strike="noStrike">
              <a:solidFill>
                <a:srgbClr val="FF0000"/>
              </a:solidFill>
              <a:latin typeface="DM Sans"/>
              <a:ea typeface="DM Sans"/>
              <a:cs typeface="DM Sans"/>
              <a:sym typeface="DM Sans"/>
            </a:endParaRPr>
          </a:p>
          <a:p>
            <a:pPr indent="-380746" lvl="0" marL="457200" marR="0" rtl="0" algn="l">
              <a:lnSpc>
                <a:spcPct val="150000"/>
              </a:lnSpc>
              <a:spcBef>
                <a:spcPts val="0"/>
              </a:spcBef>
              <a:spcAft>
                <a:spcPts val="0"/>
              </a:spcAft>
              <a:buClr>
                <a:srgbClr val="000000"/>
              </a:buClr>
              <a:buSzPts val="2396"/>
              <a:buFont typeface="DM Sans"/>
              <a:buChar char="●"/>
            </a:pPr>
            <a:r>
              <a:rPr b="0" i="0" lang="en-US" sz="2396" u="none" cap="none" strike="noStrike">
                <a:solidFill>
                  <a:srgbClr val="000000"/>
                </a:solidFill>
                <a:latin typeface="DM Sans"/>
                <a:ea typeface="DM Sans"/>
                <a:cs typeface="DM Sans"/>
                <a:sym typeface="DM Sans"/>
              </a:rPr>
              <a:t>a networking paradigm that </a:t>
            </a:r>
            <a:r>
              <a:rPr b="1" i="0" lang="en-US" sz="2396" u="none" cap="none" strike="noStrike">
                <a:solidFill>
                  <a:srgbClr val="FF0000"/>
                </a:solidFill>
                <a:latin typeface="DM Sans"/>
                <a:ea typeface="DM Sans"/>
                <a:cs typeface="DM Sans"/>
                <a:sym typeface="DM Sans"/>
              </a:rPr>
              <a:t>decouples the control plane</a:t>
            </a:r>
            <a:r>
              <a:rPr b="0" i="0" lang="en-US" sz="2396" u="none" cap="none" strike="noStrike">
                <a:solidFill>
                  <a:srgbClr val="000000"/>
                </a:solidFill>
                <a:latin typeface="DM Sans"/>
                <a:ea typeface="DM Sans"/>
                <a:cs typeface="DM Sans"/>
                <a:sym typeface="DM Sans"/>
              </a:rPr>
              <a:t> (which makes decisions about where traffic is sent) </a:t>
            </a:r>
            <a:r>
              <a:rPr b="1" i="0" lang="en-US" sz="2396" u="none" cap="none" strike="noStrike">
                <a:solidFill>
                  <a:srgbClr val="FF3131"/>
                </a:solidFill>
                <a:latin typeface="DM Sans"/>
                <a:ea typeface="DM Sans"/>
                <a:cs typeface="DM Sans"/>
                <a:sym typeface="DM Sans"/>
              </a:rPr>
              <a:t>from the data plane</a:t>
            </a:r>
            <a:r>
              <a:rPr b="0" i="0" lang="en-US" sz="2396" u="none" cap="none" strike="noStrike">
                <a:solidFill>
                  <a:srgbClr val="000000"/>
                </a:solidFill>
                <a:latin typeface="DM Sans"/>
                <a:ea typeface="DM Sans"/>
                <a:cs typeface="DM Sans"/>
                <a:sym typeface="DM Sans"/>
              </a:rPr>
              <a:t> (which forwards traffic to the selected destination).</a:t>
            </a:r>
            <a:endParaRPr/>
          </a:p>
          <a:p>
            <a:pPr indent="-380746" lvl="0" marL="457200" marR="0" rtl="0" algn="l">
              <a:lnSpc>
                <a:spcPct val="150000"/>
              </a:lnSpc>
              <a:spcBef>
                <a:spcPts val="0"/>
              </a:spcBef>
              <a:spcAft>
                <a:spcPts val="0"/>
              </a:spcAft>
              <a:buClr>
                <a:srgbClr val="000000"/>
              </a:buClr>
              <a:buSzPts val="2396"/>
              <a:buFont typeface="DM Sans"/>
              <a:buChar char="●"/>
            </a:pPr>
            <a:r>
              <a:rPr b="0" i="0" lang="en-US" sz="2396" u="none" cap="none" strike="noStrike">
                <a:solidFill>
                  <a:srgbClr val="000000"/>
                </a:solidFill>
                <a:latin typeface="DM Sans"/>
                <a:ea typeface="DM Sans"/>
                <a:cs typeface="DM Sans"/>
                <a:sym typeface="DM Sans"/>
              </a:rPr>
              <a:t>an approach to computer networking that allows network administrators to programmatically </a:t>
            </a:r>
            <a:r>
              <a:rPr lang="en-US" sz="2396">
                <a:latin typeface="DM Sans"/>
                <a:ea typeface="DM Sans"/>
                <a:cs typeface="DM Sans"/>
                <a:sym typeface="DM Sans"/>
              </a:rPr>
              <a:t>initialize</a:t>
            </a:r>
            <a:r>
              <a:rPr b="0" i="0" lang="en-US" sz="2396" u="none" cap="none" strike="noStrike">
                <a:solidFill>
                  <a:srgbClr val="000000"/>
                </a:solidFill>
                <a:latin typeface="DM Sans"/>
                <a:ea typeface="DM Sans"/>
                <a:cs typeface="DM Sans"/>
                <a:sym typeface="DM Sans"/>
              </a:rPr>
              <a:t>, control, change, and manage network behavior dynamically via open interfaces and provide abstraction of lower-level </a:t>
            </a:r>
            <a:r>
              <a:rPr lang="en-US" sz="2396">
                <a:latin typeface="DM Sans"/>
                <a:ea typeface="DM Sans"/>
                <a:cs typeface="DM Sans"/>
                <a:sym typeface="DM Sans"/>
              </a:rPr>
              <a:t>functionality</a:t>
            </a:r>
            <a:r>
              <a:rPr b="0" i="0" lang="en-US" sz="2396" u="none" cap="none" strike="noStrike">
                <a:solidFill>
                  <a:srgbClr val="000000"/>
                </a:solidFill>
                <a:latin typeface="DM Sans"/>
                <a:ea typeface="DM Sans"/>
                <a:cs typeface="DM Sans"/>
                <a:sym typeface="DM Sans"/>
              </a:rPr>
              <a:t>.</a:t>
            </a:r>
            <a:endParaRPr/>
          </a:p>
        </p:txBody>
      </p:sp>
      <p:sp>
        <p:nvSpPr>
          <p:cNvPr id="99" name="Google Shape;99;g34eaaefbd50_0_8"/>
          <p:cNvSpPr txBox="1"/>
          <p:nvPr/>
        </p:nvSpPr>
        <p:spPr>
          <a:xfrm>
            <a:off x="989425" y="6031025"/>
            <a:ext cx="16652400" cy="3936600"/>
          </a:xfrm>
          <a:prstGeom prst="rect">
            <a:avLst/>
          </a:prstGeom>
          <a:noFill/>
          <a:ln>
            <a:noFill/>
          </a:ln>
        </p:spPr>
        <p:txBody>
          <a:bodyPr anchorCtr="0" anchor="t" bIns="0" lIns="0" spcFirstLastPara="1" rIns="0" wrap="square" tIns="0">
            <a:spAutoFit/>
          </a:bodyPr>
          <a:lstStyle/>
          <a:p>
            <a:pPr indent="0" lvl="0" marL="0" marR="0" rtl="0" algn="just">
              <a:lnSpc>
                <a:spcPct val="134980"/>
              </a:lnSpc>
              <a:spcBef>
                <a:spcPts val="0"/>
              </a:spcBef>
              <a:spcAft>
                <a:spcPts val="0"/>
              </a:spcAft>
              <a:buNone/>
            </a:pPr>
            <a:r>
              <a:rPr b="1" i="0" lang="en-US" sz="2996" u="none" cap="none" strike="noStrike">
                <a:solidFill>
                  <a:srgbClr val="3A3A8F"/>
                </a:solidFill>
                <a:latin typeface="DM Sans"/>
                <a:ea typeface="DM Sans"/>
                <a:cs typeface="DM Sans"/>
                <a:sym typeface="DM Sans"/>
              </a:rPr>
              <a:t>Key Objectives of SDN :</a:t>
            </a:r>
            <a:endParaRPr/>
          </a:p>
          <a:p>
            <a:pPr indent="0" lvl="0" marL="0" marR="0" rtl="0" algn="just">
              <a:lnSpc>
                <a:spcPct val="80907"/>
              </a:lnSpc>
              <a:spcBef>
                <a:spcPts val="0"/>
              </a:spcBef>
              <a:spcAft>
                <a:spcPts val="0"/>
              </a:spcAft>
              <a:buNone/>
            </a:pPr>
            <a:r>
              <a:t/>
            </a:r>
            <a:endParaRPr b="1" i="0" sz="2996" u="none" cap="none" strike="noStrike">
              <a:solidFill>
                <a:srgbClr val="3A3A8F"/>
              </a:solidFill>
              <a:latin typeface="DM Sans"/>
              <a:ea typeface="DM Sans"/>
              <a:cs typeface="DM Sans"/>
              <a:sym typeface="DM Sans"/>
            </a:endParaRPr>
          </a:p>
          <a:p>
            <a:pPr indent="-269472" lvl="1" marL="538944" marR="0" rtl="0" algn="just">
              <a:lnSpc>
                <a:spcPct val="134976"/>
              </a:lnSpc>
              <a:spcBef>
                <a:spcPts val="0"/>
              </a:spcBef>
              <a:spcAft>
                <a:spcPts val="0"/>
              </a:spcAft>
              <a:buClr>
                <a:srgbClr val="000000"/>
              </a:buClr>
              <a:buSzPts val="2496"/>
              <a:buFont typeface="Arial"/>
              <a:buChar char="•"/>
            </a:pPr>
            <a:r>
              <a:rPr b="0" i="0" lang="en-US" sz="2496" u="none" cap="none" strike="noStrike">
                <a:solidFill>
                  <a:srgbClr val="000000"/>
                </a:solidFill>
                <a:latin typeface="DM Sans"/>
                <a:ea typeface="DM Sans"/>
                <a:cs typeface="DM Sans"/>
                <a:sym typeface="DM Sans"/>
              </a:rPr>
              <a:t>Separate the control and data planes.</a:t>
            </a:r>
            <a:endParaRPr/>
          </a:p>
          <a:p>
            <a:pPr indent="-269472" lvl="1" marL="538944" marR="0" rtl="0" algn="just">
              <a:lnSpc>
                <a:spcPct val="134976"/>
              </a:lnSpc>
              <a:spcBef>
                <a:spcPts val="0"/>
              </a:spcBef>
              <a:spcAft>
                <a:spcPts val="0"/>
              </a:spcAft>
              <a:buClr>
                <a:srgbClr val="000000"/>
              </a:buClr>
              <a:buSzPts val="2496"/>
              <a:buFont typeface="Arial"/>
              <a:buChar char="•"/>
            </a:pPr>
            <a:r>
              <a:rPr lang="en-US" sz="2496">
                <a:latin typeface="DM Sans"/>
                <a:ea typeface="DM Sans"/>
                <a:cs typeface="DM Sans"/>
                <a:sym typeface="DM Sans"/>
              </a:rPr>
              <a:t>Centralized</a:t>
            </a:r>
            <a:r>
              <a:rPr b="0" i="0" lang="en-US" sz="2496" u="none" cap="none" strike="noStrike">
                <a:solidFill>
                  <a:srgbClr val="000000"/>
                </a:solidFill>
                <a:latin typeface="DM Sans"/>
                <a:ea typeface="DM Sans"/>
                <a:cs typeface="DM Sans"/>
                <a:sym typeface="DM Sans"/>
              </a:rPr>
              <a:t> network control to gain a global view of the network.</a:t>
            </a:r>
            <a:endParaRPr/>
          </a:p>
          <a:p>
            <a:pPr indent="-269472" lvl="1" marL="538944" marR="0" rtl="0" algn="just">
              <a:lnSpc>
                <a:spcPct val="134976"/>
              </a:lnSpc>
              <a:spcBef>
                <a:spcPts val="0"/>
              </a:spcBef>
              <a:spcAft>
                <a:spcPts val="0"/>
              </a:spcAft>
              <a:buClr>
                <a:srgbClr val="000000"/>
              </a:buClr>
              <a:buSzPts val="2496"/>
              <a:buFont typeface="Arial"/>
              <a:buChar char="•"/>
            </a:pPr>
            <a:r>
              <a:rPr b="0" i="0" lang="en-US" sz="2496" u="none" cap="none" strike="noStrike">
                <a:solidFill>
                  <a:srgbClr val="000000"/>
                </a:solidFill>
                <a:latin typeface="DM Sans"/>
                <a:ea typeface="DM Sans"/>
                <a:cs typeface="DM Sans"/>
                <a:sym typeface="DM Sans"/>
              </a:rPr>
              <a:t>Enable programmability of the network via open APIs.</a:t>
            </a:r>
            <a:endParaRPr/>
          </a:p>
          <a:p>
            <a:pPr indent="-269472" lvl="1" marL="538944" marR="0" rtl="0" algn="just">
              <a:lnSpc>
                <a:spcPct val="134976"/>
              </a:lnSpc>
              <a:spcBef>
                <a:spcPts val="0"/>
              </a:spcBef>
              <a:spcAft>
                <a:spcPts val="0"/>
              </a:spcAft>
              <a:buClr>
                <a:srgbClr val="000000"/>
              </a:buClr>
              <a:buSzPts val="2496"/>
              <a:buFont typeface="Arial"/>
              <a:buChar char="•"/>
            </a:pPr>
            <a:r>
              <a:rPr b="0" i="0" lang="en-US" sz="2496" u="none" cap="none" strike="noStrike">
                <a:solidFill>
                  <a:srgbClr val="000000"/>
                </a:solidFill>
                <a:latin typeface="DM Sans"/>
                <a:ea typeface="DM Sans"/>
                <a:cs typeface="DM Sans"/>
                <a:sym typeface="DM Sans"/>
              </a:rPr>
              <a:t>Promote vendor-neutral and open standards (e.g., OpenFlow).</a:t>
            </a:r>
            <a:endParaRPr/>
          </a:p>
          <a:p>
            <a:pPr indent="-258677" lvl="1" marL="517354" marR="0" rtl="0" algn="just">
              <a:lnSpc>
                <a:spcPct val="134975"/>
              </a:lnSpc>
              <a:spcBef>
                <a:spcPts val="0"/>
              </a:spcBef>
              <a:spcAft>
                <a:spcPts val="0"/>
              </a:spcAft>
              <a:buClr>
                <a:srgbClr val="000000"/>
              </a:buClr>
              <a:buSzPts val="2396"/>
              <a:buFont typeface="Arial"/>
              <a:buChar char="•"/>
            </a:pPr>
            <a:r>
              <a:rPr b="0" i="0" lang="en-US" sz="2396" u="none" cap="none" strike="noStrike">
                <a:solidFill>
                  <a:srgbClr val="000000"/>
                </a:solidFill>
                <a:latin typeface="DM Sans"/>
                <a:ea typeface="DM Sans"/>
                <a:cs typeface="DM Sans"/>
                <a:sym typeface="DM Sans"/>
              </a:rPr>
              <a:t>Increase agility and simplify management in complex networks.</a:t>
            </a:r>
            <a:endParaRPr/>
          </a:p>
          <a:p>
            <a:pPr indent="0" lvl="0" marL="0" marR="0" rtl="0" algn="just">
              <a:lnSpc>
                <a:spcPct val="140609"/>
              </a:lnSpc>
              <a:spcBef>
                <a:spcPts val="0"/>
              </a:spcBef>
              <a:spcAft>
                <a:spcPts val="0"/>
              </a:spcAft>
              <a:buNone/>
            </a:pPr>
            <a:r>
              <a:t/>
            </a:r>
            <a:endParaRPr b="0" i="0" sz="2396" u="none" cap="none" strike="noStrike">
              <a:solidFill>
                <a:srgbClr val="000000"/>
              </a:solidFill>
              <a:latin typeface="DM Sans"/>
              <a:ea typeface="DM Sans"/>
              <a:cs typeface="DM Sans"/>
              <a:sym typeface="DM Sans"/>
            </a:endParaRPr>
          </a:p>
        </p:txBody>
      </p:sp>
      <p:sp>
        <p:nvSpPr>
          <p:cNvPr id="100" name="Google Shape;100;g34eaaefbd50_0_8"/>
          <p:cNvSpPr txBox="1"/>
          <p:nvPr/>
        </p:nvSpPr>
        <p:spPr>
          <a:xfrm>
            <a:off x="6012472" y="336690"/>
            <a:ext cx="6712800" cy="892200"/>
          </a:xfrm>
          <a:prstGeom prst="rect">
            <a:avLst/>
          </a:prstGeom>
          <a:noFill/>
          <a:ln>
            <a:noFill/>
          </a:ln>
        </p:spPr>
        <p:txBody>
          <a:bodyPr anchorCtr="0" anchor="t" bIns="0" lIns="0" spcFirstLastPara="1" rIns="0" wrap="square" tIns="0">
            <a:spAutoFit/>
          </a:bodyPr>
          <a:lstStyle/>
          <a:p>
            <a:pPr indent="0" lvl="0" marL="0" marR="0" rtl="0" algn="ctr">
              <a:lnSpc>
                <a:spcPct val="134989"/>
              </a:lnSpc>
              <a:spcBef>
                <a:spcPts val="0"/>
              </a:spcBef>
              <a:spcAft>
                <a:spcPts val="0"/>
              </a:spcAft>
              <a:buNone/>
            </a:pPr>
            <a:r>
              <a:rPr b="1" i="0" lang="en-US" sz="5796" u="sng" cap="none" strike="noStrike">
                <a:solidFill>
                  <a:srgbClr val="3A3A8F"/>
                </a:solidFill>
                <a:latin typeface="DM Sans"/>
                <a:ea typeface="DM Sans"/>
                <a:cs typeface="DM Sans"/>
                <a:sym typeface="DM Sans"/>
              </a:rPr>
              <a:t>Introduction</a:t>
            </a:r>
            <a:endParaRPr/>
          </a:p>
        </p:txBody>
      </p:sp>
      <p:sp>
        <p:nvSpPr>
          <p:cNvPr id="101" name="Google Shape;101;g34eaaefbd50_0_8"/>
          <p:cNvSpPr txBox="1"/>
          <p:nvPr/>
        </p:nvSpPr>
        <p:spPr>
          <a:xfrm>
            <a:off x="511919" y="1596148"/>
            <a:ext cx="7083600" cy="615000"/>
          </a:xfrm>
          <a:prstGeom prst="rect">
            <a:avLst/>
          </a:prstGeom>
          <a:noFill/>
          <a:ln>
            <a:noFill/>
          </a:ln>
        </p:spPr>
        <p:txBody>
          <a:bodyPr anchorCtr="0" anchor="t" bIns="0" lIns="0" spcFirstLastPara="1" rIns="0" wrap="square" tIns="0">
            <a:spAutoFit/>
          </a:bodyPr>
          <a:lstStyle/>
          <a:p>
            <a:pPr indent="0" lvl="0" marL="0" marR="0" rtl="0" algn="l">
              <a:lnSpc>
                <a:spcPct val="134985"/>
              </a:lnSpc>
              <a:spcBef>
                <a:spcPts val="0"/>
              </a:spcBef>
              <a:spcAft>
                <a:spcPts val="0"/>
              </a:spcAft>
              <a:buNone/>
            </a:pPr>
            <a:r>
              <a:rPr b="1" i="0" lang="en-US" sz="3996" u="none" cap="none" strike="noStrike">
                <a:solidFill>
                  <a:srgbClr val="3A3A8F"/>
                </a:solidFill>
                <a:latin typeface="DM Sans"/>
                <a:ea typeface="DM Sans"/>
                <a:cs typeface="DM Sans"/>
                <a:sym typeface="DM Sans"/>
              </a:rPr>
              <a:t> → What is SDN?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4f48720f0b_0_106"/>
          <p:cNvSpPr txBox="1"/>
          <p:nvPr/>
        </p:nvSpPr>
        <p:spPr>
          <a:xfrm>
            <a:off x="-1978275" y="124950"/>
            <a:ext cx="1603500" cy="369300"/>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0" i="0" lang="en-US" sz="2400" u="none" cap="none" strike="noStrike">
                <a:solidFill>
                  <a:srgbClr val="000000"/>
                </a:solidFill>
                <a:latin typeface="DM Sans"/>
                <a:ea typeface="DM Sans"/>
                <a:cs typeface="DM Sans"/>
                <a:sym typeface="DM Sans"/>
              </a:rPr>
              <a:t>.</a:t>
            </a:r>
            <a:endParaRPr/>
          </a:p>
        </p:txBody>
      </p:sp>
      <p:sp>
        <p:nvSpPr>
          <p:cNvPr id="265" name="Google Shape;265;g34f48720f0b_0_106"/>
          <p:cNvSpPr txBox="1"/>
          <p:nvPr/>
        </p:nvSpPr>
        <p:spPr>
          <a:xfrm>
            <a:off x="374825" y="3429000"/>
            <a:ext cx="16555200" cy="5855400"/>
          </a:xfrm>
          <a:prstGeom prst="rect">
            <a:avLst/>
          </a:prstGeom>
          <a:noFill/>
          <a:ln>
            <a:noFill/>
          </a:ln>
        </p:spPr>
        <p:txBody>
          <a:bodyPr anchorCtr="0" anchor="t" bIns="0" lIns="0" spcFirstLastPara="1" rIns="0" wrap="square" tIns="0">
            <a:spAutoFit/>
          </a:bodyPr>
          <a:lstStyle/>
          <a:p>
            <a:pPr indent="0" lvl="0" marL="0" marR="0" rtl="0" algn="just">
              <a:lnSpc>
                <a:spcPct val="135000"/>
              </a:lnSpc>
              <a:spcBef>
                <a:spcPts val="0"/>
              </a:spcBef>
              <a:spcAft>
                <a:spcPts val="0"/>
              </a:spcAft>
              <a:buNone/>
            </a:pPr>
            <a:r>
              <a:rPr b="0" i="0" lang="en-US" sz="2400" u="none" cap="none" strike="noStrike">
                <a:solidFill>
                  <a:srgbClr val="000000"/>
                </a:solidFill>
                <a:latin typeface="DM Sans"/>
                <a:ea typeface="DM Sans"/>
                <a:cs typeface="DM Sans"/>
                <a:sym typeface="DM Sans"/>
              </a:rPr>
              <a:t>OpenFlow switches use multiple types of tables to manage the flow of packets through the network.The OpenFlow specification defines three types of tables in the logical switch architecture.</a:t>
            </a:r>
            <a:endParaRPr/>
          </a:p>
          <a:p>
            <a:pPr indent="0" lvl="0" marL="0" marR="0" rtl="0" algn="just">
              <a:lnSpc>
                <a:spcPct val="135000"/>
              </a:lnSpc>
              <a:spcBef>
                <a:spcPts val="0"/>
              </a:spcBef>
              <a:spcAft>
                <a:spcPts val="0"/>
              </a:spcAft>
              <a:buNone/>
            </a:pPr>
            <a:r>
              <a:rPr b="0" i="0" lang="en-US" sz="2400" u="none" cap="none" strike="noStrike">
                <a:solidFill>
                  <a:srgbClr val="000000"/>
                </a:solidFill>
                <a:latin typeface="DM Sans"/>
                <a:ea typeface="DM Sans"/>
                <a:cs typeface="DM Sans"/>
                <a:sym typeface="DM Sans"/>
              </a:rPr>
              <a:t> </a:t>
            </a:r>
            <a:endParaRPr/>
          </a:p>
          <a:p>
            <a:pPr indent="-381000" lvl="0" marL="457200" marR="0" rtl="0" algn="just">
              <a:lnSpc>
                <a:spcPct val="135000"/>
              </a:lnSpc>
              <a:spcBef>
                <a:spcPts val="0"/>
              </a:spcBef>
              <a:spcAft>
                <a:spcPts val="0"/>
              </a:spcAft>
              <a:buClr>
                <a:srgbClr val="000000"/>
              </a:buClr>
              <a:buSzPts val="2400"/>
              <a:buFont typeface="DM Sans"/>
              <a:buAutoNum type="arabicPeriod"/>
            </a:pPr>
            <a:r>
              <a:rPr b="1" i="0" lang="en-US" sz="2400" u="none" cap="none" strike="noStrike">
                <a:solidFill>
                  <a:srgbClr val="000000"/>
                </a:solidFill>
                <a:latin typeface="DM Sans"/>
                <a:ea typeface="DM Sans"/>
                <a:cs typeface="DM Sans"/>
                <a:sym typeface="DM Sans"/>
              </a:rPr>
              <a:t>Flow Tables (Packet Matching and Actions)</a:t>
            </a:r>
            <a:endParaRPr/>
          </a:p>
          <a:p>
            <a:pPr indent="-259079" lvl="1" marL="518160" marR="0" rtl="0" algn="just">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Match incoming packets based on set rules (like IP addresses, port numbers).</a:t>
            </a:r>
            <a:endParaRPr/>
          </a:p>
          <a:p>
            <a:pPr indent="-259079" lvl="1" marL="518160" marR="0" rtl="0" algn="just">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Define actions for matched packets (e.g., forward, drop, send to controller).</a:t>
            </a:r>
            <a:endParaRPr/>
          </a:p>
          <a:p>
            <a:pPr indent="-259079" lvl="1" marL="518160" marR="0" rtl="0" algn="just">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Core part of packet handling in the switch.</a:t>
            </a:r>
            <a:endParaRPr/>
          </a:p>
          <a:p>
            <a:pPr indent="0" lvl="0" marL="0" marR="0" rtl="0" algn="just">
              <a:lnSpc>
                <a:spcPct val="135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just">
              <a:lnSpc>
                <a:spcPct val="135000"/>
              </a:lnSpc>
              <a:spcBef>
                <a:spcPts val="0"/>
              </a:spcBef>
              <a:spcAft>
                <a:spcPts val="0"/>
              </a:spcAft>
              <a:buNone/>
            </a:pPr>
            <a:r>
              <a:rPr b="1" i="0" lang="en-US" sz="2400" u="none" cap="none" strike="noStrike">
                <a:solidFill>
                  <a:srgbClr val="000000"/>
                </a:solidFill>
                <a:latin typeface="DM Sans"/>
                <a:ea typeface="DM Sans"/>
                <a:cs typeface="DM Sans"/>
                <a:sym typeface="DM Sans"/>
              </a:rPr>
              <a:t>2. Group Tables (Actions for Multiple Flows)</a:t>
            </a:r>
            <a:endParaRPr/>
          </a:p>
          <a:p>
            <a:pPr indent="-259079" lvl="1" marL="518160" marR="0" rtl="0" algn="just">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Allow actions to be applied to groups of flows.</a:t>
            </a:r>
            <a:endParaRPr/>
          </a:p>
          <a:p>
            <a:pPr indent="-259079" lvl="1" marL="518160" marR="0" rtl="0" algn="just">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Support more advanced behaviors (like load balancing, multicasting, failover).</a:t>
            </a:r>
            <a:endParaRPr/>
          </a:p>
          <a:p>
            <a:pPr indent="-259079" lvl="1" marL="518160" marR="0" rtl="0" algn="just">
              <a:lnSpc>
                <a:spcPct val="135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Useful for handling multiple packets the same way.</a:t>
            </a:r>
            <a:endParaRPr b="0" i="0" sz="2400" u="none" cap="none" strike="noStrike">
              <a:solidFill>
                <a:srgbClr val="000000"/>
              </a:solidFill>
              <a:latin typeface="DM Sans"/>
              <a:ea typeface="DM Sans"/>
              <a:cs typeface="DM Sans"/>
              <a:sym typeface="DM Sans"/>
            </a:endParaRPr>
          </a:p>
        </p:txBody>
      </p:sp>
      <p:sp>
        <p:nvSpPr>
          <p:cNvPr id="266" name="Google Shape;266;g34f48720f0b_0_106"/>
          <p:cNvSpPr txBox="1"/>
          <p:nvPr/>
        </p:nvSpPr>
        <p:spPr>
          <a:xfrm>
            <a:off x="-175" y="2457225"/>
            <a:ext cx="5164500" cy="6156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999">
                <a:solidFill>
                  <a:srgbClr val="004AAD"/>
                </a:solidFill>
                <a:latin typeface="DM Sans"/>
                <a:ea typeface="DM Sans"/>
                <a:cs typeface="DM Sans"/>
                <a:sym typeface="DM Sans"/>
              </a:rPr>
              <a:t>  </a:t>
            </a:r>
            <a:r>
              <a:rPr b="1" i="0" lang="en-US" sz="3999" u="none" cap="none" strike="noStrike">
                <a:solidFill>
                  <a:srgbClr val="004AAD"/>
                </a:solidFill>
                <a:latin typeface="DM Sans"/>
                <a:ea typeface="DM Sans"/>
                <a:cs typeface="DM Sans"/>
                <a:sym typeface="DM Sans"/>
              </a:rPr>
              <a:t>→ Flow Tables</a:t>
            </a:r>
            <a:endParaRPr/>
          </a:p>
        </p:txBody>
      </p:sp>
      <p:sp>
        <p:nvSpPr>
          <p:cNvPr id="267" name="Google Shape;267;g34f48720f0b_0_106"/>
          <p:cNvSpPr txBox="1"/>
          <p:nvPr/>
        </p:nvSpPr>
        <p:spPr>
          <a:xfrm flipH="1">
            <a:off x="-2977675" y="6101400"/>
            <a:ext cx="478800" cy="554100"/>
          </a:xfrm>
          <a:prstGeom prst="rect">
            <a:avLst/>
          </a:prstGeom>
          <a:noFill/>
          <a:ln>
            <a:noFill/>
          </a:ln>
        </p:spPr>
        <p:txBody>
          <a:bodyPr anchorCtr="0" anchor="t" bIns="91425" lIns="91425" spcFirstLastPara="1" rIns="91425" wrap="square" tIns="91425">
            <a:spAutoFit/>
          </a:bodyPr>
          <a:lstStyle/>
          <a:p>
            <a:pPr indent="0" lvl="0" marL="0" rtl="0" algn="just">
              <a:lnSpc>
                <a:spcPct val="135000"/>
              </a:lnSpc>
              <a:spcBef>
                <a:spcPts val="0"/>
              </a:spcBef>
              <a:spcAft>
                <a:spcPts val="0"/>
              </a:spcAft>
              <a:buClr>
                <a:schemeClr val="dk1"/>
              </a:buClr>
              <a:buFont typeface="Arial"/>
              <a:buNone/>
            </a:pPr>
            <a:r>
              <a:t/>
            </a:r>
            <a:endParaRPr sz="2400">
              <a:solidFill>
                <a:schemeClr val="dk1"/>
              </a:solidFill>
              <a:latin typeface="DM Sans"/>
              <a:ea typeface="DM Sans"/>
              <a:cs typeface="DM Sans"/>
              <a:sym typeface="DM Sans"/>
            </a:endParaRPr>
          </a:p>
        </p:txBody>
      </p:sp>
      <p:sp>
        <p:nvSpPr>
          <p:cNvPr id="268" name="Google Shape;268;g34f48720f0b_0_106"/>
          <p:cNvSpPr txBox="1"/>
          <p:nvPr/>
        </p:nvSpPr>
        <p:spPr>
          <a:xfrm>
            <a:off x="229075" y="333175"/>
            <a:ext cx="16700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chemeClr val="dk1"/>
              </a:solidFill>
            </a:endParaRPr>
          </a:p>
          <a:p>
            <a:pPr indent="-381000" lvl="0" marL="457200" rtl="0" algn="l">
              <a:spcBef>
                <a:spcPts val="0"/>
              </a:spcBef>
              <a:spcAft>
                <a:spcPts val="0"/>
              </a:spcAft>
              <a:buClr>
                <a:schemeClr val="dk1"/>
              </a:buClr>
              <a:buSzPts val="2400"/>
              <a:buChar char="●"/>
            </a:pPr>
            <a:r>
              <a:rPr b="1" lang="en-US" sz="2400">
                <a:solidFill>
                  <a:schemeClr val="dk1"/>
                </a:solidFill>
              </a:rPr>
              <a:t>Reserved port:</a:t>
            </a:r>
            <a:r>
              <a:rPr lang="en-US" sz="2400">
                <a:solidFill>
                  <a:schemeClr val="dk1"/>
                </a:solidFill>
              </a:rPr>
              <a:t> Defined by the OpenFlow specification. It specifies generic forwarding actions such as sending to and receiving from the controller, flooding, or forwarding using non-OpenFlow methods, such as “normal” switch processing.</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34dd0d16d03_1_0"/>
          <p:cNvSpPr txBox="1"/>
          <p:nvPr/>
        </p:nvSpPr>
        <p:spPr>
          <a:xfrm>
            <a:off x="562250" y="916250"/>
            <a:ext cx="17408700" cy="2549100"/>
          </a:xfrm>
          <a:prstGeom prst="rect">
            <a:avLst/>
          </a:prstGeom>
          <a:noFill/>
          <a:ln>
            <a:noFill/>
          </a:ln>
        </p:spPr>
        <p:txBody>
          <a:bodyPr anchorCtr="0" anchor="t" bIns="91425" lIns="91425" spcFirstLastPara="1" rIns="91425" wrap="square" tIns="91425">
            <a:spAutoFit/>
          </a:bodyPr>
          <a:lstStyle/>
          <a:p>
            <a:pPr indent="0" lvl="0" marL="0" rtl="0" algn="just">
              <a:lnSpc>
                <a:spcPct val="135000"/>
              </a:lnSpc>
              <a:spcBef>
                <a:spcPts val="0"/>
              </a:spcBef>
              <a:spcAft>
                <a:spcPts val="0"/>
              </a:spcAft>
              <a:buNone/>
            </a:pPr>
            <a:r>
              <a:rPr b="1" lang="en-US" sz="2400">
                <a:solidFill>
                  <a:schemeClr val="dk1"/>
                </a:solidFill>
                <a:latin typeface="DM Sans"/>
                <a:ea typeface="DM Sans"/>
                <a:cs typeface="DM Sans"/>
                <a:sym typeface="DM Sans"/>
              </a:rPr>
              <a:t>3. Meter Tables (Performance Management)</a:t>
            </a:r>
            <a:endParaRPr>
              <a:solidFill>
                <a:schemeClr val="dk1"/>
              </a:solidFill>
            </a:endParaRPr>
          </a:p>
          <a:p>
            <a:pPr indent="-259079" lvl="1" marL="518160" rtl="0" algn="just">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Manage performance and traffic control.</a:t>
            </a:r>
            <a:endParaRPr>
              <a:solidFill>
                <a:schemeClr val="dk1"/>
              </a:solidFill>
            </a:endParaRPr>
          </a:p>
          <a:p>
            <a:pPr indent="-259079" lvl="1" marL="518160" rtl="0" algn="just">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Apply rate-limiting to control how fast packets are sent.</a:t>
            </a:r>
            <a:endParaRPr>
              <a:solidFill>
                <a:schemeClr val="dk1"/>
              </a:solidFill>
            </a:endParaRPr>
          </a:p>
          <a:p>
            <a:pPr indent="-259079" lvl="1" marL="518160" rtl="0" algn="just">
              <a:lnSpc>
                <a:spcPct val="135000"/>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Help implement Quality of Service (QoS) by monitoring traffic usage.</a:t>
            </a:r>
            <a:endParaRPr>
              <a:solidFill>
                <a:schemeClr val="dk1"/>
              </a:solidFill>
            </a:endParaRPr>
          </a:p>
          <a:p>
            <a:pPr indent="0" lvl="0" marL="0" rtl="0" algn="just">
              <a:lnSpc>
                <a:spcPct val="135000"/>
              </a:lnSpc>
              <a:spcBef>
                <a:spcPts val="0"/>
              </a:spcBef>
              <a:spcAft>
                <a:spcPts val="0"/>
              </a:spcAft>
              <a:buNone/>
            </a:pPr>
            <a:r>
              <a:t/>
            </a:r>
            <a:endParaRPr sz="2400">
              <a:solidFill>
                <a:schemeClr val="dk1"/>
              </a:solidFill>
              <a:latin typeface="DM Sans"/>
              <a:ea typeface="DM Sans"/>
              <a:cs typeface="DM Sans"/>
              <a:sym typeface="DM Sans"/>
            </a:endParaRPr>
          </a:p>
        </p:txBody>
      </p:sp>
      <p:sp>
        <p:nvSpPr>
          <p:cNvPr id="274" name="Google Shape;274;g34dd0d16d03_1_0"/>
          <p:cNvSpPr txBox="1"/>
          <p:nvPr/>
        </p:nvSpPr>
        <p:spPr>
          <a:xfrm flipH="1">
            <a:off x="562250" y="3769425"/>
            <a:ext cx="17408700" cy="31824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b="1" lang="en-US" sz="2600">
                <a:solidFill>
                  <a:schemeClr val="dk1"/>
                </a:solidFill>
                <a:latin typeface="DM Sans"/>
                <a:ea typeface="DM Sans"/>
                <a:cs typeface="DM Sans"/>
                <a:sym typeface="DM Sans"/>
              </a:rPr>
              <a:t>Flow Entry Management:</a:t>
            </a:r>
            <a:endParaRPr sz="1600">
              <a:solidFill>
                <a:schemeClr val="dk1"/>
              </a:solidFill>
            </a:endParaRPr>
          </a:p>
          <a:p>
            <a:pPr indent="0" lvl="0" marL="0" rtl="0" algn="l">
              <a:lnSpc>
                <a:spcPct val="139958"/>
              </a:lnSpc>
              <a:spcBef>
                <a:spcPts val="0"/>
              </a:spcBef>
              <a:spcAft>
                <a:spcPts val="0"/>
              </a:spcAft>
              <a:buNone/>
            </a:pPr>
            <a:r>
              <a:t/>
            </a:r>
            <a:endParaRPr b="1" sz="2400">
              <a:solidFill>
                <a:schemeClr val="dk1"/>
              </a:solidFill>
              <a:latin typeface="DM Sans"/>
              <a:ea typeface="DM Sans"/>
              <a:cs typeface="DM Sans"/>
              <a:sym typeface="DM Sans"/>
            </a:endParaRPr>
          </a:p>
          <a:p>
            <a:pPr indent="0" lvl="0" marL="0" rtl="0" algn="l">
              <a:lnSpc>
                <a:spcPct val="139958"/>
              </a:lnSpc>
              <a:spcBef>
                <a:spcPts val="0"/>
              </a:spcBef>
              <a:spcAft>
                <a:spcPts val="0"/>
              </a:spcAft>
              <a:buNone/>
            </a:pPr>
            <a:r>
              <a:rPr lang="en-US" sz="2400">
                <a:solidFill>
                  <a:schemeClr val="dk1"/>
                </a:solidFill>
                <a:latin typeface="DM Sans"/>
                <a:ea typeface="DM Sans"/>
                <a:cs typeface="DM Sans"/>
                <a:sym typeface="DM Sans"/>
              </a:rPr>
              <a:t>The SDN controller can:</a:t>
            </a:r>
            <a:endParaRPr>
              <a:solidFill>
                <a:schemeClr val="dk1"/>
              </a:solidFill>
            </a:endParaRPr>
          </a:p>
          <a:p>
            <a:pPr indent="-259079" lvl="1" marL="518160" rtl="0" algn="l">
              <a:lnSpc>
                <a:spcPct val="139958"/>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Add, update, or delete entries in these tables.</a:t>
            </a:r>
            <a:endParaRPr>
              <a:solidFill>
                <a:schemeClr val="dk1"/>
              </a:solidFill>
            </a:endParaRPr>
          </a:p>
          <a:p>
            <a:pPr indent="-259079" lvl="1" marL="518160" rtl="0" algn="l">
              <a:lnSpc>
                <a:spcPct val="139958"/>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Do it</a:t>
            </a:r>
            <a:r>
              <a:rPr b="1" lang="en-US" sz="2400">
                <a:solidFill>
                  <a:srgbClr val="FF3131"/>
                </a:solidFill>
                <a:latin typeface="DM Sans"/>
                <a:ea typeface="DM Sans"/>
                <a:cs typeface="DM Sans"/>
                <a:sym typeface="DM Sans"/>
              </a:rPr>
              <a:t> reactively</a:t>
            </a:r>
            <a:r>
              <a:rPr lang="en-US" sz="2400">
                <a:solidFill>
                  <a:schemeClr val="dk1"/>
                </a:solidFill>
                <a:latin typeface="DM Sans"/>
                <a:ea typeface="DM Sans"/>
                <a:cs typeface="DM Sans"/>
                <a:sym typeface="DM Sans"/>
              </a:rPr>
              <a:t> (in response to incoming packets).</a:t>
            </a:r>
            <a:endParaRPr>
              <a:solidFill>
                <a:schemeClr val="dk1"/>
              </a:solidFill>
            </a:endParaRPr>
          </a:p>
          <a:p>
            <a:pPr indent="-259079" lvl="1" marL="518160" rtl="0" algn="l">
              <a:lnSpc>
                <a:spcPct val="139958"/>
              </a:lnSpc>
              <a:spcBef>
                <a:spcPts val="0"/>
              </a:spcBef>
              <a:spcAft>
                <a:spcPts val="0"/>
              </a:spcAft>
              <a:buClr>
                <a:schemeClr val="dk1"/>
              </a:buClr>
              <a:buSzPts val="2400"/>
              <a:buChar char="•"/>
            </a:pPr>
            <a:r>
              <a:rPr lang="en-US" sz="2400">
                <a:solidFill>
                  <a:schemeClr val="dk1"/>
                </a:solidFill>
                <a:latin typeface="DM Sans"/>
                <a:ea typeface="DM Sans"/>
                <a:cs typeface="DM Sans"/>
                <a:sym typeface="DM Sans"/>
              </a:rPr>
              <a:t>Or </a:t>
            </a:r>
            <a:r>
              <a:rPr b="1" lang="en-US" sz="2400">
                <a:solidFill>
                  <a:srgbClr val="FF3131"/>
                </a:solidFill>
                <a:latin typeface="DM Sans"/>
                <a:ea typeface="DM Sans"/>
                <a:cs typeface="DM Sans"/>
                <a:sym typeface="DM Sans"/>
              </a:rPr>
              <a:t>proactively </a:t>
            </a:r>
            <a:r>
              <a:rPr lang="en-US" sz="2400">
                <a:solidFill>
                  <a:schemeClr val="dk1"/>
                </a:solidFill>
                <a:latin typeface="DM Sans"/>
                <a:ea typeface="DM Sans"/>
                <a:cs typeface="DM Sans"/>
                <a:sym typeface="DM Sans"/>
              </a:rPr>
              <a:t>(in advance, based on expected traffic).</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34f48720f0b_0_112"/>
          <p:cNvSpPr txBox="1"/>
          <p:nvPr/>
        </p:nvSpPr>
        <p:spPr>
          <a:xfrm>
            <a:off x="512265" y="981075"/>
            <a:ext cx="17263500" cy="53982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l">
              <a:lnSpc>
                <a:spcPct val="140015"/>
              </a:lnSpc>
              <a:spcBef>
                <a:spcPts val="0"/>
              </a:spcBef>
              <a:spcAft>
                <a:spcPts val="0"/>
              </a:spcAft>
              <a:buNone/>
            </a:pPr>
            <a:r>
              <a:rPr b="1" i="0" lang="en-US" sz="2599" u="none" cap="none" strike="noStrike">
                <a:solidFill>
                  <a:srgbClr val="000000"/>
                </a:solidFill>
                <a:latin typeface="DM Sans"/>
                <a:ea typeface="DM Sans"/>
                <a:cs typeface="DM Sans"/>
                <a:sym typeface="DM Sans"/>
              </a:rPr>
              <a:t>Understanding "Flows": </a:t>
            </a:r>
            <a:endParaRPr/>
          </a:p>
          <a:p>
            <a:pPr indent="0" lvl="0" marL="0" marR="0" rtl="0" algn="l">
              <a:lnSpc>
                <a:spcPct val="140015"/>
              </a:lnSpc>
              <a:spcBef>
                <a:spcPts val="0"/>
              </a:spcBef>
              <a:spcAft>
                <a:spcPts val="0"/>
              </a:spcAft>
              <a:buNone/>
            </a:pPr>
            <a:r>
              <a:t/>
            </a:r>
            <a:endParaRPr b="1" i="0" sz="2599" u="none" cap="none" strike="noStrike">
              <a:solidFill>
                <a:srgbClr val="000000"/>
              </a:solidFill>
              <a:latin typeface="DM Sans"/>
              <a:ea typeface="DM Sans"/>
              <a:cs typeface="DM Sans"/>
              <a:sym typeface="DM Sans"/>
            </a:endParaRPr>
          </a:p>
          <a:p>
            <a:pPr indent="-280668" lvl="1" marL="561338" marR="0" rtl="0" algn="l">
              <a:lnSpc>
                <a:spcPct val="140015"/>
              </a:lnSpc>
              <a:spcBef>
                <a:spcPts val="0"/>
              </a:spcBef>
              <a:spcAft>
                <a:spcPts val="0"/>
              </a:spcAft>
              <a:buClr>
                <a:srgbClr val="000000"/>
              </a:buClr>
              <a:buSzPts val="2599"/>
              <a:buFont typeface="Arial"/>
              <a:buChar char="•"/>
            </a:pPr>
            <a:r>
              <a:rPr b="0" i="0" lang="en-US" sz="2599" u="none" cap="none" strike="noStrike">
                <a:solidFill>
                  <a:srgbClr val="000000"/>
                </a:solidFill>
                <a:latin typeface="DM Sans"/>
                <a:ea typeface="DM Sans"/>
                <a:cs typeface="DM Sans"/>
                <a:sym typeface="DM Sans"/>
              </a:rPr>
              <a:t>While the OpenFlow specification doesn't have a rigid definition, a "flow" is generally understood as a stream of network packets that share a common set of characteristics identified in their headers. </a:t>
            </a:r>
            <a:endParaRPr/>
          </a:p>
          <a:p>
            <a:pPr indent="0" lvl="0" marL="0" marR="0" rtl="0" algn="l">
              <a:lnSpc>
                <a:spcPct val="140015"/>
              </a:lnSpc>
              <a:spcBef>
                <a:spcPts val="0"/>
              </a:spcBef>
              <a:spcAft>
                <a:spcPts val="0"/>
              </a:spcAft>
              <a:buNone/>
            </a:pPr>
            <a:r>
              <a:t/>
            </a:r>
            <a:endParaRPr b="0" i="0" sz="2599" u="none" cap="none" strike="noStrike">
              <a:solidFill>
                <a:srgbClr val="000000"/>
              </a:solidFill>
              <a:latin typeface="DM Sans"/>
              <a:ea typeface="DM Sans"/>
              <a:cs typeface="DM Sans"/>
              <a:sym typeface="DM Sans"/>
            </a:endParaRPr>
          </a:p>
          <a:p>
            <a:pPr indent="-280668" lvl="1" marL="561338" marR="0" rtl="0" algn="l">
              <a:lnSpc>
                <a:spcPct val="140015"/>
              </a:lnSpc>
              <a:spcBef>
                <a:spcPts val="0"/>
              </a:spcBef>
              <a:spcAft>
                <a:spcPts val="0"/>
              </a:spcAft>
              <a:buClr>
                <a:srgbClr val="000000"/>
              </a:buClr>
              <a:buSzPts val="2599"/>
              <a:buFont typeface="Arial"/>
              <a:buChar char="•"/>
            </a:pPr>
            <a:r>
              <a:rPr b="0" i="0" lang="en-US" sz="2599" u="none" cap="none" strike="noStrike">
                <a:solidFill>
                  <a:srgbClr val="000000"/>
                </a:solidFill>
                <a:latin typeface="DM Sans"/>
                <a:ea typeface="DM Sans"/>
                <a:cs typeface="DM Sans"/>
                <a:sym typeface="DM Sans"/>
              </a:rPr>
              <a:t>For example, all packets belonging to a specific TCP connection between two servers would constitute a flow because they would likely have the same source and destination IP addresses and port numbers. </a:t>
            </a:r>
            <a:endParaRPr/>
          </a:p>
          <a:p>
            <a:pPr indent="0" lvl="0" marL="0" marR="0" rtl="0" algn="l">
              <a:lnSpc>
                <a:spcPct val="140015"/>
              </a:lnSpc>
              <a:spcBef>
                <a:spcPts val="0"/>
              </a:spcBef>
              <a:spcAft>
                <a:spcPts val="0"/>
              </a:spcAft>
              <a:buNone/>
            </a:pPr>
            <a:r>
              <a:t/>
            </a:r>
            <a:endParaRPr b="0" i="0" sz="2599" u="none" cap="none" strike="noStrike">
              <a:solidFill>
                <a:srgbClr val="000000"/>
              </a:solidFill>
              <a:latin typeface="DM Sans"/>
              <a:ea typeface="DM Sans"/>
              <a:cs typeface="DM Sans"/>
              <a:sym typeface="DM Sans"/>
            </a:endParaRPr>
          </a:p>
          <a:p>
            <a:pPr indent="-280668" lvl="1" marL="561338" marR="0" rtl="0" algn="l">
              <a:lnSpc>
                <a:spcPct val="140015"/>
              </a:lnSpc>
              <a:spcBef>
                <a:spcPts val="0"/>
              </a:spcBef>
              <a:spcAft>
                <a:spcPts val="0"/>
              </a:spcAft>
              <a:buClr>
                <a:srgbClr val="000000"/>
              </a:buClr>
              <a:buSzPts val="2599"/>
              <a:buFont typeface="Arial"/>
              <a:buChar char="•"/>
            </a:pPr>
            <a:r>
              <a:rPr b="0" i="0" lang="en-US" sz="2599" u="none" cap="none" strike="noStrike">
                <a:solidFill>
                  <a:srgbClr val="000000"/>
                </a:solidFill>
                <a:latin typeface="DM Sans"/>
                <a:ea typeface="DM Sans"/>
                <a:cs typeface="DM Sans"/>
                <a:sym typeface="DM Sans"/>
              </a:rPr>
              <a:t>The flow tables use these header fields to identify and act upon these streams of packets.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nvSpPr>
        <p:spPr>
          <a:xfrm>
            <a:off x="512437" y="1827656"/>
            <a:ext cx="10015800" cy="5855400"/>
          </a:xfrm>
          <a:prstGeom prst="rect">
            <a:avLst/>
          </a:prstGeom>
          <a:noFill/>
          <a:ln>
            <a:noFill/>
          </a:ln>
        </p:spPr>
        <p:txBody>
          <a:bodyPr anchorCtr="0" anchor="t" bIns="0" lIns="0" spcFirstLastPara="1" rIns="0" wrap="square" tIns="0">
            <a:spAutoFit/>
          </a:bodyPr>
          <a:lstStyle/>
          <a:p>
            <a:pPr indent="0" lvl="0" marL="0" marR="0" rtl="0" algn="l">
              <a:lnSpc>
                <a:spcPct val="135000"/>
              </a:lnSpc>
              <a:spcBef>
                <a:spcPts val="0"/>
              </a:spcBef>
              <a:spcAft>
                <a:spcPts val="0"/>
              </a:spcAft>
              <a:buNone/>
            </a:pPr>
            <a:r>
              <a:rPr i="0" lang="en-US" sz="2400" u="none" cap="none" strike="noStrike">
                <a:solidFill>
                  <a:srgbClr val="000000"/>
                </a:solidFill>
                <a:latin typeface="DM Sans"/>
                <a:ea typeface="DM Sans"/>
                <a:cs typeface="DM Sans"/>
                <a:sym typeface="DM Sans"/>
              </a:rPr>
              <a:t> </a:t>
            </a:r>
            <a:endParaRPr>
              <a:latin typeface="DM Sans"/>
              <a:ea typeface="DM Sans"/>
              <a:cs typeface="DM Sans"/>
              <a:sym typeface="DM Sans"/>
            </a:endParaRPr>
          </a:p>
          <a:p>
            <a:pPr indent="-381000" lvl="0" marL="457200" rtl="0" algn="l">
              <a:lnSpc>
                <a:spcPct val="13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The </a:t>
            </a:r>
            <a:r>
              <a:rPr b="1" lang="en-US" sz="2400">
                <a:solidFill>
                  <a:srgbClr val="FF3131"/>
                </a:solidFill>
                <a:latin typeface="DM Sans"/>
                <a:ea typeface="DM Sans"/>
                <a:cs typeface="DM Sans"/>
                <a:sym typeface="DM Sans"/>
              </a:rPr>
              <a:t>SDN control layer</a:t>
            </a:r>
            <a:r>
              <a:rPr lang="en-US" sz="2400">
                <a:solidFill>
                  <a:schemeClr val="dk1"/>
                </a:solidFill>
                <a:latin typeface="DM Sans"/>
                <a:ea typeface="DM Sans"/>
                <a:cs typeface="DM Sans"/>
                <a:sym typeface="DM Sans"/>
              </a:rPr>
              <a:t> translates application service requests into commands for data plane switches.</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381000" lvl="0" marL="457200" rtl="0" algn="l">
              <a:lnSpc>
                <a:spcPct val="13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It provides applications with data on </a:t>
            </a:r>
            <a:r>
              <a:rPr b="1" lang="en-US" sz="2400">
                <a:solidFill>
                  <a:srgbClr val="FF3131"/>
                </a:solidFill>
                <a:latin typeface="DM Sans"/>
                <a:ea typeface="DM Sans"/>
                <a:cs typeface="DM Sans"/>
                <a:sym typeface="DM Sans"/>
              </a:rPr>
              <a:t>network topology and activity</a:t>
            </a:r>
            <a:r>
              <a:rPr lang="en-US" sz="2400">
                <a:solidFill>
                  <a:srgbClr val="FF3131"/>
                </a:solidFill>
                <a:latin typeface="DM Sans"/>
                <a:ea typeface="DM Sans"/>
                <a:cs typeface="DM Sans"/>
                <a:sym typeface="DM Sans"/>
              </a:rPr>
              <a:t>.</a:t>
            </a:r>
            <a:br>
              <a:rPr lang="en-US" sz="2400">
                <a:solidFill>
                  <a:srgbClr val="FF3131"/>
                </a:solidFill>
                <a:latin typeface="DM Sans"/>
                <a:ea typeface="DM Sans"/>
                <a:cs typeface="DM Sans"/>
                <a:sym typeface="DM Sans"/>
              </a:rPr>
            </a:br>
            <a:endParaRPr sz="2400">
              <a:solidFill>
                <a:srgbClr val="FF3131"/>
              </a:solidFill>
              <a:latin typeface="DM Sans"/>
              <a:ea typeface="DM Sans"/>
              <a:cs typeface="DM Sans"/>
              <a:sym typeface="DM Sans"/>
            </a:endParaRPr>
          </a:p>
          <a:p>
            <a:pPr indent="-381000" lvl="0" marL="457200" rtl="0" algn="l">
              <a:lnSpc>
                <a:spcPct val="13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Implemented as a </a:t>
            </a:r>
            <a:r>
              <a:rPr b="1" lang="en-US" sz="2400">
                <a:solidFill>
                  <a:srgbClr val="FF3131"/>
                </a:solidFill>
                <a:latin typeface="DM Sans"/>
                <a:ea typeface="DM Sans"/>
                <a:cs typeface="DM Sans"/>
                <a:sym typeface="DM Sans"/>
              </a:rPr>
              <a:t>server or group of servers</a:t>
            </a:r>
            <a:r>
              <a:rPr lang="en-US" sz="2400">
                <a:solidFill>
                  <a:schemeClr val="dk1"/>
                </a:solidFill>
                <a:latin typeface="DM Sans"/>
                <a:ea typeface="DM Sans"/>
                <a:cs typeface="DM Sans"/>
                <a:sym typeface="DM Sans"/>
              </a:rPr>
              <a:t> called </a:t>
            </a:r>
            <a:r>
              <a:rPr b="1" lang="en-US" sz="2400">
                <a:solidFill>
                  <a:srgbClr val="980000"/>
                </a:solidFill>
                <a:latin typeface="DM Sans"/>
                <a:ea typeface="DM Sans"/>
                <a:cs typeface="DM Sans"/>
                <a:sym typeface="DM Sans"/>
              </a:rPr>
              <a:t>S</a:t>
            </a:r>
            <a:r>
              <a:rPr b="1" lang="en-US" sz="2400">
                <a:solidFill>
                  <a:srgbClr val="FF3131"/>
                </a:solidFill>
                <a:latin typeface="DM Sans"/>
                <a:ea typeface="DM Sans"/>
                <a:cs typeface="DM Sans"/>
                <a:sym typeface="DM Sans"/>
              </a:rPr>
              <a:t>DN controllers</a:t>
            </a:r>
            <a:r>
              <a:rPr lang="en-US" sz="2400">
                <a:solidFill>
                  <a:srgbClr val="FF3131"/>
                </a:solidFill>
                <a:latin typeface="DM Sans"/>
                <a:ea typeface="DM Sans"/>
                <a:cs typeface="DM Sans"/>
                <a:sym typeface="DM Sans"/>
              </a:rPr>
              <a:t>.</a:t>
            </a:r>
            <a:endParaRPr sz="2400">
              <a:solidFill>
                <a:srgbClr val="FF3131"/>
              </a:solidFill>
              <a:latin typeface="DM Sans"/>
              <a:ea typeface="DM Sans"/>
              <a:cs typeface="DM Sans"/>
              <a:sym typeface="DM Sans"/>
            </a:endParaRPr>
          </a:p>
          <a:p>
            <a:pPr indent="0" lvl="0" marL="0" marR="0" rtl="0" algn="l">
              <a:lnSpc>
                <a:spcPct val="135000"/>
              </a:lnSpc>
              <a:spcBef>
                <a:spcPts val="0"/>
              </a:spcBef>
              <a:spcAft>
                <a:spcPts val="0"/>
              </a:spcAft>
              <a:buNone/>
            </a:pPr>
            <a:r>
              <a:t/>
            </a:r>
            <a:endParaRPr sz="2400">
              <a:latin typeface="DM Sans"/>
              <a:ea typeface="DM Sans"/>
              <a:cs typeface="DM Sans"/>
              <a:sym typeface="DM Sans"/>
            </a:endParaRPr>
          </a:p>
          <a:p>
            <a:pPr indent="0" lvl="0" marL="0" marR="0" rtl="0" algn="l">
              <a:lnSpc>
                <a:spcPct val="135000"/>
              </a:lnSpc>
              <a:spcBef>
                <a:spcPts val="0"/>
              </a:spcBef>
              <a:spcAft>
                <a:spcPts val="0"/>
              </a:spcAft>
              <a:buNone/>
            </a:pPr>
            <a:r>
              <a:t/>
            </a:r>
            <a:endParaRPr i="0" sz="2400" u="none" cap="none" strike="noStrike">
              <a:solidFill>
                <a:srgbClr val="000000"/>
              </a:solidFill>
              <a:latin typeface="DM Sans"/>
              <a:ea typeface="DM Sans"/>
              <a:cs typeface="DM Sans"/>
              <a:sym typeface="DM Sans"/>
            </a:endParaRPr>
          </a:p>
          <a:p>
            <a:pPr indent="0" lvl="0" marL="0" marR="0" rtl="0" algn="l">
              <a:lnSpc>
                <a:spcPct val="135000"/>
              </a:lnSpc>
              <a:spcBef>
                <a:spcPts val="0"/>
              </a:spcBef>
              <a:spcAft>
                <a:spcPts val="0"/>
              </a:spcAft>
              <a:buNone/>
            </a:pPr>
            <a:r>
              <a:t/>
            </a:r>
            <a:endParaRPr i="0" sz="2400" u="none" cap="none" strike="noStrike">
              <a:solidFill>
                <a:srgbClr val="000000"/>
              </a:solidFill>
              <a:latin typeface="DM Sans"/>
              <a:ea typeface="DM Sans"/>
              <a:cs typeface="DM Sans"/>
              <a:sym typeface="DM Sans"/>
            </a:endParaRPr>
          </a:p>
        </p:txBody>
      </p:sp>
      <p:sp>
        <p:nvSpPr>
          <p:cNvPr id="285" name="Google Shape;285;p22"/>
          <p:cNvSpPr/>
          <p:nvPr/>
        </p:nvSpPr>
        <p:spPr>
          <a:xfrm>
            <a:off x="10528252" y="2033694"/>
            <a:ext cx="7242018" cy="7224606"/>
          </a:xfrm>
          <a:custGeom>
            <a:rect b="b" l="l" r="r" t="t"/>
            <a:pathLst>
              <a:path extrusionOk="0" h="7224606" w="7242018">
                <a:moveTo>
                  <a:pt x="0" y="0"/>
                </a:moveTo>
                <a:lnTo>
                  <a:pt x="7242017" y="0"/>
                </a:lnTo>
                <a:lnTo>
                  <a:pt x="7242017" y="7224606"/>
                </a:lnTo>
                <a:lnTo>
                  <a:pt x="0" y="7224606"/>
                </a:lnTo>
                <a:lnTo>
                  <a:pt x="0" y="0"/>
                </a:lnTo>
                <a:close/>
              </a:path>
            </a:pathLst>
          </a:custGeom>
          <a:blipFill rotWithShape="1">
            <a:blip r:embed="rId3">
              <a:alphaModFix/>
            </a:blip>
            <a:stretch>
              <a:fillRect b="-525" l="0" r="0" t="-526"/>
            </a:stretch>
          </a:blipFill>
          <a:ln>
            <a:noFill/>
          </a:ln>
        </p:spPr>
      </p:sp>
      <p:sp>
        <p:nvSpPr>
          <p:cNvPr id="286" name="Google Shape;286;p22"/>
          <p:cNvSpPr txBox="1"/>
          <p:nvPr/>
        </p:nvSpPr>
        <p:spPr>
          <a:xfrm>
            <a:off x="3227887" y="9822597"/>
            <a:ext cx="8524200" cy="369300"/>
          </a:xfrm>
          <a:prstGeom prst="rect">
            <a:avLst/>
          </a:prstGeom>
          <a:noFill/>
          <a:ln>
            <a:noFill/>
          </a:ln>
        </p:spPr>
        <p:txBody>
          <a:bodyPr anchorCtr="0" anchor="t" bIns="0" lIns="0" spcFirstLastPara="1" rIns="0" wrap="square" tIns="0">
            <a:spAutoFit/>
          </a:bodyPr>
          <a:lstStyle/>
          <a:p>
            <a:pPr indent="0" lvl="0" marL="0" marR="0" rtl="0" algn="just">
              <a:lnSpc>
                <a:spcPct val="135014"/>
              </a:lnSpc>
              <a:spcBef>
                <a:spcPts val="0"/>
              </a:spcBef>
              <a:spcAft>
                <a:spcPts val="0"/>
              </a:spcAft>
              <a:buNone/>
            </a:pPr>
            <a:r>
              <a:t/>
            </a:r>
            <a:endParaRPr i="0" sz="2400" u="none" cap="none" strike="noStrike">
              <a:solidFill>
                <a:srgbClr val="000000"/>
              </a:solidFill>
              <a:latin typeface="DM Sans"/>
              <a:ea typeface="DM Sans"/>
              <a:cs typeface="DM Sans"/>
              <a:sym typeface="DM Sans"/>
            </a:endParaRPr>
          </a:p>
        </p:txBody>
      </p:sp>
      <p:sp>
        <p:nvSpPr>
          <p:cNvPr id="287" name="Google Shape;287;p22"/>
          <p:cNvSpPr txBox="1"/>
          <p:nvPr/>
        </p:nvSpPr>
        <p:spPr>
          <a:xfrm>
            <a:off x="3144867" y="473710"/>
            <a:ext cx="12389621" cy="99568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799" u="sng" cap="none" strike="noStrike">
                <a:solidFill>
                  <a:srgbClr val="004AAD"/>
                </a:solidFill>
                <a:latin typeface="DM Sans"/>
                <a:ea typeface="DM Sans"/>
                <a:cs typeface="DM Sans"/>
                <a:sym typeface="DM Sans"/>
              </a:rPr>
              <a:t>SDN Control Plane Architecture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nvSpPr>
        <p:spPr>
          <a:xfrm>
            <a:off x="247045" y="289400"/>
            <a:ext cx="18041100" cy="80409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DM Sans"/>
                <a:ea typeface="DM Sans"/>
                <a:cs typeface="DM Sans"/>
                <a:sym typeface="DM Sans"/>
              </a:rPr>
              <a:t> →Control Plane Functions</a:t>
            </a:r>
            <a:endParaRPr b="1" i="0" sz="3999" u="none" cap="none" strike="noStrike">
              <a:solidFill>
                <a:srgbClr val="004AAD"/>
              </a:solidFill>
              <a:latin typeface="DM Sans"/>
              <a:ea typeface="DM Sans"/>
              <a:cs typeface="DM Sans"/>
              <a:sym typeface="DM Sans"/>
            </a:endParaRPr>
          </a:p>
          <a:p>
            <a:pPr indent="0" lvl="0" marL="0" marR="0" rtl="0" algn="l">
              <a:lnSpc>
                <a:spcPct val="140000"/>
              </a:lnSpc>
              <a:spcBef>
                <a:spcPts val="0"/>
              </a:spcBef>
              <a:spcAft>
                <a:spcPts val="0"/>
              </a:spcAft>
              <a:buNone/>
            </a:pPr>
            <a:r>
              <a:t/>
            </a:r>
            <a:endParaRPr/>
          </a:p>
          <a:p>
            <a:pPr indent="-259082" lvl="1" marL="518165" marR="0" rtl="0" algn="l">
              <a:lnSpc>
                <a:spcPct val="140000"/>
              </a:lnSpc>
              <a:spcBef>
                <a:spcPts val="0"/>
              </a:spcBef>
              <a:spcAft>
                <a:spcPts val="0"/>
              </a:spcAft>
              <a:buClr>
                <a:srgbClr val="000000"/>
              </a:buClr>
              <a:buSzPts val="2400"/>
              <a:buFont typeface="Arial"/>
              <a:buChar char="•"/>
            </a:pPr>
            <a:r>
              <a:rPr b="1" i="0" lang="en-US" sz="2400" u="none" cap="none" strike="noStrike">
                <a:solidFill>
                  <a:srgbClr val="000000"/>
                </a:solidFill>
                <a:latin typeface="DM Sans"/>
                <a:ea typeface="DM Sans"/>
                <a:cs typeface="DM Sans"/>
                <a:sym typeface="DM Sans"/>
              </a:rPr>
              <a:t>Shortest path forwarding:</a:t>
            </a:r>
            <a:r>
              <a:rPr b="0" i="0" lang="en-US" sz="2400" u="none" cap="none" strike="noStrike">
                <a:solidFill>
                  <a:srgbClr val="FF3131"/>
                </a:solidFill>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Uses routing information collected from switches to </a:t>
            </a:r>
            <a:r>
              <a:rPr b="1" i="0" lang="en-US" sz="2400" u="none" cap="none" strike="noStrike">
                <a:solidFill>
                  <a:srgbClr val="FF3131"/>
                </a:solidFill>
                <a:latin typeface="DM Sans"/>
                <a:ea typeface="DM Sans"/>
                <a:cs typeface="DM Sans"/>
                <a:sym typeface="DM Sans"/>
              </a:rPr>
              <a:t>establish preferred routes</a:t>
            </a:r>
            <a:r>
              <a:rPr b="0" i="0" lang="en-US" sz="2400" u="none" cap="none" strike="noStrike">
                <a:solidFill>
                  <a:srgbClr val="000000"/>
                </a:solidFill>
                <a:latin typeface="DM Sans"/>
                <a:ea typeface="DM Sans"/>
                <a:cs typeface="DM Sans"/>
                <a:sym typeface="DM Sans"/>
              </a:rPr>
              <a:t>.</a:t>
            </a:r>
            <a:endParaRPr b="0" i="0" sz="2400" u="none" cap="none" strike="noStrike">
              <a:solidFill>
                <a:srgbClr val="000000"/>
              </a:solidFill>
              <a:latin typeface="DM Sans"/>
              <a:ea typeface="DM Sans"/>
              <a:cs typeface="DM Sans"/>
              <a:sym typeface="DM Sans"/>
            </a:endParaRPr>
          </a:p>
          <a:p>
            <a:pPr indent="0" lvl="0" marL="914400" marR="0" rtl="0" algn="l">
              <a:lnSpc>
                <a:spcPct val="140000"/>
              </a:lnSpc>
              <a:spcBef>
                <a:spcPts val="0"/>
              </a:spcBef>
              <a:spcAft>
                <a:spcPts val="0"/>
              </a:spcAft>
              <a:buNone/>
            </a:pPr>
            <a:r>
              <a:t/>
            </a:r>
            <a:endParaRPr sz="2400">
              <a:latin typeface="DM Sans"/>
              <a:ea typeface="DM Sans"/>
              <a:cs typeface="DM Sans"/>
              <a:sym typeface="DM Sans"/>
            </a:endParaRPr>
          </a:p>
          <a:p>
            <a:pPr indent="-259082" lvl="1" marL="518165" marR="0" rtl="0" algn="l">
              <a:lnSpc>
                <a:spcPct val="140000"/>
              </a:lnSpc>
              <a:spcBef>
                <a:spcPts val="0"/>
              </a:spcBef>
              <a:spcAft>
                <a:spcPts val="0"/>
              </a:spcAft>
              <a:buClr>
                <a:srgbClr val="000000"/>
              </a:buClr>
              <a:buSzPts val="2400"/>
              <a:buFont typeface="Arial"/>
              <a:buChar char="•"/>
            </a:pPr>
            <a:r>
              <a:rPr b="1" i="0" lang="en-US" sz="2400" u="none" cap="none" strike="noStrike">
                <a:solidFill>
                  <a:srgbClr val="000000"/>
                </a:solidFill>
                <a:latin typeface="DM Sans"/>
                <a:ea typeface="DM Sans"/>
                <a:cs typeface="DM Sans"/>
                <a:sym typeface="DM Sans"/>
              </a:rPr>
              <a:t>Notification manager:</a:t>
            </a:r>
            <a:r>
              <a:rPr b="0" i="0" lang="en-US" sz="2400" u="none" cap="none" strike="noStrike">
                <a:solidFill>
                  <a:srgbClr val="FF3131"/>
                </a:solidFill>
                <a:latin typeface="DM Sans"/>
                <a:ea typeface="DM Sans"/>
                <a:cs typeface="DM Sans"/>
                <a:sym typeface="DM Sans"/>
              </a:rPr>
              <a:t> </a:t>
            </a:r>
            <a:r>
              <a:rPr b="1" i="0" lang="en-US" sz="2400" u="none" cap="none" strike="noStrike">
                <a:solidFill>
                  <a:srgbClr val="FF3131"/>
                </a:solidFill>
                <a:latin typeface="DM Sans"/>
                <a:ea typeface="DM Sans"/>
                <a:cs typeface="DM Sans"/>
                <a:sym typeface="DM Sans"/>
              </a:rPr>
              <a:t>Receives, processes, and forwards</a:t>
            </a:r>
            <a:r>
              <a:rPr b="0" i="0" lang="en-US" sz="2400" u="none" cap="none" strike="noStrike">
                <a:solidFill>
                  <a:srgbClr val="000000"/>
                </a:solidFill>
                <a:latin typeface="DM Sans"/>
                <a:ea typeface="DM Sans"/>
                <a:cs typeface="DM Sans"/>
                <a:sym typeface="DM Sans"/>
              </a:rPr>
              <a:t> to an application events, such</a:t>
            </a:r>
            <a:r>
              <a:rPr lang="en-US" sz="2400">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as</a:t>
            </a:r>
            <a:r>
              <a:rPr lang="en-US" sz="2400">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security alarms, and state changes.</a:t>
            </a:r>
            <a:endParaRPr b="0" i="0" sz="2400" u="none" cap="none" strike="noStrike">
              <a:solidFill>
                <a:srgbClr val="000000"/>
              </a:solidFill>
              <a:latin typeface="DM Sans"/>
              <a:ea typeface="DM Sans"/>
              <a:cs typeface="DM Sans"/>
              <a:sym typeface="DM Sans"/>
            </a:endParaRPr>
          </a:p>
          <a:p>
            <a:pPr indent="0" lvl="0" marL="914400" marR="0" rtl="0" algn="l">
              <a:lnSpc>
                <a:spcPct val="140000"/>
              </a:lnSpc>
              <a:spcBef>
                <a:spcPts val="0"/>
              </a:spcBef>
              <a:spcAft>
                <a:spcPts val="0"/>
              </a:spcAft>
              <a:buNone/>
            </a:pPr>
            <a:r>
              <a:t/>
            </a:r>
            <a:endParaRPr sz="2400">
              <a:latin typeface="DM Sans"/>
              <a:ea typeface="DM Sans"/>
              <a:cs typeface="DM Sans"/>
              <a:sym typeface="DM Sans"/>
            </a:endParaRPr>
          </a:p>
          <a:p>
            <a:pPr indent="-259082" lvl="1" marL="518165" marR="0" rtl="0" algn="l">
              <a:lnSpc>
                <a:spcPct val="140000"/>
              </a:lnSpc>
              <a:spcBef>
                <a:spcPts val="0"/>
              </a:spcBef>
              <a:spcAft>
                <a:spcPts val="0"/>
              </a:spcAft>
              <a:buClr>
                <a:srgbClr val="000000"/>
              </a:buClr>
              <a:buSzPts val="2400"/>
              <a:buFont typeface="Arial"/>
              <a:buChar char="•"/>
            </a:pPr>
            <a:r>
              <a:rPr b="1" i="0" lang="en-US" sz="2400" u="none" cap="none" strike="noStrike">
                <a:solidFill>
                  <a:srgbClr val="000000"/>
                </a:solidFill>
                <a:latin typeface="DM Sans"/>
                <a:ea typeface="DM Sans"/>
                <a:cs typeface="DM Sans"/>
                <a:sym typeface="DM Sans"/>
              </a:rPr>
              <a:t>Security mechanisms: </a:t>
            </a:r>
            <a:r>
              <a:rPr b="0" i="0" lang="en-US" sz="2400" u="none" cap="none" strike="noStrike">
                <a:solidFill>
                  <a:srgbClr val="000000"/>
                </a:solidFill>
                <a:latin typeface="DM Sans"/>
                <a:ea typeface="DM Sans"/>
                <a:cs typeface="DM Sans"/>
                <a:sym typeface="DM Sans"/>
              </a:rPr>
              <a:t>Provides </a:t>
            </a:r>
            <a:r>
              <a:rPr b="1" i="0" lang="en-US" sz="2400" u="none" cap="none" strike="noStrike">
                <a:solidFill>
                  <a:srgbClr val="FF3131"/>
                </a:solidFill>
                <a:latin typeface="DM Sans"/>
                <a:ea typeface="DM Sans"/>
                <a:cs typeface="DM Sans"/>
                <a:sym typeface="DM Sans"/>
              </a:rPr>
              <a:t>isolation</a:t>
            </a:r>
            <a:r>
              <a:rPr b="0" i="0" lang="en-US" sz="2400" u="none" cap="none" strike="noStrike">
                <a:solidFill>
                  <a:srgbClr val="FF3131"/>
                </a:solidFill>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and </a:t>
            </a:r>
            <a:r>
              <a:rPr b="1" i="0" lang="en-US" sz="2400" u="none" cap="none" strike="noStrike">
                <a:solidFill>
                  <a:srgbClr val="FF3131"/>
                </a:solidFill>
                <a:latin typeface="DM Sans"/>
                <a:ea typeface="DM Sans"/>
                <a:cs typeface="DM Sans"/>
                <a:sym typeface="DM Sans"/>
              </a:rPr>
              <a:t>security </a:t>
            </a:r>
            <a:r>
              <a:rPr b="0" i="0" lang="en-US" sz="2400" u="none" cap="none" strike="noStrike">
                <a:solidFill>
                  <a:srgbClr val="000000"/>
                </a:solidFill>
                <a:latin typeface="DM Sans"/>
                <a:ea typeface="DM Sans"/>
                <a:cs typeface="DM Sans"/>
                <a:sym typeface="DM Sans"/>
              </a:rPr>
              <a:t>enforcement between applications and</a:t>
            </a:r>
            <a:r>
              <a:rPr lang="en-US"/>
              <a:t> </a:t>
            </a:r>
            <a:r>
              <a:rPr b="0" i="0" lang="en-US" sz="2400" u="none" cap="none" strike="noStrike">
                <a:solidFill>
                  <a:srgbClr val="000000"/>
                </a:solidFill>
                <a:latin typeface="DM Sans"/>
                <a:ea typeface="DM Sans"/>
                <a:cs typeface="DM Sans"/>
                <a:sym typeface="DM Sans"/>
              </a:rPr>
              <a:t>services.</a:t>
            </a:r>
            <a:endParaRPr b="0" i="0" sz="2400" u="none" cap="none" strike="noStrike">
              <a:solidFill>
                <a:srgbClr val="000000"/>
              </a:solidFill>
              <a:latin typeface="DM Sans"/>
              <a:ea typeface="DM Sans"/>
              <a:cs typeface="DM Sans"/>
              <a:sym typeface="DM Sans"/>
            </a:endParaRPr>
          </a:p>
          <a:p>
            <a:pPr indent="0" lvl="0" marL="914400" marR="0" rtl="0" algn="l">
              <a:lnSpc>
                <a:spcPct val="140000"/>
              </a:lnSpc>
              <a:spcBef>
                <a:spcPts val="0"/>
              </a:spcBef>
              <a:spcAft>
                <a:spcPts val="0"/>
              </a:spcAft>
              <a:buNone/>
            </a:pPr>
            <a:r>
              <a:t/>
            </a:r>
            <a:endParaRPr sz="2400">
              <a:latin typeface="DM Sans"/>
              <a:ea typeface="DM Sans"/>
              <a:cs typeface="DM Sans"/>
              <a:sym typeface="DM Sans"/>
            </a:endParaRPr>
          </a:p>
          <a:p>
            <a:pPr indent="-259082" lvl="1" marL="518165" rtl="0" algn="l">
              <a:lnSpc>
                <a:spcPct val="140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Topology manager:</a:t>
            </a:r>
            <a:r>
              <a:rPr lang="en-US" sz="2400">
                <a:solidFill>
                  <a:schemeClr val="dk1"/>
                </a:solidFill>
                <a:latin typeface="DM Sans"/>
                <a:ea typeface="DM Sans"/>
                <a:cs typeface="DM Sans"/>
                <a:sym typeface="DM Sans"/>
              </a:rPr>
              <a:t> Builds and maintains</a:t>
            </a:r>
            <a:r>
              <a:rPr lang="en-US" sz="2400">
                <a:solidFill>
                  <a:srgbClr val="FF3131"/>
                </a:solidFill>
                <a:latin typeface="DM Sans"/>
                <a:ea typeface="DM Sans"/>
                <a:cs typeface="DM Sans"/>
                <a:sym typeface="DM Sans"/>
              </a:rPr>
              <a:t> </a:t>
            </a:r>
            <a:r>
              <a:rPr b="1" lang="en-US" sz="2400">
                <a:solidFill>
                  <a:srgbClr val="FF3131"/>
                </a:solidFill>
                <a:latin typeface="DM Sans"/>
                <a:ea typeface="DM Sans"/>
                <a:cs typeface="DM Sans"/>
                <a:sym typeface="DM Sans"/>
              </a:rPr>
              <a:t>switch interconnection topology</a:t>
            </a:r>
            <a:r>
              <a:rPr b="1" lang="en-US" sz="2400">
                <a:solidFill>
                  <a:srgbClr val="980000"/>
                </a:solidFill>
                <a:latin typeface="DM Sans"/>
                <a:ea typeface="DM Sans"/>
                <a:cs typeface="DM Sans"/>
                <a:sym typeface="DM Sans"/>
              </a:rPr>
              <a:t> </a:t>
            </a:r>
            <a:r>
              <a:rPr lang="en-US" sz="2400">
                <a:solidFill>
                  <a:schemeClr val="dk1"/>
                </a:solidFill>
                <a:latin typeface="DM Sans"/>
                <a:ea typeface="DM Sans"/>
                <a:cs typeface="DM Sans"/>
                <a:sym typeface="DM Sans"/>
              </a:rPr>
              <a:t>information.</a:t>
            </a:r>
            <a:endParaRPr sz="2400">
              <a:solidFill>
                <a:schemeClr val="dk1"/>
              </a:solidFill>
              <a:latin typeface="DM Sans"/>
              <a:ea typeface="DM Sans"/>
              <a:cs typeface="DM Sans"/>
              <a:sym typeface="DM Sans"/>
            </a:endParaRPr>
          </a:p>
          <a:p>
            <a:pPr indent="0" lvl="0" marL="914400" rtl="0" algn="l">
              <a:lnSpc>
                <a:spcPct val="140000"/>
              </a:lnSpc>
              <a:spcBef>
                <a:spcPts val="0"/>
              </a:spcBef>
              <a:spcAft>
                <a:spcPts val="0"/>
              </a:spcAft>
              <a:buNone/>
            </a:pPr>
            <a:r>
              <a:t/>
            </a:r>
            <a:endParaRPr sz="2400">
              <a:solidFill>
                <a:schemeClr val="dk1"/>
              </a:solidFill>
              <a:latin typeface="DM Sans"/>
              <a:ea typeface="DM Sans"/>
              <a:cs typeface="DM Sans"/>
              <a:sym typeface="DM Sans"/>
            </a:endParaRPr>
          </a:p>
          <a:p>
            <a:pPr indent="-259082" lvl="1" marL="518165" rtl="0" algn="l">
              <a:lnSpc>
                <a:spcPct val="140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Statistics manager:</a:t>
            </a:r>
            <a:r>
              <a:rPr lang="en-US" sz="2400">
                <a:solidFill>
                  <a:schemeClr val="dk1"/>
                </a:solidFill>
                <a:latin typeface="DM Sans"/>
                <a:ea typeface="DM Sans"/>
                <a:cs typeface="DM Sans"/>
                <a:sym typeface="DM Sans"/>
              </a:rPr>
              <a:t> Collects </a:t>
            </a:r>
            <a:r>
              <a:rPr b="1" lang="en-US" sz="2400">
                <a:solidFill>
                  <a:srgbClr val="FF3131"/>
                </a:solidFill>
                <a:latin typeface="DM Sans"/>
                <a:ea typeface="DM Sans"/>
                <a:cs typeface="DM Sans"/>
                <a:sym typeface="DM Sans"/>
              </a:rPr>
              <a:t>data on traffic</a:t>
            </a:r>
            <a:r>
              <a:rPr b="1" lang="en-US" sz="2400">
                <a:solidFill>
                  <a:srgbClr val="980000"/>
                </a:solidFill>
                <a:latin typeface="DM Sans"/>
                <a:ea typeface="DM Sans"/>
                <a:cs typeface="DM Sans"/>
                <a:sym typeface="DM Sans"/>
              </a:rPr>
              <a:t> </a:t>
            </a:r>
            <a:r>
              <a:rPr lang="en-US" sz="2400">
                <a:solidFill>
                  <a:schemeClr val="dk1"/>
                </a:solidFill>
                <a:latin typeface="DM Sans"/>
                <a:ea typeface="DM Sans"/>
                <a:cs typeface="DM Sans"/>
                <a:sym typeface="DM Sans"/>
              </a:rPr>
              <a:t>through</a:t>
            </a:r>
            <a:r>
              <a:rPr lang="en-US">
                <a:solidFill>
                  <a:schemeClr val="dk1"/>
                </a:solidFill>
              </a:rPr>
              <a:t> </a:t>
            </a:r>
            <a:r>
              <a:rPr lang="en-US" sz="2400">
                <a:solidFill>
                  <a:schemeClr val="dk1"/>
                </a:solidFill>
                <a:latin typeface="DM Sans"/>
                <a:ea typeface="DM Sans"/>
                <a:cs typeface="DM Sans"/>
                <a:sym typeface="DM Sans"/>
              </a:rPr>
              <a:t>the switches.</a:t>
            </a:r>
            <a:endParaRPr sz="2400">
              <a:solidFill>
                <a:schemeClr val="dk1"/>
              </a:solidFill>
              <a:latin typeface="DM Sans"/>
              <a:ea typeface="DM Sans"/>
              <a:cs typeface="DM Sans"/>
              <a:sym typeface="DM Sans"/>
            </a:endParaRPr>
          </a:p>
          <a:p>
            <a:pPr indent="0" lvl="0" marL="914400" rtl="0" algn="l">
              <a:lnSpc>
                <a:spcPct val="140000"/>
              </a:lnSpc>
              <a:spcBef>
                <a:spcPts val="0"/>
              </a:spcBef>
              <a:spcAft>
                <a:spcPts val="0"/>
              </a:spcAft>
              <a:buNone/>
            </a:pPr>
            <a:r>
              <a:t/>
            </a:r>
            <a:endParaRPr sz="2400">
              <a:solidFill>
                <a:schemeClr val="dk1"/>
              </a:solidFill>
              <a:latin typeface="DM Sans"/>
              <a:ea typeface="DM Sans"/>
              <a:cs typeface="DM Sans"/>
              <a:sym typeface="DM Sans"/>
            </a:endParaRPr>
          </a:p>
          <a:p>
            <a:pPr indent="-259082" lvl="1" marL="518165" rtl="0" algn="l">
              <a:lnSpc>
                <a:spcPct val="140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Device manager:</a:t>
            </a:r>
            <a:r>
              <a:rPr lang="en-US" sz="2400">
                <a:solidFill>
                  <a:schemeClr val="dk1"/>
                </a:solidFill>
                <a:latin typeface="DM Sans"/>
                <a:ea typeface="DM Sans"/>
                <a:cs typeface="DM Sans"/>
                <a:sym typeface="DM Sans"/>
              </a:rPr>
              <a:t> </a:t>
            </a:r>
            <a:r>
              <a:rPr b="1" lang="en-US" sz="2400">
                <a:solidFill>
                  <a:srgbClr val="FF3131"/>
                </a:solidFill>
                <a:latin typeface="DM Sans"/>
                <a:ea typeface="DM Sans"/>
                <a:cs typeface="DM Sans"/>
                <a:sym typeface="DM Sans"/>
              </a:rPr>
              <a:t>Configures switch parameters</a:t>
            </a:r>
            <a:r>
              <a:rPr lang="en-US" sz="2400">
                <a:solidFill>
                  <a:schemeClr val="dk1"/>
                </a:solidFill>
                <a:latin typeface="DM Sans"/>
                <a:ea typeface="DM Sans"/>
                <a:cs typeface="DM Sans"/>
                <a:sym typeface="DM Sans"/>
              </a:rPr>
              <a:t> and attributes and</a:t>
            </a:r>
            <a:r>
              <a:rPr lang="en-US">
                <a:solidFill>
                  <a:srgbClr val="FF3131"/>
                </a:solidFill>
              </a:rPr>
              <a:t> </a:t>
            </a:r>
            <a:r>
              <a:rPr b="1" lang="en-US" sz="2400">
                <a:solidFill>
                  <a:srgbClr val="FF3131"/>
                </a:solidFill>
                <a:latin typeface="DM Sans"/>
                <a:ea typeface="DM Sans"/>
                <a:cs typeface="DM Sans"/>
                <a:sym typeface="DM Sans"/>
              </a:rPr>
              <a:t>manages flow tables.</a:t>
            </a:r>
            <a:endParaRPr b="1" sz="2400">
              <a:solidFill>
                <a:srgbClr val="FF3131"/>
              </a:solidFill>
              <a:latin typeface="DM Sans"/>
              <a:ea typeface="DM Sans"/>
              <a:cs typeface="DM Sans"/>
              <a:sym typeface="DM Sans"/>
            </a:endParaRPr>
          </a:p>
          <a:p>
            <a:pPr indent="0" lvl="0" marL="0" marR="0" rtl="0" algn="l">
              <a:lnSpc>
                <a:spcPct val="140000"/>
              </a:lnSpc>
              <a:spcBef>
                <a:spcPts val="0"/>
              </a:spcBef>
              <a:spcAft>
                <a:spcPts val="0"/>
              </a:spcAft>
              <a:buNone/>
            </a:pPr>
            <a:r>
              <a:t/>
            </a:r>
            <a:endParaRPr/>
          </a:p>
          <a:p>
            <a:pPr indent="0" lvl="0" marL="0" marR="0" rtl="0" algn="ctr">
              <a:lnSpc>
                <a:spcPct val="14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4ed3fbb3d4_0_39"/>
          <p:cNvSpPr/>
          <p:nvPr/>
        </p:nvSpPr>
        <p:spPr>
          <a:xfrm>
            <a:off x="3493375" y="1813150"/>
            <a:ext cx="11301259" cy="5947288"/>
          </a:xfrm>
          <a:custGeom>
            <a:rect b="b" l="l" r="r" t="t"/>
            <a:pathLst>
              <a:path extrusionOk="0" h="5947288" w="11301259">
                <a:moveTo>
                  <a:pt x="0" y="0"/>
                </a:moveTo>
                <a:lnTo>
                  <a:pt x="11301259" y="0"/>
                </a:lnTo>
                <a:lnTo>
                  <a:pt x="11301259" y="5947287"/>
                </a:lnTo>
                <a:lnTo>
                  <a:pt x="0" y="594728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nvSpPr>
        <p:spPr>
          <a:xfrm>
            <a:off x="271417" y="260990"/>
            <a:ext cx="17471700" cy="87309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DM Sans"/>
                <a:ea typeface="DM Sans"/>
                <a:cs typeface="DM Sans"/>
                <a:sym typeface="DM Sans"/>
              </a:rPr>
              <a:t>→ SDN Controller as a Network Operating System (NOS)</a:t>
            </a:r>
            <a:endParaRPr/>
          </a:p>
          <a:p>
            <a:pPr indent="0" lvl="0" marL="0" marR="0" rtl="0" algn="l">
              <a:lnSpc>
                <a:spcPct val="83995"/>
              </a:lnSpc>
              <a:spcBef>
                <a:spcPts val="0"/>
              </a:spcBef>
              <a:spcAft>
                <a:spcPts val="0"/>
              </a:spcAft>
              <a:buNone/>
            </a:pPr>
            <a:r>
              <a:t/>
            </a:r>
            <a:endParaRPr b="1" i="0" sz="3999" u="none" cap="none" strike="noStrike">
              <a:solidFill>
                <a:srgbClr val="004AAD"/>
              </a:solidFill>
              <a:latin typeface="DM Sans"/>
              <a:ea typeface="DM Sans"/>
              <a:cs typeface="DM Sans"/>
              <a:sym typeface="DM Sans"/>
            </a:endParaRPr>
          </a:p>
          <a:p>
            <a:pPr indent="-381000" lvl="0" marL="457200" rtl="0" algn="l">
              <a:lnSpc>
                <a:spcPct val="115000"/>
              </a:lnSpc>
              <a:spcBef>
                <a:spcPts val="120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An </a:t>
            </a:r>
            <a:r>
              <a:rPr b="1" lang="en-US" sz="2400">
                <a:solidFill>
                  <a:srgbClr val="FF3131"/>
                </a:solidFill>
                <a:latin typeface="DM Sans"/>
                <a:ea typeface="DM Sans"/>
                <a:cs typeface="DM Sans"/>
                <a:sym typeface="DM Sans"/>
              </a:rPr>
              <a:t>SDN controller</a:t>
            </a:r>
            <a:r>
              <a:rPr lang="en-US" sz="2400">
                <a:solidFill>
                  <a:srgbClr val="FF3131"/>
                </a:solidFill>
                <a:latin typeface="DM Sans"/>
                <a:ea typeface="DM Sans"/>
                <a:cs typeface="DM Sans"/>
                <a:sym typeface="DM Sans"/>
              </a:rPr>
              <a:t> f</a:t>
            </a:r>
            <a:r>
              <a:rPr lang="en-US" sz="2400">
                <a:solidFill>
                  <a:schemeClr val="dk1"/>
                </a:solidFill>
                <a:latin typeface="DM Sans"/>
                <a:ea typeface="DM Sans"/>
                <a:cs typeface="DM Sans"/>
                <a:sym typeface="DM Sans"/>
              </a:rPr>
              <a:t>unctions like a network operating system (NOS), offering </a:t>
            </a:r>
            <a:r>
              <a:rPr b="1" lang="en-US" sz="2400">
                <a:solidFill>
                  <a:srgbClr val="FF3131"/>
                </a:solidFill>
                <a:latin typeface="DM Sans"/>
                <a:ea typeface="DM Sans"/>
                <a:cs typeface="DM Sans"/>
                <a:sym typeface="DM Sans"/>
              </a:rPr>
              <a:t>centralized control </a:t>
            </a:r>
            <a:r>
              <a:rPr lang="en-US" sz="2400">
                <a:solidFill>
                  <a:schemeClr val="dk1"/>
                </a:solidFill>
                <a:latin typeface="DM Sans"/>
                <a:ea typeface="DM Sans"/>
                <a:cs typeface="DM Sans"/>
                <a:sym typeface="DM Sans"/>
              </a:rPr>
              <a:t>and </a:t>
            </a:r>
            <a:r>
              <a:rPr b="1" lang="en-US" sz="2400">
                <a:solidFill>
                  <a:srgbClr val="FF3131"/>
                </a:solidFill>
                <a:latin typeface="DM Sans"/>
                <a:ea typeface="DM Sans"/>
                <a:cs typeface="DM Sans"/>
                <a:sym typeface="DM Sans"/>
              </a:rPr>
              <a:t>network service management.</a:t>
            </a:r>
            <a:br>
              <a:rPr b="1" lang="en-US" sz="2400">
                <a:solidFill>
                  <a:srgbClr val="FF3131"/>
                </a:solidFill>
                <a:latin typeface="DM Sans"/>
                <a:ea typeface="DM Sans"/>
                <a:cs typeface="DM Sans"/>
                <a:sym typeface="DM Sans"/>
              </a:rPr>
            </a:br>
            <a:endParaRPr b="1" sz="2400">
              <a:solidFill>
                <a:srgbClr val="FF313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It </a:t>
            </a:r>
            <a:r>
              <a:rPr lang="en-US" sz="2400">
                <a:latin typeface="DM Sans"/>
                <a:ea typeface="DM Sans"/>
                <a:cs typeface="DM Sans"/>
                <a:sym typeface="DM Sans"/>
              </a:rPr>
              <a:t>abstracts physical network complexity,</a:t>
            </a:r>
            <a:r>
              <a:rPr lang="en-US" sz="2400">
                <a:solidFill>
                  <a:schemeClr val="dk1"/>
                </a:solidFill>
                <a:latin typeface="DM Sans"/>
                <a:ea typeface="DM Sans"/>
                <a:cs typeface="DM Sans"/>
                <a:sym typeface="DM Sans"/>
              </a:rPr>
              <a:t> creating a unified platform for applications across diverse hardware.</a:t>
            </a:r>
            <a:endParaRPr/>
          </a:p>
          <a:p>
            <a:pPr indent="0" lvl="0" marL="457200" rtl="0" algn="l">
              <a:lnSpc>
                <a:spcPct val="115000"/>
              </a:lnSpc>
              <a:spcBef>
                <a:spcPts val="1200"/>
              </a:spcBef>
              <a:spcAft>
                <a:spcPts val="0"/>
              </a:spcAft>
              <a:buNone/>
            </a:pPr>
            <a:r>
              <a:t/>
            </a:r>
            <a:endParaRPr/>
          </a:p>
          <a:p>
            <a:pPr indent="-381000" lvl="0" marL="457200" marR="0" rtl="0" algn="l">
              <a:lnSpc>
                <a:spcPct val="139958"/>
              </a:lnSpc>
              <a:spcBef>
                <a:spcPts val="1200"/>
              </a:spcBef>
              <a:spcAft>
                <a:spcPts val="0"/>
              </a:spcAft>
              <a:buClr>
                <a:srgbClr val="000000"/>
              </a:buClr>
              <a:buSzPts val="2400"/>
              <a:buFont typeface="DM Sans"/>
              <a:buChar char="●"/>
            </a:pPr>
            <a:r>
              <a:rPr lang="en-US" sz="2400">
                <a:latin typeface="DM Sans"/>
                <a:ea typeface="DM Sans"/>
                <a:cs typeface="DM Sans"/>
                <a:sym typeface="DM Sans"/>
              </a:rPr>
              <a:t>I</a:t>
            </a:r>
            <a:r>
              <a:rPr b="0" i="0" lang="en-US" sz="2400" u="none" cap="none" strike="noStrike">
                <a:solidFill>
                  <a:srgbClr val="000000"/>
                </a:solidFill>
                <a:latin typeface="DM Sans"/>
                <a:ea typeface="DM Sans"/>
                <a:cs typeface="DM Sans"/>
                <a:sym typeface="DM Sans"/>
              </a:rPr>
              <a:t>t offers:</a:t>
            </a:r>
            <a:endParaRPr b="0" i="0" sz="2400" u="none" cap="none" strike="noStrike">
              <a:solidFill>
                <a:srgbClr val="000000"/>
              </a:solidFill>
              <a:latin typeface="DM Sans"/>
              <a:ea typeface="DM Sans"/>
              <a:cs typeface="DM Sans"/>
              <a:sym typeface="DM Sans"/>
            </a:endParaRPr>
          </a:p>
          <a:p>
            <a:pPr indent="457200" lvl="0" marL="457200" rtl="0" algn="l">
              <a:lnSpc>
                <a:spcPct val="115000"/>
              </a:lnSpc>
              <a:spcBef>
                <a:spcPts val="1200"/>
              </a:spcBef>
              <a:spcAft>
                <a:spcPts val="0"/>
              </a:spcAft>
              <a:buNone/>
            </a:pPr>
            <a:r>
              <a:rPr b="1" lang="en-US" sz="2899">
                <a:latin typeface="DM Sans"/>
                <a:ea typeface="DM Sans"/>
                <a:cs typeface="DM Sans"/>
                <a:sym typeface="DM Sans"/>
              </a:rPr>
              <a:t>→</a:t>
            </a:r>
            <a:r>
              <a:rPr b="1" lang="en-US" sz="2999">
                <a:latin typeface="DM Sans"/>
                <a:ea typeface="DM Sans"/>
                <a:cs typeface="DM Sans"/>
                <a:sym typeface="DM Sans"/>
              </a:rPr>
              <a:t> </a:t>
            </a:r>
            <a:r>
              <a:rPr b="1" lang="en-US" sz="2400">
                <a:solidFill>
                  <a:srgbClr val="FF3131"/>
                </a:solidFill>
                <a:latin typeface="DM Sans"/>
                <a:ea typeface="DM Sans"/>
                <a:cs typeface="DM Sans"/>
                <a:sym typeface="DM Sans"/>
              </a:rPr>
              <a:t>Standardized APIs </a:t>
            </a:r>
            <a:r>
              <a:rPr lang="en-US" sz="2400">
                <a:solidFill>
                  <a:schemeClr val="dk1"/>
                </a:solidFill>
                <a:latin typeface="DM Sans"/>
                <a:ea typeface="DM Sans"/>
                <a:cs typeface="DM Sans"/>
                <a:sym typeface="DM Sans"/>
              </a:rPr>
              <a:t>for programming network behavior.</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457200" lvl="0" marL="457200" rtl="0" algn="l">
              <a:lnSpc>
                <a:spcPct val="115000"/>
              </a:lnSpc>
              <a:spcBef>
                <a:spcPts val="1200"/>
              </a:spcBef>
              <a:spcAft>
                <a:spcPts val="0"/>
              </a:spcAft>
              <a:buNone/>
            </a:pPr>
            <a:r>
              <a:rPr b="1" lang="en-US" sz="2899">
                <a:solidFill>
                  <a:schemeClr val="dk1"/>
                </a:solidFill>
                <a:latin typeface="DM Sans"/>
                <a:ea typeface="DM Sans"/>
                <a:cs typeface="DM Sans"/>
                <a:sym typeface="DM Sans"/>
              </a:rPr>
              <a:t>→ </a:t>
            </a:r>
            <a:r>
              <a:rPr b="1" lang="en-US" sz="2400">
                <a:solidFill>
                  <a:srgbClr val="FF3131"/>
                </a:solidFill>
                <a:latin typeface="DM Sans"/>
                <a:ea typeface="DM Sans"/>
                <a:cs typeface="DM Sans"/>
                <a:sym typeface="DM Sans"/>
              </a:rPr>
              <a:t>Abstraction layer</a:t>
            </a:r>
            <a:r>
              <a:rPr lang="en-US" sz="2400">
                <a:solidFill>
                  <a:srgbClr val="FF3131"/>
                </a:solidFill>
                <a:latin typeface="DM Sans"/>
                <a:ea typeface="DM Sans"/>
                <a:cs typeface="DM Sans"/>
                <a:sym typeface="DM Sans"/>
              </a:rPr>
              <a:t> </a:t>
            </a:r>
            <a:r>
              <a:rPr lang="en-US" sz="2400">
                <a:solidFill>
                  <a:schemeClr val="dk1"/>
                </a:solidFill>
                <a:latin typeface="DM Sans"/>
                <a:ea typeface="DM Sans"/>
                <a:cs typeface="DM Sans"/>
                <a:sym typeface="DM Sans"/>
              </a:rPr>
              <a:t>hiding device-specific details.</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457200" lvl="0" marL="457200" rtl="0" algn="l">
              <a:lnSpc>
                <a:spcPct val="115000"/>
              </a:lnSpc>
              <a:spcBef>
                <a:spcPts val="1200"/>
              </a:spcBef>
              <a:spcAft>
                <a:spcPts val="0"/>
              </a:spcAft>
              <a:buNone/>
            </a:pPr>
            <a:r>
              <a:rPr b="1" lang="en-US" sz="2899">
                <a:solidFill>
                  <a:schemeClr val="dk1"/>
                </a:solidFill>
                <a:latin typeface="DM Sans"/>
                <a:ea typeface="DM Sans"/>
                <a:cs typeface="DM Sans"/>
                <a:sym typeface="DM Sans"/>
              </a:rPr>
              <a:t>→ </a:t>
            </a:r>
            <a:r>
              <a:rPr b="1" lang="en-US" sz="2400">
                <a:solidFill>
                  <a:srgbClr val="FF3131"/>
                </a:solidFill>
                <a:latin typeface="DM Sans"/>
                <a:ea typeface="DM Sans"/>
                <a:cs typeface="DM Sans"/>
                <a:sym typeface="DM Sans"/>
              </a:rPr>
              <a:t>Policy enforcement tools</a:t>
            </a:r>
            <a:r>
              <a:rPr lang="en-US" sz="2400">
                <a:solidFill>
                  <a:srgbClr val="FF3131"/>
                </a:solidFill>
                <a:latin typeface="DM Sans"/>
                <a:ea typeface="DM Sans"/>
                <a:cs typeface="DM Sans"/>
                <a:sym typeface="DM Sans"/>
              </a:rPr>
              <a:t> </a:t>
            </a:r>
            <a:r>
              <a:rPr lang="en-US" sz="2400">
                <a:latin typeface="DM Sans"/>
                <a:ea typeface="DM Sans"/>
                <a:cs typeface="DM Sans"/>
                <a:sym typeface="DM Sans"/>
              </a:rPr>
              <a:t>(</a:t>
            </a:r>
            <a:r>
              <a:rPr lang="en-US" sz="2400">
                <a:solidFill>
                  <a:schemeClr val="dk1"/>
                </a:solidFill>
                <a:latin typeface="DM Sans"/>
                <a:ea typeface="DM Sans"/>
                <a:cs typeface="DM Sans"/>
                <a:sym typeface="DM Sans"/>
              </a:rPr>
              <a:t>e.g., routing, access control, QoS).</a:t>
            </a:r>
            <a:endParaRPr sz="2400">
              <a:latin typeface="DM Sans"/>
              <a:ea typeface="DM Sans"/>
              <a:cs typeface="DM Sans"/>
              <a:sym typeface="DM Sans"/>
            </a:endParaRPr>
          </a:p>
          <a:p>
            <a:pPr indent="0" lvl="0" marL="457200" marR="0" rtl="0" algn="l">
              <a:lnSpc>
                <a:spcPct val="139958"/>
              </a:lnSpc>
              <a:spcBef>
                <a:spcPts val="1200"/>
              </a:spcBef>
              <a:spcAft>
                <a:spcPts val="0"/>
              </a:spcAft>
              <a:buNone/>
            </a:pPr>
            <a:r>
              <a:t/>
            </a:r>
            <a:endParaRPr b="0" i="0" sz="2400" u="none" cap="none" strike="noStrike">
              <a:solidFill>
                <a:srgbClr val="000000"/>
              </a:solidFill>
              <a:latin typeface="DM Sans"/>
              <a:ea typeface="DM Sans"/>
              <a:cs typeface="DM Sans"/>
              <a:sym typeface="DM Sans"/>
            </a:endParaRPr>
          </a:p>
          <a:p>
            <a:pPr indent="-381000" lvl="0" marL="457200" marR="0" rtl="0" algn="l">
              <a:lnSpc>
                <a:spcPct val="139958"/>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This abstraction helps manage </a:t>
            </a:r>
            <a:r>
              <a:rPr b="1" lang="en-US" sz="2400">
                <a:solidFill>
                  <a:srgbClr val="FF3131"/>
                </a:solidFill>
                <a:latin typeface="DM Sans"/>
                <a:ea typeface="DM Sans"/>
                <a:cs typeface="DM Sans"/>
                <a:sym typeface="DM Sans"/>
              </a:rPr>
              <a:t>heterogeneous networks</a:t>
            </a:r>
            <a:r>
              <a:rPr lang="en-US" sz="2400">
                <a:solidFill>
                  <a:schemeClr val="dk1"/>
                </a:solidFill>
                <a:latin typeface="DM Sans"/>
                <a:ea typeface="DM Sans"/>
                <a:cs typeface="DM Sans"/>
                <a:sym typeface="DM Sans"/>
              </a:rPr>
              <a:t> with changing configurations.</a:t>
            </a:r>
            <a:br>
              <a:rPr lang="en-US" sz="2400">
                <a:solidFill>
                  <a:schemeClr val="dk1"/>
                </a:solidFill>
                <a:latin typeface="DM Sans"/>
                <a:ea typeface="DM Sans"/>
                <a:cs typeface="DM Sans"/>
                <a:sym typeface="DM Sans"/>
              </a:rPr>
            </a:b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txBox="1"/>
          <p:nvPr/>
        </p:nvSpPr>
        <p:spPr>
          <a:xfrm>
            <a:off x="140549" y="257675"/>
            <a:ext cx="18006900" cy="9849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100" u="none" cap="none" strike="noStrike">
                <a:solidFill>
                  <a:srgbClr val="000000"/>
                </a:solidFill>
                <a:latin typeface="DM Sans"/>
                <a:ea typeface="DM Sans"/>
                <a:cs typeface="DM Sans"/>
                <a:sym typeface="DM Sans"/>
              </a:rPr>
              <a:t> </a:t>
            </a:r>
            <a:r>
              <a:rPr b="1" i="0" lang="en-US" sz="3900" u="none" cap="none" strike="noStrike">
                <a:solidFill>
                  <a:srgbClr val="004AAD"/>
                </a:solidFill>
                <a:latin typeface="DM Sans"/>
                <a:ea typeface="DM Sans"/>
                <a:cs typeface="DM Sans"/>
                <a:sym typeface="DM Sans"/>
              </a:rPr>
              <a:t>→ Prominent SDN Controller Implementation</a:t>
            </a:r>
            <a:endParaRPr b="1" i="0" sz="3900" u="none" cap="none" strike="noStrike">
              <a:solidFill>
                <a:srgbClr val="004AAD"/>
              </a:solidFill>
              <a:latin typeface="DM Sans"/>
              <a:ea typeface="DM Sans"/>
              <a:cs typeface="DM Sans"/>
              <a:sym typeface="DM Sans"/>
            </a:endParaRPr>
          </a:p>
          <a:p>
            <a:pPr indent="0" lvl="0" marL="0" marR="0" rtl="0" algn="l">
              <a:lnSpc>
                <a:spcPct val="140000"/>
              </a:lnSpc>
              <a:spcBef>
                <a:spcPts val="0"/>
              </a:spcBef>
              <a:spcAft>
                <a:spcPts val="0"/>
              </a:spcAft>
              <a:buNone/>
            </a:pPr>
            <a:r>
              <a:t/>
            </a:r>
            <a:endParaRPr b="1" sz="3900">
              <a:solidFill>
                <a:srgbClr val="004AAD"/>
              </a:solidFill>
              <a:latin typeface="DM Sans"/>
              <a:ea typeface="DM Sans"/>
              <a:cs typeface="DM Sans"/>
              <a:sym typeface="DM Sans"/>
            </a:endParaRPr>
          </a:p>
          <a:p>
            <a:pPr indent="0" lvl="0" marL="0" marR="0" rtl="0" algn="l">
              <a:lnSpc>
                <a:spcPct val="140000"/>
              </a:lnSpc>
              <a:spcBef>
                <a:spcPts val="0"/>
              </a:spcBef>
              <a:spcAft>
                <a:spcPts val="0"/>
              </a:spcAft>
              <a:buNone/>
            </a:pPr>
            <a:r>
              <a:rPr b="1" i="0" lang="en-US" sz="2400" u="none" cap="none" strike="noStrike">
                <a:solidFill>
                  <a:srgbClr val="000000"/>
                </a:solidFill>
                <a:latin typeface="DM Sans"/>
                <a:ea typeface="DM Sans"/>
                <a:cs typeface="DM Sans"/>
                <a:sym typeface="DM Sans"/>
              </a:rPr>
              <a:t>1.OpenDaylight: </a:t>
            </a:r>
            <a:r>
              <a:rPr b="0" i="0" lang="en-US" sz="2400" u="none" cap="none" strike="noStrike">
                <a:solidFill>
                  <a:srgbClr val="000000"/>
                </a:solidFill>
                <a:latin typeface="DM Sans"/>
                <a:ea typeface="DM Sans"/>
                <a:cs typeface="DM Sans"/>
                <a:sym typeface="DM Sans"/>
              </a:rPr>
              <a:t>Open-source Java-based platform by Cisco and IBM. Supports both </a:t>
            </a:r>
            <a:r>
              <a:rPr b="1" i="0" lang="en-US" sz="2400" u="none" cap="none" strike="noStrike">
                <a:solidFill>
                  <a:srgbClr val="FF3131"/>
                </a:solidFill>
                <a:latin typeface="DM Sans"/>
                <a:ea typeface="DM Sans"/>
                <a:cs typeface="DM Sans"/>
                <a:sym typeface="DM Sans"/>
              </a:rPr>
              <a:t>c</a:t>
            </a:r>
            <a:r>
              <a:rPr b="1" lang="en-US" sz="2400">
                <a:solidFill>
                  <a:srgbClr val="FF3131"/>
                </a:solidFill>
                <a:latin typeface="DM Sans"/>
                <a:ea typeface="DM Sans"/>
                <a:cs typeface="DM Sans"/>
                <a:sym typeface="DM Sans"/>
              </a:rPr>
              <a:t>entralized </a:t>
            </a:r>
            <a:r>
              <a:rPr b="1" i="0" lang="en-US" sz="2400" u="none" cap="none" strike="noStrike">
                <a:solidFill>
                  <a:srgbClr val="980000"/>
                </a:solidFill>
                <a:latin typeface="DM Sans"/>
                <a:ea typeface="DM Sans"/>
                <a:cs typeface="DM Sans"/>
                <a:sym typeface="DM Sans"/>
              </a:rPr>
              <a:t>c</a:t>
            </a:r>
            <a:r>
              <a:rPr b="0" i="0" lang="en-US" sz="2400" u="none" cap="none" strike="noStrike">
                <a:solidFill>
                  <a:srgbClr val="000000"/>
                </a:solidFill>
                <a:latin typeface="DM Sans"/>
                <a:ea typeface="DM Sans"/>
                <a:cs typeface="DM Sans"/>
                <a:sym typeface="DM Sans"/>
              </a:rPr>
              <a:t>and </a:t>
            </a:r>
            <a:r>
              <a:rPr b="1" i="0" lang="en-US" sz="2400" u="none" cap="none" strike="noStrike">
                <a:solidFill>
                  <a:srgbClr val="FF3131"/>
                </a:solidFill>
                <a:latin typeface="DM Sans"/>
                <a:ea typeface="DM Sans"/>
                <a:cs typeface="DM Sans"/>
                <a:sym typeface="DM Sans"/>
              </a:rPr>
              <a:t>distributed</a:t>
            </a:r>
            <a:r>
              <a:rPr b="0" i="0" lang="en-US" sz="2400" u="none" cap="none" strike="noStrike">
                <a:solidFill>
                  <a:srgbClr val="FF3131"/>
                </a:solidFill>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deployments; widely backed by network vendors.</a:t>
            </a:r>
            <a:endParaRPr/>
          </a:p>
          <a:p>
            <a:pPr indent="0" lvl="0" marL="0" marR="0" rtl="0" algn="just">
              <a:lnSpc>
                <a:spcPct val="139958"/>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just">
              <a:lnSpc>
                <a:spcPct val="139958"/>
              </a:lnSpc>
              <a:spcBef>
                <a:spcPts val="0"/>
              </a:spcBef>
              <a:spcAft>
                <a:spcPts val="0"/>
              </a:spcAft>
              <a:buNone/>
            </a:pPr>
            <a:r>
              <a:rPr b="1" i="0" lang="en-US" sz="2400" u="none" cap="none" strike="noStrike">
                <a:solidFill>
                  <a:srgbClr val="000000"/>
                </a:solidFill>
                <a:latin typeface="DM Sans"/>
                <a:ea typeface="DM Sans"/>
                <a:cs typeface="DM Sans"/>
                <a:sym typeface="DM Sans"/>
              </a:rPr>
              <a:t>2.ONOS (Open Network Operating System): </a:t>
            </a:r>
            <a:r>
              <a:rPr b="0" i="0" lang="en-US" sz="2400" u="none" cap="none" strike="noStrike">
                <a:solidFill>
                  <a:srgbClr val="000000"/>
                </a:solidFill>
                <a:latin typeface="DM Sans"/>
                <a:ea typeface="DM Sans"/>
                <a:cs typeface="DM Sans"/>
                <a:sym typeface="DM Sans"/>
              </a:rPr>
              <a:t>Open source, carrier-funded (e.g., AT&amp;T, NTT), supported by ONF. Designed for </a:t>
            </a:r>
            <a:r>
              <a:rPr b="1" i="0" lang="en-US" sz="2400" u="none" cap="none" strike="noStrike">
                <a:solidFill>
                  <a:srgbClr val="FF3131"/>
                </a:solidFill>
                <a:latin typeface="DM Sans"/>
                <a:ea typeface="DM Sans"/>
                <a:cs typeface="DM Sans"/>
                <a:sym typeface="DM Sans"/>
              </a:rPr>
              <a:t>distributed control</a:t>
            </a:r>
            <a:r>
              <a:rPr b="0" i="0" lang="en-US" sz="2400" u="none" cap="none" strike="noStrike">
                <a:solidFill>
                  <a:srgbClr val="000000"/>
                </a:solidFill>
                <a:latin typeface="DM Sans"/>
                <a:ea typeface="DM Sans"/>
                <a:cs typeface="DM Sans"/>
                <a:sym typeface="DM Sans"/>
              </a:rPr>
              <a:t> and  </a:t>
            </a:r>
            <a:r>
              <a:rPr b="1" i="0" lang="en-US" sz="2400" u="none" cap="none" strike="noStrike">
                <a:solidFill>
                  <a:srgbClr val="FF3131"/>
                </a:solidFill>
                <a:latin typeface="DM Sans"/>
                <a:ea typeface="DM Sans"/>
                <a:cs typeface="DM Sans"/>
                <a:sym typeface="DM Sans"/>
              </a:rPr>
              <a:t>provides abstractions</a:t>
            </a:r>
            <a:r>
              <a:rPr b="0" i="0" lang="en-US" sz="2400" u="none" cap="none" strike="noStrike">
                <a:solidFill>
                  <a:srgbClr val="000000"/>
                </a:solidFill>
                <a:latin typeface="DM Sans"/>
                <a:ea typeface="DM Sans"/>
                <a:cs typeface="DM Sans"/>
                <a:sym typeface="DM Sans"/>
              </a:rPr>
              <a:t> for partitioning and distributing network state onto multiple distributed controllers. </a:t>
            </a:r>
            <a:endParaRPr/>
          </a:p>
          <a:p>
            <a:pPr indent="0" lvl="0" marL="0" marR="0" rtl="0" algn="just">
              <a:lnSpc>
                <a:spcPct val="139958"/>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just">
              <a:lnSpc>
                <a:spcPct val="139958"/>
              </a:lnSpc>
              <a:spcBef>
                <a:spcPts val="0"/>
              </a:spcBef>
              <a:spcAft>
                <a:spcPts val="0"/>
              </a:spcAft>
              <a:buNone/>
            </a:pPr>
            <a:r>
              <a:rPr b="1" i="0" lang="en-US" sz="2400" u="none" cap="none" strike="noStrike">
                <a:solidFill>
                  <a:srgbClr val="000000"/>
                </a:solidFill>
                <a:latin typeface="DM Sans"/>
                <a:ea typeface="DM Sans"/>
                <a:cs typeface="DM Sans"/>
                <a:sym typeface="DM Sans"/>
              </a:rPr>
              <a:t>3.POX: </a:t>
            </a:r>
            <a:r>
              <a:rPr b="0" i="0" lang="en-US" sz="2400" u="none" cap="none" strike="noStrike">
                <a:solidFill>
                  <a:srgbClr val="000000"/>
                </a:solidFill>
                <a:latin typeface="DM Sans"/>
                <a:ea typeface="DM Sans"/>
                <a:cs typeface="DM Sans"/>
                <a:sym typeface="DM Sans"/>
              </a:rPr>
              <a:t>Python-based controller with a simple API and web GUI. Ideal for</a:t>
            </a:r>
            <a:r>
              <a:rPr b="1" i="0" lang="en-US" sz="2400" u="none" cap="none" strike="noStrike">
                <a:solidFill>
                  <a:srgbClr val="980000"/>
                </a:solidFill>
                <a:latin typeface="DM Sans"/>
                <a:ea typeface="DM Sans"/>
                <a:cs typeface="DM Sans"/>
                <a:sym typeface="DM Sans"/>
              </a:rPr>
              <a:t> </a:t>
            </a:r>
            <a:r>
              <a:rPr b="1" i="0" lang="en-US" sz="2400" u="none" cap="none" strike="noStrike">
                <a:solidFill>
                  <a:srgbClr val="FF3131"/>
                </a:solidFill>
                <a:latin typeface="DM Sans"/>
                <a:ea typeface="DM Sans"/>
                <a:cs typeface="DM Sans"/>
                <a:sym typeface="DM Sans"/>
              </a:rPr>
              <a:t>experimentation</a:t>
            </a:r>
            <a:r>
              <a:rPr b="1" i="0" lang="en-US" sz="2400" u="none" cap="none" strike="noStrike">
                <a:solidFill>
                  <a:srgbClr val="980000"/>
                </a:solidFill>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and</a:t>
            </a:r>
            <a:r>
              <a:rPr b="0" i="0" lang="en-US" sz="2400" u="none" cap="none" strike="noStrike">
                <a:solidFill>
                  <a:srgbClr val="FF0000"/>
                </a:solidFill>
                <a:latin typeface="DM Sans"/>
                <a:ea typeface="DM Sans"/>
                <a:cs typeface="DM Sans"/>
                <a:sym typeface="DM Sans"/>
              </a:rPr>
              <a:t> </a:t>
            </a:r>
            <a:r>
              <a:rPr b="1" i="0" lang="en-US" sz="2400" u="none" cap="none" strike="noStrike">
                <a:solidFill>
                  <a:srgbClr val="FF0000"/>
                </a:solidFill>
                <a:latin typeface="DM Sans"/>
                <a:ea typeface="DM Sans"/>
                <a:cs typeface="DM Sans"/>
                <a:sym typeface="DM Sans"/>
              </a:rPr>
              <a:t>rapid development</a:t>
            </a:r>
            <a:r>
              <a:rPr b="0" i="0" lang="en-US" sz="2400" u="none" cap="none" strike="noStrike">
                <a:solidFill>
                  <a:srgbClr val="000000"/>
                </a:solidFill>
                <a:latin typeface="DM Sans"/>
                <a:ea typeface="DM Sans"/>
                <a:cs typeface="DM Sans"/>
                <a:sym typeface="DM Sans"/>
              </a:rPr>
              <a:t>.</a:t>
            </a:r>
            <a:endParaRPr b="0" i="0" sz="2400" u="none" cap="none" strike="noStrike">
              <a:solidFill>
                <a:srgbClr val="000000"/>
              </a:solidFill>
              <a:latin typeface="DM Sans"/>
              <a:ea typeface="DM Sans"/>
              <a:cs typeface="DM Sans"/>
              <a:sym typeface="DM Sans"/>
            </a:endParaRPr>
          </a:p>
          <a:p>
            <a:pPr indent="0" lvl="0" marL="0" marR="0" rtl="0" algn="just">
              <a:lnSpc>
                <a:spcPct val="139958"/>
              </a:lnSpc>
              <a:spcBef>
                <a:spcPts val="0"/>
              </a:spcBef>
              <a:spcAft>
                <a:spcPts val="0"/>
              </a:spcAft>
              <a:buNone/>
            </a:pPr>
            <a:r>
              <a:t/>
            </a:r>
            <a:endParaRPr sz="2400">
              <a:latin typeface="DM Sans"/>
              <a:ea typeface="DM Sans"/>
              <a:cs typeface="DM Sans"/>
              <a:sym typeface="DM Sans"/>
            </a:endParaRPr>
          </a:p>
          <a:p>
            <a:pPr indent="0" lvl="0" marL="0" marR="0" rtl="0" algn="just">
              <a:lnSpc>
                <a:spcPct val="139958"/>
              </a:lnSpc>
              <a:spcBef>
                <a:spcPts val="0"/>
              </a:spcBef>
              <a:spcAft>
                <a:spcPts val="0"/>
              </a:spcAft>
              <a:buNone/>
            </a:pPr>
            <a:r>
              <a:rPr b="1" i="0" lang="en-US" sz="2400" u="none" cap="none" strike="noStrike">
                <a:solidFill>
                  <a:srgbClr val="000000"/>
                </a:solidFill>
                <a:latin typeface="DM Sans"/>
                <a:ea typeface="DM Sans"/>
                <a:cs typeface="DM Sans"/>
                <a:sym typeface="DM Sans"/>
              </a:rPr>
              <a:t>4.Beacon: </a:t>
            </a:r>
            <a:r>
              <a:rPr b="0" i="0" lang="en-US" sz="2400" u="none" cap="none" strike="noStrike">
                <a:solidFill>
                  <a:srgbClr val="000000"/>
                </a:solidFill>
                <a:latin typeface="DM Sans"/>
                <a:ea typeface="DM Sans"/>
                <a:cs typeface="DM Sans"/>
                <a:sym typeface="DM Sans"/>
              </a:rPr>
              <a:t>Java-based, developed at Stanford. Early </a:t>
            </a:r>
            <a:r>
              <a:rPr b="1" i="0" lang="en-US" sz="2400" u="none" cap="none" strike="noStrike">
                <a:solidFill>
                  <a:srgbClr val="FF3131"/>
                </a:solidFill>
                <a:latin typeface="DM Sans"/>
                <a:ea typeface="DM Sans"/>
                <a:cs typeface="DM Sans"/>
                <a:sym typeface="DM Sans"/>
              </a:rPr>
              <a:t>beginner-friendly SDN controller</a:t>
            </a:r>
            <a:r>
              <a:rPr b="0" i="0" lang="en-US" sz="2400" u="none" cap="none" strike="noStrike">
                <a:solidFill>
                  <a:srgbClr val="000000"/>
                </a:solidFill>
                <a:latin typeface="DM Sans"/>
                <a:ea typeface="DM Sans"/>
                <a:cs typeface="DM Sans"/>
                <a:sym typeface="DM Sans"/>
              </a:rPr>
              <a:t>, integrated with Eclipse IDE.</a:t>
            </a:r>
            <a:endParaRPr/>
          </a:p>
          <a:p>
            <a:pPr indent="0" lvl="0" marL="0" marR="0" rtl="0" algn="just">
              <a:lnSpc>
                <a:spcPct val="139958"/>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just">
              <a:lnSpc>
                <a:spcPct val="139958"/>
              </a:lnSpc>
              <a:spcBef>
                <a:spcPts val="0"/>
              </a:spcBef>
              <a:spcAft>
                <a:spcPts val="0"/>
              </a:spcAft>
              <a:buNone/>
            </a:pPr>
            <a:r>
              <a:rPr b="1" i="0" lang="en-US" sz="2400" u="none" cap="none" strike="noStrike">
                <a:solidFill>
                  <a:srgbClr val="000000"/>
                </a:solidFill>
                <a:latin typeface="DM Sans"/>
                <a:ea typeface="DM Sans"/>
                <a:cs typeface="DM Sans"/>
                <a:sym typeface="DM Sans"/>
              </a:rPr>
              <a:t>5.Floodlight: </a:t>
            </a:r>
            <a:r>
              <a:rPr b="0" i="0" lang="en-US" sz="2400" u="none" cap="none" strike="noStrike">
                <a:solidFill>
                  <a:srgbClr val="000000"/>
                </a:solidFill>
                <a:latin typeface="DM Sans"/>
                <a:ea typeface="DM Sans"/>
                <a:cs typeface="DM Sans"/>
                <a:sym typeface="DM Sans"/>
              </a:rPr>
              <a:t>Open source, built from Beacon. Uses Apache Ant,</a:t>
            </a:r>
            <a:r>
              <a:rPr b="0" i="0" lang="en-US" sz="2400" u="none" cap="none" strike="noStrike">
                <a:solidFill>
                  <a:srgbClr val="FF3131"/>
                </a:solidFill>
                <a:latin typeface="DM Sans"/>
                <a:ea typeface="DM Sans"/>
                <a:cs typeface="DM Sans"/>
                <a:sym typeface="DM Sans"/>
              </a:rPr>
              <a:t> </a:t>
            </a:r>
            <a:r>
              <a:rPr b="1" i="0" lang="en-US" sz="2400" u="none" cap="none" strike="noStrike">
                <a:solidFill>
                  <a:srgbClr val="FF3131"/>
                </a:solidFill>
                <a:latin typeface="DM Sans"/>
                <a:ea typeface="DM Sans"/>
                <a:cs typeface="DM Sans"/>
                <a:sym typeface="DM Sans"/>
              </a:rPr>
              <a:t>features REST API</a:t>
            </a:r>
            <a:r>
              <a:rPr b="0" i="0" lang="en-US" sz="2400" u="none" cap="none" strike="noStrike">
                <a:solidFill>
                  <a:srgbClr val="FF3131"/>
                </a:solidFill>
                <a:latin typeface="DM Sans"/>
                <a:ea typeface="DM Sans"/>
                <a:cs typeface="DM Sans"/>
                <a:sym typeface="DM Sans"/>
              </a:rPr>
              <a:t>,</a:t>
            </a:r>
            <a:r>
              <a:rPr b="0" i="0" lang="en-US" sz="2400" u="none" cap="none" strike="noStrike">
                <a:solidFill>
                  <a:srgbClr val="000000"/>
                </a:solidFill>
                <a:latin typeface="DM Sans"/>
                <a:ea typeface="DM Sans"/>
                <a:cs typeface="DM Sans"/>
                <a:sym typeface="DM Sans"/>
              </a:rPr>
              <a:t> web and Java GUIs, and strong community support.</a:t>
            </a:r>
            <a:endParaRPr/>
          </a:p>
          <a:p>
            <a:pPr indent="0" lvl="0" marL="0" marR="0" rtl="0" algn="just">
              <a:lnSpc>
                <a:spcPct val="139958"/>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just">
              <a:lnSpc>
                <a:spcPct val="139958"/>
              </a:lnSpc>
              <a:spcBef>
                <a:spcPts val="0"/>
              </a:spcBef>
              <a:spcAft>
                <a:spcPts val="0"/>
              </a:spcAft>
              <a:buNone/>
            </a:pPr>
            <a:r>
              <a:rPr b="1" i="0" lang="en-US" sz="2400" u="none" cap="none" strike="noStrike">
                <a:solidFill>
                  <a:srgbClr val="000000"/>
                </a:solidFill>
                <a:latin typeface="DM Sans"/>
                <a:ea typeface="DM Sans"/>
                <a:cs typeface="DM Sans"/>
                <a:sym typeface="DM Sans"/>
              </a:rPr>
              <a:t>6.Ryu: </a:t>
            </a:r>
            <a:r>
              <a:rPr b="0" i="0" lang="en-US" sz="2400" u="none" cap="none" strike="noStrike">
                <a:solidFill>
                  <a:srgbClr val="000000"/>
                </a:solidFill>
                <a:latin typeface="DM Sans"/>
                <a:ea typeface="DM Sans"/>
                <a:cs typeface="DM Sans"/>
                <a:sym typeface="DM Sans"/>
              </a:rPr>
              <a:t>Python-based modular SDN framework by NTT Labs. </a:t>
            </a:r>
            <a:r>
              <a:rPr b="1" i="0" lang="en-US" sz="2400" u="none" cap="none" strike="noStrike">
                <a:solidFill>
                  <a:srgbClr val="FF3131"/>
                </a:solidFill>
                <a:latin typeface="DM Sans"/>
                <a:ea typeface="DM Sans"/>
                <a:cs typeface="DM Sans"/>
                <a:sym typeface="DM Sans"/>
              </a:rPr>
              <a:t>Easy</a:t>
            </a:r>
            <a:r>
              <a:rPr b="0" i="0" lang="en-US" sz="2400" u="none" cap="none" strike="noStrike">
                <a:solidFill>
                  <a:srgbClr val="000000"/>
                </a:solidFill>
                <a:latin typeface="DM Sans"/>
                <a:ea typeface="DM Sans"/>
                <a:cs typeface="DM Sans"/>
                <a:sym typeface="DM Sans"/>
              </a:rPr>
              <a:t> to extend and </a:t>
            </a:r>
            <a:r>
              <a:rPr b="1" i="0" lang="en-US" sz="2400" u="none" cap="none" strike="noStrike">
                <a:solidFill>
                  <a:srgbClr val="980000"/>
                </a:solidFill>
                <a:latin typeface="DM Sans"/>
                <a:ea typeface="DM Sans"/>
                <a:cs typeface="DM Sans"/>
                <a:sym typeface="DM Sans"/>
              </a:rPr>
              <a:t>customize</a:t>
            </a:r>
            <a:r>
              <a:rPr b="0" i="0" lang="en-US" sz="2400" u="none" cap="none" strike="noStrike">
                <a:solidFill>
                  <a:srgbClr val="000000"/>
                </a:solidFill>
                <a:latin typeface="DM Sans"/>
                <a:ea typeface="DM Sans"/>
                <a:cs typeface="DM Sans"/>
                <a:sym typeface="DM Sans"/>
              </a:rPr>
              <a:t>.</a:t>
            </a:r>
            <a:endParaRPr/>
          </a:p>
          <a:p>
            <a:pPr indent="0" lvl="0" marL="0" marR="0" rtl="0" algn="just">
              <a:lnSpc>
                <a:spcPct val="139958"/>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p:nvPr/>
        </p:nvSpPr>
        <p:spPr>
          <a:xfrm>
            <a:off x="4209472" y="3429000"/>
            <a:ext cx="9958839" cy="6826306"/>
          </a:xfrm>
          <a:custGeom>
            <a:rect b="b" l="l" r="r" t="t"/>
            <a:pathLst>
              <a:path extrusionOk="0" h="6826306" w="6927888">
                <a:moveTo>
                  <a:pt x="0" y="0"/>
                </a:moveTo>
                <a:lnTo>
                  <a:pt x="6927887" y="0"/>
                </a:lnTo>
                <a:lnTo>
                  <a:pt x="6927887" y="6826306"/>
                </a:lnTo>
                <a:lnTo>
                  <a:pt x="0" y="6826306"/>
                </a:lnTo>
                <a:lnTo>
                  <a:pt x="0" y="0"/>
                </a:lnTo>
                <a:close/>
              </a:path>
            </a:pathLst>
          </a:custGeom>
          <a:blipFill rotWithShape="1">
            <a:blip r:embed="rId3">
              <a:alphaModFix/>
            </a:blip>
            <a:stretch>
              <a:fillRect b="0" l="0" r="0" t="0"/>
            </a:stretch>
          </a:blipFill>
          <a:ln>
            <a:noFill/>
          </a:ln>
        </p:spPr>
      </p:sp>
      <p:sp>
        <p:nvSpPr>
          <p:cNvPr id="313" name="Google Shape;313;p26"/>
          <p:cNvSpPr txBox="1"/>
          <p:nvPr/>
        </p:nvSpPr>
        <p:spPr>
          <a:xfrm>
            <a:off x="499447" y="419323"/>
            <a:ext cx="16467300" cy="36624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DM Sans"/>
                <a:ea typeface="DM Sans"/>
                <a:cs typeface="DM Sans"/>
                <a:sym typeface="DM Sans"/>
              </a:rPr>
              <a:t>→ Southbound Interface in SDN</a:t>
            </a:r>
            <a:endParaRPr/>
          </a:p>
          <a:p>
            <a:pPr indent="0" lvl="0" marL="0" marR="0" rtl="0" algn="l">
              <a:lnSpc>
                <a:spcPct val="83995"/>
              </a:lnSpc>
              <a:spcBef>
                <a:spcPts val="0"/>
              </a:spcBef>
              <a:spcAft>
                <a:spcPts val="0"/>
              </a:spcAft>
              <a:buNone/>
            </a:pPr>
            <a:r>
              <a:t/>
            </a:r>
            <a:endParaRPr b="1" i="0" sz="3999" u="none" cap="none" strike="noStrike">
              <a:solidFill>
                <a:srgbClr val="004AAD"/>
              </a:solidFill>
              <a:latin typeface="DM Sans"/>
              <a:ea typeface="DM Sans"/>
              <a:cs typeface="DM Sans"/>
              <a:sym typeface="DM Sans"/>
            </a:endParaRPr>
          </a:p>
          <a:p>
            <a:pPr indent="0" lvl="0" marL="0" marR="0" rtl="0" algn="l">
              <a:lnSpc>
                <a:spcPct val="139958"/>
              </a:lnSpc>
              <a:spcBef>
                <a:spcPts val="0"/>
              </a:spcBef>
              <a:spcAft>
                <a:spcPts val="0"/>
              </a:spcAft>
              <a:buNone/>
            </a:pPr>
            <a:r>
              <a:rPr b="0" i="0" lang="en-US" sz="2400" u="none" cap="none" strike="noStrike">
                <a:solidFill>
                  <a:srgbClr val="000000"/>
                </a:solidFill>
                <a:latin typeface="DM Sans"/>
                <a:ea typeface="DM Sans"/>
                <a:cs typeface="DM Sans"/>
                <a:sym typeface="DM Sans"/>
              </a:rPr>
              <a:t>The southbound interface serves as the </a:t>
            </a:r>
            <a:r>
              <a:rPr b="1" i="0" lang="en-US" sz="2400" u="none" cap="none" strike="noStrike">
                <a:solidFill>
                  <a:srgbClr val="FF3131"/>
                </a:solidFill>
                <a:latin typeface="DM Sans"/>
                <a:ea typeface="DM Sans"/>
                <a:cs typeface="DM Sans"/>
                <a:sym typeface="DM Sans"/>
              </a:rPr>
              <a:t>communication link between the SDN controller (control plane) and the data plane switches</a:t>
            </a:r>
            <a:r>
              <a:rPr b="0" i="0" lang="en-US" sz="2400" u="none" cap="none" strike="noStrike">
                <a:solidFill>
                  <a:srgbClr val="FF3131"/>
                </a:solidFill>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.Some SDN controllers support only one specific southbound protocol, but a more flexible approach is to use a southbound </a:t>
            </a:r>
            <a:r>
              <a:rPr b="1" i="0" lang="en-US" sz="2400" cap="none" strike="noStrike">
                <a:solidFill>
                  <a:srgbClr val="FF3131"/>
                </a:solidFill>
                <a:latin typeface="DM Sans"/>
                <a:ea typeface="DM Sans"/>
                <a:cs typeface="DM Sans"/>
                <a:sym typeface="DM Sans"/>
              </a:rPr>
              <a:t>abstraction layer</a:t>
            </a:r>
            <a:r>
              <a:rPr b="0" i="0" lang="en-US" sz="2400" cap="none" strike="noStrike">
                <a:solidFill>
                  <a:srgbClr val="FF3131"/>
                </a:solidFill>
                <a:latin typeface="DM Sans"/>
                <a:ea typeface="DM Sans"/>
                <a:cs typeface="DM Sans"/>
                <a:sym typeface="DM Sans"/>
              </a:rPr>
              <a:t>,</a:t>
            </a:r>
            <a:r>
              <a:rPr b="0" i="0" lang="en-US" sz="2400" u="none" cap="none" strike="noStrike">
                <a:solidFill>
                  <a:srgbClr val="000000"/>
                </a:solidFill>
                <a:latin typeface="DM Sans"/>
                <a:ea typeface="DM Sans"/>
                <a:cs typeface="DM Sans"/>
                <a:sym typeface="DM Sans"/>
              </a:rPr>
              <a:t> which offers a unified control interface while supporting multiple southbound APIs.The most commonly implemented southbound API is</a:t>
            </a:r>
            <a:r>
              <a:rPr b="1" i="0" lang="en-US" sz="2400" u="none" cap="none" strike="noStrike">
                <a:solidFill>
                  <a:srgbClr val="980000"/>
                </a:solidFill>
                <a:latin typeface="DM Sans"/>
                <a:ea typeface="DM Sans"/>
                <a:cs typeface="DM Sans"/>
                <a:sym typeface="DM Sans"/>
              </a:rPr>
              <a:t> </a:t>
            </a:r>
            <a:r>
              <a:rPr b="1" i="0" lang="en-US" sz="2400" u="none" cap="none" strike="noStrike">
                <a:solidFill>
                  <a:srgbClr val="FF3131"/>
                </a:solidFill>
                <a:latin typeface="DM Sans"/>
                <a:ea typeface="DM Sans"/>
                <a:cs typeface="DM Sans"/>
                <a:sym typeface="DM Sans"/>
              </a:rPr>
              <a:t>OpenFlow.</a:t>
            </a:r>
            <a:endParaRPr b="1">
              <a:solidFill>
                <a:srgbClr val="FF3131"/>
              </a:solidFill>
            </a:endParaRPr>
          </a:p>
          <a:p>
            <a:pPr indent="0" lvl="0" marL="0" marR="0" rtl="0" algn="l">
              <a:lnSpc>
                <a:spcPct val="139958"/>
              </a:lnSpc>
              <a:spcBef>
                <a:spcPts val="0"/>
              </a:spcBef>
              <a:spcAft>
                <a:spcPts val="0"/>
              </a:spcAft>
              <a:buNone/>
            </a:pPr>
            <a:r>
              <a:t/>
            </a:r>
            <a:endParaRPr/>
          </a:p>
        </p:txBody>
      </p:sp>
      <p:sp>
        <p:nvSpPr>
          <p:cNvPr id="314" name="Google Shape;314;p26"/>
          <p:cNvSpPr txBox="1"/>
          <p:nvPr/>
        </p:nvSpPr>
        <p:spPr>
          <a:xfrm>
            <a:off x="1688675" y="10582225"/>
            <a:ext cx="161877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34ed3fbb3d4_0_19"/>
          <p:cNvSpPr txBox="1"/>
          <p:nvPr/>
        </p:nvSpPr>
        <p:spPr>
          <a:xfrm>
            <a:off x="0" y="135150"/>
            <a:ext cx="18288000" cy="7438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3999">
                <a:solidFill>
                  <a:srgbClr val="004AAD"/>
                </a:solidFill>
                <a:latin typeface="DM Sans"/>
                <a:ea typeface="DM Sans"/>
                <a:cs typeface="DM Sans"/>
                <a:sym typeface="DM Sans"/>
              </a:rPr>
              <a:t>→ </a:t>
            </a:r>
            <a:r>
              <a:rPr b="1" lang="en-US" sz="3950">
                <a:solidFill>
                  <a:srgbClr val="004AAD"/>
                </a:solidFill>
                <a:latin typeface="DM Sans"/>
                <a:ea typeface="DM Sans"/>
                <a:cs typeface="DM Sans"/>
                <a:sym typeface="DM Sans"/>
              </a:rPr>
              <a:t>Other southbound interfaces include the following:</a:t>
            </a:r>
            <a:endParaRPr b="1" sz="3950">
              <a:solidFill>
                <a:srgbClr val="004AAD"/>
              </a:solidFill>
              <a:latin typeface="DM Sans"/>
              <a:ea typeface="DM Sans"/>
              <a:cs typeface="DM Sans"/>
              <a:sym typeface="DM Sans"/>
            </a:endParaRPr>
          </a:p>
          <a:p>
            <a:pPr indent="0" lvl="0" marL="0" rtl="0" algn="l">
              <a:lnSpc>
                <a:spcPct val="140000"/>
              </a:lnSpc>
              <a:spcBef>
                <a:spcPts val="0"/>
              </a:spcBef>
              <a:spcAft>
                <a:spcPts val="0"/>
              </a:spcAft>
              <a:buNone/>
            </a:pPr>
            <a:r>
              <a:t/>
            </a:r>
            <a:endParaRPr b="1" sz="3950">
              <a:solidFill>
                <a:srgbClr val="004AAD"/>
              </a:solidFill>
              <a:latin typeface="DM Sans"/>
              <a:ea typeface="DM Sans"/>
              <a:cs typeface="DM Sans"/>
              <a:sym typeface="DM Sans"/>
            </a:endParaRPr>
          </a:p>
          <a:p>
            <a:pPr indent="-381000" lvl="0" marL="457200" rtl="0" algn="l">
              <a:lnSpc>
                <a:spcPct val="140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OVSDB (Open vSwitch Database Management Protocol):</a:t>
            </a:r>
            <a:r>
              <a:rPr lang="en-US" sz="2400">
                <a:solidFill>
                  <a:schemeClr val="dk1"/>
                </a:solidFill>
                <a:latin typeface="DM Sans"/>
                <a:ea typeface="DM Sans"/>
                <a:cs typeface="DM Sans"/>
                <a:sym typeface="DM Sans"/>
              </a:rPr>
              <a:t>Used for managing and configuring Open vSwitch (OVS), a software-based virtual switch that supports most hypervisors. OVS </a:t>
            </a:r>
            <a:r>
              <a:rPr lang="en-US" sz="2400">
                <a:latin typeface="DM Sans"/>
                <a:ea typeface="DM Sans"/>
                <a:cs typeface="DM Sans"/>
                <a:sym typeface="DM Sans"/>
              </a:rPr>
              <a:t>uses OpenFlow </a:t>
            </a:r>
            <a:r>
              <a:rPr lang="en-US" sz="2400">
                <a:solidFill>
                  <a:schemeClr val="dk1"/>
                </a:solidFill>
                <a:latin typeface="DM Sans"/>
                <a:ea typeface="DM Sans"/>
                <a:cs typeface="DM Sans"/>
                <a:sym typeface="DM Sans"/>
              </a:rPr>
              <a:t>for forwarding, while OVSDB handles management tasks.</a:t>
            </a:r>
            <a:endParaRPr>
              <a:solidFill>
                <a:schemeClr val="dk1"/>
              </a:solidFill>
            </a:endParaRPr>
          </a:p>
          <a:p>
            <a:pPr indent="0" lvl="0" marL="457200" rtl="0" algn="l">
              <a:lnSpc>
                <a:spcPct val="140000"/>
              </a:lnSpc>
              <a:spcBef>
                <a:spcPts val="0"/>
              </a:spcBef>
              <a:spcAft>
                <a:spcPts val="0"/>
              </a:spcAft>
              <a:buNone/>
            </a:pPr>
            <a:r>
              <a:t/>
            </a:r>
            <a:endParaRPr sz="2400">
              <a:solidFill>
                <a:schemeClr val="dk1"/>
              </a:solidFill>
              <a:latin typeface="DM Sans"/>
              <a:ea typeface="DM Sans"/>
              <a:cs typeface="DM Sans"/>
              <a:sym typeface="DM Sans"/>
            </a:endParaRPr>
          </a:p>
          <a:p>
            <a:pPr indent="-381000" lvl="0" marL="457200" rtl="0" algn="l">
              <a:lnSpc>
                <a:spcPct val="140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ForCES (Forwarding and Control Element Separation):</a:t>
            </a:r>
            <a:r>
              <a:rPr lang="en-US" sz="2400">
                <a:solidFill>
                  <a:schemeClr val="dk1"/>
                </a:solidFill>
                <a:latin typeface="DM Sans"/>
                <a:ea typeface="DM Sans"/>
                <a:cs typeface="DM Sans"/>
                <a:sym typeface="DM Sans"/>
              </a:rPr>
              <a:t>An IETF standard that defines the interaction between the control and data planes in IP routers.</a:t>
            </a:r>
            <a:endParaRPr>
              <a:solidFill>
                <a:schemeClr val="dk1"/>
              </a:solidFill>
            </a:endParaRPr>
          </a:p>
          <a:p>
            <a:pPr indent="0" lvl="0" marL="457200" rtl="0" algn="l">
              <a:lnSpc>
                <a:spcPct val="140000"/>
              </a:lnSpc>
              <a:spcBef>
                <a:spcPts val="0"/>
              </a:spcBef>
              <a:spcAft>
                <a:spcPts val="0"/>
              </a:spcAft>
              <a:buNone/>
            </a:pPr>
            <a:r>
              <a:t/>
            </a:r>
            <a:endParaRPr sz="2400">
              <a:solidFill>
                <a:schemeClr val="dk1"/>
              </a:solidFill>
              <a:latin typeface="DM Sans"/>
              <a:ea typeface="DM Sans"/>
              <a:cs typeface="DM Sans"/>
              <a:sym typeface="DM Sans"/>
            </a:endParaRPr>
          </a:p>
          <a:p>
            <a:pPr indent="-381000" lvl="0" marL="457200" rtl="0" algn="l">
              <a:lnSpc>
                <a:spcPct val="140000"/>
              </a:lnSpc>
              <a:spcBef>
                <a:spcPts val="0"/>
              </a:spcBef>
              <a:spcAft>
                <a:spcPts val="0"/>
              </a:spcAft>
              <a:buClr>
                <a:schemeClr val="dk1"/>
              </a:buClr>
              <a:buSzPts val="2400"/>
              <a:buChar char="●"/>
            </a:pPr>
            <a:r>
              <a:rPr b="1" lang="en-US" sz="2400">
                <a:solidFill>
                  <a:schemeClr val="dk1"/>
                </a:solidFill>
                <a:latin typeface="DM Sans"/>
                <a:ea typeface="DM Sans"/>
                <a:cs typeface="DM Sans"/>
                <a:sym typeface="DM Sans"/>
              </a:rPr>
              <a:t>POF (Protocol Oblivious Forwarding):</a:t>
            </a:r>
            <a:r>
              <a:rPr lang="en-US" sz="2400">
                <a:solidFill>
                  <a:schemeClr val="dk1"/>
                </a:solidFill>
                <a:latin typeface="DM Sans"/>
                <a:ea typeface="DM Sans"/>
                <a:cs typeface="DM Sans"/>
                <a:sym typeface="DM Sans"/>
              </a:rPr>
              <a:t>An advanced form of OpenFlow. Instead of understanding specific protocol headers, it uses (offset, length)matching blocks within packets, pushing the protocol intelligence to the controller, simplifying the data plane logic.</a:t>
            </a:r>
            <a:endParaRPr>
              <a:solidFill>
                <a:schemeClr val="dk1"/>
              </a:solidFill>
            </a:endParaRPr>
          </a:p>
          <a:p>
            <a:pPr indent="0" lvl="0" marL="0" rtl="0" algn="l">
              <a:lnSpc>
                <a:spcPct val="140000"/>
              </a:lnSpc>
              <a:spcBef>
                <a:spcPts val="0"/>
              </a:spcBef>
              <a:spcAft>
                <a:spcPts val="0"/>
              </a:spcAft>
              <a:buNone/>
            </a:pPr>
            <a:r>
              <a:t/>
            </a:r>
            <a:endParaRPr sz="2400">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4ca7a5821a_0_0"/>
          <p:cNvSpPr txBox="1"/>
          <p:nvPr/>
        </p:nvSpPr>
        <p:spPr>
          <a:xfrm>
            <a:off x="1165051" y="302425"/>
            <a:ext cx="9042600" cy="892200"/>
          </a:xfrm>
          <a:prstGeom prst="rect">
            <a:avLst/>
          </a:prstGeom>
          <a:noFill/>
          <a:ln>
            <a:noFill/>
          </a:ln>
        </p:spPr>
        <p:txBody>
          <a:bodyPr anchorCtr="0" anchor="t" bIns="0" lIns="0" spcFirstLastPara="1" rIns="0" wrap="square" tIns="0">
            <a:spAutoFit/>
          </a:bodyPr>
          <a:lstStyle/>
          <a:p>
            <a:pPr indent="0" lvl="0" marL="0" marR="0" rtl="0" algn="l">
              <a:lnSpc>
                <a:spcPct val="134989"/>
              </a:lnSpc>
              <a:spcBef>
                <a:spcPts val="0"/>
              </a:spcBef>
              <a:spcAft>
                <a:spcPts val="0"/>
              </a:spcAft>
              <a:buNone/>
            </a:pPr>
            <a:r>
              <a:rPr b="1" lang="en-US" sz="5796">
                <a:solidFill>
                  <a:srgbClr val="3A3A8F"/>
                </a:solidFill>
                <a:latin typeface="DM Sans"/>
                <a:ea typeface="DM Sans"/>
                <a:cs typeface="DM Sans"/>
                <a:sym typeface="DM Sans"/>
              </a:rPr>
              <a:t> </a:t>
            </a:r>
            <a:r>
              <a:rPr b="1" lang="en-US" sz="5796">
                <a:solidFill>
                  <a:srgbClr val="3A3A8F"/>
                </a:solidFill>
                <a:latin typeface="DM Sans"/>
                <a:ea typeface="DM Sans"/>
                <a:cs typeface="DM Sans"/>
                <a:sym typeface="DM Sans"/>
              </a:rPr>
              <a:t>Why do we need SDN?</a:t>
            </a:r>
            <a:endParaRPr/>
          </a:p>
        </p:txBody>
      </p:sp>
      <p:sp>
        <p:nvSpPr>
          <p:cNvPr id="107" name="Google Shape;107;g34ca7a5821a_0_0"/>
          <p:cNvSpPr txBox="1"/>
          <p:nvPr/>
        </p:nvSpPr>
        <p:spPr>
          <a:xfrm>
            <a:off x="1165050" y="1473175"/>
            <a:ext cx="15957900" cy="8521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200"/>
              </a:spcBef>
              <a:spcAft>
                <a:spcPts val="0"/>
              </a:spcAft>
              <a:buClr>
                <a:schemeClr val="dk1"/>
              </a:buClr>
              <a:buSzPts val="2400"/>
              <a:buFont typeface="DM Sans"/>
              <a:buAutoNum type="arabicPeriod"/>
            </a:pPr>
            <a:r>
              <a:rPr b="1" lang="en-US" sz="2400">
                <a:solidFill>
                  <a:schemeClr val="dk1"/>
                </a:solidFill>
                <a:latin typeface="DM Sans"/>
                <a:ea typeface="DM Sans"/>
                <a:cs typeface="DM Sans"/>
                <a:sym typeface="DM Sans"/>
              </a:rPr>
              <a:t>Traditional networks are hard to manage</a:t>
            </a:r>
            <a:endParaRPr b="1"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Each network device (like routers and switches) needs to be configured separately.</a:t>
            </a:r>
            <a:endParaRPr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his takes a lot of time and effort, especially in large networks.</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AutoNum type="arabicPeriod"/>
            </a:pPr>
            <a:r>
              <a:rPr b="1" lang="en-US" sz="2400">
                <a:solidFill>
                  <a:schemeClr val="dk1"/>
                </a:solidFill>
                <a:latin typeface="DM Sans"/>
                <a:ea typeface="DM Sans"/>
                <a:cs typeface="DM Sans"/>
                <a:sym typeface="DM Sans"/>
              </a:rPr>
              <a:t>Slow to adapt to changes</a:t>
            </a:r>
            <a:endParaRPr b="1"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Adding new services or changing the network setup requires manual work.</a:t>
            </a:r>
            <a:endParaRPr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It slows down how fast businesses can react to new needs or problems.</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AutoNum type="arabicPeriod"/>
            </a:pPr>
            <a:r>
              <a:rPr b="1" lang="en-US" sz="2400">
                <a:solidFill>
                  <a:schemeClr val="dk1"/>
                </a:solidFill>
                <a:latin typeface="DM Sans"/>
                <a:ea typeface="DM Sans"/>
                <a:cs typeface="DM Sans"/>
                <a:sym typeface="DM Sans"/>
              </a:rPr>
              <a:t>Lack of flexibility</a:t>
            </a:r>
            <a:endParaRPr b="1"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Traditional networks are built using fixed rules and hardware.</a:t>
            </a:r>
            <a:endParaRPr sz="2400">
              <a:solidFill>
                <a:schemeClr val="dk1"/>
              </a:solidFill>
              <a:latin typeface="DM Sans"/>
              <a:ea typeface="DM Sans"/>
              <a:cs typeface="DM Sans"/>
              <a:sym typeface="DM Sans"/>
            </a:endParaRPr>
          </a:p>
          <a:p>
            <a:pPr indent="-381000" lvl="0" marL="457200" rtl="0" algn="l">
              <a:lnSpc>
                <a:spcPct val="150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They can’t easily adjust to new traffic demands or technologies.</a:t>
            </a:r>
            <a:endParaRPr sz="2350">
              <a:solidFill>
                <a:schemeClr val="dk1"/>
              </a:solidFill>
              <a:latin typeface="DM Sans"/>
              <a:ea typeface="DM Sans"/>
              <a:cs typeface="DM Sans"/>
              <a:sym typeface="DM Sans"/>
            </a:endParaRPr>
          </a:p>
          <a:p>
            <a:pPr indent="-381000" lvl="0" marL="457200" rtl="0" algn="l">
              <a:lnSpc>
                <a:spcPct val="115000"/>
              </a:lnSpc>
              <a:spcBef>
                <a:spcPts val="1200"/>
              </a:spcBef>
              <a:spcAft>
                <a:spcPts val="0"/>
              </a:spcAft>
              <a:buClr>
                <a:schemeClr val="dk1"/>
              </a:buClr>
              <a:buSzPts val="2400"/>
              <a:buFont typeface="DM Sans"/>
              <a:buAutoNum type="arabicPeriod"/>
            </a:pPr>
            <a:r>
              <a:rPr b="1" lang="en-US" sz="2400">
                <a:solidFill>
                  <a:schemeClr val="dk1"/>
                </a:solidFill>
                <a:latin typeface="DM Sans"/>
                <a:ea typeface="DM Sans"/>
                <a:cs typeface="DM Sans"/>
                <a:sym typeface="DM Sans"/>
              </a:rPr>
              <a:t>No central control</a:t>
            </a:r>
            <a:endParaRPr b="1"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Each device makes its own decisions.</a:t>
            </a:r>
            <a:endParaRPr sz="2400">
              <a:solidFill>
                <a:schemeClr val="dk1"/>
              </a:solidFill>
              <a:latin typeface="DM Sans"/>
              <a:ea typeface="DM Sans"/>
              <a:cs typeface="DM Sans"/>
              <a:sym typeface="DM Sans"/>
            </a:endParaRPr>
          </a:p>
          <a:p>
            <a:pPr indent="-381000" lvl="0" marL="457200" rtl="0" algn="l">
              <a:lnSpc>
                <a:spcPct val="115000"/>
              </a:lnSpc>
              <a:spcBef>
                <a:spcPts val="120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There’s no overall view of the entire network, which makes troubleshooting and optimization difficult.</a:t>
            </a:r>
            <a:endParaRPr sz="24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b="1" lang="en-US" sz="2400">
                <a:solidFill>
                  <a:schemeClr val="dk1"/>
                </a:solidFill>
                <a:latin typeface="DM Sans"/>
                <a:ea typeface="DM Sans"/>
                <a:cs typeface="DM Sans"/>
                <a:sym typeface="DM Sans"/>
              </a:rPr>
              <a:t>5. Too many complex protocols</a:t>
            </a:r>
            <a:endParaRPr b="1" sz="2400">
              <a:solidFill>
                <a:schemeClr val="dk1"/>
              </a:solidFill>
              <a:latin typeface="DM Sans"/>
              <a:ea typeface="DM Sans"/>
              <a:cs typeface="DM Sans"/>
              <a:sym typeface="DM Sans"/>
            </a:endParaRPr>
          </a:p>
          <a:p>
            <a:pPr indent="-381000" lvl="0" marL="457200" rtl="0" algn="l">
              <a:lnSpc>
                <a:spcPct val="115000"/>
              </a:lnSpc>
              <a:spcBef>
                <a:spcPts val="120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Different devices use different communication methods (protocols).</a:t>
            </a:r>
            <a:endParaRPr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This causes compatibility issues, especially when using equipment from different vendors.</a:t>
            </a:r>
            <a:br>
              <a:rPr lang="en-US" sz="2400">
                <a:solidFill>
                  <a:schemeClr val="dk1"/>
                </a:solidFill>
                <a:latin typeface="DM Sans"/>
                <a:ea typeface="DM Sans"/>
                <a:cs typeface="DM Sans"/>
                <a:sym typeface="DM Sans"/>
              </a:rPr>
            </a:br>
            <a:endParaRPr b="1" sz="2400">
              <a:solidFill>
                <a:schemeClr val="dk1"/>
              </a:solidFill>
              <a:latin typeface="DM Sans"/>
              <a:ea typeface="DM Sans"/>
              <a:cs typeface="DM Sans"/>
              <a:sym typeface="DM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nvSpPr>
        <p:spPr>
          <a:xfrm>
            <a:off x="235775" y="499975"/>
            <a:ext cx="17517000" cy="31455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DM Sans"/>
                <a:ea typeface="DM Sans"/>
                <a:cs typeface="DM Sans"/>
                <a:sym typeface="DM Sans"/>
              </a:rPr>
              <a:t> → Northbound Interface in SDN</a:t>
            </a:r>
            <a:endParaRPr b="1" i="0" sz="3999" u="none" cap="none" strike="noStrike">
              <a:solidFill>
                <a:srgbClr val="004AAD"/>
              </a:solidFill>
              <a:latin typeface="DM Sans"/>
              <a:ea typeface="DM Sans"/>
              <a:cs typeface="DM Sans"/>
              <a:sym typeface="DM Sans"/>
            </a:endParaRPr>
          </a:p>
          <a:p>
            <a:pPr indent="0" lvl="0" marL="0" marR="0" rtl="0" algn="l">
              <a:lnSpc>
                <a:spcPct val="140016"/>
              </a:lnSpc>
              <a:spcBef>
                <a:spcPts val="0"/>
              </a:spcBef>
              <a:spcAft>
                <a:spcPts val="0"/>
              </a:spcAft>
              <a:buNone/>
            </a:pPr>
            <a:r>
              <a:rPr b="0" i="0" lang="en-US" sz="2399" u="none" cap="none" strike="noStrike">
                <a:solidFill>
                  <a:srgbClr val="000000"/>
                </a:solidFill>
                <a:latin typeface="DM Sans"/>
                <a:ea typeface="DM Sans"/>
                <a:cs typeface="DM Sans"/>
                <a:sym typeface="DM Sans"/>
              </a:rPr>
              <a:t>The northbound interface (NBI) allows applications and network administrators to</a:t>
            </a:r>
            <a:r>
              <a:rPr b="1" i="0" lang="en-US" sz="2399" u="none" cap="none" strike="noStrike">
                <a:solidFill>
                  <a:srgbClr val="980000"/>
                </a:solidFill>
                <a:latin typeface="DM Sans"/>
                <a:ea typeface="DM Sans"/>
                <a:cs typeface="DM Sans"/>
                <a:sym typeface="DM Sans"/>
              </a:rPr>
              <a:t> </a:t>
            </a:r>
            <a:r>
              <a:rPr b="1" i="0" lang="en-US" sz="2399" u="none" cap="none" strike="noStrike">
                <a:solidFill>
                  <a:srgbClr val="FF3131"/>
                </a:solidFill>
                <a:latin typeface="DM Sans"/>
                <a:ea typeface="DM Sans"/>
                <a:cs typeface="DM Sans"/>
                <a:sym typeface="DM Sans"/>
              </a:rPr>
              <a:t>interact with the SDN controller</a:t>
            </a:r>
            <a:r>
              <a:rPr b="0" i="0" lang="en-US" sz="2399" u="none" cap="none" strike="noStrike">
                <a:solidFill>
                  <a:srgbClr val="000000"/>
                </a:solidFill>
                <a:latin typeface="DM Sans"/>
                <a:ea typeface="DM Sans"/>
                <a:cs typeface="DM Sans"/>
                <a:sym typeface="DM Sans"/>
              </a:rPr>
              <a:t> without needing to understand the low-level details of network devices. It provides </a:t>
            </a:r>
            <a:r>
              <a:rPr b="1" i="0" lang="en-US" sz="2399" u="none" cap="none" strike="noStrike">
                <a:solidFill>
                  <a:srgbClr val="FF3131"/>
                </a:solidFill>
                <a:latin typeface="DM Sans"/>
                <a:ea typeface="DM Sans"/>
                <a:cs typeface="DM Sans"/>
                <a:sym typeface="DM Sans"/>
              </a:rPr>
              <a:t>access </a:t>
            </a:r>
            <a:r>
              <a:rPr b="1" i="0" lang="en-US" sz="2399" u="none" cap="none" strike="noStrike">
                <a:solidFill>
                  <a:srgbClr val="FF3131"/>
                </a:solidFill>
                <a:latin typeface="DM Sans"/>
                <a:ea typeface="DM Sans"/>
                <a:cs typeface="DM Sans"/>
                <a:sym typeface="DM Sans"/>
              </a:rPr>
              <a:t>to control plane functions </a:t>
            </a:r>
            <a:r>
              <a:rPr b="0" i="0" lang="en-US" sz="2399" u="none" cap="none" strike="noStrike">
                <a:solidFill>
                  <a:srgbClr val="000000"/>
                </a:solidFill>
                <a:latin typeface="DM Sans"/>
                <a:ea typeface="DM Sans"/>
                <a:cs typeface="DM Sans"/>
                <a:sym typeface="DM Sans"/>
              </a:rPr>
              <a:t>through software APIs, rather than defined protocols.</a:t>
            </a:r>
            <a:endParaRPr/>
          </a:p>
          <a:p>
            <a:pPr indent="0" lvl="0" marL="0" marR="0" rtl="0" algn="l">
              <a:lnSpc>
                <a:spcPct val="140016"/>
              </a:lnSpc>
              <a:spcBef>
                <a:spcPts val="0"/>
              </a:spcBef>
              <a:spcAft>
                <a:spcPts val="0"/>
              </a:spcAft>
              <a:buNone/>
            </a:pPr>
            <a:r>
              <a:t/>
            </a:r>
            <a:endParaRPr b="0" i="0" sz="2399" u="none" cap="none" strike="noStrike">
              <a:solidFill>
                <a:srgbClr val="000000"/>
              </a:solidFill>
              <a:latin typeface="DM Sans"/>
              <a:ea typeface="DM Sans"/>
              <a:cs typeface="DM Sans"/>
              <a:sym typeface="DM Sans"/>
            </a:endParaRPr>
          </a:p>
          <a:p>
            <a:pPr indent="0" lvl="0" marL="0" marR="0" rtl="0" algn="l">
              <a:lnSpc>
                <a:spcPct val="140016"/>
              </a:lnSpc>
              <a:spcBef>
                <a:spcPts val="0"/>
              </a:spcBef>
              <a:spcAft>
                <a:spcPts val="0"/>
              </a:spcAft>
              <a:buNone/>
            </a:pPr>
            <a:r>
              <a:t/>
            </a:r>
            <a:endParaRPr/>
          </a:p>
        </p:txBody>
      </p:sp>
      <p:sp>
        <p:nvSpPr>
          <p:cNvPr id="325" name="Google Shape;325;p27"/>
          <p:cNvSpPr txBox="1"/>
          <p:nvPr/>
        </p:nvSpPr>
        <p:spPr>
          <a:xfrm>
            <a:off x="50" y="3429000"/>
            <a:ext cx="18288000" cy="49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400">
                <a:solidFill>
                  <a:schemeClr val="dk1"/>
                </a:solidFill>
                <a:latin typeface="DM Sans"/>
                <a:ea typeface="DM Sans"/>
                <a:cs typeface="DM Sans"/>
                <a:sym typeface="DM Sans"/>
              </a:rPr>
              <a:t>Lack of Standardization:</a:t>
            </a:r>
            <a:endParaRPr b="1" sz="2400">
              <a:solidFill>
                <a:schemeClr val="dk1"/>
              </a:solidFill>
              <a:latin typeface="DM Sans"/>
              <a:ea typeface="DM Sans"/>
              <a:cs typeface="DM Sans"/>
              <a:sym typeface="DM Sans"/>
            </a:endParaRPr>
          </a:p>
          <a:p>
            <a:pPr indent="-381000" lvl="0" marL="457200" rtl="0" algn="l">
              <a:lnSpc>
                <a:spcPct val="115000"/>
              </a:lnSpc>
              <a:spcBef>
                <a:spcPts val="1200"/>
              </a:spcBef>
              <a:spcAft>
                <a:spcPts val="0"/>
              </a:spcAft>
              <a:buClr>
                <a:schemeClr val="dk1"/>
              </a:buClr>
              <a:buSzPts val="2400"/>
              <a:buChar char="●"/>
            </a:pPr>
            <a:r>
              <a:rPr b="1" lang="en-US" sz="2400">
                <a:solidFill>
                  <a:srgbClr val="FF3131"/>
                </a:solidFill>
                <a:latin typeface="DM Sans"/>
                <a:ea typeface="DM Sans"/>
                <a:cs typeface="DM Sans"/>
                <a:sym typeface="DM Sans"/>
              </a:rPr>
              <a:t>No universal NBI standard</a:t>
            </a:r>
            <a:r>
              <a:rPr lang="en-US" sz="2400">
                <a:solidFill>
                  <a:srgbClr val="FF3131"/>
                </a:solidFill>
                <a:latin typeface="DM Sans"/>
                <a:ea typeface="DM Sans"/>
                <a:cs typeface="DM Sans"/>
                <a:sym typeface="DM Sans"/>
              </a:rPr>
              <a:t>,</a:t>
            </a:r>
            <a:r>
              <a:rPr lang="en-US" sz="2400">
                <a:solidFill>
                  <a:schemeClr val="dk1"/>
                </a:solidFill>
                <a:latin typeface="DM Sans"/>
                <a:ea typeface="DM Sans"/>
                <a:cs typeface="DM Sans"/>
                <a:sym typeface="DM Sans"/>
              </a:rPr>
              <a:t> leading to </a:t>
            </a:r>
            <a:r>
              <a:rPr lang="en-US" sz="2400">
                <a:solidFill>
                  <a:srgbClr val="FF3131"/>
                </a:solidFill>
                <a:latin typeface="DM Sans"/>
                <a:ea typeface="DM Sans"/>
                <a:cs typeface="DM Sans"/>
                <a:sym typeface="DM Sans"/>
              </a:rPr>
              <a:t> </a:t>
            </a:r>
            <a:r>
              <a:rPr b="1" lang="en-US" sz="2400">
                <a:solidFill>
                  <a:srgbClr val="FF3131"/>
                </a:solidFill>
                <a:latin typeface="DM Sans"/>
                <a:ea typeface="DM Sans"/>
                <a:cs typeface="DM Sans"/>
                <a:sym typeface="DM Sans"/>
              </a:rPr>
              <a:t>incompatible APIs </a:t>
            </a:r>
            <a:r>
              <a:rPr lang="en-US" sz="2400">
                <a:solidFill>
                  <a:schemeClr val="dk1"/>
                </a:solidFill>
                <a:latin typeface="DM Sans"/>
                <a:ea typeface="DM Sans"/>
                <a:cs typeface="DM Sans"/>
                <a:sym typeface="DM Sans"/>
              </a:rPr>
              <a:t>across SDN controllers and harder app portability.</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0" lvl="0" marL="457200" rtl="0" algn="l">
              <a:lnSpc>
                <a:spcPct val="115000"/>
              </a:lnSpc>
              <a:spcBef>
                <a:spcPts val="1200"/>
              </a:spcBef>
              <a:spcAft>
                <a:spcPts val="0"/>
              </a:spcAft>
              <a:buNone/>
            </a:pPr>
            <a:r>
              <a:t/>
            </a:r>
            <a:endParaRPr sz="24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b="1" lang="en-US" sz="2400">
                <a:solidFill>
                  <a:schemeClr val="dk1"/>
                </a:solidFill>
                <a:latin typeface="DM Sans"/>
                <a:ea typeface="DM Sans"/>
                <a:cs typeface="DM Sans"/>
                <a:sym typeface="DM Sans"/>
              </a:rPr>
              <a:t>API Latitudes Concept:</a:t>
            </a:r>
            <a:endParaRPr b="1" sz="2400">
              <a:solidFill>
                <a:schemeClr val="dk1"/>
              </a:solidFill>
              <a:latin typeface="DM Sans"/>
              <a:ea typeface="DM Sans"/>
              <a:cs typeface="DM Sans"/>
              <a:sym typeface="DM Sans"/>
            </a:endParaRPr>
          </a:p>
          <a:p>
            <a:pPr indent="-381000" lvl="0" marL="457200" rtl="0" algn="l">
              <a:lnSpc>
                <a:spcPct val="115000"/>
              </a:lnSpc>
              <a:spcBef>
                <a:spcPts val="1200"/>
              </a:spcBef>
              <a:spcAft>
                <a:spcPts val="0"/>
              </a:spcAft>
              <a:buClr>
                <a:schemeClr val="dk1"/>
              </a:buClr>
              <a:buSzPts val="2400"/>
              <a:buChar char="●"/>
            </a:pPr>
            <a:r>
              <a:rPr lang="en-US" sz="2400">
                <a:solidFill>
                  <a:schemeClr val="dk1"/>
                </a:solidFill>
                <a:latin typeface="DM Sans"/>
                <a:ea typeface="DM Sans"/>
                <a:cs typeface="DM Sans"/>
                <a:sym typeface="DM Sans"/>
              </a:rPr>
              <a:t>NBIs exist in layers:</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381000" lvl="1" marL="914400" rtl="0" algn="l">
              <a:lnSpc>
                <a:spcPct val="115000"/>
              </a:lnSpc>
              <a:spcBef>
                <a:spcPts val="0"/>
              </a:spcBef>
              <a:spcAft>
                <a:spcPts val="0"/>
              </a:spcAft>
              <a:buClr>
                <a:schemeClr val="dk1"/>
              </a:buClr>
              <a:buSzPts val="2400"/>
              <a:buFont typeface="DM Sans"/>
              <a:buChar char="○"/>
            </a:pPr>
            <a:r>
              <a:rPr b="1" lang="en-US" sz="2400">
                <a:solidFill>
                  <a:srgbClr val="FF3131"/>
                </a:solidFill>
                <a:latin typeface="DM Sans"/>
                <a:ea typeface="DM Sans"/>
                <a:cs typeface="DM Sans"/>
                <a:sym typeface="DM Sans"/>
              </a:rPr>
              <a:t>Low-level</a:t>
            </a:r>
            <a:r>
              <a:rPr lang="en-US" sz="2400">
                <a:solidFill>
                  <a:srgbClr val="FF3131"/>
                </a:solidFill>
                <a:latin typeface="DM Sans"/>
                <a:ea typeface="DM Sans"/>
                <a:cs typeface="DM Sans"/>
                <a:sym typeface="DM Sans"/>
              </a:rPr>
              <a:t>:</a:t>
            </a:r>
            <a:r>
              <a:rPr lang="en-US" sz="2400">
                <a:solidFill>
                  <a:srgbClr val="980000"/>
                </a:solidFill>
                <a:latin typeface="DM Sans"/>
                <a:ea typeface="DM Sans"/>
                <a:cs typeface="DM Sans"/>
                <a:sym typeface="DM Sans"/>
              </a:rPr>
              <a:t> </a:t>
            </a:r>
            <a:r>
              <a:rPr lang="en-US" sz="2400">
                <a:solidFill>
                  <a:schemeClr val="dk1"/>
                </a:solidFill>
                <a:latin typeface="DM Sans"/>
                <a:ea typeface="DM Sans"/>
                <a:cs typeface="DM Sans"/>
                <a:sym typeface="DM Sans"/>
              </a:rPr>
              <a:t>close to controller functions.</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381000" lvl="1" marL="914400" rtl="0" algn="l">
              <a:lnSpc>
                <a:spcPct val="115000"/>
              </a:lnSpc>
              <a:spcBef>
                <a:spcPts val="0"/>
              </a:spcBef>
              <a:spcAft>
                <a:spcPts val="0"/>
              </a:spcAft>
              <a:buClr>
                <a:schemeClr val="dk1"/>
              </a:buClr>
              <a:buSzPts val="2400"/>
              <a:buFont typeface="DM Sans"/>
              <a:buChar char="○"/>
            </a:pPr>
            <a:r>
              <a:rPr b="1" lang="en-US" sz="2400">
                <a:solidFill>
                  <a:srgbClr val="FF3131"/>
                </a:solidFill>
                <a:latin typeface="DM Sans"/>
                <a:ea typeface="DM Sans"/>
                <a:cs typeface="DM Sans"/>
                <a:sym typeface="DM Sans"/>
              </a:rPr>
              <a:t>High-level:</a:t>
            </a:r>
            <a:r>
              <a:rPr b="1" lang="en-US" sz="2400">
                <a:solidFill>
                  <a:srgbClr val="980000"/>
                </a:solidFill>
                <a:latin typeface="DM Sans"/>
                <a:ea typeface="DM Sans"/>
                <a:cs typeface="DM Sans"/>
                <a:sym typeface="DM Sans"/>
              </a:rPr>
              <a:t> </a:t>
            </a:r>
            <a:r>
              <a:rPr lang="en-US" sz="2400">
                <a:solidFill>
                  <a:schemeClr val="dk1"/>
                </a:solidFill>
                <a:latin typeface="DM Sans"/>
                <a:ea typeface="DM Sans"/>
                <a:cs typeface="DM Sans"/>
                <a:sym typeface="DM Sans"/>
              </a:rPr>
              <a:t>support analytics, services, and app logic.</a:t>
            </a:r>
            <a:endParaRPr sz="2400">
              <a:solidFill>
                <a:schemeClr val="dk1"/>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g34ed3fbb3d4_0_45"/>
          <p:cNvPicPr preferRelativeResize="0"/>
          <p:nvPr/>
        </p:nvPicPr>
        <p:blipFill>
          <a:blip r:embed="rId3">
            <a:alphaModFix/>
          </a:blip>
          <a:stretch>
            <a:fillRect/>
          </a:stretch>
        </p:blipFill>
        <p:spPr>
          <a:xfrm>
            <a:off x="2094850" y="1024500"/>
            <a:ext cx="13145300" cy="8124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nvSpPr>
        <p:spPr>
          <a:xfrm>
            <a:off x="391579" y="364942"/>
            <a:ext cx="17504700" cy="95490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799" u="none" cap="none" strike="noStrike">
                <a:solidFill>
                  <a:srgbClr val="004AAD"/>
                </a:solidFill>
                <a:latin typeface="DM Sans"/>
                <a:ea typeface="DM Sans"/>
                <a:cs typeface="DM Sans"/>
                <a:sym typeface="DM Sans"/>
              </a:rPr>
              <a:t> </a:t>
            </a:r>
            <a:r>
              <a:rPr b="1" i="0" lang="en-US" sz="5799" u="sng" cap="none" strike="noStrike">
                <a:solidFill>
                  <a:srgbClr val="004AAD"/>
                </a:solidFill>
                <a:latin typeface="DM Sans"/>
                <a:ea typeface="DM Sans"/>
                <a:cs typeface="DM Sans"/>
                <a:sym typeface="DM Sans"/>
              </a:rPr>
              <a:t> SDN Controller APIs</a:t>
            </a:r>
            <a:endParaRPr/>
          </a:p>
          <a:p>
            <a:pPr indent="0" lvl="0" marL="0" marR="0" rtl="0" algn="l">
              <a:lnSpc>
                <a:spcPct val="101379"/>
              </a:lnSpc>
              <a:spcBef>
                <a:spcPts val="0"/>
              </a:spcBef>
              <a:spcAft>
                <a:spcPts val="0"/>
              </a:spcAft>
              <a:buNone/>
            </a:pPr>
            <a:r>
              <a:t/>
            </a:r>
            <a:endParaRPr b="1" i="0" sz="5799" u="sng" cap="none" strike="noStrike">
              <a:solidFill>
                <a:srgbClr val="004AAD"/>
              </a:solidFill>
              <a:latin typeface="DM Sans"/>
              <a:ea typeface="DM Sans"/>
              <a:cs typeface="DM Sans"/>
              <a:sym typeface="DM Sans"/>
            </a:endParaRPr>
          </a:p>
          <a:p>
            <a:pPr indent="-381000" lvl="0" marL="457200" marR="0" rtl="0" algn="l">
              <a:lnSpc>
                <a:spcPct val="140000"/>
              </a:lnSpc>
              <a:spcBef>
                <a:spcPts val="0"/>
              </a:spcBef>
              <a:spcAft>
                <a:spcPts val="0"/>
              </a:spcAft>
              <a:buSzPts val="2400"/>
              <a:buFont typeface="DM Sans"/>
              <a:buChar char="●"/>
            </a:pPr>
            <a:r>
              <a:rPr b="1" i="0" lang="en-US" sz="2400" u="none" cap="none" strike="noStrike">
                <a:solidFill>
                  <a:srgbClr val="000000"/>
                </a:solidFill>
                <a:latin typeface="DM Sans"/>
                <a:ea typeface="DM Sans"/>
                <a:cs typeface="DM Sans"/>
                <a:sym typeface="DM Sans"/>
              </a:rPr>
              <a:t>Base controller function APIs:</a:t>
            </a:r>
            <a:r>
              <a:rPr b="1" i="0" lang="en-US" sz="2400" u="none" cap="none" strike="noStrike">
                <a:solidFill>
                  <a:srgbClr val="FF3131"/>
                </a:solidFill>
                <a:latin typeface="DM Sans"/>
                <a:ea typeface="DM Sans"/>
                <a:cs typeface="DM Sans"/>
                <a:sym typeface="DM Sans"/>
              </a:rPr>
              <a:t> </a:t>
            </a:r>
            <a:endParaRPr/>
          </a:p>
          <a:p>
            <a:pPr indent="0" lvl="0" marL="0" marR="0" rtl="0" algn="l">
              <a:lnSpc>
                <a:spcPct val="140000"/>
              </a:lnSpc>
              <a:spcBef>
                <a:spcPts val="0"/>
              </a:spcBef>
              <a:spcAft>
                <a:spcPts val="0"/>
              </a:spcAft>
              <a:buNone/>
            </a:pPr>
            <a:r>
              <a:rPr lang="en-US" sz="2400">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These APIs expose the basic functions</a:t>
            </a:r>
            <a:endParaRPr/>
          </a:p>
          <a:p>
            <a:pPr indent="0" lvl="0" marL="0" marR="0" rtl="0" algn="l">
              <a:lnSpc>
                <a:spcPct val="140000"/>
              </a:lnSpc>
              <a:spcBef>
                <a:spcPts val="0"/>
              </a:spcBef>
              <a:spcAft>
                <a:spcPts val="0"/>
              </a:spcAft>
              <a:buNone/>
            </a:pPr>
            <a:r>
              <a:rPr lang="en-US" sz="2400">
                <a:latin typeface="DM Sans"/>
                <a:ea typeface="DM Sans"/>
                <a:cs typeface="DM Sans"/>
                <a:sym typeface="DM Sans"/>
              </a:rPr>
              <a:t>     </a:t>
            </a:r>
            <a:r>
              <a:rPr b="0" i="0" lang="en-US" sz="2400" u="none" cap="none" strike="noStrike">
                <a:solidFill>
                  <a:srgbClr val="000000"/>
                </a:solidFill>
                <a:latin typeface="DM Sans"/>
                <a:ea typeface="DM Sans"/>
                <a:cs typeface="DM Sans"/>
                <a:sym typeface="DM Sans"/>
              </a:rPr>
              <a:t>of the controller and are used by developers</a:t>
            </a:r>
            <a:endParaRPr/>
          </a:p>
          <a:p>
            <a:pPr indent="0" lvl="0" marL="0" marR="0" rtl="0" algn="l">
              <a:lnSpc>
                <a:spcPct val="140000"/>
              </a:lnSpc>
              <a:spcBef>
                <a:spcPts val="0"/>
              </a:spcBef>
              <a:spcAft>
                <a:spcPts val="0"/>
              </a:spcAft>
              <a:buNone/>
            </a:pPr>
            <a:r>
              <a:rPr b="0" i="0" lang="en-US" sz="2400" u="none" cap="none" strike="noStrike">
                <a:solidFill>
                  <a:srgbClr val="000000"/>
                </a:solidFill>
                <a:latin typeface="DM Sans"/>
                <a:ea typeface="DM Sans"/>
                <a:cs typeface="DM Sans"/>
                <a:sym typeface="DM Sans"/>
              </a:rPr>
              <a:t>      to create network services.</a:t>
            </a:r>
            <a:endParaRPr/>
          </a:p>
          <a:p>
            <a:pPr indent="0" lvl="0" marL="457200" marR="0" rtl="0" algn="l">
              <a:lnSpc>
                <a:spcPct val="14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381000" lvl="0" marL="457200" marR="0" rtl="0" algn="l">
              <a:lnSpc>
                <a:spcPct val="140000"/>
              </a:lnSpc>
              <a:spcBef>
                <a:spcPts val="0"/>
              </a:spcBef>
              <a:spcAft>
                <a:spcPts val="0"/>
              </a:spcAft>
              <a:buSzPts val="2400"/>
              <a:buFont typeface="DM Sans"/>
              <a:buChar char="●"/>
            </a:pPr>
            <a:r>
              <a:rPr b="1" i="0" lang="en-US" sz="2400" u="none" cap="none" strike="noStrike">
                <a:solidFill>
                  <a:srgbClr val="000000"/>
                </a:solidFill>
                <a:latin typeface="DM Sans"/>
                <a:ea typeface="DM Sans"/>
                <a:cs typeface="DM Sans"/>
                <a:sym typeface="DM Sans"/>
              </a:rPr>
              <a:t>Network service APIs:</a:t>
            </a:r>
            <a:r>
              <a:rPr b="1" i="0" lang="en-US" sz="2400" u="none" cap="none" strike="noStrike">
                <a:solidFill>
                  <a:srgbClr val="FF3131"/>
                </a:solidFill>
                <a:latin typeface="DM Sans"/>
                <a:ea typeface="DM Sans"/>
                <a:cs typeface="DM Sans"/>
                <a:sym typeface="DM Sans"/>
              </a:rPr>
              <a:t> </a:t>
            </a:r>
            <a:endParaRPr/>
          </a:p>
          <a:p>
            <a:pPr indent="0" lvl="0" marL="457200" marR="0" rtl="0" algn="l">
              <a:lnSpc>
                <a:spcPct val="140000"/>
              </a:lnSpc>
              <a:spcBef>
                <a:spcPts val="0"/>
              </a:spcBef>
              <a:spcAft>
                <a:spcPts val="0"/>
              </a:spcAft>
              <a:buNone/>
            </a:pPr>
            <a:r>
              <a:rPr b="0" i="0" lang="en-US" sz="2400" u="none" cap="none" strike="noStrike">
                <a:solidFill>
                  <a:srgbClr val="000000"/>
                </a:solidFill>
                <a:latin typeface="DM Sans"/>
                <a:ea typeface="DM Sans"/>
                <a:cs typeface="DM Sans"/>
                <a:sym typeface="DM Sans"/>
              </a:rPr>
              <a:t>These APIs expose network services to the</a:t>
            </a:r>
            <a:endParaRPr/>
          </a:p>
          <a:p>
            <a:pPr indent="0" lvl="0" marL="457200" marR="0" rtl="0" algn="l">
              <a:lnSpc>
                <a:spcPct val="140000"/>
              </a:lnSpc>
              <a:spcBef>
                <a:spcPts val="0"/>
              </a:spcBef>
              <a:spcAft>
                <a:spcPts val="0"/>
              </a:spcAft>
              <a:buNone/>
            </a:pPr>
            <a:r>
              <a:rPr b="0" i="0" lang="en-US" sz="2400" u="none" cap="none" strike="noStrike">
                <a:solidFill>
                  <a:srgbClr val="000000"/>
                </a:solidFill>
                <a:latin typeface="DM Sans"/>
                <a:ea typeface="DM Sans"/>
                <a:cs typeface="DM Sans"/>
                <a:sym typeface="DM Sans"/>
              </a:rPr>
              <a:t>north.</a:t>
            </a:r>
            <a:endParaRPr/>
          </a:p>
          <a:p>
            <a:pPr indent="0" lvl="0" marL="457200" marR="0" rtl="0" algn="l">
              <a:lnSpc>
                <a:spcPct val="14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381000" lvl="0" marL="457200" marR="0" rtl="0" algn="l">
              <a:lnSpc>
                <a:spcPct val="140000"/>
              </a:lnSpc>
              <a:spcBef>
                <a:spcPts val="0"/>
              </a:spcBef>
              <a:spcAft>
                <a:spcPts val="0"/>
              </a:spcAft>
              <a:buClr>
                <a:srgbClr val="000000"/>
              </a:buClr>
              <a:buSzPts val="2400"/>
              <a:buFont typeface="DM Sans"/>
              <a:buChar char="●"/>
            </a:pPr>
            <a:r>
              <a:rPr b="1" i="0" lang="en-US" sz="2400" u="none" cap="none" strike="noStrike">
                <a:solidFill>
                  <a:srgbClr val="000000"/>
                </a:solidFill>
                <a:latin typeface="DM Sans"/>
                <a:ea typeface="DM Sans"/>
                <a:cs typeface="DM Sans"/>
                <a:sym typeface="DM Sans"/>
              </a:rPr>
              <a:t>Northbound interface application APIs: </a:t>
            </a:r>
            <a:endParaRPr/>
          </a:p>
          <a:p>
            <a:pPr indent="0" lvl="0" marL="457200" marR="0" rtl="0" algn="l">
              <a:lnSpc>
                <a:spcPct val="140000"/>
              </a:lnSpc>
              <a:spcBef>
                <a:spcPts val="0"/>
              </a:spcBef>
              <a:spcAft>
                <a:spcPts val="0"/>
              </a:spcAft>
              <a:buNone/>
            </a:pPr>
            <a:r>
              <a:rPr b="0" i="0" lang="en-US" sz="2400" u="none" cap="none" strike="noStrike">
                <a:solidFill>
                  <a:srgbClr val="000000"/>
                </a:solidFill>
                <a:latin typeface="DM Sans"/>
                <a:ea typeface="DM Sans"/>
                <a:cs typeface="DM Sans"/>
                <a:sym typeface="DM Sans"/>
              </a:rPr>
              <a:t>These APIs exposes application-related services that are built</a:t>
            </a:r>
            <a:endParaRPr/>
          </a:p>
          <a:p>
            <a:pPr indent="0" lvl="0" marL="457200" marR="0" rtl="0" algn="l">
              <a:lnSpc>
                <a:spcPct val="140000"/>
              </a:lnSpc>
              <a:spcBef>
                <a:spcPts val="0"/>
              </a:spcBef>
              <a:spcAft>
                <a:spcPts val="0"/>
              </a:spcAft>
              <a:buNone/>
            </a:pPr>
            <a:r>
              <a:rPr b="0" i="0" lang="en-US" sz="2400" u="none" cap="none" strike="noStrike">
                <a:solidFill>
                  <a:srgbClr val="000000"/>
                </a:solidFill>
                <a:latin typeface="DM Sans"/>
                <a:ea typeface="DM Sans"/>
                <a:cs typeface="DM Sans"/>
                <a:sym typeface="DM Sans"/>
              </a:rPr>
              <a:t> on top of network services.</a:t>
            </a:r>
            <a:endParaRPr/>
          </a:p>
          <a:p>
            <a:pPr indent="0" lvl="0" marL="0" marR="0" rtl="0" algn="l">
              <a:lnSpc>
                <a:spcPct val="14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l">
              <a:lnSpc>
                <a:spcPct val="140000"/>
              </a:lnSpc>
              <a:spcBef>
                <a:spcPts val="0"/>
              </a:spcBef>
              <a:spcAft>
                <a:spcPts val="0"/>
              </a:spcAft>
              <a:buNone/>
            </a:pPr>
            <a:r>
              <a:t/>
            </a:r>
            <a:endParaRPr/>
          </a:p>
          <a:p>
            <a:pPr indent="0" lvl="0" marL="0" marR="0" rtl="0" algn="l">
              <a:lnSpc>
                <a:spcPct val="145833"/>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
        <p:nvSpPr>
          <p:cNvPr id="336" name="Google Shape;336;p28"/>
          <p:cNvSpPr/>
          <p:nvPr/>
        </p:nvSpPr>
        <p:spPr>
          <a:xfrm>
            <a:off x="10217621" y="2063057"/>
            <a:ext cx="7530629" cy="6476027"/>
          </a:xfrm>
          <a:custGeom>
            <a:rect b="b" l="l" r="r" t="t"/>
            <a:pathLst>
              <a:path extrusionOk="0" h="6476027" w="7530629">
                <a:moveTo>
                  <a:pt x="0" y="0"/>
                </a:moveTo>
                <a:lnTo>
                  <a:pt x="7530629" y="0"/>
                </a:lnTo>
                <a:lnTo>
                  <a:pt x="7530629" y="6476027"/>
                </a:lnTo>
                <a:lnTo>
                  <a:pt x="0" y="6476027"/>
                </a:lnTo>
                <a:lnTo>
                  <a:pt x="0" y="0"/>
                </a:lnTo>
                <a:close/>
              </a:path>
            </a:pathLst>
          </a:custGeom>
          <a:blipFill rotWithShape="1">
            <a:blip r:embed="rId3">
              <a:alphaModFix/>
            </a:blip>
            <a:stretch>
              <a:fillRect b="0" l="-1087" r="-1087" t="0"/>
            </a:stretch>
          </a:blipFill>
          <a:ln>
            <a:noFill/>
          </a:ln>
        </p:spPr>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nvSpPr>
        <p:spPr>
          <a:xfrm>
            <a:off x="429907" y="307562"/>
            <a:ext cx="17428200" cy="53001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799" u="sng" cap="none" strike="noStrike">
                <a:solidFill>
                  <a:srgbClr val="004AAD"/>
                </a:solidFill>
                <a:latin typeface="DM Sans"/>
                <a:ea typeface="DM Sans"/>
                <a:cs typeface="DM Sans"/>
                <a:sym typeface="DM Sans"/>
              </a:rPr>
              <a:t>Routing in SDN Networks</a:t>
            </a:r>
            <a:endParaRPr/>
          </a:p>
          <a:p>
            <a:pPr indent="0" lvl="0" marL="0" marR="0" rtl="0" algn="ctr">
              <a:lnSpc>
                <a:spcPct val="140006"/>
              </a:lnSpc>
              <a:spcBef>
                <a:spcPts val="0"/>
              </a:spcBef>
              <a:spcAft>
                <a:spcPts val="0"/>
              </a:spcAft>
              <a:buNone/>
            </a:pPr>
            <a:r>
              <a:t/>
            </a:r>
            <a:endParaRPr b="1" i="0" sz="5799" u="sng" cap="none" strike="noStrike">
              <a:solidFill>
                <a:srgbClr val="004AAD"/>
              </a:solidFill>
              <a:latin typeface="DM Sans"/>
              <a:ea typeface="DM Sans"/>
              <a:cs typeface="DM Sans"/>
              <a:sym typeface="DM Sans"/>
            </a:endParaRPr>
          </a:p>
          <a:p>
            <a:pPr indent="0" lvl="0" marL="0" marR="0" rtl="0" algn="l">
              <a:lnSpc>
                <a:spcPct val="140016"/>
              </a:lnSpc>
              <a:spcBef>
                <a:spcPts val="0"/>
              </a:spcBef>
              <a:spcAft>
                <a:spcPts val="0"/>
              </a:spcAft>
              <a:buNone/>
            </a:pPr>
            <a:r>
              <a:rPr b="0" i="0" lang="en-US" sz="2399" u="none" cap="none" strike="noStrike">
                <a:solidFill>
                  <a:srgbClr val="000000"/>
                </a:solidFill>
                <a:latin typeface="DM Sans"/>
                <a:ea typeface="DM Sans"/>
                <a:cs typeface="DM Sans"/>
                <a:sym typeface="DM Sans"/>
              </a:rPr>
              <a:t>Just like traditional networks, Software-Defined Networking (SDN) requires routing to </a:t>
            </a:r>
            <a:r>
              <a:rPr b="1" i="0" lang="en-US" sz="2399" u="none" cap="none" strike="noStrike">
                <a:solidFill>
                  <a:srgbClr val="FF3131"/>
                </a:solidFill>
                <a:latin typeface="DM Sans"/>
                <a:ea typeface="DM Sans"/>
                <a:cs typeface="DM Sans"/>
                <a:sym typeface="DM Sans"/>
              </a:rPr>
              <a:t>determine how data travels</a:t>
            </a:r>
            <a:r>
              <a:rPr b="0" i="0" lang="en-US" sz="2399" u="none" cap="none" strike="noStrike">
                <a:solidFill>
                  <a:srgbClr val="FF3131"/>
                </a:solidFill>
                <a:latin typeface="DM Sans"/>
                <a:ea typeface="DM Sans"/>
                <a:cs typeface="DM Sans"/>
                <a:sym typeface="DM Sans"/>
              </a:rPr>
              <a:t> </a:t>
            </a:r>
            <a:r>
              <a:rPr b="0" i="0" lang="en-US" sz="2399" u="none" cap="none" strike="noStrike">
                <a:solidFill>
                  <a:srgbClr val="000000"/>
                </a:solidFill>
                <a:latin typeface="DM Sans"/>
                <a:ea typeface="DM Sans"/>
                <a:cs typeface="DM Sans"/>
                <a:sym typeface="DM Sans"/>
              </a:rPr>
              <a:t>through the network. </a:t>
            </a:r>
            <a:endParaRPr/>
          </a:p>
          <a:p>
            <a:pPr indent="0" lvl="0" marL="0" marR="0" rtl="0" algn="l">
              <a:lnSpc>
                <a:spcPct val="140016"/>
              </a:lnSpc>
              <a:spcBef>
                <a:spcPts val="0"/>
              </a:spcBef>
              <a:spcAft>
                <a:spcPts val="0"/>
              </a:spcAft>
              <a:buNone/>
            </a:pPr>
            <a:r>
              <a:rPr b="0" i="0" lang="en-US" sz="2399" u="none" cap="none" strike="noStrike">
                <a:solidFill>
                  <a:srgbClr val="000000"/>
                </a:solidFill>
                <a:latin typeface="DM Sans"/>
                <a:ea typeface="DM Sans"/>
                <a:cs typeface="DM Sans"/>
                <a:sym typeface="DM Sans"/>
              </a:rPr>
              <a:t>Routing involves two main components:</a:t>
            </a:r>
            <a:endParaRPr/>
          </a:p>
          <a:p>
            <a:pPr indent="-259077" lvl="1" marL="518155"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A protocol for </a:t>
            </a:r>
            <a:r>
              <a:rPr b="1" i="0" lang="en-US" sz="2399" u="none" cap="none" strike="noStrike">
                <a:solidFill>
                  <a:srgbClr val="FF3131"/>
                </a:solidFill>
                <a:latin typeface="DM Sans"/>
                <a:ea typeface="DM Sans"/>
                <a:cs typeface="DM Sans"/>
                <a:sym typeface="DM Sans"/>
              </a:rPr>
              <a:t>discovering</a:t>
            </a:r>
            <a:r>
              <a:rPr b="0" i="0" lang="en-US" sz="2399" u="none" cap="none" strike="noStrike">
                <a:solidFill>
                  <a:srgbClr val="FF3131"/>
                </a:solidFill>
                <a:latin typeface="DM Sans"/>
                <a:ea typeface="DM Sans"/>
                <a:cs typeface="DM Sans"/>
                <a:sym typeface="DM Sans"/>
              </a:rPr>
              <a:t> </a:t>
            </a:r>
            <a:r>
              <a:rPr b="0" i="0" lang="en-US" sz="2399" u="none" cap="none" strike="noStrike">
                <a:solidFill>
                  <a:srgbClr val="000000"/>
                </a:solidFill>
                <a:latin typeface="DM Sans"/>
                <a:ea typeface="DM Sans"/>
                <a:cs typeface="DM Sans"/>
                <a:sym typeface="DM Sans"/>
              </a:rPr>
              <a:t>network topology and traffic conditions.</a:t>
            </a:r>
            <a:endParaRPr/>
          </a:p>
          <a:p>
            <a:pPr indent="-259077" lvl="1" marL="518155"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An algorithm to compute </a:t>
            </a:r>
            <a:r>
              <a:rPr b="1" i="0" lang="en-US" sz="2399" u="none" cap="none" strike="noStrike">
                <a:solidFill>
                  <a:srgbClr val="FF3131"/>
                </a:solidFill>
                <a:latin typeface="DM Sans"/>
                <a:ea typeface="DM Sans"/>
                <a:cs typeface="DM Sans"/>
                <a:sym typeface="DM Sans"/>
              </a:rPr>
              <a:t>optimal paths</a:t>
            </a:r>
            <a:r>
              <a:rPr b="0" i="0" lang="en-US" sz="2399" u="none" cap="none" strike="noStrike">
                <a:solidFill>
                  <a:srgbClr val="FF3131"/>
                </a:solidFill>
                <a:latin typeface="DM Sans"/>
                <a:ea typeface="DM Sans"/>
                <a:cs typeface="DM Sans"/>
                <a:sym typeface="DM Sans"/>
              </a:rPr>
              <a:t> </a:t>
            </a:r>
            <a:r>
              <a:rPr b="0" i="0" lang="en-US" sz="2399" u="none" cap="none" strike="noStrike">
                <a:solidFill>
                  <a:srgbClr val="000000"/>
                </a:solidFill>
                <a:latin typeface="DM Sans"/>
                <a:ea typeface="DM Sans"/>
                <a:cs typeface="DM Sans"/>
                <a:sym typeface="DM Sans"/>
              </a:rPr>
              <a:t>through the network.</a:t>
            </a:r>
            <a:endParaRPr/>
          </a:p>
          <a:p>
            <a:pPr indent="0" lvl="0" marL="0" marR="0" rtl="0" algn="l">
              <a:lnSpc>
                <a:spcPct val="140016"/>
              </a:lnSpc>
              <a:spcBef>
                <a:spcPts val="0"/>
              </a:spcBef>
              <a:spcAft>
                <a:spcPts val="0"/>
              </a:spcAft>
              <a:buNone/>
            </a:pPr>
            <a:r>
              <a:t/>
            </a:r>
            <a:endParaRPr/>
          </a:p>
        </p:txBody>
      </p:sp>
      <p:sp>
        <p:nvSpPr>
          <p:cNvPr id="342" name="Google Shape;342;p29"/>
          <p:cNvSpPr txBox="1"/>
          <p:nvPr/>
        </p:nvSpPr>
        <p:spPr>
          <a:xfrm>
            <a:off x="429907" y="7650675"/>
            <a:ext cx="174282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
        <p:nvSpPr>
          <p:cNvPr id="343" name="Google Shape;343;p29"/>
          <p:cNvSpPr txBox="1"/>
          <p:nvPr/>
        </p:nvSpPr>
        <p:spPr>
          <a:xfrm>
            <a:off x="297325" y="5748050"/>
            <a:ext cx="18083700" cy="40008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b="1" lang="en-US" sz="3999">
                <a:solidFill>
                  <a:srgbClr val="004AAD"/>
                </a:solidFill>
                <a:latin typeface="DM Sans"/>
                <a:ea typeface="DM Sans"/>
                <a:cs typeface="DM Sans"/>
                <a:sym typeface="DM Sans"/>
              </a:rPr>
              <a:t> → </a:t>
            </a:r>
            <a:r>
              <a:rPr b="1" lang="en-US" sz="3950">
                <a:solidFill>
                  <a:srgbClr val="004AAD"/>
                </a:solidFill>
                <a:latin typeface="DM Sans"/>
                <a:ea typeface="DM Sans"/>
                <a:cs typeface="DM Sans"/>
                <a:sym typeface="DM Sans"/>
              </a:rPr>
              <a:t>SDN vs Traditional Routing:</a:t>
            </a:r>
            <a:endParaRPr sz="3950">
              <a:solidFill>
                <a:srgbClr val="004AAD"/>
              </a:solidFill>
            </a:endParaRPr>
          </a:p>
          <a:p>
            <a:pPr indent="-381000" lvl="0" marL="457200" rtl="0" algn="l">
              <a:lnSpc>
                <a:spcPct val="139958"/>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In traditional networks,</a:t>
            </a:r>
            <a:r>
              <a:rPr lang="en-US" sz="2400">
                <a:solidFill>
                  <a:srgbClr val="FF3131"/>
                </a:solidFill>
                <a:latin typeface="DM Sans"/>
                <a:ea typeface="DM Sans"/>
                <a:cs typeface="DM Sans"/>
                <a:sym typeface="DM Sans"/>
              </a:rPr>
              <a:t> </a:t>
            </a:r>
            <a:r>
              <a:rPr b="1" lang="en-US" sz="2400">
                <a:solidFill>
                  <a:srgbClr val="FF3131"/>
                </a:solidFill>
                <a:latin typeface="DM Sans"/>
                <a:ea typeface="DM Sans"/>
                <a:cs typeface="DM Sans"/>
                <a:sym typeface="DM Sans"/>
              </a:rPr>
              <a:t>routing is distributed</a:t>
            </a:r>
            <a:r>
              <a:rPr lang="en-US" sz="2400">
                <a:solidFill>
                  <a:schemeClr val="dk1"/>
                </a:solidFill>
                <a:latin typeface="DM Sans"/>
                <a:ea typeface="DM Sans"/>
                <a:cs typeface="DM Sans"/>
                <a:sym typeface="DM Sans"/>
              </a:rPr>
              <a:t>—each router builds and maintains its own view of the network.</a:t>
            </a:r>
            <a:endParaRPr>
              <a:solidFill>
                <a:schemeClr val="dk1"/>
              </a:solidFill>
            </a:endParaRPr>
          </a:p>
          <a:p>
            <a:pPr indent="-381000" lvl="0" marL="457200" rtl="0" algn="l">
              <a:lnSpc>
                <a:spcPct val="139958"/>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In SDN, </a:t>
            </a:r>
            <a:r>
              <a:rPr b="1" lang="en-US" sz="2400">
                <a:solidFill>
                  <a:srgbClr val="FF3131"/>
                </a:solidFill>
                <a:latin typeface="DM Sans"/>
                <a:ea typeface="DM Sans"/>
                <a:cs typeface="DM Sans"/>
                <a:sym typeface="DM Sans"/>
              </a:rPr>
              <a:t>routing is centralized</a:t>
            </a:r>
            <a:r>
              <a:rPr lang="en-US" sz="2400">
                <a:solidFill>
                  <a:srgbClr val="980000"/>
                </a:solidFill>
                <a:latin typeface="DM Sans"/>
                <a:ea typeface="DM Sans"/>
                <a:cs typeface="DM Sans"/>
                <a:sym typeface="DM Sans"/>
              </a:rPr>
              <a:t> </a:t>
            </a:r>
            <a:r>
              <a:rPr lang="en-US" sz="2400">
                <a:solidFill>
                  <a:schemeClr val="dk1"/>
                </a:solidFill>
                <a:latin typeface="DM Sans"/>
                <a:ea typeface="DM Sans"/>
                <a:cs typeface="DM Sans"/>
                <a:sym typeface="DM Sans"/>
              </a:rPr>
              <a:t>in the SDN controller, which:</a:t>
            </a:r>
            <a:endParaRPr sz="2400">
              <a:solidFill>
                <a:schemeClr val="dk1"/>
              </a:solidFill>
              <a:latin typeface="DM Sans"/>
              <a:ea typeface="DM Sans"/>
              <a:cs typeface="DM Sans"/>
              <a:sym typeface="DM Sans"/>
            </a:endParaRPr>
          </a:p>
          <a:p>
            <a:pPr indent="-381000" lvl="1" marL="914400" rtl="0" algn="l">
              <a:lnSpc>
                <a:spcPct val="139958"/>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Has a global, consistent view of the network.</a:t>
            </a:r>
            <a:endParaRPr sz="2400">
              <a:solidFill>
                <a:schemeClr val="dk1"/>
              </a:solidFill>
              <a:latin typeface="DM Sans"/>
              <a:ea typeface="DM Sans"/>
              <a:cs typeface="DM Sans"/>
              <a:sym typeface="DM Sans"/>
            </a:endParaRPr>
          </a:p>
          <a:p>
            <a:pPr indent="-381000" lvl="1" marL="914400" rtl="0" algn="l">
              <a:lnSpc>
                <a:spcPct val="139958"/>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Implements smarter, application-aware routing policies. </a:t>
            </a:r>
            <a:endParaRPr sz="2400">
              <a:solidFill>
                <a:schemeClr val="dk1"/>
              </a:solidFill>
              <a:latin typeface="DM Sans"/>
              <a:ea typeface="DM Sans"/>
              <a:cs typeface="DM Sans"/>
              <a:sym typeface="DM Sans"/>
            </a:endParaRPr>
          </a:p>
          <a:p>
            <a:pPr indent="-381000" lvl="1" marL="914400" rtl="0" algn="l">
              <a:lnSpc>
                <a:spcPct val="139958"/>
              </a:lnSpc>
              <a:spcBef>
                <a:spcPts val="0"/>
              </a:spcBef>
              <a:spcAft>
                <a:spcPts val="0"/>
              </a:spcAft>
              <a:buClr>
                <a:schemeClr val="dk1"/>
              </a:buClr>
              <a:buSzPts val="2400"/>
              <a:buFont typeface="DM Sans"/>
              <a:buChar char="○"/>
            </a:pPr>
            <a:r>
              <a:rPr lang="en-US" sz="2400">
                <a:solidFill>
                  <a:schemeClr val="dk1"/>
                </a:solidFill>
                <a:latin typeface="DM Sans"/>
                <a:ea typeface="DM Sans"/>
                <a:cs typeface="DM Sans"/>
                <a:sym typeface="DM Sans"/>
              </a:rPr>
              <a:t>Offloads routing computation and storage from the switches, improving performance.</a:t>
            </a:r>
            <a:endParaRPr>
              <a:solidFill>
                <a:schemeClr val="dk1"/>
              </a:solidFill>
            </a:endParaRPr>
          </a:p>
          <a:p>
            <a:pPr indent="0" lvl="0" marL="0" rtl="0" algn="l">
              <a:lnSpc>
                <a:spcPct val="139958"/>
              </a:lnSpc>
              <a:spcBef>
                <a:spcPts val="0"/>
              </a:spcBef>
              <a:spcAft>
                <a:spcPts val="0"/>
              </a:spcAft>
              <a:buNone/>
            </a:pPr>
            <a:r>
              <a:t/>
            </a:r>
            <a:endParaRPr sz="2400">
              <a:solidFill>
                <a:schemeClr val="dk1"/>
              </a:solidFill>
              <a:latin typeface="DM Sans"/>
              <a:ea typeface="DM Sans"/>
              <a:cs typeface="DM Sans"/>
              <a:sym typeface="DM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nvSpPr>
        <p:spPr>
          <a:xfrm>
            <a:off x="785551" y="1510000"/>
            <a:ext cx="11501400" cy="65736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399" u="none" cap="none" strike="noStrike">
                <a:solidFill>
                  <a:srgbClr val="000000"/>
                </a:solidFill>
                <a:latin typeface="DM Sans"/>
                <a:ea typeface="DM Sans"/>
                <a:cs typeface="DM Sans"/>
                <a:sym typeface="DM Sans"/>
              </a:rPr>
              <a:t>.The SDN controller includes a routing application with two </a:t>
            </a:r>
            <a:r>
              <a:rPr lang="en-US" sz="2399">
                <a:latin typeface="DM Sans"/>
                <a:ea typeface="DM Sans"/>
                <a:cs typeface="DM Sans"/>
                <a:sym typeface="DM Sans"/>
              </a:rPr>
              <a:t>main roles</a:t>
            </a:r>
            <a:r>
              <a:rPr b="0" i="0" lang="en-US" sz="2399" u="none" cap="none" strike="noStrike">
                <a:solidFill>
                  <a:srgbClr val="000000"/>
                </a:solidFill>
                <a:latin typeface="DM Sans"/>
                <a:ea typeface="DM Sans"/>
                <a:cs typeface="DM Sans"/>
                <a:sym typeface="DM Sans"/>
              </a:rPr>
              <a:t>:</a:t>
            </a:r>
            <a:endParaRPr/>
          </a:p>
          <a:p>
            <a:pPr indent="0" lvl="0" marL="0" marR="0" rtl="0" algn="l">
              <a:lnSpc>
                <a:spcPct val="140016"/>
              </a:lnSpc>
              <a:spcBef>
                <a:spcPts val="0"/>
              </a:spcBef>
              <a:spcAft>
                <a:spcPts val="0"/>
              </a:spcAft>
              <a:buNone/>
            </a:pPr>
            <a:r>
              <a:rPr b="1" i="0" lang="en-US" sz="2399" u="none" cap="none" strike="noStrike">
                <a:solidFill>
                  <a:srgbClr val="000000"/>
                </a:solidFill>
                <a:latin typeface="DM Sans"/>
                <a:ea typeface="DM Sans"/>
                <a:cs typeface="DM Sans"/>
                <a:sym typeface="DM Sans"/>
              </a:rPr>
              <a:t>Link Discovery:</a:t>
            </a:r>
            <a:endParaRPr/>
          </a:p>
          <a:p>
            <a:pPr indent="-259077" lvl="1" marL="518155"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Identifies connections between:</a:t>
            </a:r>
            <a:endParaRPr/>
          </a:p>
          <a:p>
            <a:pPr indent="-380936" lvl="2" marL="1371600"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Switches (Layer 2 physical links)</a:t>
            </a:r>
            <a:endParaRPr/>
          </a:p>
          <a:p>
            <a:pPr indent="-380936" lvl="2" marL="1371600"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Routers and hosts</a:t>
            </a:r>
            <a:endParaRPr/>
          </a:p>
          <a:p>
            <a:pPr indent="-380936" lvl="2" marL="1371600"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Routers in different network domains</a:t>
            </a:r>
            <a:endParaRPr/>
          </a:p>
          <a:p>
            <a:pPr indent="-380936" lvl="2" marL="1371600"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(Triggered by unknown traffic from hosts or external routers)</a:t>
            </a:r>
            <a:endParaRPr/>
          </a:p>
          <a:p>
            <a:pPr indent="0" lvl="0" marL="0" marR="0" rtl="0" algn="l">
              <a:lnSpc>
                <a:spcPct val="140016"/>
              </a:lnSpc>
              <a:spcBef>
                <a:spcPts val="0"/>
              </a:spcBef>
              <a:spcAft>
                <a:spcPts val="0"/>
              </a:spcAft>
              <a:buNone/>
            </a:pPr>
            <a:r>
              <a:t/>
            </a:r>
            <a:endParaRPr b="0" i="0" sz="2399" u="none" cap="none" strike="noStrike">
              <a:solidFill>
                <a:srgbClr val="000000"/>
              </a:solidFill>
              <a:latin typeface="DM Sans"/>
              <a:ea typeface="DM Sans"/>
              <a:cs typeface="DM Sans"/>
              <a:sym typeface="DM Sans"/>
            </a:endParaRPr>
          </a:p>
          <a:p>
            <a:pPr indent="0" lvl="0" marL="0" marR="0" rtl="0" algn="l">
              <a:lnSpc>
                <a:spcPct val="140016"/>
              </a:lnSpc>
              <a:spcBef>
                <a:spcPts val="0"/>
              </a:spcBef>
              <a:spcAft>
                <a:spcPts val="0"/>
              </a:spcAft>
              <a:buNone/>
            </a:pPr>
            <a:r>
              <a:rPr b="1" i="0" lang="en-US" sz="2399" u="none" cap="none" strike="noStrike">
                <a:solidFill>
                  <a:srgbClr val="000000"/>
                </a:solidFill>
                <a:latin typeface="DM Sans"/>
                <a:ea typeface="DM Sans"/>
                <a:cs typeface="DM Sans"/>
                <a:sym typeface="DM Sans"/>
              </a:rPr>
              <a:t>Topology Manager:</a:t>
            </a:r>
            <a:endParaRPr/>
          </a:p>
          <a:p>
            <a:pPr indent="-259077" lvl="1" marL="518155"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Maintains up-to-date topology information.</a:t>
            </a:r>
            <a:endParaRPr/>
          </a:p>
          <a:p>
            <a:pPr indent="-259077" lvl="1" marL="518155"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Calculates shortest paths between:</a:t>
            </a:r>
            <a:endParaRPr/>
          </a:p>
          <a:p>
            <a:pPr indent="-380936" lvl="2" marL="1371600"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Data plane switches</a:t>
            </a:r>
            <a:endParaRPr/>
          </a:p>
          <a:p>
            <a:pPr indent="-380936" lvl="2" marL="1371600" marR="0" rtl="0" algn="l">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DM Sans"/>
                <a:ea typeface="DM Sans"/>
                <a:cs typeface="DM Sans"/>
                <a:sym typeface="DM Sans"/>
              </a:rPr>
              <a:t>     Switches and host systems</a:t>
            </a:r>
            <a:endParaRPr/>
          </a:p>
        </p:txBody>
      </p:sp>
      <p:sp>
        <p:nvSpPr>
          <p:cNvPr id="349" name="Google Shape;349;p30"/>
          <p:cNvSpPr txBox="1"/>
          <p:nvPr/>
        </p:nvSpPr>
        <p:spPr>
          <a:xfrm>
            <a:off x="493196" y="689574"/>
            <a:ext cx="10233124"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4AAD"/>
                </a:solidFill>
                <a:latin typeface="DM Sans"/>
                <a:ea typeface="DM Sans"/>
                <a:cs typeface="DM Sans"/>
                <a:sym typeface="DM Sans"/>
              </a:rPr>
              <a:t>→ Centralized Routing in SDN: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txBox="1"/>
          <p:nvPr/>
        </p:nvSpPr>
        <p:spPr>
          <a:xfrm>
            <a:off x="4953000" y="3619500"/>
            <a:ext cx="8142434" cy="1708151"/>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999" u="none" cap="none" strike="noStrike">
                <a:solidFill>
                  <a:srgbClr val="3A3A8F"/>
                </a:solidFill>
                <a:latin typeface="DM Sans"/>
                <a:ea typeface="DM Sans"/>
                <a:cs typeface="DM Sans"/>
                <a:sym typeface="DM Sans"/>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4571993" y="40800"/>
            <a:ext cx="6807000" cy="215400"/>
          </a:xfrm>
          <a:prstGeom prst="rect">
            <a:avLst/>
          </a:prstGeom>
          <a:noFill/>
          <a:ln>
            <a:noFill/>
          </a:ln>
        </p:spPr>
        <p:txBody>
          <a:bodyPr anchorCtr="0" anchor="t" bIns="0" lIns="0" spcFirstLastPara="1" rIns="0" wrap="square" tIns="0">
            <a:spAutoFit/>
          </a:bodyPr>
          <a:lstStyle/>
          <a:p>
            <a:pPr indent="0" lvl="0" marL="0" marR="0" rtl="0" algn="ctr">
              <a:lnSpc>
                <a:spcPct val="134989"/>
              </a:lnSpc>
              <a:spcBef>
                <a:spcPts val="0"/>
              </a:spcBef>
              <a:spcAft>
                <a:spcPts val="0"/>
              </a:spcAft>
              <a:buNone/>
            </a:pPr>
            <a:r>
              <a:t/>
            </a:r>
            <a:endParaRPr/>
          </a:p>
        </p:txBody>
      </p:sp>
      <p:sp>
        <p:nvSpPr>
          <p:cNvPr id="113" name="Google Shape;113;p4"/>
          <p:cNvSpPr txBox="1"/>
          <p:nvPr/>
        </p:nvSpPr>
        <p:spPr>
          <a:xfrm>
            <a:off x="604500" y="1081719"/>
            <a:ext cx="17079000" cy="85131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lang="en-US" sz="2400">
                <a:latin typeface="DM Sans"/>
                <a:ea typeface="DM Sans"/>
                <a:cs typeface="DM Sans"/>
                <a:sym typeface="DM Sans"/>
              </a:rPr>
              <a:t>6</a:t>
            </a:r>
            <a:r>
              <a:rPr b="1" i="0" lang="en-US" sz="2400" u="none" cap="none" strike="noStrike">
                <a:solidFill>
                  <a:srgbClr val="000000"/>
                </a:solidFill>
                <a:latin typeface="DM Sans"/>
                <a:ea typeface="DM Sans"/>
                <a:cs typeface="DM Sans"/>
                <a:sym typeface="DM Sans"/>
              </a:rPr>
              <a:t>. </a:t>
            </a:r>
            <a:r>
              <a:rPr b="1" i="0" lang="en-US" sz="2400" u="none" cap="none" strike="noStrike">
                <a:latin typeface="DM Sans"/>
                <a:ea typeface="DM Sans"/>
                <a:cs typeface="DM Sans"/>
                <a:sym typeface="DM Sans"/>
              </a:rPr>
              <a:t>Separation of Control and Data Planes</a:t>
            </a:r>
            <a:endParaRPr b="1" sz="2400"/>
          </a:p>
          <a:p>
            <a:pPr indent="-258932" lvl="1" marL="517355"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Traditional networks tightly couple forwarding (data) and control logic.</a:t>
            </a:r>
            <a:endParaRPr sz="2400"/>
          </a:p>
          <a:p>
            <a:pPr indent="-258932" lvl="1" marL="517355"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SDN separates these layers, allowing independent evolution and better manageability.</a:t>
            </a:r>
            <a:endParaRPr sz="2400"/>
          </a:p>
          <a:p>
            <a:pPr indent="-258932" lvl="1" marL="517355"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This centralized control enables smarter, consistent decision-making across the network.</a:t>
            </a:r>
            <a:endParaRPr sz="2400"/>
          </a:p>
          <a:p>
            <a:pPr indent="0" lvl="0" marL="0" marR="0" rtl="0" algn="l">
              <a:lnSpc>
                <a:spcPct val="150000"/>
              </a:lnSpc>
              <a:spcBef>
                <a:spcPts val="0"/>
              </a:spcBef>
              <a:spcAft>
                <a:spcPts val="0"/>
              </a:spcAft>
              <a:buNone/>
            </a:pPr>
            <a:r>
              <a:rPr b="1" lang="en-US" sz="2400">
                <a:latin typeface="DM Sans"/>
                <a:ea typeface="DM Sans"/>
                <a:cs typeface="DM Sans"/>
                <a:sym typeface="DM Sans"/>
              </a:rPr>
              <a:t>7</a:t>
            </a:r>
            <a:r>
              <a:rPr b="1" i="0" lang="en-US" sz="2400" u="none" cap="none" strike="noStrike">
                <a:solidFill>
                  <a:srgbClr val="000000"/>
                </a:solidFill>
                <a:latin typeface="DM Sans"/>
                <a:ea typeface="DM Sans"/>
                <a:cs typeface="DM Sans"/>
                <a:sym typeface="DM Sans"/>
              </a:rPr>
              <a:t>. </a:t>
            </a:r>
            <a:r>
              <a:rPr b="1" i="0" lang="en-US" sz="2400" u="none" cap="none" strike="noStrike">
                <a:latin typeface="DM Sans"/>
                <a:ea typeface="DM Sans"/>
                <a:cs typeface="DM Sans"/>
                <a:sym typeface="DM Sans"/>
              </a:rPr>
              <a:t>Network Programmability</a:t>
            </a:r>
            <a:endParaRPr sz="2400"/>
          </a:p>
          <a:p>
            <a:pPr indent="-258932" lvl="1" marL="517355"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SDN provides programmable APIs for developers to customize how the network behaves.</a:t>
            </a:r>
            <a:endParaRPr sz="2400"/>
          </a:p>
          <a:p>
            <a:pPr indent="-258932" lvl="1" marL="517355"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Applications can: Control traffic flows dynamically, Deploy security rules, Prioritize bandwidth for critical services.</a:t>
            </a:r>
            <a:endParaRPr sz="2400"/>
          </a:p>
          <a:p>
            <a:pPr indent="-258931" lvl="1" marL="517354" marR="0" rtl="0" algn="l">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Simplifies upgrades and integration with virtualized/cloud environments.</a:t>
            </a:r>
            <a:endParaRPr b="0" i="0" sz="2400" u="none" cap="none" strike="noStrike">
              <a:solidFill>
                <a:srgbClr val="000000"/>
              </a:solidFill>
              <a:latin typeface="DM Sans"/>
              <a:ea typeface="DM Sans"/>
              <a:cs typeface="DM Sans"/>
              <a:sym typeface="DM Sans"/>
            </a:endParaRPr>
          </a:p>
          <a:p>
            <a:pPr indent="0" lvl="0" marL="0" marR="0" rtl="0" algn="l">
              <a:lnSpc>
                <a:spcPct val="150000"/>
              </a:lnSpc>
              <a:spcBef>
                <a:spcPts val="0"/>
              </a:spcBef>
              <a:spcAft>
                <a:spcPts val="0"/>
              </a:spcAft>
              <a:buNone/>
            </a:pPr>
            <a:r>
              <a:rPr b="1" lang="en-US" sz="2396">
                <a:solidFill>
                  <a:schemeClr val="dk1"/>
                </a:solidFill>
                <a:latin typeface="DM Sans"/>
                <a:ea typeface="DM Sans"/>
                <a:cs typeface="DM Sans"/>
                <a:sym typeface="DM Sans"/>
              </a:rPr>
              <a:t>8</a:t>
            </a:r>
            <a:r>
              <a:rPr b="1" lang="en-US" sz="2396">
                <a:solidFill>
                  <a:schemeClr val="dk1"/>
                </a:solidFill>
                <a:latin typeface="DM Sans"/>
                <a:ea typeface="DM Sans"/>
                <a:cs typeface="DM Sans"/>
                <a:sym typeface="DM Sans"/>
              </a:rPr>
              <a:t>. Cost Reduction</a:t>
            </a:r>
            <a:endParaRPr>
              <a:solidFill>
                <a:schemeClr val="dk1"/>
              </a:solidFill>
            </a:endParaRPr>
          </a:p>
          <a:p>
            <a:pPr indent="-258677" lvl="1" marL="517354" rtl="0" algn="l">
              <a:lnSpc>
                <a:spcPct val="134975"/>
              </a:lnSpc>
              <a:spcBef>
                <a:spcPts val="0"/>
              </a:spcBef>
              <a:spcAft>
                <a:spcPts val="0"/>
              </a:spcAft>
              <a:buClr>
                <a:schemeClr val="dk1"/>
              </a:buClr>
              <a:buSzPts val="2396"/>
              <a:buChar char="•"/>
            </a:pPr>
            <a:r>
              <a:rPr lang="en-US" sz="2396">
                <a:solidFill>
                  <a:schemeClr val="dk1"/>
                </a:solidFill>
                <a:latin typeface="DM Sans"/>
                <a:ea typeface="DM Sans"/>
                <a:cs typeface="DM Sans"/>
                <a:sym typeface="DM Sans"/>
              </a:rPr>
              <a:t>By using commodity (white-box) hardware, organizations avoid vendor lock-in.</a:t>
            </a:r>
            <a:endParaRPr>
              <a:solidFill>
                <a:schemeClr val="dk1"/>
              </a:solidFill>
            </a:endParaRPr>
          </a:p>
          <a:p>
            <a:pPr indent="-258677" lvl="1" marL="517354" rtl="0" algn="l">
              <a:lnSpc>
                <a:spcPct val="134975"/>
              </a:lnSpc>
              <a:spcBef>
                <a:spcPts val="0"/>
              </a:spcBef>
              <a:spcAft>
                <a:spcPts val="0"/>
              </a:spcAft>
              <a:buClr>
                <a:schemeClr val="dk1"/>
              </a:buClr>
              <a:buSzPts val="2396"/>
              <a:buChar char="•"/>
            </a:pPr>
            <a:r>
              <a:rPr lang="en-US" sz="2400">
                <a:solidFill>
                  <a:schemeClr val="dk1"/>
                </a:solidFill>
              </a:rPr>
              <a:t>Simplifies hardware needs and reduces operational costs.</a:t>
            </a:r>
            <a:endParaRPr sz="2400">
              <a:solidFill>
                <a:schemeClr val="dk1"/>
              </a:solidFill>
            </a:endParaRPr>
          </a:p>
          <a:p>
            <a:pPr indent="-258677" lvl="1" marL="517354" rtl="0" algn="l">
              <a:lnSpc>
                <a:spcPct val="134975"/>
              </a:lnSpc>
              <a:spcBef>
                <a:spcPts val="0"/>
              </a:spcBef>
              <a:spcAft>
                <a:spcPts val="0"/>
              </a:spcAft>
              <a:buClr>
                <a:schemeClr val="dk1"/>
              </a:buClr>
              <a:buSzPts val="2396"/>
              <a:buChar char="•"/>
            </a:pPr>
            <a:r>
              <a:rPr lang="en-US" sz="2400">
                <a:solidFill>
                  <a:schemeClr val="dk1"/>
                </a:solidFill>
              </a:rPr>
              <a:t>Easier automation means less need for manual work.</a:t>
            </a:r>
            <a:endParaRPr sz="2400">
              <a:latin typeface="DM Sans"/>
              <a:ea typeface="DM Sans"/>
              <a:cs typeface="DM Sans"/>
              <a:sym typeface="DM Sans"/>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l">
              <a:lnSpc>
                <a:spcPct val="134974"/>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sp>
        <p:nvSpPr>
          <p:cNvPr id="114" name="Google Shape;114;p4"/>
          <p:cNvSpPr txBox="1"/>
          <p:nvPr/>
        </p:nvSpPr>
        <p:spPr>
          <a:xfrm>
            <a:off x="467596" y="1267097"/>
            <a:ext cx="4890000" cy="215400"/>
          </a:xfrm>
          <a:prstGeom prst="rect">
            <a:avLst/>
          </a:prstGeom>
          <a:noFill/>
          <a:ln>
            <a:noFill/>
          </a:ln>
        </p:spPr>
        <p:txBody>
          <a:bodyPr anchorCtr="0" anchor="t" bIns="0" lIns="0" spcFirstLastPara="1" rIns="0" wrap="square" tIns="0">
            <a:spAutoFit/>
          </a:bodyPr>
          <a:lstStyle/>
          <a:p>
            <a:pPr indent="0" lvl="0" marL="0" marR="0" rtl="0" algn="l">
              <a:lnSpc>
                <a:spcPct val="134984"/>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4f45b7fc80_0_6"/>
          <p:cNvSpPr txBox="1"/>
          <p:nvPr/>
        </p:nvSpPr>
        <p:spPr>
          <a:xfrm>
            <a:off x="492475" y="519850"/>
            <a:ext cx="16614300" cy="909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US" sz="2350">
                <a:solidFill>
                  <a:srgbClr val="3A3A8F"/>
                </a:solidFill>
                <a:latin typeface="DM Sans"/>
                <a:ea typeface="DM Sans"/>
                <a:cs typeface="DM Sans"/>
                <a:sym typeface="DM Sans"/>
              </a:rPr>
              <a:t>SDN </a:t>
            </a:r>
            <a:r>
              <a:rPr lang="en-US" sz="2350">
                <a:solidFill>
                  <a:srgbClr val="3A3A8F"/>
                </a:solidFill>
                <a:latin typeface="DM Sans"/>
                <a:ea typeface="DM Sans"/>
                <a:cs typeface="DM Sans"/>
                <a:sym typeface="DM Sans"/>
              </a:rPr>
              <a:t>Example</a:t>
            </a:r>
            <a:r>
              <a:rPr lang="en-US" sz="2350">
                <a:solidFill>
                  <a:srgbClr val="3A3A8F"/>
                </a:solidFill>
                <a:latin typeface="DM Sans"/>
                <a:ea typeface="DM Sans"/>
                <a:cs typeface="DM Sans"/>
                <a:sym typeface="DM Sans"/>
              </a:rPr>
              <a:t>: Google</a:t>
            </a:r>
            <a:r>
              <a:rPr lang="en-US" sz="2350">
                <a:solidFill>
                  <a:schemeClr val="dk2"/>
                </a:solidFill>
                <a:latin typeface="DM Sans"/>
                <a:ea typeface="DM Sans"/>
                <a:cs typeface="DM Sans"/>
                <a:sym typeface="DM Sans"/>
              </a:rPr>
              <a:t> (</a:t>
            </a:r>
            <a:r>
              <a:rPr lang="en-US" sz="2350">
                <a:solidFill>
                  <a:schemeClr val="dk1"/>
                </a:solidFill>
                <a:latin typeface="DM Sans"/>
                <a:ea typeface="DM Sans"/>
                <a:cs typeface="DM Sans"/>
                <a:sym typeface="DM Sans"/>
              </a:rPr>
              <a:t>that moved from a traditional network setup to a Software-Defined Networking (SDN) approach)</a:t>
            </a:r>
            <a:endParaRPr sz="2350">
              <a:solidFill>
                <a:schemeClr val="dk2"/>
              </a:solidFill>
              <a:latin typeface="DM Sans"/>
              <a:ea typeface="DM Sans"/>
              <a:cs typeface="DM Sans"/>
              <a:sym typeface="DM Sans"/>
            </a:endParaRPr>
          </a:p>
          <a:p>
            <a:pPr indent="0" lvl="0" marL="0" rtl="0" algn="l">
              <a:lnSpc>
                <a:spcPct val="115000"/>
              </a:lnSpc>
              <a:spcBef>
                <a:spcPts val="1400"/>
              </a:spcBef>
              <a:spcAft>
                <a:spcPts val="0"/>
              </a:spcAft>
              <a:buNone/>
            </a:pPr>
            <a:r>
              <a:rPr lang="en-US" sz="2350">
                <a:solidFill>
                  <a:schemeClr val="dk1"/>
                </a:solidFill>
                <a:latin typeface="DM Sans"/>
                <a:ea typeface="DM Sans"/>
                <a:cs typeface="DM Sans"/>
                <a:sym typeface="DM Sans"/>
              </a:rPr>
              <a:t>-&gt; The Problem (Before SDN)</a:t>
            </a:r>
            <a:endParaRPr sz="2350">
              <a:solidFill>
                <a:schemeClr val="dk1"/>
              </a:solidFill>
              <a:latin typeface="DM Sans"/>
              <a:ea typeface="DM Sans"/>
              <a:cs typeface="DM Sans"/>
              <a:sym typeface="DM Sans"/>
            </a:endParaRPr>
          </a:p>
          <a:p>
            <a:pPr indent="-377825" lvl="0" marL="457200" rtl="0" algn="l">
              <a:lnSpc>
                <a:spcPct val="115000"/>
              </a:lnSpc>
              <a:spcBef>
                <a:spcPts val="1200"/>
              </a:spcBef>
              <a:spcAft>
                <a:spcPts val="0"/>
              </a:spcAft>
              <a:buClr>
                <a:schemeClr val="dk1"/>
              </a:buClr>
              <a:buSzPts val="2350"/>
              <a:buChar char="●"/>
            </a:pPr>
            <a:r>
              <a:rPr lang="en-US" sz="2350">
                <a:solidFill>
                  <a:schemeClr val="dk1"/>
                </a:solidFill>
                <a:latin typeface="DM Sans"/>
                <a:ea typeface="DM Sans"/>
                <a:cs typeface="DM Sans"/>
                <a:sym typeface="DM Sans"/>
              </a:rPr>
              <a:t>Google’s data centers handle </a:t>
            </a:r>
            <a:r>
              <a:rPr b="1" lang="en-US" sz="2350">
                <a:solidFill>
                  <a:srgbClr val="FF3131"/>
                </a:solidFill>
                <a:latin typeface="DM Sans"/>
                <a:ea typeface="DM Sans"/>
                <a:cs typeface="DM Sans"/>
                <a:sym typeface="DM Sans"/>
              </a:rPr>
              <a:t>millions of search queries, emails, videos</a:t>
            </a:r>
            <a:r>
              <a:rPr lang="en-US" sz="2350">
                <a:solidFill>
                  <a:schemeClr val="dk1"/>
                </a:solidFill>
                <a:latin typeface="DM Sans"/>
                <a:ea typeface="DM Sans"/>
                <a:cs typeface="DM Sans"/>
                <a:sym typeface="DM Sans"/>
              </a:rPr>
              <a:t>, and more—every second.</a:t>
            </a:r>
            <a:endParaRPr sz="2350">
              <a:solidFill>
                <a:schemeClr val="dk1"/>
              </a:solidFill>
              <a:latin typeface="DM Sans"/>
              <a:ea typeface="DM Sans"/>
              <a:cs typeface="DM Sans"/>
              <a:sym typeface="DM Sans"/>
            </a:endParaRPr>
          </a:p>
          <a:p>
            <a:pPr indent="-377825" lvl="0" marL="457200" rtl="0" algn="l">
              <a:lnSpc>
                <a:spcPct val="115000"/>
              </a:lnSpc>
              <a:spcBef>
                <a:spcPts val="0"/>
              </a:spcBef>
              <a:spcAft>
                <a:spcPts val="0"/>
              </a:spcAft>
              <a:buClr>
                <a:schemeClr val="dk1"/>
              </a:buClr>
              <a:buSzPts val="2350"/>
              <a:buFont typeface="DM Sans"/>
              <a:buChar char="●"/>
            </a:pPr>
            <a:r>
              <a:rPr lang="en-US" sz="2350">
                <a:solidFill>
                  <a:schemeClr val="dk1"/>
                </a:solidFill>
                <a:latin typeface="DM Sans"/>
                <a:ea typeface="DM Sans"/>
                <a:cs typeface="DM Sans"/>
                <a:sym typeface="DM Sans"/>
              </a:rPr>
              <a:t>They used traditional networking, where each device (router, switch) worked independently.</a:t>
            </a:r>
            <a:endParaRPr sz="2350">
              <a:solidFill>
                <a:schemeClr val="dk1"/>
              </a:solidFill>
              <a:latin typeface="DM Sans"/>
              <a:ea typeface="DM Sans"/>
              <a:cs typeface="DM Sans"/>
              <a:sym typeface="DM Sans"/>
            </a:endParaRPr>
          </a:p>
          <a:p>
            <a:pPr indent="-377825" lvl="0" marL="457200" rtl="0" algn="l">
              <a:lnSpc>
                <a:spcPct val="115000"/>
              </a:lnSpc>
              <a:spcBef>
                <a:spcPts val="0"/>
              </a:spcBef>
              <a:spcAft>
                <a:spcPts val="0"/>
              </a:spcAft>
              <a:buClr>
                <a:schemeClr val="dk1"/>
              </a:buClr>
              <a:buSzPts val="2350"/>
              <a:buChar char="●"/>
            </a:pPr>
            <a:r>
              <a:rPr lang="en-US" sz="2350">
                <a:solidFill>
                  <a:schemeClr val="dk1"/>
                </a:solidFill>
                <a:latin typeface="DM Sans"/>
                <a:ea typeface="DM Sans"/>
                <a:cs typeface="DM Sans"/>
                <a:sym typeface="DM Sans"/>
              </a:rPr>
              <a:t>Managing these massive, global networks with manual configurations was:</a:t>
            </a:r>
            <a:br>
              <a:rPr lang="en-US" sz="2350">
                <a:solidFill>
                  <a:schemeClr val="dk1"/>
                </a:solidFill>
                <a:latin typeface="DM Sans"/>
                <a:ea typeface="DM Sans"/>
                <a:cs typeface="DM Sans"/>
                <a:sym typeface="DM Sans"/>
              </a:rPr>
            </a:br>
            <a:r>
              <a:rPr lang="en-US" sz="2350">
                <a:solidFill>
                  <a:schemeClr val="dk1"/>
                </a:solidFill>
                <a:latin typeface="DM Sans"/>
                <a:ea typeface="DM Sans"/>
                <a:cs typeface="DM Sans"/>
                <a:sym typeface="DM Sans"/>
              </a:rPr>
              <a:t>- Slow</a:t>
            </a:r>
            <a:br>
              <a:rPr lang="en-US" sz="2350">
                <a:solidFill>
                  <a:schemeClr val="dk1"/>
                </a:solidFill>
                <a:latin typeface="DM Sans"/>
                <a:ea typeface="DM Sans"/>
                <a:cs typeface="DM Sans"/>
                <a:sym typeface="DM Sans"/>
              </a:rPr>
            </a:br>
            <a:r>
              <a:rPr lang="en-US" sz="2350">
                <a:solidFill>
                  <a:schemeClr val="dk1"/>
                </a:solidFill>
                <a:latin typeface="DM Sans"/>
                <a:ea typeface="DM Sans"/>
                <a:cs typeface="DM Sans"/>
                <a:sym typeface="DM Sans"/>
              </a:rPr>
              <a:t>- Hard to scale</a:t>
            </a:r>
            <a:br>
              <a:rPr lang="en-US" sz="2350">
                <a:solidFill>
                  <a:schemeClr val="dk1"/>
                </a:solidFill>
                <a:latin typeface="DM Sans"/>
                <a:ea typeface="DM Sans"/>
                <a:cs typeface="DM Sans"/>
                <a:sym typeface="DM Sans"/>
              </a:rPr>
            </a:br>
            <a:r>
              <a:rPr lang="en-US" sz="2350">
                <a:solidFill>
                  <a:schemeClr val="dk1"/>
                </a:solidFill>
                <a:latin typeface="DM Sans"/>
                <a:ea typeface="DM Sans"/>
                <a:cs typeface="DM Sans"/>
                <a:sym typeface="DM Sans"/>
              </a:rPr>
              <a:t>- Prone to error</a:t>
            </a:r>
            <a:r>
              <a:rPr lang="en-US" sz="2350">
                <a:solidFill>
                  <a:schemeClr val="dk1"/>
                </a:solidFill>
                <a:latin typeface="DM Sans"/>
                <a:ea typeface="DM Sans"/>
                <a:cs typeface="DM Sans"/>
                <a:sym typeface="DM Sans"/>
              </a:rPr>
              <a:t>s</a:t>
            </a:r>
            <a:br>
              <a:rPr lang="en-US" sz="2350">
                <a:solidFill>
                  <a:schemeClr val="dk1"/>
                </a:solidFill>
                <a:latin typeface="DM Sans"/>
                <a:ea typeface="DM Sans"/>
                <a:cs typeface="DM Sans"/>
                <a:sym typeface="DM Sans"/>
              </a:rPr>
            </a:br>
            <a:r>
              <a:rPr lang="en-US" sz="2350">
                <a:solidFill>
                  <a:schemeClr val="dk1"/>
                </a:solidFill>
                <a:latin typeface="DM Sans"/>
                <a:ea typeface="DM Sans"/>
                <a:cs typeface="DM Sans"/>
                <a:sym typeface="DM Sans"/>
              </a:rPr>
              <a:t>- </a:t>
            </a:r>
            <a:r>
              <a:rPr lang="en-US" sz="2350">
                <a:solidFill>
                  <a:schemeClr val="dk1"/>
                </a:solidFill>
                <a:latin typeface="DM Sans"/>
                <a:ea typeface="DM Sans"/>
                <a:cs typeface="DM Sans"/>
                <a:sym typeface="DM Sans"/>
              </a:rPr>
              <a:t>Couldn’t respond quickly to changing traffic demands</a:t>
            </a:r>
            <a:br>
              <a:rPr lang="en-US" sz="2350">
                <a:solidFill>
                  <a:schemeClr val="dk1"/>
                </a:solidFill>
                <a:latin typeface="DM Sans"/>
                <a:ea typeface="DM Sans"/>
                <a:cs typeface="DM Sans"/>
                <a:sym typeface="DM Sans"/>
              </a:rPr>
            </a:br>
            <a:endParaRPr sz="235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en-US" sz="2350">
                <a:solidFill>
                  <a:schemeClr val="dk1"/>
                </a:solidFill>
                <a:latin typeface="DM Sans"/>
                <a:ea typeface="DM Sans"/>
                <a:cs typeface="DM Sans"/>
                <a:sym typeface="DM Sans"/>
              </a:rPr>
              <a:t>-&gt; The Shift to SDN: Google's B4 Network</a:t>
            </a:r>
            <a:endParaRPr sz="2350">
              <a:solidFill>
                <a:schemeClr val="dk1"/>
              </a:solidFill>
              <a:latin typeface="DM Sans"/>
              <a:ea typeface="DM Sans"/>
              <a:cs typeface="DM Sans"/>
              <a:sym typeface="DM Sans"/>
            </a:endParaRPr>
          </a:p>
          <a:p>
            <a:pPr indent="-377825" lvl="0" marL="457200" rtl="0" algn="l">
              <a:lnSpc>
                <a:spcPct val="115000"/>
              </a:lnSpc>
              <a:spcBef>
                <a:spcPts val="1200"/>
              </a:spcBef>
              <a:spcAft>
                <a:spcPts val="0"/>
              </a:spcAft>
              <a:buClr>
                <a:schemeClr val="dk1"/>
              </a:buClr>
              <a:buSzPts val="2350"/>
              <a:buChar char="●"/>
            </a:pPr>
            <a:r>
              <a:rPr lang="en-US" sz="2350">
                <a:solidFill>
                  <a:schemeClr val="dk1"/>
                </a:solidFill>
                <a:latin typeface="DM Sans"/>
                <a:ea typeface="DM Sans"/>
                <a:cs typeface="DM Sans"/>
                <a:sym typeface="DM Sans"/>
              </a:rPr>
              <a:t>Google built a global SDN-based WAN called B4.</a:t>
            </a:r>
            <a:endParaRPr sz="2350">
              <a:solidFill>
                <a:schemeClr val="dk1"/>
              </a:solidFill>
              <a:latin typeface="DM Sans"/>
              <a:ea typeface="DM Sans"/>
              <a:cs typeface="DM Sans"/>
              <a:sym typeface="DM Sans"/>
            </a:endParaRPr>
          </a:p>
          <a:p>
            <a:pPr indent="-377825" lvl="0" marL="457200" rtl="0" algn="l">
              <a:lnSpc>
                <a:spcPct val="115000"/>
              </a:lnSpc>
              <a:spcBef>
                <a:spcPts val="0"/>
              </a:spcBef>
              <a:spcAft>
                <a:spcPts val="0"/>
              </a:spcAft>
              <a:buClr>
                <a:schemeClr val="dk1"/>
              </a:buClr>
              <a:buSzPts val="2350"/>
              <a:buChar char="●"/>
            </a:pPr>
            <a:r>
              <a:rPr lang="en-US" sz="2350">
                <a:solidFill>
                  <a:schemeClr val="dk1"/>
                </a:solidFill>
                <a:latin typeface="DM Sans"/>
                <a:ea typeface="DM Sans"/>
                <a:cs typeface="DM Sans"/>
                <a:sym typeface="DM Sans"/>
              </a:rPr>
              <a:t>B4 connects Google’s data centers all around the world.</a:t>
            </a:r>
            <a:endParaRPr sz="2350">
              <a:solidFill>
                <a:schemeClr val="dk1"/>
              </a:solidFill>
              <a:latin typeface="DM Sans"/>
              <a:ea typeface="DM Sans"/>
              <a:cs typeface="DM Sans"/>
              <a:sym typeface="DM Sans"/>
            </a:endParaRPr>
          </a:p>
          <a:p>
            <a:pPr indent="-377825" lvl="0" marL="457200" rtl="0" algn="l">
              <a:lnSpc>
                <a:spcPct val="115000"/>
              </a:lnSpc>
              <a:spcBef>
                <a:spcPts val="0"/>
              </a:spcBef>
              <a:spcAft>
                <a:spcPts val="0"/>
              </a:spcAft>
              <a:buClr>
                <a:schemeClr val="dk1"/>
              </a:buClr>
              <a:buSzPts val="2350"/>
              <a:buChar char="●"/>
            </a:pPr>
            <a:r>
              <a:rPr lang="en-US" sz="2350">
                <a:solidFill>
                  <a:schemeClr val="dk1"/>
                </a:solidFill>
                <a:latin typeface="DM Sans"/>
                <a:ea typeface="DM Sans"/>
                <a:cs typeface="DM Sans"/>
                <a:sym typeface="DM Sans"/>
              </a:rPr>
              <a:t>It uses a central SDN controller to:</a:t>
            </a:r>
            <a:br>
              <a:rPr lang="en-US" sz="2350">
                <a:solidFill>
                  <a:schemeClr val="dk1"/>
                </a:solidFill>
                <a:latin typeface="DM Sans"/>
                <a:ea typeface="DM Sans"/>
                <a:cs typeface="DM Sans"/>
                <a:sym typeface="DM Sans"/>
              </a:rPr>
            </a:br>
            <a:r>
              <a:rPr lang="en-US" sz="2350">
                <a:solidFill>
                  <a:schemeClr val="dk1"/>
                </a:solidFill>
                <a:latin typeface="DM Sans"/>
                <a:ea typeface="DM Sans"/>
                <a:cs typeface="DM Sans"/>
                <a:sym typeface="DM Sans"/>
              </a:rPr>
              <a:t>- </a:t>
            </a:r>
            <a:r>
              <a:rPr b="1" lang="en-US" sz="2350">
                <a:solidFill>
                  <a:srgbClr val="FF3131"/>
                </a:solidFill>
                <a:latin typeface="DM Sans"/>
                <a:ea typeface="DM Sans"/>
                <a:cs typeface="DM Sans"/>
                <a:sym typeface="DM Sans"/>
              </a:rPr>
              <a:t>Optimize traffic flow</a:t>
            </a:r>
            <a:br>
              <a:rPr b="1" lang="en-US" sz="2350">
                <a:solidFill>
                  <a:srgbClr val="FF3131"/>
                </a:solidFill>
                <a:latin typeface="DM Sans"/>
                <a:ea typeface="DM Sans"/>
                <a:cs typeface="DM Sans"/>
                <a:sym typeface="DM Sans"/>
              </a:rPr>
            </a:br>
            <a:r>
              <a:rPr b="1" lang="en-US" sz="2350">
                <a:solidFill>
                  <a:srgbClr val="FF3131"/>
                </a:solidFill>
                <a:latin typeface="DM Sans"/>
                <a:ea typeface="DM Sans"/>
                <a:cs typeface="DM Sans"/>
                <a:sym typeface="DM Sans"/>
              </a:rPr>
              <a:t>- Balance loads between data centers</a:t>
            </a:r>
            <a:br>
              <a:rPr b="1" lang="en-US" sz="2350">
                <a:solidFill>
                  <a:srgbClr val="FF3131"/>
                </a:solidFill>
                <a:latin typeface="DM Sans"/>
                <a:ea typeface="DM Sans"/>
                <a:cs typeface="DM Sans"/>
                <a:sym typeface="DM Sans"/>
              </a:rPr>
            </a:br>
            <a:r>
              <a:rPr b="1" lang="en-US" sz="2350">
                <a:solidFill>
                  <a:srgbClr val="FF3131"/>
                </a:solidFill>
                <a:latin typeface="DM Sans"/>
                <a:ea typeface="DM Sans"/>
                <a:cs typeface="DM Sans"/>
                <a:sym typeface="DM Sans"/>
              </a:rPr>
              <a:t>- Quickly recover from failures</a:t>
            </a:r>
            <a:br>
              <a:rPr b="1" lang="en-US" sz="2350">
                <a:solidFill>
                  <a:srgbClr val="FF3131"/>
                </a:solidFill>
                <a:latin typeface="DM Sans"/>
                <a:ea typeface="DM Sans"/>
                <a:cs typeface="DM Sans"/>
                <a:sym typeface="DM Sans"/>
              </a:rPr>
            </a:br>
            <a:r>
              <a:rPr b="1" lang="en-US" sz="2350">
                <a:solidFill>
                  <a:srgbClr val="FF3131"/>
                </a:solidFill>
                <a:latin typeface="DM Sans"/>
                <a:ea typeface="DM Sans"/>
                <a:cs typeface="DM Sans"/>
                <a:sym typeface="DM Sans"/>
              </a:rPr>
              <a:t>- Update routing without touching each device</a:t>
            </a:r>
            <a:br>
              <a:rPr b="1" lang="en-US" sz="2350">
                <a:solidFill>
                  <a:schemeClr val="dk1"/>
                </a:solidFill>
                <a:latin typeface="DM Sans"/>
                <a:ea typeface="DM Sans"/>
                <a:cs typeface="DM Sans"/>
                <a:sym typeface="DM Sans"/>
              </a:rPr>
            </a:br>
            <a:endParaRPr b="1" sz="2350">
              <a:solidFill>
                <a:schemeClr val="dk1"/>
              </a:solidFill>
              <a:latin typeface="DM Sans"/>
              <a:ea typeface="DM Sans"/>
              <a:cs typeface="DM Sans"/>
              <a:sym typeface="DM Sans"/>
            </a:endParaRPr>
          </a:p>
        </p:txBody>
      </p:sp>
      <p:pic>
        <p:nvPicPr>
          <p:cNvPr id="120" name="Google Shape;120;g34f45b7fc80_0_6"/>
          <p:cNvPicPr preferRelativeResize="0"/>
          <p:nvPr/>
        </p:nvPicPr>
        <p:blipFill>
          <a:blip r:embed="rId3">
            <a:alphaModFix/>
          </a:blip>
          <a:stretch>
            <a:fillRect/>
          </a:stretch>
        </p:blipFill>
        <p:spPr>
          <a:xfrm>
            <a:off x="9418975" y="3968450"/>
            <a:ext cx="7988825" cy="551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4f45b7fc80_0_13"/>
          <p:cNvSpPr txBox="1"/>
          <p:nvPr/>
        </p:nvSpPr>
        <p:spPr>
          <a:xfrm>
            <a:off x="1219800" y="1121725"/>
            <a:ext cx="15848400" cy="415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700">
                <a:solidFill>
                  <a:srgbClr val="3A3A8F"/>
                </a:solidFill>
                <a:latin typeface="DM Sans"/>
                <a:ea typeface="DM Sans"/>
                <a:cs typeface="DM Sans"/>
                <a:sym typeface="DM Sans"/>
              </a:rPr>
              <a:t>Benefits Google Saw:</a:t>
            </a:r>
            <a:endParaRPr b="1" sz="2700">
              <a:solidFill>
                <a:srgbClr val="3A3A8F"/>
              </a:solidFill>
              <a:latin typeface="DM Sans"/>
              <a:ea typeface="DM Sans"/>
              <a:cs typeface="DM Sans"/>
              <a:sym typeface="DM Sans"/>
            </a:endParaRPr>
          </a:p>
          <a:p>
            <a:pPr indent="-381000" lvl="0" marL="457200" rtl="0" algn="l">
              <a:lnSpc>
                <a:spcPct val="115000"/>
              </a:lnSpc>
              <a:spcBef>
                <a:spcPts val="1200"/>
              </a:spcBef>
              <a:spcAft>
                <a:spcPts val="0"/>
              </a:spcAft>
              <a:buClr>
                <a:schemeClr val="dk1"/>
              </a:buClr>
              <a:buSzPts val="2400"/>
              <a:buChar char="●"/>
            </a:pPr>
            <a:r>
              <a:rPr b="1" lang="en-US" sz="2400">
                <a:solidFill>
                  <a:srgbClr val="FF3131"/>
                </a:solidFill>
                <a:latin typeface="DM Sans"/>
                <a:ea typeface="DM Sans"/>
                <a:cs typeface="DM Sans"/>
                <a:sym typeface="DM Sans"/>
              </a:rPr>
              <a:t>Higher network utilization </a:t>
            </a:r>
            <a:r>
              <a:rPr lang="en-US" sz="2400">
                <a:solidFill>
                  <a:schemeClr val="dk1"/>
                </a:solidFill>
                <a:latin typeface="DM Sans"/>
                <a:ea typeface="DM Sans"/>
                <a:cs typeface="DM Sans"/>
                <a:sym typeface="DM Sans"/>
              </a:rPr>
              <a:t>— they could use more of their network’s actual capacity.</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Char char="●"/>
            </a:pPr>
            <a:r>
              <a:rPr b="1" lang="en-US" sz="2400">
                <a:solidFill>
                  <a:srgbClr val="FF3131"/>
                </a:solidFill>
                <a:latin typeface="DM Sans"/>
                <a:ea typeface="DM Sans"/>
                <a:cs typeface="DM Sans"/>
                <a:sym typeface="DM Sans"/>
              </a:rPr>
              <a:t>Faster recovery </a:t>
            </a:r>
            <a:r>
              <a:rPr lang="en-US" sz="2400">
                <a:solidFill>
                  <a:schemeClr val="dk1"/>
                </a:solidFill>
                <a:latin typeface="DM Sans"/>
                <a:ea typeface="DM Sans"/>
                <a:cs typeface="DM Sans"/>
                <a:sym typeface="DM Sans"/>
              </a:rPr>
              <a:t>from hardware issues.</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Char char="●"/>
            </a:pPr>
            <a:r>
              <a:rPr b="1" lang="en-US" sz="2400">
                <a:solidFill>
                  <a:srgbClr val="FF3131"/>
                </a:solidFill>
                <a:latin typeface="DM Sans"/>
                <a:ea typeface="DM Sans"/>
                <a:cs typeface="DM Sans"/>
                <a:sym typeface="DM Sans"/>
              </a:rPr>
              <a:t>Dynamic bandwidth</a:t>
            </a:r>
            <a:r>
              <a:rPr lang="en-US" sz="2400">
                <a:solidFill>
                  <a:schemeClr val="dk1"/>
                </a:solidFill>
                <a:latin typeface="DM Sans"/>
                <a:ea typeface="DM Sans"/>
                <a:cs typeface="DM Sans"/>
                <a:sym typeface="DM Sans"/>
              </a:rPr>
              <a:t> allocation depending on which services needed more (e.g., YouTube traffic spikes).</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a:p>
            <a:pPr indent="-381000" lvl="0" marL="457200" rtl="0" algn="l">
              <a:lnSpc>
                <a:spcPct val="115000"/>
              </a:lnSpc>
              <a:spcBef>
                <a:spcPts val="0"/>
              </a:spcBef>
              <a:spcAft>
                <a:spcPts val="0"/>
              </a:spcAft>
              <a:buClr>
                <a:schemeClr val="dk1"/>
              </a:buClr>
              <a:buSzPts val="2400"/>
              <a:buChar char="●"/>
            </a:pPr>
            <a:r>
              <a:rPr b="1" lang="en-US" sz="2400">
                <a:solidFill>
                  <a:srgbClr val="FF3131"/>
                </a:solidFill>
                <a:latin typeface="DM Sans"/>
                <a:ea typeface="DM Sans"/>
                <a:cs typeface="DM Sans"/>
                <a:sym typeface="DM Sans"/>
              </a:rPr>
              <a:t>Reduced operational complexity</a:t>
            </a:r>
            <a:r>
              <a:rPr lang="en-US" sz="2400">
                <a:solidFill>
                  <a:schemeClr val="dk1"/>
                </a:solidFill>
                <a:latin typeface="DM Sans"/>
                <a:ea typeface="DM Sans"/>
                <a:cs typeface="DM Sans"/>
                <a:sym typeface="DM Sans"/>
              </a:rPr>
              <a:t> — network engineers managed everything from a central system.</a:t>
            </a:r>
            <a:br>
              <a:rPr lang="en-US" sz="2400">
                <a:solidFill>
                  <a:schemeClr val="dk1"/>
                </a:solidFill>
                <a:latin typeface="DM Sans"/>
                <a:ea typeface="DM Sans"/>
                <a:cs typeface="DM Sans"/>
                <a:sym typeface="DM Sans"/>
              </a:rPr>
            </a:br>
            <a:endParaRPr sz="2400">
              <a:solidFill>
                <a:schemeClr val="dk1"/>
              </a:solidFill>
              <a:latin typeface="DM Sans"/>
              <a:ea typeface="DM Sans"/>
              <a:cs typeface="DM Sans"/>
              <a:sym typeface="DM Sans"/>
            </a:endParaRPr>
          </a:p>
        </p:txBody>
      </p:sp>
      <p:sp>
        <p:nvSpPr>
          <p:cNvPr id="126" name="Google Shape;126;g34f45b7fc80_0_13"/>
          <p:cNvSpPr txBox="1"/>
          <p:nvPr/>
        </p:nvSpPr>
        <p:spPr>
          <a:xfrm>
            <a:off x="1598925" y="5382675"/>
            <a:ext cx="13057800" cy="907500"/>
          </a:xfrm>
          <a:prstGeom prst="rect">
            <a:avLst/>
          </a:prstGeom>
          <a:noFill/>
          <a:ln>
            <a:noFill/>
          </a:ln>
        </p:spPr>
        <p:txBody>
          <a:bodyPr anchorCtr="0" anchor="t" bIns="91425" lIns="91425" spcFirstLastPara="1" rIns="91425" wrap="square" tIns="91425">
            <a:spAutoFit/>
          </a:bodyPr>
          <a:lstStyle/>
          <a:p>
            <a:pPr indent="0" lvl="0" marL="0" rtl="0" algn="l">
              <a:lnSpc>
                <a:spcPct val="134985"/>
              </a:lnSpc>
              <a:spcBef>
                <a:spcPts val="0"/>
              </a:spcBef>
              <a:spcAft>
                <a:spcPts val="0"/>
              </a:spcAft>
              <a:buNone/>
            </a:pPr>
            <a:r>
              <a:t/>
            </a:r>
            <a:endParaRPr b="1" sz="4696">
              <a:solidFill>
                <a:srgbClr val="FF313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4ed3fbb3d4_0_49"/>
          <p:cNvSpPr txBox="1"/>
          <p:nvPr/>
        </p:nvSpPr>
        <p:spPr>
          <a:xfrm>
            <a:off x="522150" y="1740600"/>
            <a:ext cx="17243700" cy="6807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000C14"/>
              </a:buClr>
              <a:buSzPts val="2400"/>
              <a:buFont typeface="DM Sans"/>
              <a:buAutoNum type="arabicPeriod"/>
            </a:pPr>
            <a:r>
              <a:rPr b="1" lang="en-US" sz="2400">
                <a:solidFill>
                  <a:srgbClr val="000C14"/>
                </a:solidFill>
                <a:latin typeface="DM Sans"/>
                <a:ea typeface="DM Sans"/>
                <a:cs typeface="DM Sans"/>
                <a:sym typeface="DM Sans"/>
              </a:rPr>
              <a:t>SDN’s Role in Modern Networking: </a:t>
            </a:r>
            <a:endParaRPr b="1" sz="2400">
              <a:solidFill>
                <a:srgbClr val="000C14"/>
              </a:solidFill>
              <a:latin typeface="DM Sans"/>
              <a:ea typeface="DM Sans"/>
              <a:cs typeface="DM Sans"/>
              <a:sym typeface="DM Sans"/>
            </a:endParaRPr>
          </a:p>
          <a:p>
            <a:pPr indent="0" lvl="0" marL="0" rtl="0" algn="l">
              <a:lnSpc>
                <a:spcPct val="115000"/>
              </a:lnSpc>
              <a:spcBef>
                <a:spcPts val="1900"/>
              </a:spcBef>
              <a:spcAft>
                <a:spcPts val="0"/>
              </a:spcAft>
              <a:buNone/>
            </a:pPr>
            <a:r>
              <a:rPr lang="en-US" sz="2400">
                <a:solidFill>
                  <a:srgbClr val="000C14"/>
                </a:solidFill>
                <a:latin typeface="DM Sans"/>
                <a:ea typeface="DM Sans"/>
                <a:cs typeface="DM Sans"/>
                <a:sym typeface="DM Sans"/>
              </a:rPr>
              <a:t>SDN is ideal for data centers and complex applications. For example, many applications have multiple components that need to be securely connected to the network. SDN provides a way to create secure paths and separations between components that would be exceedingly hard — if not impossible, in some situations — to build from the ground up.</a:t>
            </a:r>
            <a:endParaRPr sz="2400">
              <a:solidFill>
                <a:srgbClr val="000C14"/>
              </a:solidFill>
              <a:latin typeface="DM Sans"/>
              <a:ea typeface="DM Sans"/>
              <a:cs typeface="DM Sans"/>
              <a:sym typeface="DM Sans"/>
            </a:endParaRPr>
          </a:p>
          <a:p>
            <a:pPr indent="0" lvl="0" marL="0" rtl="0" algn="l">
              <a:lnSpc>
                <a:spcPct val="115000"/>
              </a:lnSpc>
              <a:spcBef>
                <a:spcPts val="1900"/>
              </a:spcBef>
              <a:spcAft>
                <a:spcPts val="0"/>
              </a:spcAft>
              <a:buNone/>
            </a:pPr>
            <a:r>
              <a:t/>
            </a:r>
            <a:endParaRPr sz="2400">
              <a:solidFill>
                <a:srgbClr val="000C14"/>
              </a:solidFill>
              <a:latin typeface="DM Sans"/>
              <a:ea typeface="DM Sans"/>
              <a:cs typeface="DM Sans"/>
              <a:sym typeface="DM Sans"/>
            </a:endParaRPr>
          </a:p>
          <a:p>
            <a:pPr indent="-381000" lvl="0" marL="457200" rtl="0" algn="l">
              <a:lnSpc>
                <a:spcPct val="115000"/>
              </a:lnSpc>
              <a:spcBef>
                <a:spcPts val="1900"/>
              </a:spcBef>
              <a:spcAft>
                <a:spcPts val="0"/>
              </a:spcAft>
              <a:buClr>
                <a:srgbClr val="000C14"/>
              </a:buClr>
              <a:buSzPts val="2400"/>
              <a:buFont typeface="DM Sans"/>
              <a:buAutoNum type="arabicPeriod"/>
            </a:pPr>
            <a:r>
              <a:rPr b="1" lang="en-US" sz="2400">
                <a:solidFill>
                  <a:srgbClr val="000C14"/>
                </a:solidFill>
                <a:latin typeface="DM Sans"/>
                <a:ea typeface="DM Sans"/>
                <a:cs typeface="DM Sans"/>
                <a:sym typeface="DM Sans"/>
              </a:rPr>
              <a:t>Best </a:t>
            </a:r>
            <a:r>
              <a:rPr b="1" lang="en-US" sz="2400">
                <a:solidFill>
                  <a:srgbClr val="000C14"/>
                </a:solidFill>
                <a:latin typeface="DM Sans"/>
                <a:ea typeface="DM Sans"/>
                <a:cs typeface="DM Sans"/>
                <a:sym typeface="DM Sans"/>
              </a:rPr>
              <a:t>use cases for SDN:</a:t>
            </a:r>
            <a:endParaRPr sz="2400">
              <a:solidFill>
                <a:srgbClr val="000C14"/>
              </a:solidFill>
              <a:latin typeface="DM Sans"/>
              <a:ea typeface="DM Sans"/>
              <a:cs typeface="DM Sans"/>
              <a:sym typeface="DM Sans"/>
            </a:endParaRPr>
          </a:p>
          <a:p>
            <a:pPr indent="-381000" lvl="0" marL="457200" rtl="0" algn="l">
              <a:lnSpc>
                <a:spcPct val="115000"/>
              </a:lnSpc>
              <a:spcBef>
                <a:spcPts val="0"/>
              </a:spcBef>
              <a:spcAft>
                <a:spcPts val="0"/>
              </a:spcAft>
              <a:buClr>
                <a:srgbClr val="000C14"/>
              </a:buClr>
              <a:buSzPts val="2400"/>
              <a:buFont typeface="DM Sans"/>
              <a:buChar char="●"/>
            </a:pPr>
            <a:r>
              <a:rPr lang="en-US" sz="2400">
                <a:solidFill>
                  <a:srgbClr val="000C14"/>
                </a:solidFill>
                <a:latin typeface="DM Sans"/>
                <a:ea typeface="DM Sans"/>
                <a:cs typeface="DM Sans"/>
                <a:sym typeface="DM Sans"/>
              </a:rPr>
              <a:t>Setting up a new corporate WAN. SDN is ideal for a brand-new network project that requires multiple applications and serves multiple end users.</a:t>
            </a:r>
            <a:endParaRPr sz="2400">
              <a:solidFill>
                <a:srgbClr val="000C14"/>
              </a:solidFill>
              <a:latin typeface="DM Sans"/>
              <a:ea typeface="DM Sans"/>
              <a:cs typeface="DM Sans"/>
              <a:sym typeface="DM Sans"/>
            </a:endParaRPr>
          </a:p>
          <a:p>
            <a:pPr indent="-381000" lvl="0" marL="457200" rtl="0" algn="l">
              <a:lnSpc>
                <a:spcPct val="115000"/>
              </a:lnSpc>
              <a:spcBef>
                <a:spcPts val="0"/>
              </a:spcBef>
              <a:spcAft>
                <a:spcPts val="0"/>
              </a:spcAft>
              <a:buClr>
                <a:srgbClr val="000C14"/>
              </a:buClr>
              <a:buSzPts val="2400"/>
              <a:buFont typeface="DM Sans"/>
              <a:buChar char="●"/>
            </a:pPr>
            <a:r>
              <a:rPr lang="en-US" sz="2400">
                <a:solidFill>
                  <a:srgbClr val="000C14"/>
                </a:solidFill>
                <a:latin typeface="DM Sans"/>
                <a:ea typeface="DM Sans"/>
                <a:cs typeface="DM Sans"/>
                <a:sym typeface="DM Sans"/>
              </a:rPr>
              <a:t>Upgrading an existing network. Refreshing current network technology that’s become obsolete or has been sunsetted by the vendor is another good use of SDN.</a:t>
            </a:r>
            <a:endParaRPr sz="2400">
              <a:solidFill>
                <a:srgbClr val="000C14"/>
              </a:solidFill>
              <a:latin typeface="DM Sans"/>
              <a:ea typeface="DM Sans"/>
              <a:cs typeface="DM Sans"/>
              <a:sym typeface="DM Sans"/>
            </a:endParaRPr>
          </a:p>
          <a:p>
            <a:pPr indent="-381000" lvl="0" marL="457200" rtl="0" algn="l">
              <a:lnSpc>
                <a:spcPct val="115000"/>
              </a:lnSpc>
              <a:spcBef>
                <a:spcPts val="0"/>
              </a:spcBef>
              <a:spcAft>
                <a:spcPts val="0"/>
              </a:spcAft>
              <a:buClr>
                <a:srgbClr val="000C14"/>
              </a:buClr>
              <a:buSzPts val="2400"/>
              <a:buFont typeface="DM Sans"/>
              <a:buChar char="●"/>
            </a:pPr>
            <a:r>
              <a:rPr lang="en-US" sz="2400">
                <a:solidFill>
                  <a:srgbClr val="000C14"/>
                </a:solidFill>
                <a:latin typeface="DM Sans"/>
                <a:ea typeface="DM Sans"/>
                <a:cs typeface="DM Sans"/>
                <a:sym typeface="DM Sans"/>
              </a:rPr>
              <a:t>Migrating part of a network to a different physical location. When a network segment needs to be moved to another location, it’s a good opportunity to deploy the segment with SDN.</a:t>
            </a:r>
            <a:endParaRPr sz="2400">
              <a:solidFill>
                <a:srgbClr val="000C14"/>
              </a:solidFill>
              <a:latin typeface="DM Sans"/>
              <a:ea typeface="DM Sans"/>
              <a:cs typeface="DM Sans"/>
              <a:sym typeface="DM Sans"/>
            </a:endParaRPr>
          </a:p>
          <a:p>
            <a:pPr indent="-381000" lvl="0" marL="457200" rtl="0" algn="l">
              <a:lnSpc>
                <a:spcPct val="115000"/>
              </a:lnSpc>
              <a:spcBef>
                <a:spcPts val="0"/>
              </a:spcBef>
              <a:spcAft>
                <a:spcPts val="0"/>
              </a:spcAft>
              <a:buClr>
                <a:srgbClr val="000C14"/>
              </a:buClr>
              <a:buSzPts val="2400"/>
              <a:buFont typeface="DM Sans"/>
              <a:buChar char="●"/>
            </a:pPr>
            <a:r>
              <a:rPr lang="en-US" sz="2400">
                <a:solidFill>
                  <a:srgbClr val="000C14"/>
                </a:solidFill>
                <a:latin typeface="DM Sans"/>
                <a:ea typeface="DM Sans"/>
                <a:cs typeface="DM Sans"/>
                <a:sym typeface="DM Sans"/>
              </a:rPr>
              <a:t>Adopting a hybrid cloud approach. As more companies move to a hybrid cloud model, SDN is a good way to efficiently plan and manage network traffic between on-premises and the cloud.</a:t>
            </a:r>
            <a:endParaRPr sz="2400">
              <a:solidFill>
                <a:srgbClr val="000C14"/>
              </a:solidFill>
              <a:latin typeface="DM Sans"/>
              <a:ea typeface="DM Sans"/>
              <a:cs typeface="DM Sans"/>
              <a:sym typeface="DM Sans"/>
            </a:endParaRPr>
          </a:p>
        </p:txBody>
      </p:sp>
      <p:sp>
        <p:nvSpPr>
          <p:cNvPr id="132" name="Google Shape;132;g34ed3fbb3d4_0_49"/>
          <p:cNvSpPr txBox="1"/>
          <p:nvPr/>
        </p:nvSpPr>
        <p:spPr>
          <a:xfrm>
            <a:off x="522150" y="598350"/>
            <a:ext cx="10429800" cy="799800"/>
          </a:xfrm>
          <a:prstGeom prst="rect">
            <a:avLst/>
          </a:prstGeom>
          <a:noFill/>
          <a:ln>
            <a:noFill/>
          </a:ln>
        </p:spPr>
        <p:txBody>
          <a:bodyPr anchorCtr="0" anchor="t" bIns="91425" lIns="91425" spcFirstLastPara="1" rIns="91425" wrap="square" tIns="91425">
            <a:spAutoFit/>
          </a:bodyPr>
          <a:lstStyle/>
          <a:p>
            <a:pPr indent="0" lvl="0" marL="0" rtl="0" algn="l">
              <a:lnSpc>
                <a:spcPct val="134985"/>
              </a:lnSpc>
              <a:spcBef>
                <a:spcPts val="0"/>
              </a:spcBef>
              <a:spcAft>
                <a:spcPts val="0"/>
              </a:spcAft>
              <a:buNone/>
            </a:pPr>
            <a:r>
              <a:rPr b="1" lang="en-US" sz="3996">
                <a:solidFill>
                  <a:srgbClr val="3A3A8F"/>
                </a:solidFill>
                <a:latin typeface="DM Sans"/>
                <a:ea typeface="DM Sans"/>
                <a:cs typeface="DM Sans"/>
                <a:sym typeface="DM Sans"/>
              </a:rPr>
              <a:t> → More about SDN</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4ed3fbb3d4_0_55"/>
          <p:cNvSpPr txBox="1"/>
          <p:nvPr/>
        </p:nvSpPr>
        <p:spPr>
          <a:xfrm>
            <a:off x="1265975" y="1355525"/>
            <a:ext cx="16413000" cy="553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400">
                <a:solidFill>
                  <a:srgbClr val="000C14"/>
                </a:solidFill>
                <a:latin typeface="DM Sans"/>
                <a:ea typeface="DM Sans"/>
                <a:cs typeface="DM Sans"/>
                <a:sym typeface="DM Sans"/>
              </a:rPr>
              <a:t>3. </a:t>
            </a:r>
            <a:r>
              <a:rPr b="1" lang="en-US" sz="2400">
                <a:solidFill>
                  <a:srgbClr val="000C14"/>
                </a:solidFill>
                <a:latin typeface="DM Sans"/>
                <a:ea typeface="DM Sans"/>
                <a:cs typeface="DM Sans"/>
                <a:sym typeface="DM Sans"/>
              </a:rPr>
              <a:t>Virtual cloud network and SDN</a:t>
            </a:r>
            <a:endParaRPr b="1" sz="2400">
              <a:solidFill>
                <a:srgbClr val="000C14"/>
              </a:solidFill>
              <a:latin typeface="DM Sans"/>
              <a:ea typeface="DM Sans"/>
              <a:cs typeface="DM Sans"/>
              <a:sym typeface="DM Sans"/>
            </a:endParaRPr>
          </a:p>
          <a:p>
            <a:pPr indent="0" lvl="0" marL="0" rtl="0" algn="l">
              <a:lnSpc>
                <a:spcPct val="115000"/>
              </a:lnSpc>
              <a:spcBef>
                <a:spcPts val="1400"/>
              </a:spcBef>
              <a:spcAft>
                <a:spcPts val="0"/>
              </a:spcAft>
              <a:buNone/>
            </a:pPr>
            <a:r>
              <a:rPr lang="en-US" sz="2400">
                <a:solidFill>
                  <a:srgbClr val="000C14"/>
                </a:solidFill>
                <a:latin typeface="DM Sans"/>
                <a:ea typeface="DM Sans"/>
                <a:cs typeface="DM Sans"/>
                <a:sym typeface="DM Sans"/>
              </a:rPr>
              <a:t>A virtual cloud network is software-defined. It provides a comprehensive software layer that covers the data center, cloud, and any edge infrastructure — i.e., smaller data centers located near the businesses they serve that are connected to the larger data center.</a:t>
            </a:r>
            <a:endParaRPr sz="2400">
              <a:solidFill>
                <a:srgbClr val="000C14"/>
              </a:solidFill>
              <a:latin typeface="DM Sans"/>
              <a:ea typeface="DM Sans"/>
              <a:cs typeface="DM Sans"/>
              <a:sym typeface="DM Sans"/>
            </a:endParaRPr>
          </a:p>
          <a:p>
            <a:pPr indent="0" lvl="0" marL="0" rtl="0" algn="l">
              <a:lnSpc>
                <a:spcPct val="115000"/>
              </a:lnSpc>
              <a:spcBef>
                <a:spcPts val="1900"/>
              </a:spcBef>
              <a:spcAft>
                <a:spcPts val="0"/>
              </a:spcAft>
              <a:buNone/>
            </a:pPr>
            <a:r>
              <a:t/>
            </a:r>
            <a:endParaRPr sz="2400">
              <a:solidFill>
                <a:srgbClr val="000C14"/>
              </a:solidFill>
              <a:latin typeface="DM Sans"/>
              <a:ea typeface="DM Sans"/>
              <a:cs typeface="DM Sans"/>
              <a:sym typeface="DM Sans"/>
            </a:endParaRPr>
          </a:p>
          <a:p>
            <a:pPr indent="0" lvl="0" marL="0" rtl="0" algn="l">
              <a:lnSpc>
                <a:spcPct val="115000"/>
              </a:lnSpc>
              <a:spcBef>
                <a:spcPts val="1900"/>
              </a:spcBef>
              <a:spcAft>
                <a:spcPts val="0"/>
              </a:spcAft>
              <a:buNone/>
            </a:pPr>
            <a:r>
              <a:rPr b="1" lang="en-US" sz="2400">
                <a:solidFill>
                  <a:srgbClr val="000C14"/>
                </a:solidFill>
                <a:latin typeface="DM Sans"/>
                <a:ea typeface="DM Sans"/>
                <a:cs typeface="DM Sans"/>
                <a:sym typeface="DM Sans"/>
              </a:rPr>
              <a:t>4. SD-WAN</a:t>
            </a:r>
            <a:endParaRPr b="1" sz="2400">
              <a:solidFill>
                <a:srgbClr val="2DADCA"/>
              </a:solidFill>
              <a:latin typeface="DM Sans"/>
              <a:ea typeface="DM Sans"/>
              <a:cs typeface="DM Sans"/>
              <a:sym typeface="DM Sans"/>
            </a:endParaRPr>
          </a:p>
          <a:p>
            <a:pPr indent="0" lvl="0" marL="0" rtl="0" algn="l">
              <a:lnSpc>
                <a:spcPct val="115000"/>
              </a:lnSpc>
              <a:spcBef>
                <a:spcPts val="1900"/>
              </a:spcBef>
              <a:spcAft>
                <a:spcPts val="0"/>
              </a:spcAft>
              <a:buNone/>
            </a:pPr>
            <a:r>
              <a:rPr lang="en-US" sz="2400">
                <a:solidFill>
                  <a:srgbClr val="000C14"/>
                </a:solidFill>
                <a:latin typeface="DM Sans"/>
                <a:ea typeface="DM Sans"/>
                <a:cs typeface="DM Sans"/>
                <a:sym typeface="DM Sans"/>
              </a:rPr>
              <a:t>SD-WAN is not quite the same thing as the SDN you would find in a data center. In this case, SD-WAN is still software-defined, but it’s a piece of technology — rather than an architecture — that works from the same basic premise of decoupling the control plane from the network to increase flexibility and intelligence.</a:t>
            </a:r>
            <a:endParaRPr sz="2400">
              <a:solidFill>
                <a:srgbClr val="000C14"/>
              </a:solidFill>
              <a:latin typeface="DM Sans"/>
              <a:ea typeface="DM Sans"/>
              <a:cs typeface="DM Sans"/>
              <a:sym typeface="DM Sans"/>
            </a:endParaRPr>
          </a:p>
          <a:p>
            <a:pPr indent="0" lvl="0" marL="0" rtl="0" algn="l">
              <a:lnSpc>
                <a:spcPct val="115000"/>
              </a:lnSpc>
              <a:spcBef>
                <a:spcPts val="1900"/>
              </a:spcBef>
              <a:spcAft>
                <a:spcPts val="1900"/>
              </a:spcAft>
              <a:buNone/>
            </a:pPr>
            <a:r>
              <a:t/>
            </a:r>
            <a:endParaRPr sz="2400">
              <a:solidFill>
                <a:srgbClr val="000C14"/>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