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88B995-BB58-4973-903E-728D879D61E9}">
  <a:tblStyle styleId="{8588B995-BB58-4973-903E-728D879D61E9}"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ACFF83-8C64-4A18-9533-5F7DB433EFF4}" styleName="Table_1">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6"/>
          </a:solidFill>
        </a:fill>
      </a:tcStyle>
    </a:firstRow>
    <a:neCell>
      <a:tcTxStyle/>
    </a:neCell>
    <a:nwCell>
      <a:tcTxStyle/>
    </a:nwCell>
  </a:tblStyle>
  <a:tblStyle styleId="{4CE72636-F0B5-49C9-AE8A-7262CC7B0E33}" styleName="Table_2">
    <a:wholeTbl>
      <a:tcTxStyle b="off" i="off">
        <a:font>
          <a:latin typeface="Calibri"/>
          <a:ea typeface="Calibri"/>
          <a:cs typeface="Calibr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ECEAF0"/>
          </a:solidFill>
        </a:fill>
      </a:tcStyle>
    </a:wholeTbl>
    <a:band1H>
      <a:tcTxStyle/>
      <a:tcStyle>
        <a:fill>
          <a:solidFill>
            <a:srgbClr val="D7D2DF"/>
          </a:solidFill>
        </a:fill>
      </a:tcStyle>
    </a:band1H>
    <a:band2H>
      <a:tcTxStyle/>
    </a:band2H>
    <a:band1V>
      <a:tcTxStyle/>
      <a:tcStyle>
        <a:fill>
          <a:solidFill>
            <a:srgbClr val="D7D2DF"/>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ECEAF0"/>
          </a:solidFill>
        </a:fill>
      </a:tcStyle>
    </a:lastRow>
    <a:seCell>
      <a:tcTxStyle/>
    </a:seCell>
    <a:swCell>
      <a:tcTxStyle/>
    </a:swCell>
    <a:firstRow>
      <a:tcTxStyle b="on" i="off"/>
      <a:tcStyle>
        <a:fill>
          <a:solidFill>
            <a:srgbClr val="ECEAF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latin typeface="Calibri"/>
              <a:ea typeface="Calibri"/>
              <a:cs typeface="Calibri"/>
              <a:sym typeface="Calibri"/>
            </a:endParaRPr>
          </a:p>
        </p:txBody>
      </p:sp>
      <p:sp>
        <p:nvSpPr>
          <p:cNvPr id="331" name="Google Shape;33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0" name="Google Shape;30;p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1" name="Google Shape;31;p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2" name="Google Shape;32;p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3" name="Google Shape;33;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4" name="Google Shape;44;p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Introduction to IPC and Socket</a:t>
            </a:r>
            <a:endParaRPr b="0" i="0" sz="4400" u="none" cap="none" strike="noStrike">
              <a:solidFill>
                <a:schemeClr val="dk1"/>
              </a:solidFill>
              <a:latin typeface="Calibri"/>
              <a:ea typeface="Calibri"/>
              <a:cs typeface="Calibri"/>
              <a:sym typeface="Calibri"/>
            </a:endParaRPr>
          </a:p>
        </p:txBody>
      </p:sp>
      <p:sp>
        <p:nvSpPr>
          <p:cNvPr id="89" name="Google Shape;89;p13"/>
          <p:cNvSpPr txBox="1"/>
          <p:nvPr>
            <p:ph idx="1" type="subTitle"/>
          </p:nvPr>
        </p:nvSpPr>
        <p:spPr>
          <a:xfrm>
            <a:off x="1371600" y="3886200"/>
            <a:ext cx="6400800" cy="17526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By Prashant Patel</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148" name="Google Shape;148;p22"/>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To the programmer managing the process includes:</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 The process creation using the </a:t>
            </a:r>
            <a:r>
              <a:rPr b="0" i="0" lang="en-US" sz="3200" u="none" cap="none" strike="noStrike">
                <a:solidFill>
                  <a:srgbClr val="0000FF"/>
                </a:solidFill>
                <a:latin typeface="Calibri"/>
                <a:ea typeface="Calibri"/>
                <a:cs typeface="Calibri"/>
                <a:sym typeface="Calibri"/>
              </a:rPr>
              <a:t>fork()</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 Overlaying the program memory by using 	</a:t>
            </a:r>
            <a:r>
              <a:rPr b="0" i="0" lang="en-US" sz="3200" u="none" cap="none" strike="noStrike">
                <a:solidFill>
                  <a:srgbClr val="0000FF"/>
                </a:solidFill>
                <a:latin typeface="Calibri"/>
                <a:ea typeface="Calibri"/>
                <a:cs typeface="Calibri"/>
                <a:sym typeface="Calibri"/>
              </a:rPr>
              <a:t>exec()</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 Process synchronization using </a:t>
            </a:r>
            <a:r>
              <a:rPr b="0" i="0" lang="en-US" sz="3200" u="none" cap="none" strike="noStrike">
                <a:solidFill>
                  <a:srgbClr val="0000FF"/>
                </a:solidFill>
                <a:latin typeface="Calibri"/>
                <a:ea typeface="Calibri"/>
                <a:cs typeface="Calibri"/>
                <a:sym typeface="Calibri"/>
              </a:rPr>
              <a:t>wait()</a:t>
            </a:r>
            <a:r>
              <a:rPr b="0" i="0" lang="en-US" sz="3200" u="none" cap="none" strike="noStrike">
                <a:solidFill>
                  <a:srgbClr val="00B050"/>
                </a:solidFill>
                <a:latin typeface="Calibri"/>
                <a:ea typeface="Calibri"/>
                <a:cs typeface="Calibri"/>
                <a:sym typeface="Calibri"/>
              </a:rPr>
              <a:t> to avoid </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 An </a:t>
            </a:r>
            <a:r>
              <a:rPr b="1" i="0" lang="en-US" sz="3200" u="none" cap="none" strike="noStrike">
                <a:solidFill>
                  <a:srgbClr val="00B050"/>
                </a:solidFill>
                <a:latin typeface="Calibri"/>
                <a:ea typeface="Calibri"/>
                <a:cs typeface="Calibri"/>
                <a:sym typeface="Calibri"/>
              </a:rPr>
              <a:t>orphan process</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 An </a:t>
            </a:r>
            <a:r>
              <a:rPr b="1" i="0" lang="en-US" sz="3200" u="none" cap="none" strike="noStrike">
                <a:solidFill>
                  <a:srgbClr val="00B050"/>
                </a:solidFill>
                <a:latin typeface="Calibri"/>
                <a:ea typeface="Calibri"/>
                <a:cs typeface="Calibri"/>
                <a:sym typeface="Calibri"/>
              </a:rPr>
              <a:t>zombie process</a:t>
            </a:r>
            <a:r>
              <a:rPr b="1" i="0" lang="en-US" sz="3200" u="none" cap="none" strike="noStrike">
                <a:solidFill>
                  <a:schemeClr val="dk1"/>
                </a:solidFill>
                <a:latin typeface="Calibri"/>
                <a:ea typeface="Calibri"/>
                <a:cs typeface="Calibri"/>
                <a:sym typeface="Calibri"/>
              </a:rPr>
              <a:t> </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1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Name of Socket</a:t>
            </a:r>
            <a:endParaRPr b="0" i="0" sz="3959" u="none" cap="none" strike="noStrike">
              <a:solidFill>
                <a:srgbClr val="76923C"/>
              </a:solidFill>
              <a:latin typeface="Calibri"/>
              <a:ea typeface="Calibri"/>
              <a:cs typeface="Calibri"/>
              <a:sym typeface="Calibri"/>
            </a:endParaRPr>
          </a:p>
        </p:txBody>
      </p:sp>
      <p:sp>
        <p:nvSpPr>
          <p:cNvPr id="853" name="Google Shape;853;p112"/>
          <p:cNvSpPr txBox="1"/>
          <p:nvPr>
            <p:ph idx="1" type="body"/>
          </p:nvPr>
        </p:nvSpPr>
        <p:spPr>
          <a:xfrm>
            <a:off x="0" y="1143000"/>
            <a:ext cx="9144000" cy="548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int bind(int sockfd, struct sockaddr *myaddr, int addrlen);</a:t>
            </a:r>
            <a:endParaRPr/>
          </a:p>
          <a:p>
            <a:pPr indent="-342900" lvl="0" marL="342900" marR="0" rtl="0" algn="l">
              <a:spcBef>
                <a:spcPts val="400"/>
              </a:spcBef>
              <a:spcAft>
                <a:spcPts val="0"/>
              </a:spcAft>
              <a:buClr>
                <a:schemeClr val="dk1"/>
              </a:buClr>
              <a:buFont typeface="Arial"/>
              <a:buNone/>
            </a:pPr>
            <a:r>
              <a:t/>
            </a:r>
            <a:endParaRPr b="0" i="0" sz="2000" u="none" cap="none" strike="noStrike">
              <a:solidFill>
                <a:srgbClr val="00B0F0"/>
              </a:solidFill>
              <a:latin typeface="Calibri"/>
              <a:ea typeface="Calibri"/>
              <a:cs typeface="Calibri"/>
              <a:sym typeface="Calibri"/>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sockfd</a:t>
            </a:r>
            <a:r>
              <a:rPr b="0" i="0" lang="en-US" sz="3200" u="none" cap="none" strike="noStrike">
                <a:solidFill>
                  <a:srgbClr val="7030A0"/>
                </a:solidFill>
                <a:latin typeface="Calibri"/>
                <a:ea typeface="Calibri"/>
                <a:cs typeface="Calibri"/>
                <a:sym typeface="Calibri"/>
              </a:rPr>
              <a:t>	- handle to the socket.</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myaddr</a:t>
            </a:r>
            <a:r>
              <a:rPr b="0" i="0" lang="en-US" sz="3200" u="none" cap="none" strike="noStrike">
                <a:solidFill>
                  <a:srgbClr val="7030A0"/>
                </a:solidFill>
                <a:latin typeface="Calibri"/>
                <a:ea typeface="Calibri"/>
                <a:cs typeface="Calibri"/>
                <a:sym typeface="Calibri"/>
              </a:rPr>
              <a:t>	- pointer to protocol specific address.</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addrlen	</a:t>
            </a:r>
            <a:r>
              <a:rPr b="0" i="0" lang="en-US" sz="3200" u="none" cap="none" strike="noStrike">
                <a:solidFill>
                  <a:srgbClr val="7030A0"/>
                </a:solidFill>
                <a:latin typeface="Calibri"/>
                <a:ea typeface="Calibri"/>
                <a:cs typeface="Calibri"/>
                <a:sym typeface="Calibri"/>
              </a:rPr>
              <a:t>- size of the address structure.</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Return 0 on success and -1 on error.</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Defined in &lt;sys/socket.h&gt;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13"/>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859" name="Google Shape;859;p113"/>
          <p:cNvSpPr txBox="1"/>
          <p:nvPr>
            <p:ph idx="1" type="body"/>
          </p:nvPr>
        </p:nvSpPr>
        <p:spPr>
          <a:xfrm>
            <a:off x="0" y="7620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1" lang="en-US" sz="3200" u="none" cap="none" strike="noStrike">
                <a:solidFill>
                  <a:srgbClr val="00B050"/>
                </a:solidFill>
                <a:latin typeface="Calibri"/>
                <a:ea typeface="Calibri"/>
                <a:cs typeface="Calibri"/>
                <a:sym typeface="Calibri"/>
              </a:rPr>
              <a:t>bind()  </a:t>
            </a:r>
            <a:r>
              <a:rPr b="0" i="0" lang="en-US" sz="3200" u="none" cap="none" strike="noStrike">
                <a:solidFill>
                  <a:srgbClr val="00B050"/>
                </a:solidFill>
                <a:latin typeface="Calibri"/>
                <a:ea typeface="Calibri"/>
                <a:cs typeface="Calibri"/>
                <a:sym typeface="Calibri"/>
              </a:rPr>
              <a:t>assigns protocol specific address to a socket.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For TCP, we can specify a port number and IP address, both or none.</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Servers are know by their well known port number and they bind to it at the start.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Clients need not bind an address, the kernel choose for them when they call a </a:t>
            </a:r>
            <a:r>
              <a:rPr b="0" i="1" lang="en-US" sz="3200" u="none" cap="none" strike="noStrike">
                <a:solidFill>
                  <a:srgbClr val="00B050"/>
                </a:solidFill>
                <a:latin typeface="Calibri"/>
                <a:ea typeface="Calibri"/>
                <a:cs typeface="Calibri"/>
                <a:sym typeface="Calibri"/>
              </a:rPr>
              <a:t>connect().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list of port number already being used by existing services is given in </a:t>
            </a:r>
            <a:r>
              <a:rPr b="0" i="1" lang="en-US" sz="3200" u="none" cap="none" strike="noStrike">
                <a:solidFill>
                  <a:srgbClr val="00B050"/>
                </a:solidFill>
                <a:latin typeface="Calibri"/>
                <a:ea typeface="Calibri"/>
                <a:cs typeface="Calibri"/>
                <a:sym typeface="Calibri"/>
              </a:rPr>
              <a:t>/etc/services.</a:t>
            </a:r>
            <a:endParaRPr b="0" i="1" sz="3200" u="none" cap="none" strike="noStrike">
              <a:solidFill>
                <a:srgbClr val="00B050"/>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14"/>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Wildcard</a:t>
            </a:r>
            <a:endParaRPr b="0" i="0" sz="3959" u="none" cap="none" strike="noStrike">
              <a:solidFill>
                <a:srgbClr val="76923C"/>
              </a:solidFill>
              <a:latin typeface="Calibri"/>
              <a:ea typeface="Calibri"/>
              <a:cs typeface="Calibri"/>
              <a:sym typeface="Calibri"/>
            </a:endParaRPr>
          </a:p>
        </p:txBody>
      </p:sp>
      <p:graphicFrame>
        <p:nvGraphicFramePr>
          <p:cNvPr id="865" name="Google Shape;865;p114"/>
          <p:cNvGraphicFramePr/>
          <p:nvPr/>
        </p:nvGraphicFramePr>
        <p:xfrm>
          <a:off x="228600" y="990600"/>
          <a:ext cx="3000000" cy="3000000"/>
        </p:xfrm>
        <a:graphic>
          <a:graphicData uri="http://schemas.openxmlformats.org/drawingml/2006/table">
            <a:tbl>
              <a:tblPr bandRow="1" firstRow="1">
                <a:noFill/>
                <a:tableStyleId>{4CE72636-F0B5-49C9-AE8A-7262CC7B0E33}</a:tableStyleId>
              </a:tblPr>
              <a:tblGrid>
                <a:gridCol w="2152650"/>
                <a:gridCol w="2152650"/>
                <a:gridCol w="4305300"/>
              </a:tblGrid>
              <a:tr h="556250">
                <a:tc gridSpan="2">
                  <a:txBody>
                    <a:bodyPr/>
                    <a:lstStyle/>
                    <a:p>
                      <a:pPr indent="0" lvl="0" marL="0" marR="0" rtl="0" algn="ctr">
                        <a:spcBef>
                          <a:spcPts val="0"/>
                        </a:spcBef>
                        <a:spcAft>
                          <a:spcPts val="0"/>
                        </a:spcAft>
                        <a:buNone/>
                      </a:pPr>
                      <a:r>
                        <a:rPr lang="en-US" sz="2800"/>
                        <a:t>PROCESS SPECIFIES</a:t>
                      </a:r>
                      <a:endParaRPr sz="2800"/>
                    </a:p>
                  </a:txBody>
                  <a:tcPr marT="45725" marB="45725" marR="91450" marL="91450"/>
                </a:tc>
                <a:tc hMerge="1"/>
                <a:tc rowSpan="2">
                  <a:txBody>
                    <a:bodyPr/>
                    <a:lstStyle/>
                    <a:p>
                      <a:pPr indent="0" lvl="3" marL="1371600" marR="0" rtl="0" algn="l">
                        <a:spcBef>
                          <a:spcPts val="0"/>
                        </a:spcBef>
                        <a:spcAft>
                          <a:spcPts val="0"/>
                        </a:spcAft>
                        <a:buNone/>
                      </a:pPr>
                      <a:r>
                        <a:rPr lang="en-US" sz="2800" u="none" cap="none" strike="noStrike"/>
                        <a:t>RESULT</a:t>
                      </a:r>
                      <a:endParaRPr sz="2800" u="none" cap="none" strike="noStrike"/>
                    </a:p>
                  </a:txBody>
                  <a:tcPr marT="45725" marB="45725" marR="91450" marL="91450"/>
                </a:tc>
              </a:tr>
              <a:tr h="556250">
                <a:tc>
                  <a:txBody>
                    <a:bodyPr/>
                    <a:lstStyle/>
                    <a:p>
                      <a:pPr indent="0" lvl="0" marL="0" marR="0" rtl="0" algn="l">
                        <a:spcBef>
                          <a:spcPts val="0"/>
                        </a:spcBef>
                        <a:spcAft>
                          <a:spcPts val="0"/>
                        </a:spcAft>
                        <a:buNone/>
                      </a:pPr>
                      <a:r>
                        <a:rPr lang="en-US" sz="2800">
                          <a:solidFill>
                            <a:srgbClr val="FF0000"/>
                          </a:solidFill>
                        </a:rPr>
                        <a:t>IP Address</a:t>
                      </a:r>
                      <a:endParaRPr sz="2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2800">
                          <a:solidFill>
                            <a:srgbClr val="00B050"/>
                          </a:solidFill>
                        </a:rPr>
                        <a:t>Port</a:t>
                      </a:r>
                      <a:endParaRPr sz="2800">
                        <a:solidFill>
                          <a:srgbClr val="00B050"/>
                        </a:solidFill>
                      </a:endParaRPr>
                    </a:p>
                  </a:txBody>
                  <a:tcPr marT="45725" marB="45725" marR="91450" marL="91450"/>
                </a:tc>
                <a:tc vMerge="1"/>
              </a:tr>
              <a:tr h="1112525">
                <a:tc>
                  <a:txBody>
                    <a:bodyPr/>
                    <a:lstStyle/>
                    <a:p>
                      <a:pPr indent="0" lvl="0" marL="0" marR="0" rtl="0" algn="l">
                        <a:spcBef>
                          <a:spcPts val="0"/>
                        </a:spcBef>
                        <a:spcAft>
                          <a:spcPts val="0"/>
                        </a:spcAft>
                        <a:buNone/>
                      </a:pPr>
                      <a:r>
                        <a:rPr lang="en-US" sz="2400">
                          <a:solidFill>
                            <a:srgbClr val="7030A0"/>
                          </a:solidFill>
                        </a:rPr>
                        <a:t>wildcard</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0</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Kernel choose IP address and port.</a:t>
                      </a:r>
                      <a:endParaRPr sz="2400">
                        <a:solidFill>
                          <a:srgbClr val="7030A0"/>
                        </a:solidFill>
                      </a:endParaRPr>
                    </a:p>
                  </a:txBody>
                  <a:tcPr marT="45725" marB="45725" marR="91450" marL="91450"/>
                </a:tc>
              </a:tr>
              <a:tr h="1112525">
                <a:tc>
                  <a:txBody>
                    <a:bodyPr/>
                    <a:lstStyle/>
                    <a:p>
                      <a:pPr indent="0" lvl="0" marL="0" marR="0" rtl="0" algn="l">
                        <a:spcBef>
                          <a:spcPts val="0"/>
                        </a:spcBef>
                        <a:spcAft>
                          <a:spcPts val="0"/>
                        </a:spcAft>
                        <a:buNone/>
                      </a:pPr>
                      <a:r>
                        <a:rPr lang="en-US" sz="2400">
                          <a:solidFill>
                            <a:srgbClr val="7030A0"/>
                          </a:solidFill>
                        </a:rPr>
                        <a:t>wildcard</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nonzero</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Kernel choose IP address</a:t>
                      </a:r>
                      <a:r>
                        <a:rPr lang="en-US" sz="2400">
                          <a:solidFill>
                            <a:srgbClr val="7030A0"/>
                          </a:solidFill>
                        </a:rPr>
                        <a:t>, process specifies port.</a:t>
                      </a:r>
                      <a:endParaRPr sz="2400">
                        <a:solidFill>
                          <a:srgbClr val="7030A0"/>
                        </a:solidFill>
                      </a:endParaRPr>
                    </a:p>
                  </a:txBody>
                  <a:tcPr marT="45725" marB="45725" marR="91450" marL="91450"/>
                </a:tc>
              </a:tr>
              <a:tr h="1112525">
                <a:tc>
                  <a:txBody>
                    <a:bodyPr/>
                    <a:lstStyle/>
                    <a:p>
                      <a:pPr indent="0" lvl="0" marL="0" marR="0" rtl="0" algn="l">
                        <a:spcBef>
                          <a:spcPts val="0"/>
                        </a:spcBef>
                        <a:spcAft>
                          <a:spcPts val="0"/>
                        </a:spcAft>
                        <a:buNone/>
                      </a:pPr>
                      <a:r>
                        <a:rPr lang="en-US" sz="2400">
                          <a:solidFill>
                            <a:srgbClr val="7030A0"/>
                          </a:solidFill>
                        </a:rPr>
                        <a:t>local IP address</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0</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Process specifies IP address, kernel choose port.</a:t>
                      </a:r>
                      <a:endParaRPr sz="2400">
                        <a:solidFill>
                          <a:srgbClr val="7030A0"/>
                        </a:solidFill>
                      </a:endParaRPr>
                    </a:p>
                  </a:txBody>
                  <a:tcPr marT="45725" marB="45725" marR="91450" marL="91450"/>
                </a:tc>
              </a:tr>
              <a:tr h="1112525">
                <a:tc>
                  <a:txBody>
                    <a:bodyPr/>
                    <a:lstStyle/>
                    <a:p>
                      <a:pPr indent="0" lvl="0" marL="0" marR="0" rtl="0" algn="l">
                        <a:spcBef>
                          <a:spcPts val="0"/>
                        </a:spcBef>
                        <a:spcAft>
                          <a:spcPts val="0"/>
                        </a:spcAft>
                        <a:buNone/>
                      </a:pPr>
                      <a:r>
                        <a:rPr lang="en-US" sz="2400">
                          <a:solidFill>
                            <a:srgbClr val="7030A0"/>
                          </a:solidFill>
                        </a:rPr>
                        <a:t>local IP</a:t>
                      </a:r>
                      <a:r>
                        <a:rPr lang="en-US" sz="2400">
                          <a:solidFill>
                            <a:srgbClr val="7030A0"/>
                          </a:solidFill>
                        </a:rPr>
                        <a:t> address</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nonzero</a:t>
                      </a:r>
                      <a:endParaRPr sz="2400">
                        <a:solidFill>
                          <a:srgbClr val="7030A0"/>
                        </a:solidFill>
                      </a:endParaRPr>
                    </a:p>
                  </a:txBody>
                  <a:tcPr marT="45725" marB="45725" marR="91450" marL="91450"/>
                </a:tc>
                <a:tc>
                  <a:txBody>
                    <a:bodyPr/>
                    <a:lstStyle/>
                    <a:p>
                      <a:pPr indent="0" lvl="0" marL="0" marR="0" rtl="0" algn="l">
                        <a:spcBef>
                          <a:spcPts val="0"/>
                        </a:spcBef>
                        <a:spcAft>
                          <a:spcPts val="0"/>
                        </a:spcAft>
                        <a:buNone/>
                      </a:pPr>
                      <a:r>
                        <a:rPr lang="en-US" sz="2400">
                          <a:solidFill>
                            <a:srgbClr val="7030A0"/>
                          </a:solidFill>
                        </a:rPr>
                        <a:t>Process specifies</a:t>
                      </a:r>
                      <a:r>
                        <a:rPr lang="en-US" sz="2400">
                          <a:solidFill>
                            <a:srgbClr val="7030A0"/>
                          </a:solidFill>
                        </a:rPr>
                        <a:t> IP address and port.</a:t>
                      </a:r>
                      <a:endParaRPr sz="2400">
                        <a:solidFill>
                          <a:srgbClr val="7030A0"/>
                        </a:solidFill>
                      </a:endParaRPr>
                    </a:p>
                  </a:txBody>
                  <a:tcPr marT="45725" marB="45725" marR="91450" marL="91450"/>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15"/>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871" name="Google Shape;871;p115"/>
          <p:cNvSpPr txBox="1"/>
          <p:nvPr>
            <p:ph idx="1" type="body"/>
          </p:nvPr>
        </p:nvSpPr>
        <p:spPr>
          <a:xfrm>
            <a:off x="381000" y="685800"/>
            <a:ext cx="8305800" cy="54403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1" lang="en-US" sz="3200" u="none" cap="none" strike="noStrike">
                <a:solidFill>
                  <a:srgbClr val="00B050"/>
                </a:solidFill>
                <a:latin typeface="Calibri"/>
                <a:ea typeface="Calibri"/>
                <a:cs typeface="Calibri"/>
                <a:sym typeface="Calibri"/>
              </a:rPr>
              <a:t>wildcard  </a:t>
            </a:r>
            <a:r>
              <a:rPr b="0" i="0" lang="en-US" sz="3200" u="none" cap="none" strike="noStrike">
                <a:solidFill>
                  <a:srgbClr val="00B050"/>
                </a:solidFill>
                <a:latin typeface="Calibri"/>
                <a:ea typeface="Calibri"/>
                <a:cs typeface="Calibri"/>
                <a:sym typeface="Calibri"/>
              </a:rPr>
              <a:t>address is symbolic constant INADDR_ANY, whose value is normally 0.</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If the port number is specified as zero the kernel choose a temporary port number when </a:t>
            </a:r>
            <a:r>
              <a:rPr b="0" i="1" lang="en-US" sz="3200" u="none" cap="none" strike="noStrike">
                <a:solidFill>
                  <a:srgbClr val="00B050"/>
                </a:solidFill>
                <a:latin typeface="Calibri"/>
                <a:ea typeface="Calibri"/>
                <a:cs typeface="Calibri"/>
                <a:sym typeface="Calibri"/>
              </a:rPr>
              <a:t>bind() </a:t>
            </a:r>
            <a:r>
              <a:rPr b="0" i="0" lang="en-US" sz="3200" u="none" cap="none" strike="noStrike">
                <a:solidFill>
                  <a:srgbClr val="00B050"/>
                </a:solidFill>
                <a:latin typeface="Calibri"/>
                <a:ea typeface="Calibri"/>
                <a:cs typeface="Calibri"/>
                <a:sym typeface="Calibri"/>
              </a:rPr>
              <a:t>is called.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a wildcard address is specified, the kernel choose the IP address, not until the socket is connected (TCP) or until a datagram(UDP) is sent.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Associate with Another Socket</a:t>
            </a:r>
            <a:endParaRPr b="0" i="0" sz="4400" u="none" cap="none" strike="noStrike">
              <a:solidFill>
                <a:srgbClr val="76923C"/>
              </a:solidFill>
              <a:latin typeface="Calibri"/>
              <a:ea typeface="Calibri"/>
              <a:cs typeface="Calibri"/>
              <a:sym typeface="Calibri"/>
            </a:endParaRPr>
          </a:p>
        </p:txBody>
      </p:sp>
      <p:sp>
        <p:nvSpPr>
          <p:cNvPr id="877" name="Google Shape;877;p1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7030A0"/>
              </a:buClr>
              <a:buSzPts val="2480"/>
              <a:buFont typeface="Arial"/>
              <a:buChar char="•"/>
            </a:pPr>
            <a:r>
              <a:rPr b="0" i="0" lang="en-US" sz="2480" u="none" cap="none" strike="noStrike">
                <a:solidFill>
                  <a:srgbClr val="7030A0"/>
                </a:solidFill>
                <a:latin typeface="Calibri"/>
                <a:ea typeface="Calibri"/>
                <a:cs typeface="Calibri"/>
                <a:sym typeface="Calibri"/>
              </a:rPr>
              <a:t>When all the five elements (protocol, local address, local process, foreign address, foreign process) are assigned a value then an association is created.</a:t>
            </a:r>
            <a:endParaRPr/>
          </a:p>
          <a:p>
            <a:pPr indent="-342900" lvl="0" marL="342900" marR="0" rtl="0" algn="l">
              <a:lnSpc>
                <a:spcPct val="80000"/>
              </a:lnSpc>
              <a:spcBef>
                <a:spcPts val="496"/>
              </a:spcBef>
              <a:spcAft>
                <a:spcPts val="0"/>
              </a:spcAft>
              <a:buClr>
                <a:srgbClr val="7030A0"/>
              </a:buClr>
              <a:buSzPts val="2480"/>
              <a:buFont typeface="Arial"/>
              <a:buChar char="•"/>
            </a:pPr>
            <a:r>
              <a:rPr b="0" i="0" lang="en-US" sz="2480" u="none" cap="none" strike="noStrike">
                <a:solidFill>
                  <a:srgbClr val="7030A0"/>
                </a:solidFill>
                <a:latin typeface="Calibri"/>
                <a:ea typeface="Calibri"/>
                <a:cs typeface="Calibri"/>
                <a:sym typeface="Calibri"/>
              </a:rPr>
              <a:t>Three steps are involved in this association.</a:t>
            </a:r>
            <a:endParaRPr/>
          </a:p>
          <a:p>
            <a:pPr indent="-342900" lvl="0" marL="342900" marR="0" rtl="0" algn="l">
              <a:lnSpc>
                <a:spcPct val="80000"/>
              </a:lnSpc>
              <a:spcBef>
                <a:spcPts val="496"/>
              </a:spcBef>
              <a:spcAft>
                <a:spcPts val="0"/>
              </a:spcAft>
              <a:buClr>
                <a:srgbClr val="7030A0"/>
              </a:buClr>
              <a:buFont typeface="Arial"/>
              <a:buNone/>
            </a:pPr>
            <a:r>
              <a:rPr b="0" i="0" lang="en-US" sz="2480" u="none" cap="none" strike="noStrike">
                <a:solidFill>
                  <a:srgbClr val="7030A0"/>
                </a:solidFill>
                <a:latin typeface="Calibri"/>
                <a:ea typeface="Calibri"/>
                <a:cs typeface="Calibri"/>
                <a:sym typeface="Calibri"/>
              </a:rPr>
              <a:t>		- Server prepares for an association.</a:t>
            </a:r>
            <a:endParaRPr/>
          </a:p>
          <a:p>
            <a:pPr indent="-342900" lvl="0" marL="342900" marR="0" rtl="0" algn="l">
              <a:lnSpc>
                <a:spcPct val="80000"/>
              </a:lnSpc>
              <a:spcBef>
                <a:spcPts val="496"/>
              </a:spcBef>
              <a:spcAft>
                <a:spcPts val="0"/>
              </a:spcAft>
              <a:buClr>
                <a:srgbClr val="7030A0"/>
              </a:buClr>
              <a:buFont typeface="Arial"/>
              <a:buNone/>
            </a:pPr>
            <a:r>
              <a:rPr b="0" i="0" lang="en-US" sz="2480" u="none" cap="none" strike="noStrike">
                <a:solidFill>
                  <a:srgbClr val="7030A0"/>
                </a:solidFill>
                <a:latin typeface="Calibri"/>
                <a:ea typeface="Calibri"/>
                <a:cs typeface="Calibri"/>
                <a:sym typeface="Calibri"/>
              </a:rPr>
              <a:t>		- Client initiate the association.</a:t>
            </a:r>
            <a:endParaRPr/>
          </a:p>
          <a:p>
            <a:pPr indent="-342900" lvl="0" marL="342900" marR="0" rtl="0" algn="l">
              <a:lnSpc>
                <a:spcPct val="80000"/>
              </a:lnSpc>
              <a:spcBef>
                <a:spcPts val="496"/>
              </a:spcBef>
              <a:spcAft>
                <a:spcPts val="0"/>
              </a:spcAft>
              <a:buClr>
                <a:srgbClr val="7030A0"/>
              </a:buClr>
              <a:buFont typeface="Arial"/>
              <a:buNone/>
            </a:pPr>
            <a:r>
              <a:rPr b="0" i="0" lang="en-US" sz="2480" u="none" cap="none" strike="noStrike">
                <a:solidFill>
                  <a:srgbClr val="7030A0"/>
                </a:solidFill>
                <a:latin typeface="Calibri"/>
                <a:ea typeface="Calibri"/>
                <a:cs typeface="Calibri"/>
                <a:sym typeface="Calibri"/>
              </a:rPr>
              <a:t>		- Server complete the association.</a:t>
            </a:r>
            <a:endParaRPr/>
          </a:p>
          <a:p>
            <a:pPr indent="-342900" lvl="0" marL="342900" marR="0" rtl="0" algn="l">
              <a:lnSpc>
                <a:spcPct val="80000"/>
              </a:lnSpc>
              <a:spcBef>
                <a:spcPts val="496"/>
              </a:spcBef>
              <a:spcAft>
                <a:spcPts val="0"/>
              </a:spcAft>
              <a:buClr>
                <a:srgbClr val="00B050"/>
              </a:buClr>
              <a:buSzPts val="2480"/>
              <a:buFont typeface="Arial"/>
              <a:buChar char="•"/>
            </a:pPr>
            <a:r>
              <a:rPr b="0" i="0" lang="en-US" sz="2480" u="none" cap="none" strike="noStrike">
                <a:solidFill>
                  <a:srgbClr val="00B050"/>
                </a:solidFill>
                <a:latin typeface="Calibri"/>
                <a:ea typeface="Calibri"/>
                <a:cs typeface="Calibri"/>
                <a:sym typeface="Calibri"/>
              </a:rPr>
              <a:t>UDP server need not prepare for an association, since the association is created whenever the data arrives.</a:t>
            </a:r>
            <a:endParaRPr/>
          </a:p>
          <a:p>
            <a:pPr indent="-342900" lvl="0" marL="342900" marR="0" rtl="0" algn="l">
              <a:lnSpc>
                <a:spcPct val="80000"/>
              </a:lnSpc>
              <a:spcBef>
                <a:spcPts val="496"/>
              </a:spcBef>
              <a:spcAft>
                <a:spcPts val="0"/>
              </a:spcAft>
              <a:buClr>
                <a:srgbClr val="00B050"/>
              </a:buClr>
              <a:buSzPts val="2480"/>
              <a:buFont typeface="Arial"/>
              <a:buChar char="•"/>
            </a:pPr>
            <a:r>
              <a:rPr b="0" i="0" lang="en-US" sz="2480" u="none" cap="none" strike="noStrike">
                <a:solidFill>
                  <a:srgbClr val="00B050"/>
                </a:solidFill>
                <a:latin typeface="Calibri"/>
                <a:ea typeface="Calibri"/>
                <a:cs typeface="Calibri"/>
                <a:sym typeface="Calibri"/>
              </a:rPr>
              <a:t>UDP client can initiate the association by calling </a:t>
            </a:r>
            <a:r>
              <a:rPr b="0" i="1" lang="en-US" sz="2480" u="none" cap="none" strike="noStrike">
                <a:solidFill>
                  <a:srgbClr val="00B050"/>
                </a:solidFill>
                <a:latin typeface="Calibri"/>
                <a:ea typeface="Calibri"/>
                <a:cs typeface="Calibri"/>
                <a:sym typeface="Calibri"/>
              </a:rPr>
              <a:t>sendto().</a:t>
            </a:r>
            <a:endParaRPr/>
          </a:p>
          <a:p>
            <a:pPr indent="-342900" lvl="0" marL="342900" marR="0" rtl="0" algn="l">
              <a:lnSpc>
                <a:spcPct val="80000"/>
              </a:lnSpc>
              <a:spcBef>
                <a:spcPts val="496"/>
              </a:spcBef>
              <a:spcAft>
                <a:spcPts val="0"/>
              </a:spcAft>
              <a:buClr>
                <a:srgbClr val="00B050"/>
              </a:buClr>
              <a:buSzPts val="2480"/>
              <a:buFont typeface="Arial"/>
              <a:buChar char="•"/>
            </a:pPr>
            <a:r>
              <a:rPr b="0" i="0" lang="en-US" sz="2480" u="none" cap="none" strike="noStrike">
                <a:solidFill>
                  <a:srgbClr val="00B050"/>
                </a:solidFill>
                <a:latin typeface="Calibri"/>
                <a:ea typeface="Calibri"/>
                <a:cs typeface="Calibri"/>
                <a:sym typeface="Calibri"/>
              </a:rPr>
              <a:t>UDP server completes the association by just calling </a:t>
            </a:r>
            <a:r>
              <a:rPr b="0" i="1" lang="en-US" sz="2480" u="none" cap="none" strike="noStrike">
                <a:solidFill>
                  <a:srgbClr val="00B050"/>
                </a:solidFill>
                <a:latin typeface="Calibri"/>
                <a:ea typeface="Calibri"/>
                <a:cs typeface="Calibri"/>
                <a:sym typeface="Calibri"/>
              </a:rPr>
              <a:t>recvfrom().</a:t>
            </a:r>
            <a:endParaRPr/>
          </a:p>
          <a:p>
            <a:pPr indent="-342900" lvl="0" marL="342900" marR="0" rtl="0" algn="l">
              <a:lnSpc>
                <a:spcPct val="80000"/>
              </a:lnSpc>
              <a:spcBef>
                <a:spcPts val="496"/>
              </a:spcBef>
              <a:spcAft>
                <a:spcPts val="0"/>
              </a:spcAft>
              <a:buClr>
                <a:schemeClr val="dk1"/>
              </a:buClr>
              <a:buFont typeface="Arial"/>
              <a:buNone/>
            </a:pPr>
            <a:r>
              <a:t/>
            </a:r>
            <a:endParaRPr b="0" i="0" sz="2480" u="none" cap="none" strike="noStrike">
              <a:solidFill>
                <a:schemeClr val="dk1"/>
              </a:solidFill>
              <a:latin typeface="Calibri"/>
              <a:ea typeface="Calibri"/>
              <a:cs typeface="Calibri"/>
              <a:sym typeface="Calibri"/>
            </a:endParaRPr>
          </a:p>
          <a:p>
            <a:pPr indent="-185420" lvl="0" marL="342900" marR="0" rtl="0" algn="l">
              <a:lnSpc>
                <a:spcPct val="80000"/>
              </a:lnSpc>
              <a:spcBef>
                <a:spcPts val="496"/>
              </a:spcBef>
              <a:spcAft>
                <a:spcPts val="0"/>
              </a:spcAft>
              <a:buClr>
                <a:schemeClr val="dk1"/>
              </a:buClr>
              <a:buSzPts val="2480"/>
              <a:buFont typeface="Arial"/>
              <a:buNone/>
            </a:pPr>
            <a:r>
              <a:t/>
            </a:r>
            <a:endParaRPr b="0" i="0" sz="2480" u="none" cap="none" strike="noStrike">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17"/>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Server Prepares for an Association</a:t>
            </a:r>
            <a:endParaRPr b="0" i="0" sz="3959" u="none" cap="none" strike="noStrike">
              <a:solidFill>
                <a:srgbClr val="76923C"/>
              </a:solidFill>
              <a:latin typeface="Calibri"/>
              <a:ea typeface="Calibri"/>
              <a:cs typeface="Calibri"/>
              <a:sym typeface="Calibri"/>
            </a:endParaRPr>
          </a:p>
        </p:txBody>
      </p:sp>
      <p:sp>
        <p:nvSpPr>
          <p:cNvPr id="883" name="Google Shape;883;p117"/>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1" lang="en-US" sz="1700" u="none" cap="none" strike="noStrike">
                <a:solidFill>
                  <a:schemeClr val="dk1"/>
                </a:solidFill>
                <a:latin typeface="Calibri"/>
                <a:ea typeface="Calibri"/>
                <a:cs typeface="Calibri"/>
                <a:sym typeface="Calibri"/>
              </a:rPr>
              <a:t>	</a:t>
            </a:r>
            <a:r>
              <a:rPr b="0" i="0" lang="en-US" sz="1700" u="none" cap="none" strike="noStrike">
                <a:solidFill>
                  <a:srgbClr val="00B0F0"/>
                </a:solidFill>
                <a:latin typeface="Calibri"/>
                <a:ea typeface="Calibri"/>
                <a:cs typeface="Calibri"/>
                <a:sym typeface="Calibri"/>
              </a:rPr>
              <a:t>int listen (int sockfd, int backlog);</a:t>
            </a:r>
            <a:endParaRPr/>
          </a:p>
          <a:p>
            <a:pPr indent="-342900" lvl="0" marL="342900" marR="0" rtl="0" algn="l">
              <a:lnSpc>
                <a:spcPct val="90000"/>
              </a:lnSpc>
              <a:spcBef>
                <a:spcPts val="544"/>
              </a:spcBef>
              <a:spcAft>
                <a:spcPts val="0"/>
              </a:spcAft>
              <a:buClr>
                <a:srgbClr val="7030A0"/>
              </a:buClr>
              <a:buSzPts val="2720"/>
              <a:buFont typeface="Arial"/>
              <a:buChar char="•"/>
            </a:pPr>
            <a:r>
              <a:rPr b="0" i="1" lang="en-US" sz="2720" u="none" cap="none" strike="noStrike">
                <a:solidFill>
                  <a:srgbClr val="7030A0"/>
                </a:solidFill>
                <a:latin typeface="Calibri"/>
                <a:ea typeface="Calibri"/>
                <a:cs typeface="Calibri"/>
                <a:sym typeface="Calibri"/>
              </a:rPr>
              <a:t>Sockfd	- </a:t>
            </a:r>
            <a:r>
              <a:rPr b="0" i="0" lang="en-US" sz="2720" u="none" cap="none" strike="noStrike">
                <a:solidFill>
                  <a:srgbClr val="7030A0"/>
                </a:solidFill>
                <a:latin typeface="Calibri"/>
                <a:ea typeface="Calibri"/>
                <a:cs typeface="Calibri"/>
                <a:sym typeface="Calibri"/>
              </a:rPr>
              <a:t>socket descriptor of the server socket.</a:t>
            </a:r>
            <a:endParaRPr/>
          </a:p>
          <a:p>
            <a:pPr indent="-342900" lvl="0" marL="342900" marR="0" rtl="0" algn="l">
              <a:lnSpc>
                <a:spcPct val="90000"/>
              </a:lnSpc>
              <a:spcBef>
                <a:spcPts val="544"/>
              </a:spcBef>
              <a:spcAft>
                <a:spcPts val="0"/>
              </a:spcAft>
              <a:buClr>
                <a:srgbClr val="7030A0"/>
              </a:buClr>
              <a:buSzPts val="2720"/>
              <a:buFont typeface="Arial"/>
              <a:buChar char="•"/>
            </a:pPr>
            <a:r>
              <a:rPr b="0" i="1" lang="en-US" sz="2720" u="none" cap="none" strike="noStrike">
                <a:solidFill>
                  <a:srgbClr val="7030A0"/>
                </a:solidFill>
                <a:latin typeface="Calibri"/>
                <a:ea typeface="Calibri"/>
                <a:cs typeface="Calibri"/>
                <a:sym typeface="Calibri"/>
              </a:rPr>
              <a:t>Backlog	- </a:t>
            </a:r>
            <a:r>
              <a:rPr b="0" i="0" lang="en-US" sz="2720" u="none" cap="none" strike="noStrike">
                <a:solidFill>
                  <a:srgbClr val="7030A0"/>
                </a:solidFill>
                <a:latin typeface="Calibri"/>
                <a:ea typeface="Calibri"/>
                <a:cs typeface="Calibri"/>
                <a:sym typeface="Calibri"/>
              </a:rPr>
              <a:t>size of the queue where clients can wait for connection.</a:t>
            </a:r>
            <a:endParaRPr/>
          </a:p>
          <a:p>
            <a:pPr indent="-342900" lvl="0" marL="342900" marR="0" rtl="0" algn="l">
              <a:lnSpc>
                <a:spcPct val="9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Return 0 on success and -1 on error.</a:t>
            </a:r>
            <a:endParaRPr/>
          </a:p>
          <a:p>
            <a:pPr indent="-342900" lvl="0" marL="342900" marR="0" rtl="0" algn="l">
              <a:lnSpc>
                <a:spcPct val="9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It is called after </a:t>
            </a:r>
            <a:r>
              <a:rPr b="0" i="1" lang="en-US" sz="2720" u="none" cap="none" strike="noStrike">
                <a:solidFill>
                  <a:srgbClr val="7030A0"/>
                </a:solidFill>
                <a:latin typeface="Calibri"/>
                <a:ea typeface="Calibri"/>
                <a:cs typeface="Calibri"/>
                <a:sym typeface="Calibri"/>
              </a:rPr>
              <a:t>socket()</a:t>
            </a:r>
            <a:r>
              <a:rPr b="0" i="0" lang="en-US" sz="2720" u="none" cap="none" strike="noStrike">
                <a:solidFill>
                  <a:srgbClr val="7030A0"/>
                </a:solidFill>
                <a:latin typeface="Calibri"/>
                <a:ea typeface="Calibri"/>
                <a:cs typeface="Calibri"/>
                <a:sym typeface="Calibri"/>
              </a:rPr>
              <a:t> and </a:t>
            </a:r>
            <a:r>
              <a:rPr b="0" i="1" lang="en-US" sz="2720" u="none" cap="none" strike="noStrike">
                <a:solidFill>
                  <a:srgbClr val="7030A0"/>
                </a:solidFill>
                <a:latin typeface="Calibri"/>
                <a:ea typeface="Calibri"/>
                <a:cs typeface="Calibri"/>
                <a:sym typeface="Calibri"/>
              </a:rPr>
              <a:t>bind(), </a:t>
            </a:r>
            <a:r>
              <a:rPr b="0" i="0" lang="en-US" sz="2720" u="none" cap="none" strike="noStrike">
                <a:solidFill>
                  <a:srgbClr val="7030A0"/>
                </a:solidFill>
                <a:latin typeface="Calibri"/>
                <a:ea typeface="Calibri"/>
                <a:cs typeface="Calibri"/>
                <a:sym typeface="Calibri"/>
              </a:rPr>
              <a:t>and must be called before </a:t>
            </a:r>
            <a:r>
              <a:rPr b="0" i="1" lang="en-US" sz="2720" u="none" cap="none" strike="noStrike">
                <a:solidFill>
                  <a:srgbClr val="7030A0"/>
                </a:solidFill>
                <a:latin typeface="Calibri"/>
                <a:ea typeface="Calibri"/>
                <a:cs typeface="Calibri"/>
                <a:sym typeface="Calibri"/>
              </a:rPr>
              <a:t>accept().</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It is called only by TCP server and it performs two actions,</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 When a socket is created, it becomes an active 	socket, i.e. a socket that will call </a:t>
            </a:r>
            <a:r>
              <a:rPr b="0" i="1" lang="en-US" sz="2720" u="none" cap="none" strike="noStrike">
                <a:solidFill>
                  <a:srgbClr val="00B050"/>
                </a:solidFill>
                <a:latin typeface="Calibri"/>
                <a:ea typeface="Calibri"/>
                <a:cs typeface="Calibri"/>
                <a:sym typeface="Calibri"/>
              </a:rPr>
              <a:t>connect(), 	listen() </a:t>
            </a:r>
            <a:r>
              <a:rPr b="0" i="0" lang="en-US" sz="2720" u="none" cap="none" strike="noStrike">
                <a:solidFill>
                  <a:srgbClr val="00B050"/>
                </a:solidFill>
                <a:latin typeface="Calibri"/>
                <a:ea typeface="Calibri"/>
                <a:cs typeface="Calibri"/>
                <a:sym typeface="Calibri"/>
              </a:rPr>
              <a:t>makes it a passive socket, i.e. a socket that 	will </a:t>
            </a:r>
            <a:r>
              <a:rPr b="0" i="1" lang="en-US" sz="2720" u="none" cap="none" strike="noStrike">
                <a:solidFill>
                  <a:srgbClr val="00B050"/>
                </a:solidFill>
                <a:latin typeface="Calibri"/>
                <a:ea typeface="Calibri"/>
                <a:cs typeface="Calibri"/>
                <a:sym typeface="Calibri"/>
              </a:rPr>
              <a:t>accept()</a:t>
            </a:r>
            <a:r>
              <a:rPr b="0" i="0" lang="en-US" sz="2720" u="none" cap="none" strike="noStrike">
                <a:solidFill>
                  <a:srgbClr val="00B050"/>
                </a:solidFill>
                <a:latin typeface="Calibri"/>
                <a:ea typeface="Calibri"/>
                <a:cs typeface="Calibri"/>
                <a:sym typeface="Calibri"/>
              </a:rPr>
              <a:t> connections.</a:t>
            </a:r>
            <a:endParaRPr/>
          </a:p>
          <a:p>
            <a:pPr indent="-342900" lvl="0" marL="342900" marR="0" rtl="0" algn="l">
              <a:lnSpc>
                <a:spcPct val="90000"/>
              </a:lnSpc>
              <a:spcBef>
                <a:spcPts val="544"/>
              </a:spcBef>
              <a:spcAft>
                <a:spcPts val="0"/>
              </a:spcAft>
              <a:buClr>
                <a:srgbClr val="00B050"/>
              </a:buClr>
              <a:buFont typeface="Arial"/>
              <a:buNone/>
            </a:pPr>
            <a:r>
              <a:rPr b="0" i="1" lang="en-US" sz="2720" u="none" cap="none" strike="noStrike">
                <a:solidFill>
                  <a:srgbClr val="00B050"/>
                </a:solidFill>
                <a:latin typeface="Calibri"/>
                <a:ea typeface="Calibri"/>
                <a:cs typeface="Calibri"/>
                <a:sym typeface="Calibri"/>
              </a:rPr>
              <a:t>		- </a:t>
            </a:r>
            <a:r>
              <a:rPr b="0" i="0" lang="en-US" sz="2720" u="none" cap="none" strike="noStrike">
                <a:solidFill>
                  <a:srgbClr val="00B050"/>
                </a:solidFill>
                <a:latin typeface="Calibri"/>
                <a:ea typeface="Calibri"/>
                <a:cs typeface="Calibri"/>
                <a:sym typeface="Calibri"/>
              </a:rPr>
              <a:t>The </a:t>
            </a:r>
            <a:r>
              <a:rPr b="0" i="1" lang="en-US" sz="2720" u="none" cap="none" strike="noStrike">
                <a:solidFill>
                  <a:srgbClr val="00B050"/>
                </a:solidFill>
                <a:latin typeface="Calibri"/>
                <a:ea typeface="Calibri"/>
                <a:cs typeface="Calibri"/>
                <a:sym typeface="Calibri"/>
              </a:rPr>
              <a:t>backlog</a:t>
            </a:r>
            <a:r>
              <a:rPr b="0" i="0" lang="en-US" sz="2720" u="none" cap="none" strike="noStrike">
                <a:solidFill>
                  <a:srgbClr val="00B050"/>
                </a:solidFill>
                <a:latin typeface="Calibri"/>
                <a:ea typeface="Calibri"/>
                <a:cs typeface="Calibri"/>
                <a:sym typeface="Calibri"/>
              </a:rPr>
              <a:t> argument specifies the maximum number 	of connections that can queued by the kernel.</a:t>
            </a:r>
            <a:endParaRPr b="0" i="1" sz="2720" u="none" cap="none" strike="noStrike">
              <a:solidFill>
                <a:srgbClr val="00B050"/>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18"/>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Client Initiates an Association</a:t>
            </a:r>
            <a:endParaRPr b="0" i="0" sz="4400" u="none" cap="none" strike="noStrike">
              <a:solidFill>
                <a:srgbClr val="76923C"/>
              </a:solidFill>
              <a:latin typeface="Calibri"/>
              <a:ea typeface="Calibri"/>
              <a:cs typeface="Calibri"/>
              <a:sym typeface="Calibri"/>
            </a:endParaRPr>
          </a:p>
        </p:txBody>
      </p:sp>
      <p:sp>
        <p:nvSpPr>
          <p:cNvPr id="889" name="Google Shape;889;p118"/>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850" u="none" cap="none" strike="noStrike">
                <a:solidFill>
                  <a:schemeClr val="dk1"/>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int connect ( int sockfd, struct sockaddr *serveraddr, int addrlen);</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sockfd	- </a:t>
            </a:r>
            <a:r>
              <a:rPr b="0" i="0" lang="en-US" sz="2960" u="none" cap="none" strike="noStrike">
                <a:solidFill>
                  <a:srgbClr val="7030A0"/>
                </a:solidFill>
                <a:latin typeface="Calibri"/>
                <a:ea typeface="Calibri"/>
                <a:cs typeface="Calibri"/>
                <a:sym typeface="Calibri"/>
              </a:rPr>
              <a:t>socket descriptor returned by socket().</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serveraddr	- </a:t>
            </a:r>
            <a:r>
              <a:rPr b="0" i="0" lang="en-US" sz="2960" u="none" cap="none" strike="noStrike">
                <a:solidFill>
                  <a:srgbClr val="7030A0"/>
                </a:solidFill>
                <a:latin typeface="Calibri"/>
                <a:ea typeface="Calibri"/>
                <a:cs typeface="Calibri"/>
                <a:sym typeface="Calibri"/>
              </a:rPr>
              <a:t>pointer to address structure containing the IP address and port number of the server.</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addrlen	- </a:t>
            </a:r>
            <a:r>
              <a:rPr b="0" i="0" lang="en-US" sz="2960" u="none" cap="none" strike="noStrike">
                <a:solidFill>
                  <a:srgbClr val="7030A0"/>
                </a:solidFill>
                <a:latin typeface="Calibri"/>
                <a:ea typeface="Calibri"/>
                <a:cs typeface="Calibri"/>
                <a:sym typeface="Calibri"/>
              </a:rPr>
              <a:t>size of the address structure.</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Returns 0 on success, -1 on error with the corresponding </a:t>
            </a:r>
            <a:r>
              <a:rPr b="0" i="1" lang="en-US" sz="2960" u="none" cap="none" strike="noStrike">
                <a:solidFill>
                  <a:srgbClr val="7030A0"/>
                </a:solidFill>
                <a:latin typeface="Calibri"/>
                <a:ea typeface="Calibri"/>
                <a:cs typeface="Calibri"/>
                <a:sym typeface="Calibri"/>
              </a:rPr>
              <a:t>errno </a:t>
            </a:r>
            <a:r>
              <a:rPr b="0" i="0" lang="en-US" sz="2960" u="none" cap="none" strike="noStrike">
                <a:solidFill>
                  <a:srgbClr val="7030A0"/>
                </a:solidFill>
                <a:latin typeface="Calibri"/>
                <a:ea typeface="Calibri"/>
                <a:cs typeface="Calibri"/>
                <a:sym typeface="Calibri"/>
              </a:rPr>
              <a:t>value set.</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It is called by TCP client to establish connection with TCP server.</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calling process need not call </a:t>
            </a:r>
            <a:r>
              <a:rPr b="0" i="1" lang="en-US" sz="2960" u="none" cap="none" strike="noStrike">
                <a:solidFill>
                  <a:srgbClr val="00B050"/>
                </a:solidFill>
                <a:latin typeface="Calibri"/>
                <a:ea typeface="Calibri"/>
                <a:cs typeface="Calibri"/>
                <a:sym typeface="Calibri"/>
              </a:rPr>
              <a:t>bind()</a:t>
            </a:r>
            <a:r>
              <a:rPr b="0" i="0" lang="en-US" sz="2960" u="none" cap="none" strike="noStrike">
                <a:solidFill>
                  <a:srgbClr val="00B050"/>
                </a:solidFill>
                <a:latin typeface="Calibri"/>
                <a:ea typeface="Calibri"/>
                <a:cs typeface="Calibri"/>
                <a:sym typeface="Calibri"/>
              </a:rPr>
              <a:t> before </a:t>
            </a:r>
            <a:r>
              <a:rPr b="0" i="1" lang="en-US" sz="2960" u="none" cap="none" strike="noStrike">
                <a:solidFill>
                  <a:srgbClr val="00B050"/>
                </a:solidFill>
                <a:latin typeface="Calibri"/>
                <a:ea typeface="Calibri"/>
                <a:cs typeface="Calibri"/>
                <a:sym typeface="Calibri"/>
              </a:rPr>
              <a:t>connect(), </a:t>
            </a:r>
            <a:r>
              <a:rPr b="0" i="0" lang="en-US" sz="2960" u="none" cap="none" strike="noStrike">
                <a:solidFill>
                  <a:srgbClr val="00B050"/>
                </a:solidFill>
                <a:latin typeface="Calibri"/>
                <a:ea typeface="Calibri"/>
                <a:cs typeface="Calibri"/>
                <a:sym typeface="Calibri"/>
              </a:rPr>
              <a:t>kernel will select the IP address and temporary port.</a:t>
            </a:r>
            <a:endParaRPr/>
          </a:p>
          <a:p>
            <a:pPr indent="-342900" lvl="0" marL="342900" marR="0" rtl="0" algn="l">
              <a:lnSpc>
                <a:spcPct val="80000"/>
              </a:lnSpc>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Connect() </a:t>
            </a:r>
            <a:r>
              <a:rPr b="0" i="0" lang="en-US" sz="2960" u="none" cap="none" strike="noStrike">
                <a:solidFill>
                  <a:srgbClr val="00B050"/>
                </a:solidFill>
                <a:latin typeface="Calibri"/>
                <a:ea typeface="Calibri"/>
                <a:cs typeface="Calibri"/>
                <a:sym typeface="Calibri"/>
              </a:rPr>
              <a:t>returns only when connection has been established.</a:t>
            </a:r>
            <a:endParaRPr b="0" i="1" sz="2960" u="none" cap="none" strike="noStrike">
              <a:solidFill>
                <a:srgbClr val="00B050"/>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9"/>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Server Completes an Association</a:t>
            </a:r>
            <a:endParaRPr b="0" i="0" sz="3959" u="none" cap="none" strike="noStrike">
              <a:solidFill>
                <a:srgbClr val="76923C"/>
              </a:solidFill>
              <a:latin typeface="Calibri"/>
              <a:ea typeface="Calibri"/>
              <a:cs typeface="Calibri"/>
              <a:sym typeface="Calibri"/>
            </a:endParaRPr>
          </a:p>
        </p:txBody>
      </p:sp>
      <p:sp>
        <p:nvSpPr>
          <p:cNvPr id="895" name="Google Shape;895;p119"/>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1700" u="none" cap="none" strike="noStrike">
                <a:solidFill>
                  <a:schemeClr val="dk1"/>
                </a:solidFill>
                <a:latin typeface="Calibri"/>
                <a:ea typeface="Calibri"/>
                <a:cs typeface="Calibri"/>
                <a:sym typeface="Calibri"/>
              </a:rPr>
              <a:t>	</a:t>
            </a:r>
            <a:r>
              <a:rPr b="0" i="0" lang="en-US" sz="1700" u="none" cap="none" strike="noStrike">
                <a:solidFill>
                  <a:srgbClr val="00B0F0"/>
                </a:solidFill>
                <a:latin typeface="Calibri"/>
                <a:ea typeface="Calibri"/>
                <a:cs typeface="Calibri"/>
                <a:sym typeface="Calibri"/>
              </a:rPr>
              <a:t>int accept (int sockfd, strcut sockaddr *cliaddr, int *addrlen);</a:t>
            </a:r>
            <a:endParaRPr/>
          </a:p>
          <a:p>
            <a:pPr indent="-342900" lvl="0" marL="342900" marR="0" rtl="0" algn="l">
              <a:lnSpc>
                <a:spcPct val="90000"/>
              </a:lnSpc>
              <a:spcBef>
                <a:spcPts val="544"/>
              </a:spcBef>
              <a:spcAft>
                <a:spcPts val="0"/>
              </a:spcAft>
              <a:buClr>
                <a:srgbClr val="7030A0"/>
              </a:buClr>
              <a:buSzPts val="2720"/>
              <a:buFont typeface="Arial"/>
              <a:buChar char="•"/>
            </a:pPr>
            <a:r>
              <a:rPr b="0" i="1" lang="en-US" sz="2720" u="none" cap="none" strike="noStrike">
                <a:solidFill>
                  <a:srgbClr val="7030A0"/>
                </a:solidFill>
                <a:latin typeface="Calibri"/>
                <a:ea typeface="Calibri"/>
                <a:cs typeface="Calibri"/>
                <a:sym typeface="Calibri"/>
              </a:rPr>
              <a:t>cliaddr	- </a:t>
            </a:r>
            <a:r>
              <a:rPr b="0" i="0" lang="en-US" sz="2720" u="none" cap="none" strike="noStrike">
                <a:solidFill>
                  <a:srgbClr val="7030A0"/>
                </a:solidFill>
                <a:latin typeface="Calibri"/>
                <a:ea typeface="Calibri"/>
                <a:cs typeface="Calibri"/>
                <a:sym typeface="Calibri"/>
              </a:rPr>
              <a:t>returns the protocol address of the peer.</a:t>
            </a:r>
            <a:endParaRPr/>
          </a:p>
          <a:p>
            <a:pPr indent="-342900" lvl="0" marL="342900" marR="0" rtl="0" algn="l">
              <a:lnSpc>
                <a:spcPct val="90000"/>
              </a:lnSpc>
              <a:spcBef>
                <a:spcPts val="544"/>
              </a:spcBef>
              <a:spcAft>
                <a:spcPts val="0"/>
              </a:spcAft>
              <a:buClr>
                <a:srgbClr val="7030A0"/>
              </a:buClr>
              <a:buSzPts val="2720"/>
              <a:buFont typeface="Arial"/>
              <a:buChar char="•"/>
            </a:pPr>
            <a:r>
              <a:rPr b="0" i="1" lang="en-US" sz="2720" u="none" cap="none" strike="noStrike">
                <a:solidFill>
                  <a:srgbClr val="7030A0"/>
                </a:solidFill>
                <a:latin typeface="Calibri"/>
                <a:ea typeface="Calibri"/>
                <a:cs typeface="Calibri"/>
                <a:sym typeface="Calibri"/>
              </a:rPr>
              <a:t>addrlen	- </a:t>
            </a:r>
            <a:r>
              <a:rPr b="0" i="0" lang="en-US" sz="2720" u="none" cap="none" strike="noStrike">
                <a:solidFill>
                  <a:srgbClr val="7030A0"/>
                </a:solidFill>
                <a:latin typeface="Calibri"/>
                <a:ea typeface="Calibri"/>
                <a:cs typeface="Calibri"/>
                <a:sym typeface="Calibri"/>
              </a:rPr>
              <a:t>is a value-result argument, on success returns the size of peer address.</a:t>
            </a:r>
            <a:endParaRPr/>
          </a:p>
          <a:p>
            <a:pPr indent="-342900" lvl="0" marL="342900" marR="0" rtl="0" algn="l">
              <a:lnSpc>
                <a:spcPct val="9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Returns a new descriptor if successful or -1 on error.</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Server completes the association with the qualified client accept returns.</a:t>
            </a:r>
            <a:endParaRPr/>
          </a:p>
          <a:p>
            <a:pPr indent="-342900" lvl="0" marL="342900" marR="0" rtl="0" algn="l">
              <a:lnSpc>
                <a:spcPct val="90000"/>
              </a:lnSpc>
              <a:spcBef>
                <a:spcPts val="544"/>
              </a:spcBef>
              <a:spcAft>
                <a:spcPts val="0"/>
              </a:spcAft>
              <a:buClr>
                <a:srgbClr val="00B050"/>
              </a:buClr>
              <a:buSzPts val="2720"/>
              <a:buFont typeface="Arial"/>
              <a:buChar char="•"/>
            </a:pPr>
            <a:r>
              <a:rPr b="0" i="1" lang="en-US" sz="2720" u="none" cap="none" strike="noStrike">
                <a:solidFill>
                  <a:srgbClr val="00B050"/>
                </a:solidFill>
                <a:latin typeface="Calibri"/>
                <a:ea typeface="Calibri"/>
                <a:cs typeface="Calibri"/>
                <a:sym typeface="Calibri"/>
              </a:rPr>
              <a:t>accept() </a:t>
            </a:r>
            <a:r>
              <a:rPr b="0" i="0" lang="en-US" sz="2720" u="none" cap="none" strike="noStrike">
                <a:solidFill>
                  <a:srgbClr val="00B050"/>
                </a:solidFill>
                <a:latin typeface="Calibri"/>
                <a:ea typeface="Calibri"/>
                <a:cs typeface="Calibri"/>
                <a:sym typeface="Calibri"/>
              </a:rPr>
              <a:t>returns a new descriptor, which refers to the TCP connection with the peer.</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The socket created by </a:t>
            </a:r>
            <a:r>
              <a:rPr b="0" i="1" lang="en-US" sz="2720" u="none" cap="none" strike="noStrike">
                <a:solidFill>
                  <a:srgbClr val="00B050"/>
                </a:solidFill>
                <a:latin typeface="Calibri"/>
                <a:ea typeface="Calibri"/>
                <a:cs typeface="Calibri"/>
                <a:sym typeface="Calibri"/>
              </a:rPr>
              <a:t>accept() </a:t>
            </a:r>
            <a:r>
              <a:rPr b="0" i="0" lang="en-US" sz="2720" u="none" cap="none" strike="noStrike">
                <a:solidFill>
                  <a:srgbClr val="00B050"/>
                </a:solidFill>
                <a:latin typeface="Calibri"/>
                <a:ea typeface="Calibri"/>
                <a:cs typeface="Calibri"/>
                <a:sym typeface="Calibri"/>
              </a:rPr>
              <a:t>is called as the </a:t>
            </a:r>
            <a:r>
              <a:rPr b="0" i="1" lang="en-US" sz="2720" u="none" cap="none" strike="noStrike">
                <a:solidFill>
                  <a:srgbClr val="00B050"/>
                </a:solidFill>
                <a:latin typeface="Calibri"/>
                <a:ea typeface="Calibri"/>
                <a:cs typeface="Calibri"/>
                <a:sym typeface="Calibri"/>
              </a:rPr>
              <a:t>connected socket, </a:t>
            </a:r>
            <a:r>
              <a:rPr b="0" i="0" lang="en-US" sz="2720" u="none" cap="none" strike="noStrike">
                <a:solidFill>
                  <a:srgbClr val="00B050"/>
                </a:solidFill>
                <a:latin typeface="Calibri"/>
                <a:ea typeface="Calibri"/>
                <a:cs typeface="Calibri"/>
                <a:sym typeface="Calibri"/>
              </a:rPr>
              <a:t>and the old socket is known as the </a:t>
            </a:r>
            <a:r>
              <a:rPr b="0" i="1" lang="en-US" sz="2720" u="none" cap="none" strike="noStrike">
                <a:solidFill>
                  <a:srgbClr val="00B050"/>
                </a:solidFill>
                <a:latin typeface="Calibri"/>
                <a:ea typeface="Calibri"/>
                <a:cs typeface="Calibri"/>
                <a:sym typeface="Calibri"/>
              </a:rPr>
              <a:t>listening socket.</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Every TCP server will have at least one listening socket.</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A new connected socket is created for every new client, which is destroyed when the client disconnects.</a:t>
            </a:r>
            <a:endParaRPr b="0" i="0" sz="2720" u="none" cap="none" strike="noStrike">
              <a:solidFill>
                <a:srgbClr val="00B050"/>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20"/>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Sending Data Between Sockets</a:t>
            </a:r>
            <a:endParaRPr b="0" i="0" sz="3959" u="none" cap="none" strike="noStrike">
              <a:solidFill>
                <a:srgbClr val="76923C"/>
              </a:solidFill>
              <a:latin typeface="Calibri"/>
              <a:ea typeface="Calibri"/>
              <a:cs typeface="Calibri"/>
              <a:sym typeface="Calibri"/>
            </a:endParaRPr>
          </a:p>
        </p:txBody>
      </p:sp>
      <p:sp>
        <p:nvSpPr>
          <p:cNvPr id="901" name="Google Shape;901;p120"/>
          <p:cNvSpPr txBox="1"/>
          <p:nvPr>
            <p:ph idx="1" type="body"/>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700" u="none" cap="none" strike="noStrike">
                <a:solidFill>
                  <a:schemeClr val="dk1"/>
                </a:solidFill>
                <a:latin typeface="Calibri"/>
                <a:ea typeface="Calibri"/>
                <a:cs typeface="Calibri"/>
                <a:sym typeface="Calibri"/>
              </a:rPr>
              <a:t>	</a:t>
            </a:r>
            <a:r>
              <a:rPr b="0" i="0" lang="en-US" sz="1700" u="none" cap="none" strike="noStrike">
                <a:solidFill>
                  <a:srgbClr val="00B0F0"/>
                </a:solidFill>
                <a:latin typeface="Calibri"/>
                <a:ea typeface="Calibri"/>
                <a:cs typeface="Calibri"/>
                <a:sym typeface="Calibri"/>
              </a:rPr>
              <a:t>int send (int  sockfd, char *buff, int nbytes, int flags);</a:t>
            </a:r>
            <a:endParaRPr/>
          </a:p>
          <a:p>
            <a:pPr indent="-342900" lvl="0" marL="342900" marR="0" rtl="0" algn="l">
              <a:lnSpc>
                <a:spcPct val="80000"/>
              </a:lnSpc>
              <a:spcBef>
                <a:spcPts val="340"/>
              </a:spcBef>
              <a:spcAft>
                <a:spcPts val="0"/>
              </a:spcAft>
              <a:buClr>
                <a:srgbClr val="00B0F0"/>
              </a:buClr>
              <a:buFont typeface="Arial"/>
              <a:buNone/>
            </a:pPr>
            <a:r>
              <a:rPr b="0" i="0" lang="en-US" sz="1700" u="none" cap="none" strike="noStrike">
                <a:solidFill>
                  <a:srgbClr val="00B0F0"/>
                </a:solidFill>
                <a:latin typeface="Calibri"/>
                <a:ea typeface="Calibri"/>
                <a:cs typeface="Calibri"/>
                <a:sym typeface="Calibri"/>
              </a:rPr>
              <a:t>	int sendto (int sockfd, char *buff, int nbytes, int flags, strcut sockaddr *to, int tolen);</a:t>
            </a:r>
            <a:endParaRPr/>
          </a:p>
          <a:p>
            <a:pPr indent="-342900" lvl="0" marL="342900" marR="0" rtl="0" algn="l">
              <a:lnSpc>
                <a:spcPct val="8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The first three arguments are similar to </a:t>
            </a:r>
            <a:r>
              <a:rPr b="0" i="1" lang="en-US" sz="2720" u="none" cap="none" strike="noStrike">
                <a:solidFill>
                  <a:srgbClr val="7030A0"/>
                </a:solidFill>
                <a:latin typeface="Calibri"/>
                <a:ea typeface="Calibri"/>
                <a:cs typeface="Calibri"/>
                <a:sym typeface="Calibri"/>
              </a:rPr>
              <a:t>write() </a:t>
            </a:r>
            <a:r>
              <a:rPr b="0" i="0" lang="en-US" sz="2720" u="none" cap="none" strike="noStrike">
                <a:solidFill>
                  <a:srgbClr val="7030A0"/>
                </a:solidFill>
                <a:latin typeface="Calibri"/>
                <a:ea typeface="Calibri"/>
                <a:cs typeface="Calibri"/>
                <a:sym typeface="Calibri"/>
              </a:rPr>
              <a:t>system call.</a:t>
            </a:r>
            <a:endParaRPr/>
          </a:p>
          <a:p>
            <a:pPr indent="-342900" lvl="0" marL="342900" marR="0" rtl="0" algn="l">
              <a:lnSpc>
                <a:spcPct val="80000"/>
              </a:lnSpc>
              <a:spcBef>
                <a:spcPts val="544"/>
              </a:spcBef>
              <a:spcAft>
                <a:spcPts val="0"/>
              </a:spcAft>
              <a:buClr>
                <a:srgbClr val="7030A0"/>
              </a:buClr>
              <a:buSzPts val="2720"/>
              <a:buFont typeface="Arial"/>
              <a:buChar char="•"/>
            </a:pPr>
            <a:r>
              <a:rPr b="0" i="1" lang="en-US" sz="2720" u="none" cap="none" strike="noStrike">
                <a:solidFill>
                  <a:srgbClr val="7030A0"/>
                </a:solidFill>
                <a:latin typeface="Calibri"/>
                <a:ea typeface="Calibri"/>
                <a:cs typeface="Calibri"/>
                <a:sym typeface="Calibri"/>
              </a:rPr>
              <a:t>Flags	- </a:t>
            </a:r>
            <a:r>
              <a:rPr b="0" i="0" lang="en-US" sz="2720" u="none" cap="none" strike="noStrike">
                <a:solidFill>
                  <a:srgbClr val="7030A0"/>
                </a:solidFill>
                <a:latin typeface="Calibri"/>
                <a:ea typeface="Calibri"/>
                <a:cs typeface="Calibri"/>
                <a:sym typeface="Calibri"/>
              </a:rPr>
              <a:t>it can be 0 or one of the flags, MSG_OOB, MSG_DONTROUTE.</a:t>
            </a:r>
            <a:endParaRPr/>
          </a:p>
          <a:p>
            <a:pPr indent="-342900" lvl="0" marL="342900" marR="0" rtl="0" algn="l">
              <a:lnSpc>
                <a:spcPct val="80000"/>
              </a:lnSpc>
              <a:spcBef>
                <a:spcPts val="544"/>
              </a:spcBef>
              <a:spcAft>
                <a:spcPts val="0"/>
              </a:spcAft>
              <a:buClr>
                <a:srgbClr val="7030A0"/>
              </a:buClr>
              <a:buSzPts val="2720"/>
              <a:buFont typeface="Arial"/>
              <a:buChar char="•"/>
            </a:pPr>
            <a:r>
              <a:rPr b="0" i="1" lang="en-US" sz="2720" u="none" cap="none" strike="noStrike">
                <a:solidFill>
                  <a:srgbClr val="7030A0"/>
                </a:solidFill>
                <a:latin typeface="Calibri"/>
                <a:ea typeface="Calibri"/>
                <a:cs typeface="Calibri"/>
                <a:sym typeface="Calibri"/>
              </a:rPr>
              <a:t>To </a:t>
            </a:r>
            <a:r>
              <a:rPr b="0" i="0" lang="en-US" sz="2720" u="none" cap="none" strike="noStrike">
                <a:solidFill>
                  <a:srgbClr val="7030A0"/>
                </a:solidFill>
                <a:latin typeface="Calibri"/>
                <a:ea typeface="Calibri"/>
                <a:cs typeface="Calibri"/>
                <a:sym typeface="Calibri"/>
              </a:rPr>
              <a:t>and</a:t>
            </a:r>
            <a:r>
              <a:rPr b="0" i="1" lang="en-US" sz="2720" u="none" cap="none" strike="noStrike">
                <a:solidFill>
                  <a:srgbClr val="7030A0"/>
                </a:solidFill>
                <a:latin typeface="Calibri"/>
                <a:ea typeface="Calibri"/>
                <a:cs typeface="Calibri"/>
                <a:sym typeface="Calibri"/>
              </a:rPr>
              <a:t> tolen</a:t>
            </a:r>
            <a:r>
              <a:rPr b="0" i="0" lang="en-US" sz="2720" u="none" cap="none" strike="noStrike">
                <a:solidFill>
                  <a:srgbClr val="7030A0"/>
                </a:solidFill>
                <a:latin typeface="Calibri"/>
                <a:ea typeface="Calibri"/>
                <a:cs typeface="Calibri"/>
                <a:sym typeface="Calibri"/>
              </a:rPr>
              <a:t> specify the destination address and the length of the address structure.</a:t>
            </a:r>
            <a:endParaRPr/>
          </a:p>
          <a:p>
            <a:pPr indent="-342900" lvl="0" marL="342900" marR="0" rtl="0" algn="l">
              <a:lnSpc>
                <a:spcPct val="8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MSG_OOB is used when we have an out-of-band data to be sent.</a:t>
            </a:r>
            <a:endParaRPr/>
          </a:p>
          <a:p>
            <a:pPr indent="-342900" lvl="0" marL="342900" marR="0" rtl="0" algn="l">
              <a:lnSpc>
                <a:spcPct val="8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MSG_DONTROUTE is used when packet shouldn’t go through any gateways.</a:t>
            </a:r>
            <a:endParaRPr/>
          </a:p>
          <a:p>
            <a:pPr indent="-342900" lvl="0" marL="342900" marR="0" rtl="0" algn="l">
              <a:lnSpc>
                <a:spcPct val="80000"/>
              </a:lnSpc>
              <a:spcBef>
                <a:spcPts val="544"/>
              </a:spcBef>
              <a:spcAft>
                <a:spcPts val="0"/>
              </a:spcAft>
              <a:buClr>
                <a:srgbClr val="00B050"/>
              </a:buClr>
              <a:buSzPts val="2720"/>
              <a:buFont typeface="Arial"/>
              <a:buChar char="•"/>
            </a:pPr>
            <a:r>
              <a:rPr b="0" i="1" lang="en-US" sz="2720" u="none" cap="none" strike="noStrike">
                <a:solidFill>
                  <a:srgbClr val="00B050"/>
                </a:solidFill>
                <a:latin typeface="Calibri"/>
                <a:ea typeface="Calibri"/>
                <a:cs typeface="Calibri"/>
                <a:sym typeface="Calibri"/>
              </a:rPr>
              <a:t>send()</a:t>
            </a:r>
            <a:r>
              <a:rPr b="0" i="0" lang="en-US" sz="2720" u="none" cap="none" strike="noStrike">
                <a:solidFill>
                  <a:srgbClr val="00B050"/>
                </a:solidFill>
                <a:latin typeface="Calibri"/>
                <a:ea typeface="Calibri"/>
                <a:cs typeface="Calibri"/>
                <a:sym typeface="Calibri"/>
              </a:rPr>
              <a:t> is used to send data on connected socket and </a:t>
            </a:r>
            <a:r>
              <a:rPr b="0" i="1" lang="en-US" sz="2720" u="none" cap="none" strike="noStrike">
                <a:solidFill>
                  <a:srgbClr val="00B050"/>
                </a:solidFill>
                <a:latin typeface="Calibri"/>
                <a:ea typeface="Calibri"/>
                <a:cs typeface="Calibri"/>
                <a:sym typeface="Calibri"/>
              </a:rPr>
              <a:t>sendto() </a:t>
            </a:r>
            <a:r>
              <a:rPr b="0" i="0" lang="en-US" sz="2720" u="none" cap="none" strike="noStrike">
                <a:solidFill>
                  <a:srgbClr val="00B050"/>
                </a:solidFill>
                <a:latin typeface="Calibri"/>
                <a:ea typeface="Calibri"/>
                <a:cs typeface="Calibri"/>
                <a:sym typeface="Calibri"/>
              </a:rPr>
              <a:t>is used to send data on unconnected socket.</a:t>
            </a:r>
            <a:endParaRPr/>
          </a:p>
          <a:p>
            <a:pPr indent="-342900" lvl="0" marL="342900" marR="0" rtl="0" algn="l">
              <a:lnSpc>
                <a:spcPct val="80000"/>
              </a:lnSpc>
              <a:spcBef>
                <a:spcPts val="544"/>
              </a:spcBef>
              <a:spcAft>
                <a:spcPts val="0"/>
              </a:spcAft>
              <a:buClr>
                <a:srgbClr val="00B050"/>
              </a:buClr>
              <a:buSzPts val="2720"/>
              <a:buFont typeface="Arial"/>
              <a:buChar char="•"/>
            </a:pPr>
            <a:r>
              <a:rPr b="0" i="1" lang="en-US" sz="2720" u="none" cap="none" strike="noStrike">
                <a:solidFill>
                  <a:srgbClr val="00B050"/>
                </a:solidFill>
                <a:latin typeface="Calibri"/>
                <a:ea typeface="Calibri"/>
                <a:cs typeface="Calibri"/>
                <a:sym typeface="Calibri"/>
              </a:rPr>
              <a:t>send() </a:t>
            </a:r>
            <a:r>
              <a:rPr b="0" i="0" lang="en-US" sz="2720" u="none" cap="none" strike="noStrike">
                <a:solidFill>
                  <a:srgbClr val="00B050"/>
                </a:solidFill>
                <a:latin typeface="Calibri"/>
                <a:ea typeface="Calibri"/>
                <a:cs typeface="Calibri"/>
                <a:sym typeface="Calibri"/>
              </a:rPr>
              <a:t>is similar to write system call with one additional argument and </a:t>
            </a:r>
            <a:r>
              <a:rPr b="0" i="1" lang="en-US" sz="2720" u="none" cap="none" strike="noStrike">
                <a:solidFill>
                  <a:srgbClr val="00B050"/>
                </a:solidFill>
                <a:latin typeface="Calibri"/>
                <a:ea typeface="Calibri"/>
                <a:cs typeface="Calibri"/>
                <a:sym typeface="Calibri"/>
              </a:rPr>
              <a:t>sendto() </a:t>
            </a:r>
            <a:r>
              <a:rPr b="0" i="0" lang="en-US" sz="2720" u="none" cap="none" strike="noStrike">
                <a:solidFill>
                  <a:srgbClr val="00B050"/>
                </a:solidFill>
                <a:latin typeface="Calibri"/>
                <a:ea typeface="Calibri"/>
                <a:cs typeface="Calibri"/>
                <a:sym typeface="Calibri"/>
              </a:rPr>
              <a:t>is similar to </a:t>
            </a:r>
            <a:r>
              <a:rPr b="0" i="1" lang="en-US" sz="2720" u="none" cap="none" strike="noStrike">
                <a:solidFill>
                  <a:srgbClr val="00B050"/>
                </a:solidFill>
                <a:latin typeface="Calibri"/>
                <a:ea typeface="Calibri"/>
                <a:cs typeface="Calibri"/>
                <a:sym typeface="Calibri"/>
              </a:rPr>
              <a:t>send()</a:t>
            </a:r>
            <a:r>
              <a:rPr b="0" i="0" lang="en-US" sz="2720" u="none" cap="none" strike="noStrike">
                <a:solidFill>
                  <a:srgbClr val="00B050"/>
                </a:solidFill>
                <a:latin typeface="Calibri"/>
                <a:ea typeface="Calibri"/>
                <a:cs typeface="Calibri"/>
                <a:sym typeface="Calibri"/>
              </a:rPr>
              <a:t> with two additional arguments.</a:t>
            </a:r>
            <a:endParaRPr b="0" i="1" sz="2720" u="none" cap="none" strike="noStrike">
              <a:solidFill>
                <a:srgbClr val="00B050"/>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21"/>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Receiving Data Between Sockets</a:t>
            </a:r>
            <a:endParaRPr b="0" i="0" sz="3959" u="none" cap="none" strike="noStrike">
              <a:solidFill>
                <a:srgbClr val="76923C"/>
              </a:solidFill>
              <a:latin typeface="Calibri"/>
              <a:ea typeface="Calibri"/>
              <a:cs typeface="Calibri"/>
              <a:sym typeface="Calibri"/>
            </a:endParaRPr>
          </a:p>
        </p:txBody>
      </p:sp>
      <p:sp>
        <p:nvSpPr>
          <p:cNvPr id="907" name="Google Shape;907;p121"/>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recv (int sockfd, char *buff, int nbytes, int flags);</a:t>
            </a:r>
            <a:endParaRPr/>
          </a:p>
          <a:p>
            <a:pPr indent="-342900" lvl="0" marL="342900" marR="0" rtl="0" algn="l">
              <a:lnSpc>
                <a:spcPct val="8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recvfrom (int sockfd, char *buff, int nbytes, int flags, strcut sockaddr *from, int *len);</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They are similar to </a:t>
            </a:r>
            <a:r>
              <a:rPr b="0" i="1" lang="en-US" sz="2960" u="none" cap="none" strike="noStrike">
                <a:solidFill>
                  <a:srgbClr val="7030A0"/>
                </a:solidFill>
                <a:latin typeface="Calibri"/>
                <a:ea typeface="Calibri"/>
                <a:cs typeface="Calibri"/>
                <a:sym typeface="Calibri"/>
              </a:rPr>
              <a:t>read() </a:t>
            </a:r>
            <a:r>
              <a:rPr b="0" i="0" lang="en-US" sz="2960" u="none" cap="none" strike="noStrike">
                <a:solidFill>
                  <a:srgbClr val="7030A0"/>
                </a:solidFill>
                <a:latin typeface="Calibri"/>
                <a:ea typeface="Calibri"/>
                <a:cs typeface="Calibri"/>
                <a:sym typeface="Calibri"/>
              </a:rPr>
              <a:t>system call.</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Flags	- </a:t>
            </a:r>
            <a:r>
              <a:rPr b="0" i="0" lang="en-US" sz="2960" u="none" cap="none" strike="noStrike">
                <a:solidFill>
                  <a:srgbClr val="7030A0"/>
                </a:solidFill>
                <a:latin typeface="Calibri"/>
                <a:ea typeface="Calibri"/>
                <a:cs typeface="Calibri"/>
                <a:sym typeface="Calibri"/>
              </a:rPr>
              <a:t>it can be 0 or MSG_OOB, MSG_PEEK.</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On success the last two arguments of </a:t>
            </a:r>
            <a:r>
              <a:rPr b="0" i="1" lang="en-US" sz="2960" u="none" cap="none" strike="noStrike">
                <a:solidFill>
                  <a:srgbClr val="7030A0"/>
                </a:solidFill>
                <a:latin typeface="Calibri"/>
                <a:ea typeface="Calibri"/>
                <a:cs typeface="Calibri"/>
                <a:sym typeface="Calibri"/>
              </a:rPr>
              <a:t>revfrom(), from(), </a:t>
            </a:r>
            <a:r>
              <a:rPr b="0" i="0" lang="en-US" sz="2960" u="none" cap="none" strike="noStrike">
                <a:solidFill>
                  <a:srgbClr val="7030A0"/>
                </a:solidFill>
                <a:latin typeface="Calibri"/>
                <a:ea typeface="Calibri"/>
                <a:cs typeface="Calibri"/>
                <a:sym typeface="Calibri"/>
              </a:rPr>
              <a:t>tells us the address and len, length of the address of sender.</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MSG_OOB is used when we have to receive out of band data.</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MSG_PEEK allows us to read the data without discarding it.</a:t>
            </a:r>
            <a:endParaRPr/>
          </a:p>
          <a:p>
            <a:pPr indent="-342900" lvl="0" marL="342900" marR="0" rtl="0" algn="l">
              <a:lnSpc>
                <a:spcPct val="80000"/>
              </a:lnSpc>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recv() </a:t>
            </a:r>
            <a:r>
              <a:rPr b="0" i="0" lang="en-US" sz="2960" u="none" cap="none" strike="noStrike">
                <a:solidFill>
                  <a:srgbClr val="00B050"/>
                </a:solidFill>
                <a:latin typeface="Calibri"/>
                <a:ea typeface="Calibri"/>
                <a:cs typeface="Calibri"/>
                <a:sym typeface="Calibri"/>
              </a:rPr>
              <a:t>is used to receive data from connected socket, and </a:t>
            </a:r>
            <a:r>
              <a:rPr b="0" i="1" lang="en-US" sz="2960" u="none" cap="none" strike="noStrike">
                <a:solidFill>
                  <a:srgbClr val="00B050"/>
                </a:solidFill>
                <a:latin typeface="Calibri"/>
                <a:ea typeface="Calibri"/>
                <a:cs typeface="Calibri"/>
                <a:sym typeface="Calibri"/>
              </a:rPr>
              <a:t>recvfrom() </a:t>
            </a:r>
            <a:r>
              <a:rPr b="0" i="0" lang="en-US" sz="2960" u="none" cap="none" strike="noStrike">
                <a:solidFill>
                  <a:srgbClr val="00B050"/>
                </a:solidFill>
                <a:latin typeface="Calibri"/>
                <a:ea typeface="Calibri"/>
                <a:cs typeface="Calibri"/>
                <a:sym typeface="Calibri"/>
              </a:rPr>
              <a:t>is used to receive data from unconnected socket.</a:t>
            </a:r>
            <a:endParaRPr b="0" i="1" sz="2960" u="none" cap="none" strike="noStrike">
              <a:solidFill>
                <a:srgbClr val="00B05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Process Creation</a:t>
            </a:r>
            <a:endParaRPr b="0" i="0" sz="4400" u="none" cap="none" strike="noStrike">
              <a:solidFill>
                <a:schemeClr val="dk1"/>
              </a:solidFill>
              <a:latin typeface="Calibri"/>
              <a:ea typeface="Calibri"/>
              <a:cs typeface="Calibri"/>
              <a:sym typeface="Calibri"/>
            </a:endParaRPr>
          </a:p>
        </p:txBody>
      </p:sp>
      <p:sp>
        <p:nvSpPr>
          <p:cNvPr id="154" name="Google Shape;154;p23"/>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000" u="none" cap="none" strike="noStrike">
                <a:solidFill>
                  <a:schemeClr val="accent6"/>
                </a:solidFill>
                <a:latin typeface="Calibri"/>
                <a:ea typeface="Calibri"/>
                <a:cs typeface="Calibri"/>
                <a:sym typeface="Calibri"/>
              </a:rPr>
              <a:t>Returns a new pid</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accent6"/>
                </a:solidFill>
                <a:latin typeface="Calibri"/>
                <a:ea typeface="Calibri"/>
                <a:cs typeface="Calibri"/>
                <a:sym typeface="Calibri"/>
              </a:rPr>
              <a:t>Returns zero</a:t>
            </a:r>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7030A0"/>
                </a:solidFill>
                <a:latin typeface="Calibri"/>
                <a:ea typeface="Calibri"/>
                <a:cs typeface="Calibri"/>
                <a:sym typeface="Calibri"/>
              </a:rPr>
              <a:t>Parent Process</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7030A0"/>
                </a:solidFill>
                <a:latin typeface="Calibri"/>
                <a:ea typeface="Calibri"/>
                <a:cs typeface="Calibri"/>
                <a:sym typeface="Calibri"/>
              </a:rPr>
              <a:t>Child Process</a:t>
            </a:r>
            <a:endParaRPr b="0" i="0" sz="2000" u="none" cap="none" strike="noStrike">
              <a:solidFill>
                <a:srgbClr val="7030A0"/>
              </a:solidFill>
              <a:latin typeface="Calibri"/>
              <a:ea typeface="Calibri"/>
              <a:cs typeface="Calibri"/>
              <a:sym typeface="Calibri"/>
            </a:endParaRPr>
          </a:p>
        </p:txBody>
      </p:sp>
      <p:sp>
        <p:nvSpPr>
          <p:cNvPr id="155" name="Google Shape;155;p23"/>
          <p:cNvSpPr/>
          <p:nvPr/>
        </p:nvSpPr>
        <p:spPr>
          <a:xfrm>
            <a:off x="2743200" y="3048000"/>
            <a:ext cx="1752600" cy="914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FF"/>
                </a:solidFill>
                <a:latin typeface="Calibri"/>
                <a:ea typeface="Calibri"/>
                <a:cs typeface="Calibri"/>
                <a:sym typeface="Calibri"/>
              </a:rPr>
              <a:t>fork()</a:t>
            </a:r>
            <a:endParaRPr b="0" i="0" sz="1800" u="none" cap="none" strike="noStrike">
              <a:solidFill>
                <a:srgbClr val="0000FF"/>
              </a:solidFill>
              <a:latin typeface="Calibri"/>
              <a:ea typeface="Calibri"/>
              <a:cs typeface="Calibri"/>
              <a:sym typeface="Calibri"/>
            </a:endParaRPr>
          </a:p>
        </p:txBody>
      </p:sp>
      <p:sp>
        <p:nvSpPr>
          <p:cNvPr id="156" name="Google Shape;156;p23"/>
          <p:cNvSpPr/>
          <p:nvPr/>
        </p:nvSpPr>
        <p:spPr>
          <a:xfrm>
            <a:off x="2743200" y="1295400"/>
            <a:ext cx="1752600" cy="914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Original Process</a:t>
            </a:r>
            <a:endParaRPr b="0" i="0" sz="1800" u="none" cap="none" strike="noStrike">
              <a:solidFill>
                <a:srgbClr val="FF0000"/>
              </a:solidFill>
              <a:latin typeface="Calibri"/>
              <a:ea typeface="Calibri"/>
              <a:cs typeface="Calibri"/>
              <a:sym typeface="Calibri"/>
            </a:endParaRPr>
          </a:p>
        </p:txBody>
      </p:sp>
      <p:sp>
        <p:nvSpPr>
          <p:cNvPr id="157" name="Google Shape;157;p23"/>
          <p:cNvSpPr/>
          <p:nvPr/>
        </p:nvSpPr>
        <p:spPr>
          <a:xfrm>
            <a:off x="5410200" y="5334000"/>
            <a:ext cx="1828800" cy="11430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New Process</a:t>
            </a:r>
            <a:endParaRPr b="0" i="0" sz="1800" u="none" cap="none" strike="noStrike">
              <a:solidFill>
                <a:srgbClr val="00B050"/>
              </a:solidFill>
              <a:latin typeface="Calibri"/>
              <a:ea typeface="Calibri"/>
              <a:cs typeface="Calibri"/>
              <a:sym typeface="Calibri"/>
            </a:endParaRPr>
          </a:p>
        </p:txBody>
      </p:sp>
      <p:sp>
        <p:nvSpPr>
          <p:cNvPr id="158" name="Google Shape;158;p23"/>
          <p:cNvSpPr/>
          <p:nvPr/>
        </p:nvSpPr>
        <p:spPr>
          <a:xfrm>
            <a:off x="2667000" y="5334000"/>
            <a:ext cx="1828800" cy="11430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Original Process continues</a:t>
            </a:r>
            <a:endParaRPr b="0" i="0" sz="1800" u="none" cap="none" strike="noStrike">
              <a:solidFill>
                <a:srgbClr val="FF0000"/>
              </a:solidFill>
              <a:latin typeface="Calibri"/>
              <a:ea typeface="Calibri"/>
              <a:cs typeface="Calibri"/>
              <a:sym typeface="Calibri"/>
            </a:endParaRPr>
          </a:p>
        </p:txBody>
      </p:sp>
      <p:cxnSp>
        <p:nvCxnSpPr>
          <p:cNvPr id="159" name="Google Shape;159;p23"/>
          <p:cNvCxnSpPr>
            <a:stCxn id="156" idx="2"/>
            <a:endCxn id="155" idx="0"/>
          </p:cNvCxnSpPr>
          <p:nvPr/>
        </p:nvCxnSpPr>
        <p:spPr>
          <a:xfrm>
            <a:off x="3619500" y="2209800"/>
            <a:ext cx="0" cy="838200"/>
          </a:xfrm>
          <a:prstGeom prst="straightConnector1">
            <a:avLst/>
          </a:prstGeom>
          <a:noFill/>
          <a:ln cap="flat" cmpd="sng" w="9525">
            <a:solidFill>
              <a:srgbClr val="4A7DBA"/>
            </a:solidFill>
            <a:prstDash val="solid"/>
            <a:round/>
            <a:headEnd len="sm" w="sm" type="none"/>
            <a:tailEnd len="med" w="med" type="stealth"/>
          </a:ln>
        </p:spPr>
      </p:cxnSp>
      <p:cxnSp>
        <p:nvCxnSpPr>
          <p:cNvPr id="160" name="Google Shape;160;p23"/>
          <p:cNvCxnSpPr>
            <a:endCxn id="158" idx="0"/>
          </p:cNvCxnSpPr>
          <p:nvPr/>
        </p:nvCxnSpPr>
        <p:spPr>
          <a:xfrm flipH="1">
            <a:off x="3581400" y="4953000"/>
            <a:ext cx="1500" cy="381000"/>
          </a:xfrm>
          <a:prstGeom prst="straightConnector1">
            <a:avLst/>
          </a:prstGeom>
          <a:noFill/>
          <a:ln cap="flat" cmpd="sng" w="9525">
            <a:solidFill>
              <a:srgbClr val="4A7DBA"/>
            </a:solidFill>
            <a:prstDash val="solid"/>
            <a:round/>
            <a:headEnd len="sm" w="sm" type="none"/>
            <a:tailEnd len="med" w="med" type="stealth"/>
          </a:ln>
        </p:spPr>
      </p:cxnSp>
      <p:cxnSp>
        <p:nvCxnSpPr>
          <p:cNvPr id="161" name="Google Shape;161;p23"/>
          <p:cNvCxnSpPr/>
          <p:nvPr/>
        </p:nvCxnSpPr>
        <p:spPr>
          <a:xfrm rot="5400000">
            <a:off x="3277394" y="4266406"/>
            <a:ext cx="608806" cy="794"/>
          </a:xfrm>
          <a:prstGeom prst="straightConnector1">
            <a:avLst/>
          </a:prstGeom>
          <a:noFill/>
          <a:ln cap="flat" cmpd="sng" w="9525">
            <a:solidFill>
              <a:srgbClr val="4A7DBA"/>
            </a:solidFill>
            <a:prstDash val="solid"/>
            <a:round/>
            <a:headEnd len="sm" w="sm" type="none"/>
            <a:tailEnd len="sm" w="sm" type="none"/>
          </a:ln>
        </p:spPr>
      </p:cxnSp>
      <p:cxnSp>
        <p:nvCxnSpPr>
          <p:cNvPr id="162" name="Google Shape;162;p23"/>
          <p:cNvCxnSpPr/>
          <p:nvPr/>
        </p:nvCxnSpPr>
        <p:spPr>
          <a:xfrm>
            <a:off x="4495800" y="3352800"/>
            <a:ext cx="1600200" cy="1588"/>
          </a:xfrm>
          <a:prstGeom prst="straightConnector1">
            <a:avLst/>
          </a:prstGeom>
          <a:noFill/>
          <a:ln cap="flat" cmpd="sng" w="9525">
            <a:solidFill>
              <a:srgbClr val="4A7DBA"/>
            </a:solidFill>
            <a:prstDash val="solid"/>
            <a:round/>
            <a:headEnd len="sm" w="sm" type="none"/>
            <a:tailEnd len="sm" w="sm" type="none"/>
          </a:ln>
        </p:spPr>
      </p:cxnSp>
      <p:cxnSp>
        <p:nvCxnSpPr>
          <p:cNvPr id="163" name="Google Shape;163;p23"/>
          <p:cNvCxnSpPr/>
          <p:nvPr/>
        </p:nvCxnSpPr>
        <p:spPr>
          <a:xfrm rot="5400000">
            <a:off x="5524500" y="3924300"/>
            <a:ext cx="1143000" cy="1588"/>
          </a:xfrm>
          <a:prstGeom prst="straightConnector1">
            <a:avLst/>
          </a:prstGeom>
          <a:noFill/>
          <a:ln cap="flat" cmpd="sng" w="9525">
            <a:solidFill>
              <a:srgbClr val="4A7DBA"/>
            </a:solidFill>
            <a:prstDash val="solid"/>
            <a:round/>
            <a:headEnd len="sm" w="sm" type="none"/>
            <a:tailEnd len="sm" w="sm" type="none"/>
          </a:ln>
        </p:spPr>
      </p:cxnSp>
      <p:cxnSp>
        <p:nvCxnSpPr>
          <p:cNvPr id="164" name="Google Shape;164;p23"/>
          <p:cNvCxnSpPr/>
          <p:nvPr/>
        </p:nvCxnSpPr>
        <p:spPr>
          <a:xfrm rot="5400000">
            <a:off x="5906294" y="5142706"/>
            <a:ext cx="381000" cy="1588"/>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22"/>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Close the Socket</a:t>
            </a:r>
            <a:endParaRPr b="0" i="0" sz="3959" u="none" cap="none" strike="noStrike">
              <a:solidFill>
                <a:srgbClr val="76923C"/>
              </a:solidFill>
              <a:latin typeface="Calibri"/>
              <a:ea typeface="Calibri"/>
              <a:cs typeface="Calibri"/>
              <a:sym typeface="Calibri"/>
            </a:endParaRPr>
          </a:p>
        </p:txBody>
      </p:sp>
      <p:sp>
        <p:nvSpPr>
          <p:cNvPr id="913" name="Google Shape;913;p122"/>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400" u="none" cap="none" strike="noStrike">
                <a:solidFill>
                  <a:schemeClr val="dk1"/>
                </a:solidFill>
                <a:latin typeface="Calibri"/>
                <a:ea typeface="Calibri"/>
                <a:cs typeface="Calibri"/>
                <a:sym typeface="Calibri"/>
              </a:rPr>
              <a:t>	</a:t>
            </a:r>
            <a:r>
              <a:rPr b="0" i="0" lang="en-US" sz="2029" u="none" cap="none" strike="noStrike">
                <a:solidFill>
                  <a:srgbClr val="00B0F0"/>
                </a:solidFill>
                <a:latin typeface="Calibri"/>
                <a:ea typeface="Calibri"/>
                <a:cs typeface="Calibri"/>
                <a:sym typeface="Calibri"/>
              </a:rPr>
              <a:t>int close (int sockfd);</a:t>
            </a:r>
            <a:endParaRPr/>
          </a:p>
          <a:p>
            <a:pPr indent="-342900" lvl="0" marL="342900" marR="0" rtl="0" algn="l">
              <a:lnSpc>
                <a:spcPct val="80000"/>
              </a:lnSpc>
              <a:spcBef>
                <a:spcPts val="476"/>
              </a:spcBef>
              <a:spcAft>
                <a:spcPts val="0"/>
              </a:spcAft>
              <a:buClr>
                <a:srgbClr val="7030A0"/>
              </a:buClr>
              <a:buSzPts val="2380"/>
              <a:buFont typeface="Arial"/>
              <a:buChar char="•"/>
            </a:pPr>
            <a:r>
              <a:rPr b="0" i="0" lang="en-US" sz="2380" u="none" cap="none" strike="noStrike">
                <a:solidFill>
                  <a:srgbClr val="7030A0"/>
                </a:solidFill>
                <a:latin typeface="Calibri"/>
                <a:ea typeface="Calibri"/>
                <a:cs typeface="Calibri"/>
                <a:sym typeface="Calibri"/>
              </a:rPr>
              <a:t>Takes socket descriptor as argument and returns 0 on success or -1 on error.</a:t>
            </a:r>
            <a:endParaRPr/>
          </a:p>
          <a:p>
            <a:pPr indent="-342900" lvl="0" marL="342900" marR="0" rtl="0" algn="l">
              <a:lnSpc>
                <a:spcPct val="80000"/>
              </a:lnSpc>
              <a:spcBef>
                <a:spcPts val="476"/>
              </a:spcBef>
              <a:spcAft>
                <a:spcPts val="0"/>
              </a:spcAft>
              <a:buClr>
                <a:srgbClr val="7030A0"/>
              </a:buClr>
              <a:buSzPts val="2380"/>
              <a:buFont typeface="Arial"/>
              <a:buChar char="•"/>
            </a:pPr>
            <a:r>
              <a:rPr b="0" i="0" lang="en-US" sz="2380" u="none" cap="none" strike="noStrike">
                <a:solidFill>
                  <a:srgbClr val="7030A0"/>
                </a:solidFill>
                <a:latin typeface="Calibri"/>
                <a:ea typeface="Calibri"/>
                <a:cs typeface="Calibri"/>
                <a:sym typeface="Calibri"/>
              </a:rPr>
              <a:t>It marks the socket as closed and returns  to the process.</a:t>
            </a:r>
            <a:endParaRPr/>
          </a:p>
          <a:p>
            <a:pPr indent="-342900" lvl="0" marL="342900" marR="0" rtl="0" algn="l">
              <a:lnSpc>
                <a:spcPct val="80000"/>
              </a:lnSpc>
              <a:spcBef>
                <a:spcPts val="476"/>
              </a:spcBef>
              <a:spcAft>
                <a:spcPts val="0"/>
              </a:spcAft>
              <a:buClr>
                <a:srgbClr val="7030A0"/>
              </a:buClr>
              <a:buSzPts val="2380"/>
              <a:buFont typeface="Arial"/>
              <a:buChar char="•"/>
            </a:pPr>
            <a:r>
              <a:rPr b="0" i="0" lang="en-US" sz="2380" u="none" cap="none" strike="noStrike">
                <a:solidFill>
                  <a:srgbClr val="7030A0"/>
                </a:solidFill>
                <a:latin typeface="Calibri"/>
                <a:ea typeface="Calibri"/>
                <a:cs typeface="Calibri"/>
                <a:sym typeface="Calibri"/>
              </a:rPr>
              <a:t>Once marked, the descriptor cannot be used for any read and write operation.</a:t>
            </a:r>
            <a:endParaRPr/>
          </a:p>
          <a:p>
            <a:pPr indent="-342900" lvl="0" marL="342900" marR="0" rtl="0" algn="l">
              <a:lnSpc>
                <a:spcPct val="80000"/>
              </a:lnSpc>
              <a:spcBef>
                <a:spcPts val="476"/>
              </a:spcBef>
              <a:spcAft>
                <a:spcPts val="0"/>
              </a:spcAft>
              <a:buClr>
                <a:srgbClr val="00B050"/>
              </a:buClr>
              <a:buSzPts val="2380"/>
              <a:buFont typeface="Arial"/>
              <a:buChar char="•"/>
            </a:pPr>
            <a:r>
              <a:rPr b="0" i="0" lang="en-US" sz="2380" u="none" cap="none" strike="noStrike">
                <a:solidFill>
                  <a:srgbClr val="00B050"/>
                </a:solidFill>
                <a:latin typeface="Calibri"/>
                <a:ea typeface="Calibri"/>
                <a:cs typeface="Calibri"/>
                <a:sym typeface="Calibri"/>
              </a:rPr>
              <a:t>For connected socket, TCP will try to send the queue data, after which TCP connection termination sequence takes place,</a:t>
            </a:r>
            <a:endParaRPr/>
          </a:p>
          <a:p>
            <a:pPr indent="-342900" lvl="0" marL="342900" marR="0" rtl="0" algn="l">
              <a:lnSpc>
                <a:spcPct val="80000"/>
              </a:lnSpc>
              <a:spcBef>
                <a:spcPts val="476"/>
              </a:spcBef>
              <a:spcAft>
                <a:spcPts val="0"/>
              </a:spcAft>
              <a:buClr>
                <a:srgbClr val="00B050"/>
              </a:buClr>
              <a:buFont typeface="Arial"/>
              <a:buNone/>
            </a:pPr>
            <a:r>
              <a:rPr b="0" i="0" lang="en-US" sz="2380" u="none" cap="none" strike="noStrike">
                <a:solidFill>
                  <a:srgbClr val="00B050"/>
                </a:solidFill>
                <a:latin typeface="Calibri"/>
                <a:ea typeface="Calibri"/>
                <a:cs typeface="Calibri"/>
                <a:sym typeface="Calibri"/>
              </a:rPr>
              <a:t>	- The end, which calls </a:t>
            </a:r>
            <a:r>
              <a:rPr b="0" i="1" lang="en-US" sz="2380" u="none" cap="none" strike="noStrike">
                <a:solidFill>
                  <a:srgbClr val="00B050"/>
                </a:solidFill>
                <a:latin typeface="Calibri"/>
                <a:ea typeface="Calibri"/>
                <a:cs typeface="Calibri"/>
                <a:sym typeface="Calibri"/>
              </a:rPr>
              <a:t>close()</a:t>
            </a:r>
            <a:r>
              <a:rPr b="0" i="0" lang="en-US" sz="2380" u="none" cap="none" strike="noStrike">
                <a:solidFill>
                  <a:srgbClr val="00B050"/>
                </a:solidFill>
                <a:latin typeface="Calibri"/>
                <a:ea typeface="Calibri"/>
                <a:cs typeface="Calibri"/>
                <a:sym typeface="Calibri"/>
              </a:rPr>
              <a:t> first, performs the active close and TCP sends a FIN segment.</a:t>
            </a:r>
            <a:endParaRPr/>
          </a:p>
          <a:p>
            <a:pPr indent="-342900" lvl="0" marL="342900" marR="0" rtl="0" algn="l">
              <a:lnSpc>
                <a:spcPct val="80000"/>
              </a:lnSpc>
              <a:spcBef>
                <a:spcPts val="476"/>
              </a:spcBef>
              <a:spcAft>
                <a:spcPts val="0"/>
              </a:spcAft>
              <a:buClr>
                <a:srgbClr val="00B050"/>
              </a:buClr>
              <a:buFont typeface="Arial"/>
              <a:buNone/>
            </a:pPr>
            <a:r>
              <a:rPr b="0" i="1" lang="en-US" sz="2380" u="none" cap="none" strike="noStrike">
                <a:solidFill>
                  <a:srgbClr val="00B050"/>
                </a:solidFill>
                <a:latin typeface="Calibri"/>
                <a:ea typeface="Calibri"/>
                <a:cs typeface="Calibri"/>
                <a:sym typeface="Calibri"/>
              </a:rPr>
              <a:t>	- </a:t>
            </a:r>
            <a:r>
              <a:rPr b="0" i="0" lang="en-US" sz="2380" u="none" cap="none" strike="noStrike">
                <a:solidFill>
                  <a:srgbClr val="00B050"/>
                </a:solidFill>
                <a:latin typeface="Calibri"/>
                <a:ea typeface="Calibri"/>
                <a:cs typeface="Calibri"/>
                <a:sym typeface="Calibri"/>
              </a:rPr>
              <a:t>The other end which receives FIN performs passive close. The other end also sends acknowledgement for received FIN, and sends the process and EOF stating that it won’t receive any data henceforth.</a:t>
            </a:r>
            <a:endParaRPr/>
          </a:p>
          <a:p>
            <a:pPr indent="-342900" lvl="0" marL="342900" marR="0" rtl="0" algn="l">
              <a:lnSpc>
                <a:spcPct val="80000"/>
              </a:lnSpc>
              <a:spcBef>
                <a:spcPts val="476"/>
              </a:spcBef>
              <a:spcAft>
                <a:spcPts val="0"/>
              </a:spcAft>
              <a:buClr>
                <a:srgbClr val="00B050"/>
              </a:buClr>
              <a:buFont typeface="Arial"/>
              <a:buNone/>
            </a:pPr>
            <a:r>
              <a:rPr b="0" i="1" lang="en-US" sz="2380" u="none" cap="none" strike="noStrike">
                <a:solidFill>
                  <a:srgbClr val="00B050"/>
                </a:solidFill>
                <a:latin typeface="Calibri"/>
                <a:ea typeface="Calibri"/>
                <a:cs typeface="Calibri"/>
                <a:sym typeface="Calibri"/>
              </a:rPr>
              <a:t>	- </a:t>
            </a:r>
            <a:r>
              <a:rPr b="0" i="0" lang="en-US" sz="2380" u="none" cap="none" strike="noStrike">
                <a:solidFill>
                  <a:srgbClr val="00B050"/>
                </a:solidFill>
                <a:latin typeface="Calibri"/>
                <a:ea typeface="Calibri"/>
                <a:cs typeface="Calibri"/>
                <a:sym typeface="Calibri"/>
              </a:rPr>
              <a:t>The process receiving EOF will close its socket, thus its TCP will now send a FIN segment.</a:t>
            </a:r>
            <a:endParaRPr/>
          </a:p>
          <a:p>
            <a:pPr indent="-342900" lvl="0" marL="342900" marR="0" rtl="0" algn="l">
              <a:lnSpc>
                <a:spcPct val="80000"/>
              </a:lnSpc>
              <a:spcBef>
                <a:spcPts val="476"/>
              </a:spcBef>
              <a:spcAft>
                <a:spcPts val="0"/>
              </a:spcAft>
              <a:buClr>
                <a:srgbClr val="00B050"/>
              </a:buClr>
              <a:buFont typeface="Arial"/>
              <a:buNone/>
            </a:pPr>
            <a:r>
              <a:rPr b="0" i="1" lang="en-US" sz="2380" u="none" cap="none" strike="noStrike">
                <a:solidFill>
                  <a:srgbClr val="00B050"/>
                </a:solidFill>
                <a:latin typeface="Calibri"/>
                <a:ea typeface="Calibri"/>
                <a:cs typeface="Calibri"/>
                <a:sym typeface="Calibri"/>
              </a:rPr>
              <a:t>	- </a:t>
            </a:r>
            <a:r>
              <a:rPr b="0" i="0" lang="en-US" sz="2380" u="none" cap="none" strike="noStrike">
                <a:solidFill>
                  <a:srgbClr val="00B050"/>
                </a:solidFill>
                <a:latin typeface="Calibri"/>
                <a:ea typeface="Calibri"/>
                <a:cs typeface="Calibri"/>
                <a:sym typeface="Calibri"/>
              </a:rPr>
              <a:t>The TCP at the end, which performed the active close will now send an acknowledgement for this FIN.</a:t>
            </a:r>
            <a:endParaRPr b="0" i="1" sz="2380" u="none" cap="none" strike="noStrike">
              <a:solidFill>
                <a:srgbClr val="00B050"/>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23"/>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Shutdown()</a:t>
            </a:r>
            <a:endParaRPr b="0" i="0" sz="3959" u="none" cap="none" strike="noStrike">
              <a:solidFill>
                <a:srgbClr val="76923C"/>
              </a:solidFill>
              <a:latin typeface="Calibri"/>
              <a:ea typeface="Calibri"/>
              <a:cs typeface="Calibri"/>
              <a:sym typeface="Calibri"/>
            </a:endParaRPr>
          </a:p>
        </p:txBody>
      </p:sp>
      <p:sp>
        <p:nvSpPr>
          <p:cNvPr id="919" name="Google Shape;919;p123"/>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850" u="none" cap="none" strike="noStrike">
                <a:solidFill>
                  <a:schemeClr val="dk1"/>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int shutdown (int sockfd, int howto);</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sockfd	- </a:t>
            </a:r>
            <a:r>
              <a:rPr b="0" i="0" lang="en-US" sz="2960" u="none" cap="none" strike="noStrike">
                <a:solidFill>
                  <a:srgbClr val="7030A0"/>
                </a:solidFill>
                <a:latin typeface="Calibri"/>
                <a:ea typeface="Calibri"/>
                <a:cs typeface="Calibri"/>
                <a:sym typeface="Calibri"/>
              </a:rPr>
              <a:t>descriptor of the socket which has to shutdown.</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howto	- </a:t>
            </a:r>
            <a:r>
              <a:rPr b="0" i="0" lang="en-US" sz="2960" u="none" cap="none" strike="noStrike">
                <a:solidFill>
                  <a:srgbClr val="7030A0"/>
                </a:solidFill>
                <a:latin typeface="Calibri"/>
                <a:ea typeface="Calibri"/>
                <a:cs typeface="Calibri"/>
                <a:sym typeface="Calibri"/>
              </a:rPr>
              <a:t>the action to be done,</a:t>
            </a:r>
            <a:endParaRPr/>
          </a:p>
          <a:p>
            <a:pPr indent="-342900" lvl="0" marL="342900" marR="0" rtl="0" algn="l">
              <a:lnSpc>
                <a:spcPct val="80000"/>
              </a:lnSpc>
              <a:spcBef>
                <a:spcPts val="592"/>
              </a:spcBef>
              <a:spcAft>
                <a:spcPts val="0"/>
              </a:spcAft>
              <a:buClr>
                <a:srgbClr val="7030A0"/>
              </a:buClr>
              <a:buFont typeface="Arial"/>
              <a:buNone/>
            </a:pPr>
            <a:r>
              <a:rPr b="0" i="1" lang="en-US" sz="2960" u="none" cap="none" strike="noStrike">
                <a:solidFill>
                  <a:srgbClr val="7030A0"/>
                </a:solidFill>
                <a:latin typeface="Calibri"/>
                <a:ea typeface="Calibri"/>
                <a:cs typeface="Calibri"/>
                <a:sym typeface="Calibri"/>
              </a:rPr>
              <a:t>		- </a:t>
            </a:r>
            <a:r>
              <a:rPr b="0" i="0" lang="en-US" sz="2960" u="none" cap="none" strike="noStrike">
                <a:solidFill>
                  <a:srgbClr val="7030A0"/>
                </a:solidFill>
                <a:latin typeface="Calibri"/>
                <a:ea typeface="Calibri"/>
                <a:cs typeface="Calibri"/>
                <a:sym typeface="Calibri"/>
              </a:rPr>
              <a:t>SHUT_RD 	the read half of the full-duplex				connection is close.</a:t>
            </a:r>
            <a:endParaRPr/>
          </a:p>
          <a:p>
            <a:pPr indent="-342900" lvl="0" marL="342900" marR="0" rtl="0" algn="l">
              <a:lnSpc>
                <a:spcPct val="8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SHUT_WR	The write half is closed.</a:t>
            </a:r>
            <a:endParaRPr/>
          </a:p>
          <a:p>
            <a:pPr indent="-342900" lvl="0" marL="342900" marR="0" rtl="0" algn="l">
              <a:lnSpc>
                <a:spcPct val="8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SHUT_RDWR 	both halves are closed.</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TCP is a full-duplex communication, and calling a </a:t>
            </a:r>
            <a:r>
              <a:rPr b="0" i="1" lang="en-US" sz="2960" u="none" cap="none" strike="noStrike">
                <a:solidFill>
                  <a:srgbClr val="00B050"/>
                </a:solidFill>
                <a:latin typeface="Calibri"/>
                <a:ea typeface="Calibri"/>
                <a:cs typeface="Calibri"/>
                <a:sym typeface="Calibri"/>
              </a:rPr>
              <a:t>close()</a:t>
            </a:r>
            <a:r>
              <a:rPr b="0" i="0" lang="en-US" sz="2960" u="none" cap="none" strike="noStrike">
                <a:solidFill>
                  <a:srgbClr val="00B050"/>
                </a:solidFill>
                <a:latin typeface="Calibri"/>
                <a:ea typeface="Calibri"/>
                <a:cs typeface="Calibri"/>
                <a:sym typeface="Calibri"/>
              </a:rPr>
              <a:t>  on a connected socket  closes data transfer in both direction.</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Sometimes it may becomes necessary for us not to close both the directions, </a:t>
            </a:r>
            <a:r>
              <a:rPr b="0" i="1" lang="en-US" sz="2960" u="none" cap="none" strike="noStrike">
                <a:solidFill>
                  <a:srgbClr val="00B050"/>
                </a:solidFill>
                <a:latin typeface="Calibri"/>
                <a:ea typeface="Calibri"/>
                <a:cs typeface="Calibri"/>
                <a:sym typeface="Calibri"/>
              </a:rPr>
              <a:t>shutdown() </a:t>
            </a:r>
            <a:r>
              <a:rPr b="0" i="0" lang="en-US" sz="2960" u="none" cap="none" strike="noStrike">
                <a:solidFill>
                  <a:srgbClr val="00B050"/>
                </a:solidFill>
                <a:latin typeface="Calibri"/>
                <a:ea typeface="Calibri"/>
                <a:cs typeface="Calibri"/>
                <a:sym typeface="Calibri"/>
              </a:rPr>
              <a:t>overcomes this limitation of </a:t>
            </a:r>
            <a:r>
              <a:rPr b="0" i="1" lang="en-US" sz="2960" u="none" cap="none" strike="noStrike">
                <a:solidFill>
                  <a:srgbClr val="00B050"/>
                </a:solidFill>
                <a:latin typeface="Calibri"/>
                <a:ea typeface="Calibri"/>
                <a:cs typeface="Calibri"/>
                <a:sym typeface="Calibri"/>
              </a:rPr>
              <a:t>close().</a:t>
            </a:r>
            <a:endParaRPr b="0" i="1" sz="2960" u="none" cap="none" strike="noStrike">
              <a:solidFill>
                <a:srgbClr val="00B050"/>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2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Select()</a:t>
            </a:r>
            <a:endParaRPr b="0" i="0" sz="4400" u="none" cap="none" strike="noStrike">
              <a:solidFill>
                <a:srgbClr val="76923C"/>
              </a:solidFill>
              <a:latin typeface="Calibri"/>
              <a:ea typeface="Calibri"/>
              <a:cs typeface="Calibri"/>
              <a:sym typeface="Calibri"/>
            </a:endParaRPr>
          </a:p>
        </p:txBody>
      </p:sp>
      <p:sp>
        <p:nvSpPr>
          <p:cNvPr id="925" name="Google Shape;925;p124"/>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int select (int nfds, fd_set *readfds, fd_set *writefds, fd_set *exceptfds, struct 		timeval *timeout);</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select() </a:t>
            </a:r>
            <a:r>
              <a:rPr b="0" i="0" lang="en-US" sz="3200" u="none" cap="none" strike="noStrike">
                <a:solidFill>
                  <a:srgbClr val="7030A0"/>
                </a:solidFill>
                <a:latin typeface="Calibri"/>
                <a:ea typeface="Calibri"/>
                <a:cs typeface="Calibri"/>
                <a:sym typeface="Calibri"/>
              </a:rPr>
              <a:t>examines the I/O file descriptor sets, whose addresses are passed in </a:t>
            </a:r>
            <a:r>
              <a:rPr b="0" i="1" lang="en-US" sz="3200" u="none" cap="none" strike="noStrike">
                <a:solidFill>
                  <a:srgbClr val="7030A0"/>
                </a:solidFill>
                <a:latin typeface="Calibri"/>
                <a:ea typeface="Calibri"/>
                <a:cs typeface="Calibri"/>
                <a:sym typeface="Calibri"/>
              </a:rPr>
              <a:t>readfds, writefds </a:t>
            </a:r>
            <a:r>
              <a:rPr b="0" i="0" lang="en-US" sz="3200" u="none" cap="none" strike="noStrike">
                <a:solidFill>
                  <a:srgbClr val="7030A0"/>
                </a:solidFill>
                <a:latin typeface="Calibri"/>
                <a:ea typeface="Calibri"/>
                <a:cs typeface="Calibri"/>
                <a:sym typeface="Calibri"/>
              </a:rPr>
              <a:t>and </a:t>
            </a:r>
            <a:r>
              <a:rPr b="0" i="1" lang="en-US" sz="3200" u="none" cap="none" strike="noStrike">
                <a:solidFill>
                  <a:srgbClr val="7030A0"/>
                </a:solidFill>
                <a:latin typeface="Calibri"/>
                <a:ea typeface="Calibri"/>
                <a:cs typeface="Calibri"/>
                <a:sym typeface="Calibri"/>
              </a:rPr>
              <a:t>exceptfds, </a:t>
            </a:r>
            <a:r>
              <a:rPr b="0" i="0" lang="en-US" sz="3200" u="none" cap="none" strike="noStrike">
                <a:solidFill>
                  <a:srgbClr val="7030A0"/>
                </a:solidFill>
                <a:latin typeface="Calibri"/>
                <a:ea typeface="Calibri"/>
                <a:cs typeface="Calibri"/>
                <a:sym typeface="Calibri"/>
              </a:rPr>
              <a:t> ready for reading, writing, or have an exceptional condition pending.</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nfds </a:t>
            </a:r>
            <a:r>
              <a:rPr b="0" i="0" lang="en-US" sz="3200" u="none" cap="none" strike="noStrike">
                <a:solidFill>
                  <a:srgbClr val="7030A0"/>
                </a:solidFill>
                <a:latin typeface="Calibri"/>
                <a:ea typeface="Calibri"/>
                <a:cs typeface="Calibri"/>
                <a:sym typeface="Calibri"/>
              </a:rPr>
              <a:t>is the number of bits to be checked in each bit mask that represents a file descriptor.</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timeout </a:t>
            </a:r>
            <a:r>
              <a:rPr b="0" i="0" lang="en-US" sz="3200" u="none" cap="none" strike="noStrike">
                <a:solidFill>
                  <a:srgbClr val="7030A0"/>
                </a:solidFill>
                <a:latin typeface="Calibri"/>
                <a:ea typeface="Calibri"/>
                <a:cs typeface="Calibri"/>
                <a:sym typeface="Calibri"/>
              </a:rPr>
              <a:t>specifies a maximum interval to wait for the selection to complete.</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Returns the number of ready file descriptors.</a:t>
            </a:r>
            <a:endParaRPr/>
          </a:p>
          <a:p>
            <a:pPr indent="-342900" lvl="0" marL="342900" marR="0" rtl="0" algn="l">
              <a:spcBef>
                <a:spcPts val="640"/>
              </a:spcBef>
              <a:spcAft>
                <a:spcPts val="0"/>
              </a:spcAft>
              <a:buClr>
                <a:schemeClr val="dk1"/>
              </a:buClr>
              <a:buFont typeface="Arial"/>
              <a:buNone/>
            </a:pPr>
            <a:r>
              <a:t/>
            </a:r>
            <a:endParaRPr b="0" i="1" sz="3200" u="none" cap="none" strike="noStrike">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25"/>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931" name="Google Shape;931;p125"/>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A call to </a:t>
            </a:r>
            <a:r>
              <a:rPr b="0" i="1" lang="en-US" sz="2720" u="none" cap="none" strike="noStrike">
                <a:solidFill>
                  <a:srgbClr val="00B050"/>
                </a:solidFill>
                <a:latin typeface="Calibri"/>
                <a:ea typeface="Calibri"/>
                <a:cs typeface="Calibri"/>
                <a:sym typeface="Calibri"/>
              </a:rPr>
              <a:t>select()</a:t>
            </a:r>
            <a:r>
              <a:rPr b="0" i="0" lang="en-US" sz="2720" u="none" cap="none" strike="noStrike">
                <a:solidFill>
                  <a:srgbClr val="00B050"/>
                </a:solidFill>
                <a:latin typeface="Calibri"/>
                <a:ea typeface="Calibri"/>
                <a:cs typeface="Calibri"/>
                <a:sym typeface="Calibri"/>
              </a:rPr>
              <a:t> will return only when,</a:t>
            </a:r>
            <a:endParaRPr/>
          </a:p>
          <a:p>
            <a:pPr indent="-342900" lvl="0" marL="342900" marR="0" rtl="0" algn="l">
              <a:lnSpc>
                <a:spcPct val="90000"/>
              </a:lnSpc>
              <a:spcBef>
                <a:spcPts val="544"/>
              </a:spcBef>
              <a:spcAft>
                <a:spcPts val="0"/>
              </a:spcAft>
              <a:buClr>
                <a:srgbClr val="00B050"/>
              </a:buClr>
              <a:buFont typeface="Arial"/>
              <a:buNone/>
            </a:pPr>
            <a:r>
              <a:rPr b="0" i="1" lang="en-US" sz="2720" u="none" cap="none" strike="noStrike">
                <a:solidFill>
                  <a:srgbClr val="00B050"/>
                </a:solidFill>
                <a:latin typeface="Calibri"/>
                <a:ea typeface="Calibri"/>
                <a:cs typeface="Calibri"/>
                <a:sym typeface="Calibri"/>
              </a:rPr>
              <a:t>		- </a:t>
            </a:r>
            <a:r>
              <a:rPr b="0" i="0" lang="en-US" sz="2720" u="none" cap="none" strike="noStrike">
                <a:solidFill>
                  <a:srgbClr val="00B050"/>
                </a:solidFill>
                <a:latin typeface="Calibri"/>
                <a:ea typeface="Calibri"/>
                <a:cs typeface="Calibri"/>
                <a:sym typeface="Calibri"/>
              </a:rPr>
              <a:t>Any of the descriptors in </a:t>
            </a:r>
            <a:r>
              <a:rPr b="0" i="1" lang="en-US" sz="2720" u="none" cap="none" strike="noStrike">
                <a:solidFill>
                  <a:srgbClr val="0000FF"/>
                </a:solidFill>
                <a:latin typeface="Calibri"/>
                <a:ea typeface="Calibri"/>
                <a:cs typeface="Calibri"/>
                <a:sym typeface="Calibri"/>
              </a:rPr>
              <a:t>readfds</a:t>
            </a:r>
            <a:r>
              <a:rPr b="0" i="1" lang="en-US" sz="2720" u="none" cap="none" strike="noStrike">
                <a:solidFill>
                  <a:srgbClr val="00B050"/>
                </a:solidFill>
                <a:latin typeface="Calibri"/>
                <a:ea typeface="Calibri"/>
                <a:cs typeface="Calibri"/>
                <a:sym typeface="Calibri"/>
              </a:rPr>
              <a:t> </a:t>
            </a:r>
            <a:r>
              <a:rPr b="0" i="0" lang="en-US" sz="2720" u="none" cap="none" strike="noStrike">
                <a:solidFill>
                  <a:srgbClr val="00B050"/>
                </a:solidFill>
                <a:latin typeface="Calibri"/>
                <a:ea typeface="Calibri"/>
                <a:cs typeface="Calibri"/>
                <a:sym typeface="Calibri"/>
              </a:rPr>
              <a:t>are ready for 	reading, or</a:t>
            </a:r>
            <a:endParaRPr/>
          </a:p>
          <a:p>
            <a:pPr indent="-342900" lvl="0" marL="342900" marR="0" rtl="0" algn="l">
              <a:lnSpc>
                <a:spcPct val="90000"/>
              </a:lnSpc>
              <a:spcBef>
                <a:spcPts val="544"/>
              </a:spcBef>
              <a:spcAft>
                <a:spcPts val="0"/>
              </a:spcAft>
              <a:buClr>
                <a:srgbClr val="00B050"/>
              </a:buClr>
              <a:buFont typeface="Arial"/>
              <a:buNone/>
            </a:pPr>
            <a:r>
              <a:rPr b="0" i="1" lang="en-US" sz="2720" u="none" cap="none" strike="noStrike">
                <a:solidFill>
                  <a:srgbClr val="00B050"/>
                </a:solidFill>
                <a:latin typeface="Calibri"/>
                <a:ea typeface="Calibri"/>
                <a:cs typeface="Calibri"/>
                <a:sym typeface="Calibri"/>
              </a:rPr>
              <a:t>		- </a:t>
            </a:r>
            <a:r>
              <a:rPr b="0" i="0" lang="en-US" sz="2720" u="none" cap="none" strike="noStrike">
                <a:solidFill>
                  <a:srgbClr val="00B050"/>
                </a:solidFill>
                <a:latin typeface="Calibri"/>
                <a:ea typeface="Calibri"/>
                <a:cs typeface="Calibri"/>
                <a:sym typeface="Calibri"/>
              </a:rPr>
              <a:t>Any of the descriptors in </a:t>
            </a:r>
            <a:r>
              <a:rPr b="0" i="1" lang="en-US" sz="2720" u="none" cap="none" strike="noStrike">
                <a:solidFill>
                  <a:srgbClr val="0000FF"/>
                </a:solidFill>
                <a:latin typeface="Calibri"/>
                <a:ea typeface="Calibri"/>
                <a:cs typeface="Calibri"/>
                <a:sym typeface="Calibri"/>
              </a:rPr>
              <a:t>writefds</a:t>
            </a:r>
            <a:r>
              <a:rPr b="0" i="1" lang="en-US" sz="2720" u="none" cap="none" strike="noStrike">
                <a:solidFill>
                  <a:srgbClr val="00B050"/>
                </a:solidFill>
                <a:latin typeface="Calibri"/>
                <a:ea typeface="Calibri"/>
                <a:cs typeface="Calibri"/>
                <a:sym typeface="Calibri"/>
              </a:rPr>
              <a:t> </a:t>
            </a:r>
            <a:r>
              <a:rPr b="0" i="0" lang="en-US" sz="2720" u="none" cap="none" strike="noStrike">
                <a:solidFill>
                  <a:srgbClr val="00B050"/>
                </a:solidFill>
                <a:latin typeface="Calibri"/>
                <a:ea typeface="Calibri"/>
                <a:cs typeface="Calibri"/>
                <a:sym typeface="Calibri"/>
              </a:rPr>
              <a:t>are ready for 	writing, or</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 Any of the descriptors in </a:t>
            </a:r>
            <a:r>
              <a:rPr b="0" i="1" lang="en-US" sz="2720" u="none" cap="none" strike="noStrike">
                <a:solidFill>
                  <a:srgbClr val="0000FF"/>
                </a:solidFill>
                <a:latin typeface="Calibri"/>
                <a:ea typeface="Calibri"/>
                <a:cs typeface="Calibri"/>
                <a:sym typeface="Calibri"/>
              </a:rPr>
              <a:t>exceptfds</a:t>
            </a:r>
            <a:r>
              <a:rPr b="0" i="1" lang="en-US" sz="2720" u="none" cap="none" strike="noStrike">
                <a:solidFill>
                  <a:srgbClr val="00B050"/>
                </a:solidFill>
                <a:latin typeface="Calibri"/>
                <a:ea typeface="Calibri"/>
                <a:cs typeface="Calibri"/>
                <a:sym typeface="Calibri"/>
              </a:rPr>
              <a:t> </a:t>
            </a:r>
            <a:r>
              <a:rPr b="0" i="0" lang="en-US" sz="2720" u="none" cap="none" strike="noStrike">
                <a:solidFill>
                  <a:srgbClr val="00B050"/>
                </a:solidFill>
                <a:latin typeface="Calibri"/>
                <a:ea typeface="Calibri"/>
                <a:cs typeface="Calibri"/>
                <a:sym typeface="Calibri"/>
              </a:rPr>
              <a:t>have an 	exception condition pending, or</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 After </a:t>
            </a:r>
            <a:r>
              <a:rPr b="0" i="1" lang="en-US" sz="2720" u="none" cap="none" strike="noStrike">
                <a:solidFill>
                  <a:srgbClr val="00B050"/>
                </a:solidFill>
                <a:latin typeface="Calibri"/>
                <a:ea typeface="Calibri"/>
                <a:cs typeface="Calibri"/>
                <a:sym typeface="Calibri"/>
              </a:rPr>
              <a:t>timeout </a:t>
            </a:r>
            <a:r>
              <a:rPr b="0" i="0" lang="en-US" sz="2720" u="none" cap="none" strike="noStrike">
                <a:solidFill>
                  <a:srgbClr val="00B050"/>
                </a:solidFill>
                <a:latin typeface="Calibri"/>
                <a:ea typeface="Calibri"/>
                <a:cs typeface="Calibri"/>
                <a:sym typeface="Calibri"/>
              </a:rPr>
              <a:t>seconds have elapsed.</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The descriptor are not restricted to sockets; any descriptor can be tested using select.</a:t>
            </a:r>
            <a:endParaRPr/>
          </a:p>
          <a:p>
            <a:pPr indent="-342900" lvl="0" marL="342900" marR="0" rtl="0" algn="l">
              <a:lnSpc>
                <a:spcPct val="90000"/>
              </a:lnSpc>
              <a:spcBef>
                <a:spcPts val="544"/>
              </a:spcBef>
              <a:spcAft>
                <a:spcPts val="0"/>
              </a:spcAft>
              <a:buClr>
                <a:srgbClr val="00B050"/>
              </a:buClr>
              <a:buSzPts val="2720"/>
              <a:buFont typeface="Arial"/>
              <a:buChar char="•"/>
            </a:pPr>
            <a:r>
              <a:rPr b="0" i="1" lang="en-US" sz="2720" u="none" cap="none" strike="noStrike">
                <a:solidFill>
                  <a:srgbClr val="00B050"/>
                </a:solidFill>
                <a:latin typeface="Calibri"/>
                <a:ea typeface="Calibri"/>
                <a:cs typeface="Calibri"/>
                <a:sym typeface="Calibri"/>
              </a:rPr>
              <a:t>nfds </a:t>
            </a:r>
            <a:r>
              <a:rPr b="0" i="0" lang="en-US" sz="2720" u="none" cap="none" strike="noStrike">
                <a:solidFill>
                  <a:srgbClr val="00B050"/>
                </a:solidFill>
                <a:latin typeface="Calibri"/>
                <a:ea typeface="Calibri"/>
                <a:cs typeface="Calibri"/>
                <a:sym typeface="Calibri"/>
              </a:rPr>
              <a:t>specifies the number of descriptors to be tested, its value is the maximum descriptor to be tested, plus one.</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On return, </a:t>
            </a:r>
            <a:r>
              <a:rPr b="0" i="1" lang="en-US" sz="2720" u="none" cap="none" strike="noStrike">
                <a:solidFill>
                  <a:srgbClr val="00B050"/>
                </a:solidFill>
                <a:latin typeface="Calibri"/>
                <a:ea typeface="Calibri"/>
                <a:cs typeface="Calibri"/>
                <a:sym typeface="Calibri"/>
              </a:rPr>
              <a:t>select()</a:t>
            </a:r>
            <a:r>
              <a:rPr b="0" i="0" lang="en-US" sz="2720" u="none" cap="none" strike="noStrike">
                <a:solidFill>
                  <a:srgbClr val="00B050"/>
                </a:solidFill>
                <a:latin typeface="Calibri"/>
                <a:ea typeface="Calibri"/>
                <a:cs typeface="Calibri"/>
                <a:sym typeface="Calibri"/>
              </a:rPr>
              <a:t> replaces the given file descriptor sets with subsets consisting of those file descriptors that are ready for the requested operation.</a:t>
            </a:r>
            <a:endParaRPr b="0" i="1" sz="2720" u="none" cap="none" strike="noStrike">
              <a:solidFill>
                <a:srgbClr val="00B050"/>
              </a:solidFill>
              <a:latin typeface="Calibri"/>
              <a:ea typeface="Calibri"/>
              <a:cs typeface="Calibri"/>
              <a:sym typeface="Calibri"/>
            </a:endParaRPr>
          </a:p>
          <a:p>
            <a:pPr indent="-342900" lvl="0" marL="342900" marR="0" rtl="0" algn="l">
              <a:lnSpc>
                <a:spcPct val="90000"/>
              </a:lnSpc>
              <a:spcBef>
                <a:spcPts val="544"/>
              </a:spcBef>
              <a:spcAft>
                <a:spcPts val="0"/>
              </a:spcAft>
              <a:buClr>
                <a:schemeClr val="dk1"/>
              </a:buClr>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90000"/>
              </a:lnSpc>
              <a:spcBef>
                <a:spcPts val="544"/>
              </a:spcBef>
              <a:spcAft>
                <a:spcPts val="0"/>
              </a:spcAft>
              <a:buClr>
                <a:schemeClr val="dk1"/>
              </a:buClr>
              <a:buFont typeface="Arial"/>
              <a:buNone/>
            </a:pPr>
            <a:r>
              <a:t/>
            </a:r>
            <a:endParaRPr b="0" i="1" sz="2720" u="none" cap="none" strike="noStrike">
              <a:solidFill>
                <a:schemeClr val="dk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26"/>
          <p:cNvSpPr txBox="1"/>
          <p:nvPr>
            <p:ph type="title"/>
          </p:nvPr>
        </p:nvSpPr>
        <p:spPr>
          <a:xfrm>
            <a:off x="457200" y="0"/>
            <a:ext cx="82296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timeout</a:t>
            </a:r>
            <a:endParaRPr b="0" i="0" sz="3959" u="none" cap="none" strike="noStrike">
              <a:solidFill>
                <a:srgbClr val="76923C"/>
              </a:solidFill>
              <a:latin typeface="Calibri"/>
              <a:ea typeface="Calibri"/>
              <a:cs typeface="Calibri"/>
              <a:sym typeface="Calibri"/>
            </a:endParaRPr>
          </a:p>
        </p:txBody>
      </p:sp>
      <p:sp>
        <p:nvSpPr>
          <p:cNvPr id="937" name="Google Shape;937;p126"/>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struct timeval </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long 	tv_sev;</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long	tv_msec;</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timeval </a:t>
            </a:r>
            <a:r>
              <a:rPr b="0" i="0" lang="en-US" sz="3200" u="none" cap="none" strike="noStrike">
                <a:solidFill>
                  <a:srgbClr val="7030A0"/>
                </a:solidFill>
                <a:latin typeface="Calibri"/>
                <a:ea typeface="Calibri"/>
                <a:cs typeface="Calibri"/>
                <a:sym typeface="Calibri"/>
              </a:rPr>
              <a:t>structure specifies the number of </a:t>
            </a:r>
            <a:r>
              <a:rPr b="0" i="1" lang="en-US" sz="3200" u="none" cap="none" strike="noStrike">
                <a:solidFill>
                  <a:srgbClr val="7030A0"/>
                </a:solidFill>
                <a:latin typeface="Calibri"/>
                <a:ea typeface="Calibri"/>
                <a:cs typeface="Calibri"/>
                <a:sym typeface="Calibri"/>
              </a:rPr>
              <a:t>seconds</a:t>
            </a:r>
            <a:r>
              <a:rPr b="0" i="0" lang="en-US" sz="3200" u="none" cap="none" strike="noStrike">
                <a:solidFill>
                  <a:srgbClr val="7030A0"/>
                </a:solidFill>
                <a:latin typeface="Calibri"/>
                <a:ea typeface="Calibri"/>
                <a:cs typeface="Calibri"/>
                <a:sym typeface="Calibri"/>
              </a:rPr>
              <a:t> and </a:t>
            </a:r>
            <a:r>
              <a:rPr b="0" i="1" lang="en-US" sz="3200" u="none" cap="none" strike="noStrike">
                <a:solidFill>
                  <a:srgbClr val="7030A0"/>
                </a:solidFill>
                <a:latin typeface="Calibri"/>
                <a:ea typeface="Calibri"/>
                <a:cs typeface="Calibri"/>
                <a:sym typeface="Calibri"/>
              </a:rPr>
              <a:t>microseconds.</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call to </a:t>
            </a:r>
            <a:r>
              <a:rPr b="0" i="1" lang="en-US" sz="3200" u="none" cap="none" strike="noStrike">
                <a:solidFill>
                  <a:srgbClr val="7030A0"/>
                </a:solidFill>
                <a:latin typeface="Calibri"/>
                <a:ea typeface="Calibri"/>
                <a:cs typeface="Calibri"/>
                <a:sym typeface="Calibri"/>
              </a:rPr>
              <a:t>select(),</a:t>
            </a:r>
            <a:endParaRPr/>
          </a:p>
          <a:p>
            <a:pPr indent="-342900" lvl="0" marL="342900" marR="0" rtl="0" algn="l">
              <a:lnSpc>
                <a:spcPct val="90000"/>
              </a:lnSpc>
              <a:spcBef>
                <a:spcPts val="640"/>
              </a:spcBef>
              <a:spcAft>
                <a:spcPts val="0"/>
              </a:spcAft>
              <a:buClr>
                <a:srgbClr val="7030A0"/>
              </a:buClr>
              <a:buFont typeface="Arial"/>
              <a:buNone/>
            </a:pPr>
            <a:r>
              <a:rPr b="0" i="1" lang="en-US" sz="3200" u="none" cap="none" strike="noStrike">
                <a:solidFill>
                  <a:srgbClr val="7030A0"/>
                </a:solidFill>
                <a:latin typeface="Calibri"/>
                <a:ea typeface="Calibri"/>
                <a:cs typeface="Calibri"/>
                <a:sym typeface="Calibri"/>
              </a:rPr>
              <a:t>		- </a:t>
            </a:r>
            <a:r>
              <a:rPr b="0" i="0" lang="en-US" sz="3200" u="none" cap="none" strike="noStrike">
                <a:solidFill>
                  <a:srgbClr val="7030A0"/>
                </a:solidFill>
                <a:latin typeface="Calibri"/>
                <a:ea typeface="Calibri"/>
                <a:cs typeface="Calibri"/>
                <a:sym typeface="Calibri"/>
              </a:rPr>
              <a:t>can wait forever,</a:t>
            </a:r>
            <a:endParaRPr/>
          </a:p>
          <a:p>
            <a:pPr indent="-342900" lvl="0" marL="342900" marR="0" rtl="0" algn="l">
              <a:lnSpc>
                <a:spcPct val="90000"/>
              </a:lnSpc>
              <a:spcBef>
                <a:spcPts val="640"/>
              </a:spcBef>
              <a:spcAft>
                <a:spcPts val="0"/>
              </a:spcAft>
              <a:buClr>
                <a:srgbClr val="7030A0"/>
              </a:buClr>
              <a:buFont typeface="Arial"/>
              <a:buNone/>
            </a:pPr>
            <a:r>
              <a:rPr b="0" i="1" lang="en-US" sz="3200" u="none" cap="none" strike="noStrike">
                <a:solidFill>
                  <a:srgbClr val="7030A0"/>
                </a:solidFill>
                <a:latin typeface="Calibri"/>
                <a:ea typeface="Calibri"/>
                <a:cs typeface="Calibri"/>
                <a:sym typeface="Calibri"/>
              </a:rPr>
              <a:t>		- </a:t>
            </a:r>
            <a:r>
              <a:rPr b="0" i="0" lang="en-US" sz="3200" u="none" cap="none" strike="noStrike">
                <a:solidFill>
                  <a:srgbClr val="7030A0"/>
                </a:solidFill>
                <a:latin typeface="Calibri"/>
                <a:ea typeface="Calibri"/>
                <a:cs typeface="Calibri"/>
                <a:sym typeface="Calibri"/>
              </a:rPr>
              <a:t>can wait up to a fixed amount of time,</a:t>
            </a:r>
            <a:endParaRPr/>
          </a:p>
          <a:p>
            <a:pPr indent="-342900" lvl="0" marL="342900" marR="0" rtl="0" algn="l">
              <a:lnSpc>
                <a:spcPct val="90000"/>
              </a:lnSpc>
              <a:spcBef>
                <a:spcPts val="640"/>
              </a:spcBef>
              <a:spcAft>
                <a:spcPts val="0"/>
              </a:spcAft>
              <a:buClr>
                <a:srgbClr val="7030A0"/>
              </a:buClr>
              <a:buFont typeface="Arial"/>
              <a:buNone/>
            </a:pPr>
            <a:r>
              <a:rPr b="0" i="1" lang="en-US" sz="3200" u="none" cap="none" strike="noStrike">
                <a:solidFill>
                  <a:srgbClr val="7030A0"/>
                </a:solidFill>
                <a:latin typeface="Calibri"/>
                <a:ea typeface="Calibri"/>
                <a:cs typeface="Calibri"/>
                <a:sym typeface="Calibri"/>
              </a:rPr>
              <a:t>		- </a:t>
            </a:r>
            <a:r>
              <a:rPr b="0" i="0" lang="en-US" sz="3200" u="none" cap="none" strike="noStrike">
                <a:solidFill>
                  <a:srgbClr val="7030A0"/>
                </a:solidFill>
                <a:latin typeface="Calibri"/>
                <a:ea typeface="Calibri"/>
                <a:cs typeface="Calibri"/>
                <a:sym typeface="Calibri"/>
              </a:rPr>
              <a:t>does not wait at all.</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a:t>
            </a:r>
            <a:r>
              <a:rPr b="0" i="1" lang="en-US" sz="3200" u="none" cap="none" strike="noStrike">
                <a:solidFill>
                  <a:srgbClr val="7030A0"/>
                </a:solidFill>
                <a:latin typeface="Calibri"/>
                <a:ea typeface="Calibri"/>
                <a:cs typeface="Calibri"/>
                <a:sym typeface="Calibri"/>
              </a:rPr>
              <a:t> timeval </a:t>
            </a:r>
            <a:r>
              <a:rPr b="0" i="0" lang="en-US" sz="3200" u="none" cap="none" strike="noStrike">
                <a:solidFill>
                  <a:srgbClr val="7030A0"/>
                </a:solidFill>
                <a:latin typeface="Calibri"/>
                <a:ea typeface="Calibri"/>
                <a:cs typeface="Calibri"/>
                <a:sym typeface="Calibri"/>
              </a:rPr>
              <a:t>structure is modified on return from </a:t>
            </a:r>
            <a:r>
              <a:rPr b="0" i="1" lang="en-US" sz="3200" u="none" cap="none" strike="noStrike">
                <a:solidFill>
                  <a:srgbClr val="7030A0"/>
                </a:solidFill>
                <a:latin typeface="Calibri"/>
                <a:ea typeface="Calibri"/>
                <a:cs typeface="Calibri"/>
                <a:sym typeface="Calibri"/>
              </a:rPr>
              <a:t>select().</a:t>
            </a:r>
            <a:endParaRPr/>
          </a:p>
          <a:p>
            <a:pPr indent="-342900" lvl="0" marL="342900" marR="0" rtl="0" algn="l">
              <a:lnSpc>
                <a:spcPct val="90000"/>
              </a:lnSpc>
              <a:spcBef>
                <a:spcPts val="640"/>
              </a:spcBef>
              <a:spcAft>
                <a:spcPts val="0"/>
              </a:spcAft>
              <a:buClr>
                <a:schemeClr val="dk1"/>
              </a:buClr>
              <a:buFont typeface="Arial"/>
              <a:buNone/>
            </a:pPr>
            <a:r>
              <a:t/>
            </a:r>
            <a:endParaRPr b="0" i="1" sz="3200" u="none" cap="none" strike="noStrike">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27"/>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943" name="Google Shape;943;p127"/>
          <p:cNvSpPr txBox="1"/>
          <p:nvPr>
            <p:ph idx="1" type="body"/>
          </p:nvPr>
        </p:nvSpPr>
        <p:spPr>
          <a:xfrm>
            <a:off x="0" y="1066800"/>
            <a:ext cx="9144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the </a:t>
            </a:r>
            <a:r>
              <a:rPr b="0" i="1" lang="en-US" sz="3200" u="none" cap="none" strike="noStrike">
                <a:solidFill>
                  <a:srgbClr val="00B050"/>
                </a:solidFill>
                <a:latin typeface="Calibri"/>
                <a:ea typeface="Calibri"/>
                <a:cs typeface="Calibri"/>
                <a:sym typeface="Calibri"/>
              </a:rPr>
              <a:t>timeout</a:t>
            </a:r>
            <a:r>
              <a:rPr b="0" i="0" lang="en-US" sz="3200" u="none" cap="none" strike="noStrike">
                <a:solidFill>
                  <a:srgbClr val="00B050"/>
                </a:solidFill>
                <a:latin typeface="Calibri"/>
                <a:ea typeface="Calibri"/>
                <a:cs typeface="Calibri"/>
                <a:sym typeface="Calibri"/>
              </a:rPr>
              <a:t> argument is NULL, </a:t>
            </a:r>
            <a:r>
              <a:rPr b="0" i="1" lang="en-US" sz="3200" u="none" cap="none" strike="noStrike">
                <a:solidFill>
                  <a:srgbClr val="00B050"/>
                </a:solidFill>
                <a:latin typeface="Calibri"/>
                <a:ea typeface="Calibri"/>
                <a:cs typeface="Calibri"/>
                <a:sym typeface="Calibri"/>
              </a:rPr>
              <a:t>select() </a:t>
            </a:r>
            <a:r>
              <a:rPr b="0" i="0" lang="en-US" sz="3200" u="none" cap="none" strike="noStrike">
                <a:solidFill>
                  <a:srgbClr val="00B050"/>
                </a:solidFill>
                <a:latin typeface="Calibri"/>
                <a:ea typeface="Calibri"/>
                <a:cs typeface="Calibri"/>
                <a:sym typeface="Calibri"/>
              </a:rPr>
              <a:t>returns only when one of specified descriptors are ready for I/O.</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the </a:t>
            </a:r>
            <a:r>
              <a:rPr b="0" i="1" lang="en-US" sz="3200" u="none" cap="none" strike="noStrike">
                <a:solidFill>
                  <a:srgbClr val="00B050"/>
                </a:solidFill>
                <a:latin typeface="Calibri"/>
                <a:ea typeface="Calibri"/>
                <a:cs typeface="Calibri"/>
                <a:sym typeface="Calibri"/>
              </a:rPr>
              <a:t>timeout </a:t>
            </a:r>
            <a:r>
              <a:rPr b="0" i="0" lang="en-US" sz="3200" u="none" cap="none" strike="noStrike">
                <a:solidFill>
                  <a:srgbClr val="00B050"/>
                </a:solidFill>
                <a:latin typeface="Calibri"/>
                <a:ea typeface="Calibri"/>
                <a:cs typeface="Calibri"/>
                <a:sym typeface="Calibri"/>
              </a:rPr>
              <a:t>argument is not a NULL pointer, </a:t>
            </a:r>
            <a:r>
              <a:rPr b="0" i="1" lang="en-US" sz="3200" u="none" cap="none" strike="noStrike">
                <a:solidFill>
                  <a:srgbClr val="00B050"/>
                </a:solidFill>
                <a:latin typeface="Calibri"/>
                <a:ea typeface="Calibri"/>
                <a:cs typeface="Calibri"/>
                <a:sym typeface="Calibri"/>
              </a:rPr>
              <a:t>select() </a:t>
            </a:r>
            <a:r>
              <a:rPr b="0" i="0" lang="en-US" sz="3200" u="none" cap="none" strike="noStrike">
                <a:solidFill>
                  <a:srgbClr val="00B050"/>
                </a:solidFill>
                <a:latin typeface="Calibri"/>
                <a:ea typeface="Calibri"/>
                <a:cs typeface="Calibri"/>
                <a:sym typeface="Calibri"/>
              </a:rPr>
              <a:t>returns either when one of the specified descriptor is ready for I/O or when the specified time has elapsed. The return value is zero.</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If </a:t>
            </a:r>
            <a:r>
              <a:rPr b="0" i="1" lang="en-US" sz="3200" u="none" cap="none" strike="noStrike">
                <a:solidFill>
                  <a:srgbClr val="00B050"/>
                </a:solidFill>
                <a:latin typeface="Calibri"/>
                <a:ea typeface="Calibri"/>
                <a:cs typeface="Calibri"/>
                <a:sym typeface="Calibri"/>
              </a:rPr>
              <a:t>select() </a:t>
            </a:r>
            <a:r>
              <a:rPr b="0" i="0" lang="en-US" sz="3200" u="none" cap="none" strike="noStrike">
                <a:solidFill>
                  <a:srgbClr val="00B050"/>
                </a:solidFill>
                <a:latin typeface="Calibri"/>
                <a:ea typeface="Calibri"/>
                <a:cs typeface="Calibri"/>
                <a:sym typeface="Calibri"/>
              </a:rPr>
              <a:t>should return immediately after checking descriptors, i.e. to effect a poll, then </a:t>
            </a:r>
            <a:r>
              <a:rPr b="0" i="1" lang="en-US" sz="3200" u="none" cap="none" strike="noStrike">
                <a:solidFill>
                  <a:srgbClr val="00B050"/>
                </a:solidFill>
                <a:latin typeface="Calibri"/>
                <a:ea typeface="Calibri"/>
                <a:cs typeface="Calibri"/>
                <a:sym typeface="Calibri"/>
              </a:rPr>
              <a:t>timeout</a:t>
            </a:r>
            <a:r>
              <a:rPr b="0" i="0" lang="en-US" sz="3200" u="none" cap="none" strike="noStrike">
                <a:solidFill>
                  <a:srgbClr val="00B050"/>
                </a:solidFill>
                <a:latin typeface="Calibri"/>
                <a:ea typeface="Calibri"/>
                <a:cs typeface="Calibri"/>
                <a:sym typeface="Calibri"/>
              </a:rPr>
              <a:t> argument should be a non-null pointer, pointing to a zero-valued </a:t>
            </a:r>
            <a:r>
              <a:rPr b="0" i="1" lang="en-US" sz="3200" u="none" cap="none" strike="noStrike">
                <a:solidFill>
                  <a:srgbClr val="00B050"/>
                </a:solidFill>
                <a:latin typeface="Calibri"/>
                <a:ea typeface="Calibri"/>
                <a:cs typeface="Calibri"/>
                <a:sym typeface="Calibri"/>
              </a:rPr>
              <a:t>timeval structure.</a:t>
            </a:r>
            <a:endParaRPr/>
          </a:p>
          <a:p>
            <a:pPr indent="-342900" lvl="0" marL="34290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28"/>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File Descriptor Set</a:t>
            </a:r>
            <a:endParaRPr b="0" i="0" sz="3959" u="none" cap="none" strike="noStrike">
              <a:solidFill>
                <a:srgbClr val="76923C"/>
              </a:solidFill>
              <a:latin typeface="Calibri"/>
              <a:ea typeface="Calibri"/>
              <a:cs typeface="Calibri"/>
              <a:sym typeface="Calibri"/>
            </a:endParaRPr>
          </a:p>
        </p:txBody>
      </p:sp>
      <p:sp>
        <p:nvSpPr>
          <p:cNvPr id="949" name="Google Shape;949;p128"/>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700" u="none" cap="none" strike="noStrike">
                <a:solidFill>
                  <a:schemeClr val="dk1"/>
                </a:solidFill>
                <a:latin typeface="Calibri"/>
                <a:ea typeface="Calibri"/>
                <a:cs typeface="Calibri"/>
                <a:sym typeface="Calibri"/>
              </a:rPr>
              <a:t>	</a:t>
            </a:r>
            <a:r>
              <a:rPr b="0" i="0" lang="en-US" sz="1700" u="none" cap="none" strike="noStrike">
                <a:solidFill>
                  <a:srgbClr val="00B0F0"/>
                </a:solidFill>
                <a:latin typeface="Calibri"/>
                <a:ea typeface="Calibri"/>
                <a:cs typeface="Calibri"/>
                <a:sym typeface="Calibri"/>
              </a:rPr>
              <a:t>void FD_ZERO( fd_set &amp;fdset);</a:t>
            </a:r>
            <a:endParaRPr/>
          </a:p>
          <a:p>
            <a:pPr indent="-342900" lvl="0" marL="342900" marR="0" rtl="0" algn="l">
              <a:lnSpc>
                <a:spcPct val="80000"/>
              </a:lnSpc>
              <a:spcBef>
                <a:spcPts val="340"/>
              </a:spcBef>
              <a:spcAft>
                <a:spcPts val="0"/>
              </a:spcAft>
              <a:buClr>
                <a:srgbClr val="00B0F0"/>
              </a:buClr>
              <a:buFont typeface="Arial"/>
              <a:buNone/>
            </a:pPr>
            <a:r>
              <a:rPr b="0" i="0" lang="en-US" sz="1700" u="none" cap="none" strike="noStrike">
                <a:solidFill>
                  <a:srgbClr val="00B0F0"/>
                </a:solidFill>
                <a:latin typeface="Calibri"/>
                <a:ea typeface="Calibri"/>
                <a:cs typeface="Calibri"/>
                <a:sym typeface="Calibri"/>
              </a:rPr>
              <a:t>	 void FD_SET( int fd, fd_set &amp;fdset);</a:t>
            </a:r>
            <a:endParaRPr/>
          </a:p>
          <a:p>
            <a:pPr indent="-342900" lvl="0" marL="342900" marR="0" rtl="0" algn="l">
              <a:lnSpc>
                <a:spcPct val="80000"/>
              </a:lnSpc>
              <a:spcBef>
                <a:spcPts val="340"/>
              </a:spcBef>
              <a:spcAft>
                <a:spcPts val="0"/>
              </a:spcAft>
              <a:buClr>
                <a:srgbClr val="00B0F0"/>
              </a:buClr>
              <a:buFont typeface="Arial"/>
              <a:buNone/>
            </a:pPr>
            <a:r>
              <a:rPr b="0" i="0" lang="en-US" sz="1700" u="none" cap="none" strike="noStrike">
                <a:solidFill>
                  <a:srgbClr val="00B0F0"/>
                </a:solidFill>
                <a:latin typeface="Calibri"/>
                <a:ea typeface="Calibri"/>
                <a:cs typeface="Calibri"/>
                <a:sym typeface="Calibri"/>
              </a:rPr>
              <a:t>	void FD_CLR( int fd, fd_set &amp;fdset);</a:t>
            </a:r>
            <a:endParaRPr/>
          </a:p>
          <a:p>
            <a:pPr indent="-342900" lvl="0" marL="342900" marR="0" rtl="0" algn="l">
              <a:lnSpc>
                <a:spcPct val="80000"/>
              </a:lnSpc>
              <a:spcBef>
                <a:spcPts val="340"/>
              </a:spcBef>
              <a:spcAft>
                <a:spcPts val="0"/>
              </a:spcAft>
              <a:buClr>
                <a:srgbClr val="00B0F0"/>
              </a:buClr>
              <a:buFont typeface="Arial"/>
              <a:buNone/>
            </a:pPr>
            <a:r>
              <a:rPr b="0" i="0" lang="en-US" sz="1700" u="none" cap="none" strike="noStrike">
                <a:solidFill>
                  <a:srgbClr val="00B0F0"/>
                </a:solidFill>
                <a:latin typeface="Calibri"/>
                <a:ea typeface="Calibri"/>
                <a:cs typeface="Calibri"/>
                <a:sym typeface="Calibri"/>
              </a:rPr>
              <a:t>	int FD_ISSET( int fd, fd_set &amp;fdset);</a:t>
            </a:r>
            <a:endParaRPr/>
          </a:p>
          <a:p>
            <a:pPr indent="-342900" lvl="0" marL="342900" marR="0" rtl="0" algn="l">
              <a:lnSpc>
                <a:spcPct val="8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FD_ZERO() initializes a file descriptor set </a:t>
            </a:r>
            <a:r>
              <a:rPr b="0" i="1" lang="en-US" sz="2720" u="none" cap="none" strike="noStrike">
                <a:solidFill>
                  <a:srgbClr val="7030A0"/>
                </a:solidFill>
                <a:latin typeface="Calibri"/>
                <a:ea typeface="Calibri"/>
                <a:cs typeface="Calibri"/>
                <a:sym typeface="Calibri"/>
              </a:rPr>
              <a:t>fdset </a:t>
            </a:r>
            <a:r>
              <a:rPr b="0" i="0" lang="en-US" sz="2720" u="none" cap="none" strike="noStrike">
                <a:solidFill>
                  <a:srgbClr val="7030A0"/>
                </a:solidFill>
                <a:latin typeface="Calibri"/>
                <a:ea typeface="Calibri"/>
                <a:cs typeface="Calibri"/>
                <a:sym typeface="Calibri"/>
              </a:rPr>
              <a:t>to the null set.</a:t>
            </a:r>
            <a:endParaRPr/>
          </a:p>
          <a:p>
            <a:pPr indent="-342900" lvl="0" marL="342900" marR="0" rtl="0" algn="l">
              <a:lnSpc>
                <a:spcPct val="8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FD_SET() includes a particular file descriptor </a:t>
            </a:r>
            <a:r>
              <a:rPr b="0" i="1" lang="en-US" sz="2720" u="none" cap="none" strike="noStrike">
                <a:solidFill>
                  <a:srgbClr val="7030A0"/>
                </a:solidFill>
                <a:latin typeface="Calibri"/>
                <a:ea typeface="Calibri"/>
                <a:cs typeface="Calibri"/>
                <a:sym typeface="Calibri"/>
              </a:rPr>
              <a:t>fd</a:t>
            </a:r>
            <a:r>
              <a:rPr b="0" i="0" lang="en-US" sz="2720" u="none" cap="none" strike="noStrike">
                <a:solidFill>
                  <a:srgbClr val="7030A0"/>
                </a:solidFill>
                <a:latin typeface="Calibri"/>
                <a:ea typeface="Calibri"/>
                <a:cs typeface="Calibri"/>
                <a:sym typeface="Calibri"/>
              </a:rPr>
              <a:t> in </a:t>
            </a:r>
            <a:r>
              <a:rPr b="0" i="1" lang="en-US" sz="2720" u="none" cap="none" strike="noStrike">
                <a:solidFill>
                  <a:srgbClr val="7030A0"/>
                </a:solidFill>
                <a:latin typeface="Calibri"/>
                <a:ea typeface="Calibri"/>
                <a:cs typeface="Calibri"/>
                <a:sym typeface="Calibri"/>
              </a:rPr>
              <a:t>fdset.</a:t>
            </a:r>
            <a:endParaRPr/>
          </a:p>
          <a:p>
            <a:pPr indent="-342900" lvl="0" marL="342900" marR="0" rtl="0" algn="l">
              <a:lnSpc>
                <a:spcPct val="8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FD_CLR() removes </a:t>
            </a:r>
            <a:r>
              <a:rPr b="0" i="1" lang="en-US" sz="2720" u="none" cap="none" strike="noStrike">
                <a:solidFill>
                  <a:srgbClr val="7030A0"/>
                </a:solidFill>
                <a:latin typeface="Calibri"/>
                <a:ea typeface="Calibri"/>
                <a:cs typeface="Calibri"/>
                <a:sym typeface="Calibri"/>
              </a:rPr>
              <a:t>fd </a:t>
            </a:r>
            <a:r>
              <a:rPr b="0" i="0" lang="en-US" sz="2720" u="none" cap="none" strike="noStrike">
                <a:solidFill>
                  <a:srgbClr val="7030A0"/>
                </a:solidFill>
                <a:latin typeface="Calibri"/>
                <a:ea typeface="Calibri"/>
                <a:cs typeface="Calibri"/>
                <a:sym typeface="Calibri"/>
              </a:rPr>
              <a:t>from</a:t>
            </a:r>
            <a:r>
              <a:rPr b="0" i="1" lang="en-US" sz="2720" u="none" cap="none" strike="noStrike">
                <a:solidFill>
                  <a:srgbClr val="7030A0"/>
                </a:solidFill>
                <a:latin typeface="Calibri"/>
                <a:ea typeface="Calibri"/>
                <a:cs typeface="Calibri"/>
                <a:sym typeface="Calibri"/>
              </a:rPr>
              <a:t> fdset.</a:t>
            </a:r>
            <a:endParaRPr/>
          </a:p>
          <a:p>
            <a:pPr indent="-342900" lvl="0" marL="342900" marR="0" rtl="0" algn="l">
              <a:lnSpc>
                <a:spcPct val="80000"/>
              </a:lnSpc>
              <a:spcBef>
                <a:spcPts val="544"/>
              </a:spcBef>
              <a:spcAft>
                <a:spcPts val="0"/>
              </a:spcAft>
              <a:buClr>
                <a:srgbClr val="7030A0"/>
              </a:buClr>
              <a:buSzPts val="2720"/>
              <a:buFont typeface="Arial"/>
              <a:buChar char="•"/>
            </a:pPr>
            <a:r>
              <a:rPr b="0" i="0" lang="en-US" sz="2720" u="none" cap="none" strike="noStrike">
                <a:solidFill>
                  <a:srgbClr val="7030A0"/>
                </a:solidFill>
                <a:latin typeface="Calibri"/>
                <a:ea typeface="Calibri"/>
                <a:cs typeface="Calibri"/>
                <a:sym typeface="Calibri"/>
              </a:rPr>
              <a:t>FD_ISSET() is nonzero if </a:t>
            </a:r>
            <a:r>
              <a:rPr b="0" i="1" lang="en-US" sz="2720" u="none" cap="none" strike="noStrike">
                <a:solidFill>
                  <a:srgbClr val="7030A0"/>
                </a:solidFill>
                <a:latin typeface="Calibri"/>
                <a:ea typeface="Calibri"/>
                <a:cs typeface="Calibri"/>
                <a:sym typeface="Calibri"/>
              </a:rPr>
              <a:t>fd </a:t>
            </a:r>
            <a:r>
              <a:rPr b="0" i="0" lang="en-US" sz="2720" u="none" cap="none" strike="noStrike">
                <a:solidFill>
                  <a:srgbClr val="7030A0"/>
                </a:solidFill>
                <a:latin typeface="Calibri"/>
                <a:ea typeface="Calibri"/>
                <a:cs typeface="Calibri"/>
                <a:sym typeface="Calibri"/>
              </a:rPr>
              <a:t>is a member of </a:t>
            </a:r>
            <a:r>
              <a:rPr b="0" i="1" lang="en-US" sz="2720" u="none" cap="none" strike="noStrike">
                <a:solidFill>
                  <a:srgbClr val="7030A0"/>
                </a:solidFill>
                <a:latin typeface="Calibri"/>
                <a:ea typeface="Calibri"/>
                <a:cs typeface="Calibri"/>
                <a:sym typeface="Calibri"/>
              </a:rPr>
              <a:t>fdset, </a:t>
            </a:r>
            <a:r>
              <a:rPr b="0" i="0" lang="en-US" sz="2720" u="none" cap="none" strike="noStrike">
                <a:solidFill>
                  <a:srgbClr val="7030A0"/>
                </a:solidFill>
                <a:latin typeface="Calibri"/>
                <a:ea typeface="Calibri"/>
                <a:cs typeface="Calibri"/>
                <a:sym typeface="Calibri"/>
              </a:rPr>
              <a:t>zero otherwise.</a:t>
            </a:r>
            <a:endParaRPr/>
          </a:p>
          <a:p>
            <a:pPr indent="-342900" lvl="0" marL="342900" marR="0" rtl="0" algn="l">
              <a:lnSpc>
                <a:spcPct val="8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Select uses </a:t>
            </a:r>
            <a:r>
              <a:rPr b="0" i="1" lang="en-US" sz="2720" u="none" cap="none" strike="noStrike">
                <a:solidFill>
                  <a:srgbClr val="00B050"/>
                </a:solidFill>
                <a:latin typeface="Calibri"/>
                <a:ea typeface="Calibri"/>
                <a:cs typeface="Calibri"/>
                <a:sym typeface="Calibri"/>
              </a:rPr>
              <a:t>descriptor sets</a:t>
            </a:r>
            <a:r>
              <a:rPr b="0" i="0" lang="en-US" sz="2720" u="none" cap="none" strike="noStrike">
                <a:solidFill>
                  <a:srgbClr val="00B050"/>
                </a:solidFill>
                <a:latin typeface="Calibri"/>
                <a:ea typeface="Calibri"/>
                <a:cs typeface="Calibri"/>
                <a:sym typeface="Calibri"/>
              </a:rPr>
              <a:t>, which is an array of integers, with each bit in each integer corresponds to a descriptor.</a:t>
            </a:r>
            <a:endParaRPr/>
          </a:p>
          <a:p>
            <a:pPr indent="-342900" lvl="0" marL="342900" marR="0" rtl="0" algn="l">
              <a:lnSpc>
                <a:spcPct val="8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It is important to initialize the set. If it is not initialized then result is undefined.</a:t>
            </a:r>
            <a:endParaRPr/>
          </a:p>
          <a:p>
            <a:pPr indent="-342900" lvl="0" marL="342900" marR="0" rtl="0" algn="l">
              <a:lnSpc>
                <a:spcPct val="8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FD_SETSIZE gives the total number of descriptors in the </a:t>
            </a:r>
            <a:r>
              <a:rPr b="0" i="1" lang="en-US" sz="2720" u="none" cap="none" strike="noStrike">
                <a:solidFill>
                  <a:srgbClr val="00B050"/>
                </a:solidFill>
                <a:latin typeface="Calibri"/>
                <a:ea typeface="Calibri"/>
                <a:cs typeface="Calibri"/>
                <a:sym typeface="Calibri"/>
              </a:rPr>
              <a:t>fd_set </a:t>
            </a:r>
            <a:r>
              <a:rPr b="0" i="0" lang="en-US" sz="2720" u="none" cap="none" strike="noStrike">
                <a:solidFill>
                  <a:srgbClr val="00B050"/>
                </a:solidFill>
                <a:latin typeface="Calibri"/>
                <a:ea typeface="Calibri"/>
                <a:cs typeface="Calibri"/>
                <a:sym typeface="Calibri"/>
              </a:rPr>
              <a:t>data type. It is defined in &lt;sys/select.h&gt;.</a:t>
            </a:r>
            <a:endParaRPr/>
          </a:p>
          <a:p>
            <a:pPr indent="-342900" lvl="0" marL="342900" marR="0" rtl="0" algn="l">
              <a:lnSpc>
                <a:spcPct val="8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The FD_ISSET macro is used on return from </a:t>
            </a:r>
            <a:r>
              <a:rPr b="0" i="1" lang="en-US" sz="2720" u="none" cap="none" strike="noStrike">
                <a:solidFill>
                  <a:srgbClr val="00B050"/>
                </a:solidFill>
                <a:latin typeface="Calibri"/>
                <a:ea typeface="Calibri"/>
                <a:cs typeface="Calibri"/>
                <a:sym typeface="Calibri"/>
              </a:rPr>
              <a:t>select() </a:t>
            </a:r>
            <a:r>
              <a:rPr b="0" i="0" lang="en-US" sz="2720" u="none" cap="none" strike="noStrike">
                <a:solidFill>
                  <a:srgbClr val="00B050"/>
                </a:solidFill>
                <a:latin typeface="Calibri"/>
                <a:ea typeface="Calibri"/>
                <a:cs typeface="Calibri"/>
                <a:sym typeface="Calibri"/>
              </a:rPr>
              <a:t>to test a specific descriptor in an </a:t>
            </a:r>
            <a:r>
              <a:rPr b="0" i="1" lang="en-US" sz="2720" u="none" cap="none" strike="noStrike">
                <a:solidFill>
                  <a:srgbClr val="00B050"/>
                </a:solidFill>
                <a:latin typeface="Calibri"/>
                <a:ea typeface="Calibri"/>
                <a:cs typeface="Calibri"/>
                <a:sym typeface="Calibri"/>
              </a:rPr>
              <a:t>fd_set </a:t>
            </a:r>
            <a:r>
              <a:rPr b="0" i="0" lang="en-US" sz="2720" u="none" cap="none" strike="noStrike">
                <a:solidFill>
                  <a:srgbClr val="00B050"/>
                </a:solidFill>
                <a:latin typeface="Calibri"/>
                <a:ea typeface="Calibri"/>
                <a:cs typeface="Calibri"/>
                <a:sym typeface="Calibri"/>
              </a:rPr>
              <a:t>structure.</a:t>
            </a:r>
            <a:endParaRPr b="0" i="1" sz="2720" u="none" cap="none" strike="noStrike">
              <a:solidFill>
                <a:srgbClr val="00B050"/>
              </a:solidFill>
              <a:latin typeface="Calibri"/>
              <a:ea typeface="Calibri"/>
              <a:cs typeface="Calibri"/>
              <a:sym typeface="Calibri"/>
            </a:endParaRPr>
          </a:p>
          <a:p>
            <a:pPr indent="-170180" lvl="0" marL="342900" marR="0" rtl="0" algn="l">
              <a:lnSpc>
                <a:spcPct val="80000"/>
              </a:lnSpc>
              <a:spcBef>
                <a:spcPts val="544"/>
              </a:spcBef>
              <a:spcAft>
                <a:spcPts val="0"/>
              </a:spcAft>
              <a:buClr>
                <a:schemeClr val="dk1"/>
              </a:buClr>
              <a:buSzPts val="2720"/>
              <a:buFont typeface="Arial"/>
              <a:buNone/>
            </a:pPr>
            <a:r>
              <a:t/>
            </a:r>
            <a:endParaRPr b="0" i="1" sz="2720" u="none" cap="none" strike="noStrike">
              <a:solidFill>
                <a:schemeClr val="dk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29"/>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Byte Ordering</a:t>
            </a:r>
            <a:endParaRPr b="0" i="0" sz="3959" u="none" cap="none" strike="noStrike">
              <a:solidFill>
                <a:srgbClr val="76923C"/>
              </a:solidFill>
              <a:latin typeface="Calibri"/>
              <a:ea typeface="Calibri"/>
              <a:cs typeface="Calibri"/>
              <a:sym typeface="Calibri"/>
            </a:endParaRPr>
          </a:p>
        </p:txBody>
      </p:sp>
      <p:sp>
        <p:nvSpPr>
          <p:cNvPr id="955" name="Google Shape;955;p12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accent3"/>
                </a:solidFill>
                <a:latin typeface="Calibri"/>
                <a:ea typeface="Calibri"/>
                <a:cs typeface="Calibri"/>
                <a:sym typeface="Calibri"/>
              </a:rPr>
              <a:t>Increasing memory address</a:t>
            </a:r>
            <a:endParaRPr/>
          </a:p>
          <a:p>
            <a:pPr indent="-342900" lvl="0" marL="342900" marR="0" rtl="0" algn="l">
              <a:lnSpc>
                <a:spcPct val="90000"/>
              </a:lnSpc>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00FF"/>
                </a:solidFill>
                <a:latin typeface="Calibri"/>
                <a:ea typeface="Calibri"/>
                <a:cs typeface="Calibri"/>
                <a:sym typeface="Calibri"/>
              </a:rPr>
              <a:t>address A + 1                         address A		</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accent6"/>
                </a:solidFill>
                <a:latin typeface="Calibri"/>
                <a:ea typeface="Calibri"/>
                <a:cs typeface="Calibri"/>
                <a:sym typeface="Calibri"/>
              </a:rPr>
              <a:t>little-endian byte order:</a:t>
            </a:r>
            <a:r>
              <a:rPr b="0" i="0" lang="en-US" sz="2000" u="none" cap="none" strike="noStrike">
                <a:solidFill>
                  <a:schemeClr val="dk1"/>
                </a:solidFill>
                <a:latin typeface="Calibri"/>
                <a:ea typeface="Calibri"/>
                <a:cs typeface="Calibri"/>
                <a:sym typeface="Calibri"/>
              </a:rPr>
              <a:t>							</a:t>
            </a:r>
            <a:endParaRPr/>
          </a:p>
          <a:p>
            <a:pPr indent="-342900" lvl="0" marL="34290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7030A0"/>
                </a:solidFill>
                <a:latin typeface="Calibri"/>
                <a:ea typeface="Calibri"/>
                <a:cs typeface="Calibri"/>
                <a:sym typeface="Calibri"/>
              </a:rPr>
              <a:t>big-endian byte order:</a:t>
            </a:r>
            <a:endParaRPr/>
          </a:p>
          <a:p>
            <a:pPr indent="-342900" lvl="0" marL="342900" marR="0" rtl="0" algn="l">
              <a:lnSpc>
                <a:spcPct val="90000"/>
              </a:lnSpc>
              <a:spcBef>
                <a:spcPts val="400"/>
              </a:spcBef>
              <a:spcAft>
                <a:spcPts val="0"/>
              </a:spcAft>
              <a:buClr>
                <a:schemeClr val="dk1"/>
              </a:buClr>
              <a:buFont typeface="Arial"/>
              <a:buNone/>
            </a:pPr>
            <a:r>
              <a:t/>
            </a:r>
            <a:endParaRPr b="0" i="0" sz="2000" u="none" cap="none" strike="noStrike">
              <a:solidFill>
                <a:srgbClr val="7030A0"/>
              </a:solidFill>
              <a:latin typeface="Calibri"/>
              <a:ea typeface="Calibri"/>
              <a:cs typeface="Calibri"/>
              <a:sym typeface="Calibri"/>
            </a:endParaRPr>
          </a:p>
          <a:p>
            <a:pPr indent="-342900" lvl="0" marL="342900" marR="0" rtl="0" algn="l">
              <a:lnSpc>
                <a:spcPct val="90000"/>
              </a:lnSpc>
              <a:spcBef>
                <a:spcPts val="400"/>
              </a:spcBef>
              <a:spcAft>
                <a:spcPts val="0"/>
              </a:spcAft>
              <a:buClr>
                <a:srgbClr val="7030A0"/>
              </a:buClr>
              <a:buFont typeface="Arial"/>
              <a:buNone/>
            </a:pPr>
            <a:r>
              <a:rPr b="0" i="0" lang="en-US" sz="2000" u="none" cap="none" strike="noStrike">
                <a:solidFill>
                  <a:srgbClr val="7030A0"/>
                </a:solidFill>
                <a:latin typeface="Calibri"/>
                <a:ea typeface="Calibri"/>
                <a:cs typeface="Calibri"/>
                <a:sym typeface="Calibri"/>
              </a:rPr>
              <a:t>                                                    </a:t>
            </a:r>
            <a:r>
              <a:rPr b="0" i="0" lang="en-US" sz="2000" u="none" cap="none" strike="noStrike">
                <a:solidFill>
                  <a:srgbClr val="0000FF"/>
                </a:solidFill>
                <a:latin typeface="Calibri"/>
                <a:ea typeface="Calibri"/>
                <a:cs typeface="Calibri"/>
                <a:sym typeface="Calibri"/>
              </a:rPr>
              <a:t> address A                                address A + 1</a:t>
            </a:r>
            <a:endParaRPr/>
          </a:p>
          <a:p>
            <a:pPr indent="-342900" lvl="0" marL="342900" marR="0" rtl="0" algn="l">
              <a:lnSpc>
                <a:spcPct val="90000"/>
              </a:lnSpc>
              <a:spcBef>
                <a:spcPts val="400"/>
              </a:spcBef>
              <a:spcAft>
                <a:spcPts val="0"/>
              </a:spcAft>
              <a:buClr>
                <a:srgbClr val="0000FF"/>
              </a:buClr>
              <a:buFont typeface="Arial"/>
              <a:buNone/>
            </a:pPr>
            <a:r>
              <a:rPr b="0" i="0" lang="en-US" sz="2000" u="none" cap="none" strike="noStrike">
                <a:solidFill>
                  <a:srgbClr val="0000FF"/>
                </a:solidFill>
                <a:latin typeface="Calibri"/>
                <a:ea typeface="Calibri"/>
                <a:cs typeface="Calibri"/>
                <a:sym typeface="Calibri"/>
              </a:rPr>
              <a:t>					</a:t>
            </a:r>
            <a:r>
              <a:rPr b="0" i="0" lang="en-US" sz="2000" u="none" cap="none" strike="noStrike">
                <a:solidFill>
                  <a:schemeClr val="accent3"/>
                </a:solidFill>
                <a:latin typeface="Calibri"/>
                <a:ea typeface="Calibri"/>
                <a:cs typeface="Calibri"/>
                <a:sym typeface="Calibri"/>
              </a:rPr>
              <a:t> Increasing memory address</a:t>
            </a:r>
            <a:endParaRPr/>
          </a:p>
          <a:p>
            <a:pPr indent="-342900" lvl="0" marL="342900" marR="0" rtl="0" algn="l">
              <a:lnSpc>
                <a:spcPct val="90000"/>
              </a:lnSpc>
              <a:spcBef>
                <a:spcPts val="400"/>
              </a:spcBef>
              <a:spcAft>
                <a:spcPts val="0"/>
              </a:spcAft>
              <a:buClr>
                <a:schemeClr val="accent3"/>
              </a:buClr>
              <a:buFont typeface="Arial"/>
              <a:buNone/>
            </a:pPr>
            <a:r>
              <a:rPr b="0" i="0" lang="en-US" sz="2000" u="none" cap="none" strike="noStrike">
                <a:solidFill>
                  <a:schemeClr val="accent3"/>
                </a:solidFill>
                <a:latin typeface="Calibri"/>
                <a:ea typeface="Calibri"/>
                <a:cs typeface="Calibri"/>
                <a:sym typeface="Calibri"/>
              </a:rPr>
              <a:t>		</a:t>
            </a:r>
            <a:r>
              <a:rPr b="0" i="0" lang="en-US" sz="2000" u="none" cap="none" strike="noStrike">
                <a:solidFill>
                  <a:srgbClr val="0000FF"/>
                </a:solidFill>
                <a:latin typeface="Calibri"/>
                <a:ea typeface="Calibri"/>
                <a:cs typeface="Calibri"/>
                <a:sym typeface="Calibri"/>
              </a:rPr>
              <a:t>u_short htons ( u_short hostshort);</a:t>
            </a:r>
            <a:endParaRPr/>
          </a:p>
          <a:p>
            <a:pPr indent="-342900" lvl="0" marL="342900" marR="0" rtl="0" algn="l">
              <a:lnSpc>
                <a:spcPct val="90000"/>
              </a:lnSpc>
              <a:spcBef>
                <a:spcPts val="400"/>
              </a:spcBef>
              <a:spcAft>
                <a:spcPts val="0"/>
              </a:spcAft>
              <a:buClr>
                <a:srgbClr val="0000FF"/>
              </a:buClr>
              <a:buFont typeface="Arial"/>
              <a:buNone/>
            </a:pPr>
            <a:r>
              <a:rPr b="0" i="0" lang="en-US" sz="2000" u="none" cap="none" strike="noStrike">
                <a:solidFill>
                  <a:srgbClr val="0000FF"/>
                </a:solidFill>
                <a:latin typeface="Calibri"/>
                <a:ea typeface="Calibri"/>
                <a:cs typeface="Calibri"/>
                <a:sym typeface="Calibri"/>
              </a:rPr>
              <a:t>		u_long htonl  ( u_long  hostlong);</a:t>
            </a:r>
            <a:endParaRPr/>
          </a:p>
          <a:p>
            <a:pPr indent="-342900" lvl="0" marL="342900" marR="0" rtl="0" algn="l">
              <a:lnSpc>
                <a:spcPct val="90000"/>
              </a:lnSpc>
              <a:spcBef>
                <a:spcPts val="400"/>
              </a:spcBef>
              <a:spcAft>
                <a:spcPts val="0"/>
              </a:spcAft>
              <a:buClr>
                <a:srgbClr val="0000FF"/>
              </a:buClr>
              <a:buFont typeface="Arial"/>
              <a:buNone/>
            </a:pPr>
            <a:r>
              <a:rPr b="0" i="0" lang="en-US" sz="2000" u="none" cap="none" strike="noStrike">
                <a:solidFill>
                  <a:srgbClr val="0000FF"/>
                </a:solidFill>
                <a:latin typeface="Calibri"/>
                <a:ea typeface="Calibri"/>
                <a:cs typeface="Calibri"/>
                <a:sym typeface="Calibri"/>
              </a:rPr>
              <a:t>		u_short ntohs (u_short netshort);</a:t>
            </a:r>
            <a:endParaRPr/>
          </a:p>
          <a:p>
            <a:pPr indent="-342900" lvl="0" marL="342900" marR="0" rtl="0" algn="l">
              <a:lnSpc>
                <a:spcPct val="90000"/>
              </a:lnSpc>
              <a:spcBef>
                <a:spcPts val="400"/>
              </a:spcBef>
              <a:spcAft>
                <a:spcPts val="0"/>
              </a:spcAft>
              <a:buClr>
                <a:srgbClr val="0000FF"/>
              </a:buClr>
              <a:buFont typeface="Arial"/>
              <a:buNone/>
            </a:pPr>
            <a:r>
              <a:rPr b="0" i="0" lang="en-US" sz="2000" u="none" cap="none" strike="noStrike">
                <a:solidFill>
                  <a:srgbClr val="0000FF"/>
                </a:solidFill>
                <a:latin typeface="Calibri"/>
                <a:ea typeface="Calibri"/>
                <a:cs typeface="Calibri"/>
                <a:sym typeface="Calibri"/>
              </a:rPr>
              <a:t>		u_long ntohl   (u_long netlong);</a:t>
            </a:r>
            <a:endParaRPr/>
          </a:p>
          <a:p>
            <a:pPr indent="-342900" lvl="0" marL="342900" marR="0" rtl="0" algn="l">
              <a:lnSpc>
                <a:spcPct val="90000"/>
              </a:lnSpc>
              <a:spcBef>
                <a:spcPts val="400"/>
              </a:spcBef>
              <a:spcAft>
                <a:spcPts val="0"/>
              </a:spcAft>
              <a:buClr>
                <a:srgbClr val="0000FF"/>
              </a:buClr>
              <a:buFont typeface="Arial"/>
              <a:buNone/>
            </a:pPr>
            <a:r>
              <a:rPr b="0" i="0" lang="en-US" sz="2000" u="none" cap="none" strike="noStrike">
                <a:solidFill>
                  <a:srgbClr val="0000FF"/>
                </a:solidFill>
                <a:latin typeface="Calibri"/>
                <a:ea typeface="Calibri"/>
                <a:cs typeface="Calibri"/>
                <a:sym typeface="Calibri"/>
              </a:rPr>
              <a:t>                                                     </a:t>
            </a:r>
            <a:endParaRPr b="0" i="0" sz="2000" u="none" cap="none" strike="noStrike">
              <a:solidFill>
                <a:srgbClr val="0000FF"/>
              </a:solidFill>
              <a:latin typeface="Calibri"/>
              <a:ea typeface="Calibri"/>
              <a:cs typeface="Calibri"/>
              <a:sym typeface="Calibri"/>
            </a:endParaRPr>
          </a:p>
        </p:txBody>
      </p:sp>
      <p:graphicFrame>
        <p:nvGraphicFramePr>
          <p:cNvPr id="956" name="Google Shape;956;p129"/>
          <p:cNvGraphicFramePr/>
          <p:nvPr/>
        </p:nvGraphicFramePr>
        <p:xfrm>
          <a:off x="3048000" y="2133600"/>
          <a:ext cx="3000000" cy="3000000"/>
        </p:xfrm>
        <a:graphic>
          <a:graphicData uri="http://schemas.openxmlformats.org/drawingml/2006/table">
            <a:tbl>
              <a:tblPr bandRow="1" firstRow="1">
                <a:noFill/>
                <a:tableStyleId>{8588B995-BB58-4973-903E-728D879D61E9}</a:tableStyleId>
              </a:tblPr>
              <a:tblGrid>
                <a:gridCol w="2781300"/>
                <a:gridCol w="3009900"/>
              </a:tblGrid>
              <a:tr h="370850">
                <a:tc>
                  <a:txBody>
                    <a:bodyPr/>
                    <a:lstStyle/>
                    <a:p>
                      <a:pPr indent="0" lvl="0" marL="0" marR="0" rtl="0" algn="l">
                        <a:spcBef>
                          <a:spcPts val="0"/>
                        </a:spcBef>
                        <a:spcAft>
                          <a:spcPts val="0"/>
                        </a:spcAft>
                        <a:buNone/>
                      </a:pPr>
                      <a:r>
                        <a:rPr lang="en-US" sz="1800">
                          <a:solidFill>
                            <a:srgbClr val="FF0000"/>
                          </a:solidFill>
                        </a:rPr>
                        <a:t>High Order Byte                         </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00B050"/>
                          </a:solidFill>
                        </a:rPr>
                        <a:t>Low Order Byte</a:t>
                      </a:r>
                      <a:endParaRPr sz="1800">
                        <a:solidFill>
                          <a:srgbClr val="00B050"/>
                        </a:solidFill>
                      </a:endParaRPr>
                    </a:p>
                  </a:txBody>
                  <a:tcPr marT="45725" marB="45725" marR="91450" marL="91450"/>
                </a:tc>
              </a:tr>
            </a:tbl>
          </a:graphicData>
        </a:graphic>
      </p:graphicFrame>
      <p:graphicFrame>
        <p:nvGraphicFramePr>
          <p:cNvPr id="957" name="Google Shape;957;p129"/>
          <p:cNvGraphicFramePr/>
          <p:nvPr/>
        </p:nvGraphicFramePr>
        <p:xfrm>
          <a:off x="3047999" y="3124200"/>
          <a:ext cx="3000000" cy="3000000"/>
        </p:xfrm>
        <a:graphic>
          <a:graphicData uri="http://schemas.openxmlformats.org/drawingml/2006/table">
            <a:tbl>
              <a:tblPr bandRow="1" firstRow="1">
                <a:noFill/>
                <a:tableStyleId>{8588B995-BB58-4973-903E-728D879D61E9}</a:tableStyleId>
              </a:tblPr>
              <a:tblGrid>
                <a:gridCol w="5791200"/>
              </a:tblGrid>
              <a:tr h="370850">
                <a:tc>
                  <a:txBody>
                    <a:bodyPr/>
                    <a:lstStyle/>
                    <a:p>
                      <a:pPr indent="0" lvl="0" marL="0" marR="0" rtl="0" algn="l">
                        <a:spcBef>
                          <a:spcPts val="0"/>
                        </a:spcBef>
                        <a:spcAft>
                          <a:spcPts val="0"/>
                        </a:spcAft>
                        <a:buNone/>
                      </a:pPr>
                      <a:r>
                        <a:rPr lang="en-US" sz="1800">
                          <a:solidFill>
                            <a:srgbClr val="FF0000"/>
                          </a:solidFill>
                        </a:rPr>
                        <a:t>MSB</a:t>
                      </a:r>
                      <a:r>
                        <a:rPr lang="en-US" sz="1800"/>
                        <a:t>                            </a:t>
                      </a:r>
                      <a:r>
                        <a:rPr lang="en-US" sz="1800">
                          <a:solidFill>
                            <a:srgbClr val="00B0F0"/>
                          </a:solidFill>
                        </a:rPr>
                        <a:t>16-bit value </a:t>
                      </a:r>
                      <a:r>
                        <a:rPr lang="en-US" sz="1800"/>
                        <a:t>                                          </a:t>
                      </a:r>
                      <a:r>
                        <a:rPr lang="en-US" sz="1800">
                          <a:solidFill>
                            <a:srgbClr val="00B050"/>
                          </a:solidFill>
                        </a:rPr>
                        <a:t>LSB</a:t>
                      </a:r>
                      <a:endParaRPr sz="1800">
                        <a:solidFill>
                          <a:srgbClr val="00B050"/>
                        </a:solidFill>
                      </a:endParaRPr>
                    </a:p>
                  </a:txBody>
                  <a:tcPr marT="45725" marB="45725" marR="91450" marL="91450" anchor="ctr"/>
                </a:tc>
              </a:tr>
            </a:tbl>
          </a:graphicData>
        </a:graphic>
      </p:graphicFrame>
      <p:graphicFrame>
        <p:nvGraphicFramePr>
          <p:cNvPr id="958" name="Google Shape;958;p129"/>
          <p:cNvGraphicFramePr/>
          <p:nvPr/>
        </p:nvGraphicFramePr>
        <p:xfrm>
          <a:off x="3047999" y="4038600"/>
          <a:ext cx="3000000" cy="3000000"/>
        </p:xfrm>
        <a:graphic>
          <a:graphicData uri="http://schemas.openxmlformats.org/drawingml/2006/table">
            <a:tbl>
              <a:tblPr bandRow="1" firstRow="1">
                <a:noFill/>
                <a:tableStyleId>{8588B995-BB58-4973-903E-728D879D61E9}</a:tableStyleId>
              </a:tblPr>
              <a:tblGrid>
                <a:gridCol w="2820400"/>
                <a:gridCol w="2970800"/>
              </a:tblGrid>
              <a:tr h="370850">
                <a:tc>
                  <a:txBody>
                    <a:bodyPr/>
                    <a:lstStyle/>
                    <a:p>
                      <a:pPr indent="0" lvl="0" marL="0" marR="0" rtl="0" algn="l">
                        <a:spcBef>
                          <a:spcPts val="0"/>
                        </a:spcBef>
                        <a:spcAft>
                          <a:spcPts val="0"/>
                        </a:spcAft>
                        <a:buNone/>
                      </a:pPr>
                      <a:r>
                        <a:rPr lang="en-US" sz="1800">
                          <a:solidFill>
                            <a:srgbClr val="FF0000"/>
                          </a:solidFill>
                        </a:rPr>
                        <a:t>High Order Byte</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800">
                          <a:solidFill>
                            <a:srgbClr val="00B050"/>
                          </a:solidFill>
                        </a:rPr>
                        <a:t>Low Order Byte</a:t>
                      </a:r>
                      <a:endParaRPr sz="1800">
                        <a:solidFill>
                          <a:srgbClr val="00B050"/>
                        </a:solidFill>
                      </a:endParaRPr>
                    </a:p>
                  </a:txBody>
                  <a:tcPr marT="45725" marB="45725" marR="91450" marL="91450"/>
                </a:tc>
              </a:tr>
            </a:tbl>
          </a:graphicData>
        </a:graphic>
      </p:graphicFrame>
      <p:cxnSp>
        <p:nvCxnSpPr>
          <p:cNvPr id="959" name="Google Shape;959;p129"/>
          <p:cNvCxnSpPr/>
          <p:nvPr/>
        </p:nvCxnSpPr>
        <p:spPr>
          <a:xfrm>
            <a:off x="2971800" y="1752600"/>
            <a:ext cx="4953000" cy="1588"/>
          </a:xfrm>
          <a:prstGeom prst="straightConnector1">
            <a:avLst/>
          </a:prstGeom>
          <a:noFill/>
          <a:ln cap="flat" cmpd="sng" w="9525">
            <a:solidFill>
              <a:srgbClr val="4A7DBA"/>
            </a:solidFill>
            <a:prstDash val="solid"/>
            <a:round/>
            <a:headEnd len="med" w="med" type="stealth"/>
            <a:tailEnd len="sm" w="sm" type="none"/>
          </a:ln>
        </p:spPr>
      </p:cxnSp>
      <p:cxnSp>
        <p:nvCxnSpPr>
          <p:cNvPr id="960" name="Google Shape;960;p129"/>
          <p:cNvCxnSpPr/>
          <p:nvPr/>
        </p:nvCxnSpPr>
        <p:spPr>
          <a:xfrm>
            <a:off x="3048000" y="5029200"/>
            <a:ext cx="4953000" cy="1588"/>
          </a:xfrm>
          <a:prstGeom prst="straightConnector1">
            <a:avLst/>
          </a:prstGeom>
          <a:noFill/>
          <a:ln cap="flat" cmpd="sng" w="9525">
            <a:solidFill>
              <a:srgbClr val="4A7DBA"/>
            </a:solidFill>
            <a:prstDash val="solid"/>
            <a:round/>
            <a:headEnd len="sm" w="sm" type="none"/>
            <a:tailEnd len="med" w="med" type="stealth"/>
          </a:ln>
        </p:spPr>
      </p:cxnSp>
      <p:cxnSp>
        <p:nvCxnSpPr>
          <p:cNvPr id="961" name="Google Shape;961;p129"/>
          <p:cNvCxnSpPr/>
          <p:nvPr/>
        </p:nvCxnSpPr>
        <p:spPr>
          <a:xfrm rot="5400000">
            <a:off x="3581400" y="2819400"/>
            <a:ext cx="609600" cy="1588"/>
          </a:xfrm>
          <a:prstGeom prst="straightConnector1">
            <a:avLst/>
          </a:prstGeom>
          <a:noFill/>
          <a:ln cap="flat" cmpd="sng" w="9525">
            <a:solidFill>
              <a:srgbClr val="4A7DBA"/>
            </a:solidFill>
            <a:prstDash val="solid"/>
            <a:round/>
            <a:headEnd len="sm" w="sm" type="none"/>
            <a:tailEnd len="med" w="med" type="stealth"/>
          </a:ln>
        </p:spPr>
      </p:cxnSp>
      <p:cxnSp>
        <p:nvCxnSpPr>
          <p:cNvPr id="962" name="Google Shape;962;p129"/>
          <p:cNvCxnSpPr/>
          <p:nvPr/>
        </p:nvCxnSpPr>
        <p:spPr>
          <a:xfrm rot="5400000">
            <a:off x="6438106" y="2781300"/>
            <a:ext cx="686594" cy="794"/>
          </a:xfrm>
          <a:prstGeom prst="straightConnector1">
            <a:avLst/>
          </a:prstGeom>
          <a:noFill/>
          <a:ln cap="flat" cmpd="sng" w="9525">
            <a:solidFill>
              <a:srgbClr val="4A7DBA"/>
            </a:solidFill>
            <a:prstDash val="solid"/>
            <a:round/>
            <a:headEnd len="sm" w="sm" type="none"/>
            <a:tailEnd len="med" w="med" type="stealth"/>
          </a:ln>
        </p:spPr>
      </p:cxnSp>
      <p:cxnSp>
        <p:nvCxnSpPr>
          <p:cNvPr id="963" name="Google Shape;963;p129"/>
          <p:cNvCxnSpPr/>
          <p:nvPr/>
        </p:nvCxnSpPr>
        <p:spPr>
          <a:xfrm rot="5400000">
            <a:off x="3620294" y="3771900"/>
            <a:ext cx="532606" cy="794"/>
          </a:xfrm>
          <a:prstGeom prst="straightConnector1">
            <a:avLst/>
          </a:prstGeom>
          <a:noFill/>
          <a:ln cap="flat" cmpd="sng" w="9525">
            <a:solidFill>
              <a:srgbClr val="4A7DBA"/>
            </a:solidFill>
            <a:prstDash val="solid"/>
            <a:round/>
            <a:headEnd len="med" w="med" type="stealth"/>
            <a:tailEnd len="sm" w="sm" type="none"/>
          </a:ln>
        </p:spPr>
      </p:cxnSp>
      <p:cxnSp>
        <p:nvCxnSpPr>
          <p:cNvPr id="964" name="Google Shape;964;p129"/>
          <p:cNvCxnSpPr/>
          <p:nvPr/>
        </p:nvCxnSpPr>
        <p:spPr>
          <a:xfrm rot="5400000">
            <a:off x="6515100" y="3771900"/>
            <a:ext cx="533400" cy="1588"/>
          </a:xfrm>
          <a:prstGeom prst="straightConnector1">
            <a:avLst/>
          </a:prstGeom>
          <a:noFill/>
          <a:ln cap="flat" cmpd="sng" w="9525">
            <a:solidFill>
              <a:srgbClr val="4A7DBA"/>
            </a:solidFill>
            <a:prstDash val="solid"/>
            <a:round/>
            <a:headEnd len="med" w="med" type="stealth"/>
            <a:tailEnd len="sm" w="sm" type="none"/>
          </a:ln>
        </p:spPr>
      </p:cxn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30"/>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970" name="Google Shape;970;p130"/>
          <p:cNvSpPr txBox="1"/>
          <p:nvPr>
            <p:ph idx="1" type="body"/>
          </p:nvPr>
        </p:nvSpPr>
        <p:spPr>
          <a:xfrm>
            <a:off x="0" y="457200"/>
            <a:ext cx="9144000" cy="640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There are two ways in which bytes are ordered,</a:t>
            </a:r>
            <a:endParaRPr/>
          </a:p>
          <a:p>
            <a:pPr indent="-342900" lvl="0" marL="342900" marR="0" rtl="0" algn="l">
              <a:lnSpc>
                <a:spcPct val="8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	- Little endian	- low order byte stored at starting 			address.</a:t>
            </a:r>
            <a:endParaRPr/>
          </a:p>
          <a:p>
            <a:pPr indent="-342900" lvl="0" marL="342900" marR="0" rtl="0" algn="l">
              <a:lnSpc>
                <a:spcPct val="8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	- Big endian	- high order byte stored at starting 			address.</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When two systems following these two byte orders try to communicate then the protocol stack in both the system must agree on the order in which multi byte fields should be transmitted.</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order followed by the system is </a:t>
            </a:r>
            <a:r>
              <a:rPr b="0" i="1" lang="en-US" sz="2960" u="none" cap="none" strike="noStrike">
                <a:solidFill>
                  <a:srgbClr val="00B050"/>
                </a:solidFill>
                <a:latin typeface="Calibri"/>
                <a:ea typeface="Calibri"/>
                <a:cs typeface="Calibri"/>
                <a:sym typeface="Calibri"/>
              </a:rPr>
              <a:t>host byte order</a:t>
            </a:r>
            <a:r>
              <a:rPr b="0" i="0" lang="en-US" sz="2960" u="none" cap="none" strike="noStrike">
                <a:solidFill>
                  <a:srgbClr val="00B050"/>
                </a:solidFill>
                <a:latin typeface="Calibri"/>
                <a:ea typeface="Calibri"/>
                <a:cs typeface="Calibri"/>
                <a:sym typeface="Calibri"/>
              </a:rPr>
              <a:t>, the order followed by network protocol is </a:t>
            </a:r>
            <a:r>
              <a:rPr b="0" i="1" lang="en-US" sz="2960" u="none" cap="none" strike="noStrike">
                <a:solidFill>
                  <a:srgbClr val="00B050"/>
                </a:solidFill>
                <a:latin typeface="Calibri"/>
                <a:ea typeface="Calibri"/>
                <a:cs typeface="Calibri"/>
                <a:sym typeface="Calibri"/>
              </a:rPr>
              <a:t>network byte order</a:t>
            </a:r>
            <a:r>
              <a:rPr b="0" i="0" lang="en-US" sz="2960" u="none" cap="none" strike="noStrike">
                <a:solidFill>
                  <a:srgbClr val="00B050"/>
                </a:solidFill>
                <a:latin typeface="Calibri"/>
                <a:ea typeface="Calibri"/>
                <a:cs typeface="Calibri"/>
                <a:sym typeface="Calibri"/>
              </a:rPr>
              <a:t> which is </a:t>
            </a:r>
            <a:r>
              <a:rPr b="0" i="1" lang="en-US" sz="2960" u="none" cap="none" strike="noStrike">
                <a:solidFill>
                  <a:srgbClr val="00B050"/>
                </a:solidFill>
                <a:latin typeface="Calibri"/>
                <a:ea typeface="Calibri"/>
                <a:cs typeface="Calibri"/>
                <a:sym typeface="Calibri"/>
              </a:rPr>
              <a:t>big endian byte ordering.</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To convert </a:t>
            </a:r>
            <a:r>
              <a:rPr b="0" i="1" lang="en-US" sz="2960" u="none" cap="none" strike="noStrike">
                <a:solidFill>
                  <a:srgbClr val="00B050"/>
                </a:solidFill>
                <a:latin typeface="Calibri"/>
                <a:ea typeface="Calibri"/>
                <a:cs typeface="Calibri"/>
                <a:sym typeface="Calibri"/>
              </a:rPr>
              <a:t>host byte order</a:t>
            </a:r>
            <a:r>
              <a:rPr b="0" i="0" lang="en-US" sz="2960" u="none" cap="none" strike="noStrike">
                <a:solidFill>
                  <a:srgbClr val="00B050"/>
                </a:solidFill>
                <a:latin typeface="Calibri"/>
                <a:ea typeface="Calibri"/>
                <a:cs typeface="Calibri"/>
                <a:sym typeface="Calibri"/>
              </a:rPr>
              <a:t> to </a:t>
            </a:r>
            <a:r>
              <a:rPr b="0" i="1" lang="en-US" sz="2960" u="none" cap="none" strike="noStrike">
                <a:solidFill>
                  <a:srgbClr val="00B050"/>
                </a:solidFill>
                <a:latin typeface="Calibri"/>
                <a:ea typeface="Calibri"/>
                <a:cs typeface="Calibri"/>
                <a:sym typeface="Calibri"/>
              </a:rPr>
              <a:t>network byte order</a:t>
            </a:r>
            <a:r>
              <a:rPr b="0" i="0" lang="en-US" sz="2960" u="none" cap="none" strike="noStrike">
                <a:solidFill>
                  <a:srgbClr val="00B050"/>
                </a:solidFill>
                <a:latin typeface="Calibri"/>
                <a:ea typeface="Calibri"/>
                <a:cs typeface="Calibri"/>
                <a:sym typeface="Calibri"/>
              </a:rPr>
              <a:t> and vice versa we a set of functions defined in &lt;netinet/in.h&gt;</a:t>
            </a:r>
            <a:endParaRPr b="0" i="0" sz="2960" u="none" cap="none" strike="noStrike">
              <a:solidFill>
                <a:srgbClr val="00B050"/>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31"/>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Address Conversion</a:t>
            </a:r>
            <a:endParaRPr b="0" i="0" sz="4400" u="none" cap="none" strike="noStrike">
              <a:solidFill>
                <a:srgbClr val="76923C"/>
              </a:solidFill>
              <a:latin typeface="Calibri"/>
              <a:ea typeface="Calibri"/>
              <a:cs typeface="Calibri"/>
              <a:sym typeface="Calibri"/>
            </a:endParaRPr>
          </a:p>
        </p:txBody>
      </p:sp>
      <p:sp>
        <p:nvSpPr>
          <p:cNvPr id="976" name="Google Shape;976;p131"/>
          <p:cNvSpPr txBox="1"/>
          <p:nvPr>
            <p:ph idx="1" type="body"/>
          </p:nvPr>
        </p:nvSpPr>
        <p:spPr>
          <a:xfrm>
            <a:off x="0" y="1295400"/>
            <a:ext cx="9144000" cy="5562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unsigned long inet_addr (char *ptr);</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char * inet_ntoa( strcut in_addr inaddr);</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inet_addr() </a:t>
            </a:r>
            <a:r>
              <a:rPr b="0" i="0" lang="en-US" sz="3200" u="none" cap="none" strike="noStrike">
                <a:solidFill>
                  <a:srgbClr val="7030A0"/>
                </a:solidFill>
                <a:latin typeface="Calibri"/>
                <a:ea typeface="Calibri"/>
                <a:cs typeface="Calibri"/>
                <a:sym typeface="Calibri"/>
              </a:rPr>
              <a:t>accepts the IP address, represented in dotted decimal format, as character string and converts it into a 32 bit integer value in </a:t>
            </a:r>
            <a:r>
              <a:rPr b="0" i="1" lang="en-US" sz="3200" u="none" cap="none" strike="noStrike">
                <a:solidFill>
                  <a:srgbClr val="7030A0"/>
                </a:solidFill>
                <a:latin typeface="Calibri"/>
                <a:ea typeface="Calibri"/>
                <a:cs typeface="Calibri"/>
                <a:sym typeface="Calibri"/>
              </a:rPr>
              <a:t>network byte order.</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inet_ntoa() </a:t>
            </a:r>
            <a:r>
              <a:rPr b="0" i="0" lang="en-US" sz="3200" u="none" cap="none" strike="noStrike">
                <a:solidFill>
                  <a:srgbClr val="7030A0"/>
                </a:solidFill>
                <a:latin typeface="Calibri"/>
                <a:ea typeface="Calibri"/>
                <a:cs typeface="Calibri"/>
                <a:sym typeface="Calibri"/>
              </a:rPr>
              <a:t>does the reverse.</a:t>
            </a:r>
            <a:endParaRPr b="0" i="1" sz="3200" u="none" cap="none" strike="noStrike">
              <a:solidFill>
                <a:srgbClr val="7030A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170" name="Google Shape;170;p24"/>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only way to create a new process.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a:t>
            </a:r>
            <a:r>
              <a:rPr b="0" i="1" lang="en-US" sz="3200" u="none" cap="none" strike="noStrike">
                <a:solidFill>
                  <a:srgbClr val="00B050"/>
                </a:solidFill>
                <a:latin typeface="Calibri"/>
                <a:ea typeface="Calibri"/>
                <a:cs typeface="Calibri"/>
                <a:sym typeface="Calibri"/>
              </a:rPr>
              <a:t>process</a:t>
            </a:r>
            <a:r>
              <a:rPr b="0" i="0" lang="en-US" sz="3200" u="none" cap="none" strike="noStrike">
                <a:solidFill>
                  <a:srgbClr val="00B050"/>
                </a:solidFill>
                <a:latin typeface="Calibri"/>
                <a:ea typeface="Calibri"/>
                <a:cs typeface="Calibri"/>
                <a:sym typeface="Calibri"/>
              </a:rPr>
              <a:t> that executed the fork is called the </a:t>
            </a:r>
            <a:r>
              <a:rPr b="0" i="1" lang="en-US" sz="3200" u="none" cap="none" strike="noStrike">
                <a:solidFill>
                  <a:srgbClr val="0000FF"/>
                </a:solidFill>
                <a:latin typeface="Calibri"/>
                <a:ea typeface="Calibri"/>
                <a:cs typeface="Calibri"/>
                <a:sym typeface="Calibri"/>
              </a:rPr>
              <a:t>parent process</a:t>
            </a:r>
            <a:r>
              <a:rPr b="0" i="0" lang="en-US" sz="3200" u="none" cap="none" strike="noStrike">
                <a:solidFill>
                  <a:srgbClr val="0000FF"/>
                </a:solidFill>
                <a:latin typeface="Calibri"/>
                <a:ea typeface="Calibri"/>
                <a:cs typeface="Calibri"/>
                <a:sym typeface="Calibri"/>
              </a:rPr>
              <a:t> </a:t>
            </a:r>
            <a:r>
              <a:rPr b="0" i="0" lang="en-US" sz="3200" u="none" cap="none" strike="noStrike">
                <a:solidFill>
                  <a:srgbClr val="00B050"/>
                </a:solidFill>
                <a:latin typeface="Calibri"/>
                <a:ea typeface="Calibri"/>
                <a:cs typeface="Calibri"/>
                <a:sym typeface="Calibri"/>
              </a:rPr>
              <a:t>and the new process is called the </a:t>
            </a:r>
            <a:r>
              <a:rPr b="0" i="1" lang="en-US" sz="3200" u="none" cap="none" strike="noStrike">
                <a:solidFill>
                  <a:srgbClr val="0000FF"/>
                </a:solidFill>
                <a:latin typeface="Calibri"/>
                <a:ea typeface="Calibri"/>
                <a:cs typeface="Calibri"/>
                <a:sym typeface="Calibri"/>
              </a:rPr>
              <a:t>child process</a:t>
            </a:r>
            <a:r>
              <a:rPr b="0" i="1" lang="en-US" sz="3200" u="none" cap="none" strike="noStrike">
                <a:solidFill>
                  <a:srgbClr val="00B050"/>
                </a:solidFill>
                <a:latin typeface="Calibri"/>
                <a:ea typeface="Calibri"/>
                <a:cs typeface="Calibri"/>
                <a:sym typeface="Calibri"/>
              </a:rPr>
              <a: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It is </a:t>
            </a:r>
            <a:r>
              <a:rPr b="0" i="0" lang="en-US" sz="3200" u="none" cap="none" strike="noStrike">
                <a:solidFill>
                  <a:srgbClr val="0000FF"/>
                </a:solidFill>
                <a:latin typeface="Calibri"/>
                <a:ea typeface="Calibri"/>
                <a:cs typeface="Calibri"/>
                <a:sym typeface="Calibri"/>
              </a:rPr>
              <a:t>called once but returns twice</a:t>
            </a:r>
            <a:r>
              <a:rPr b="0" i="0" lang="en-US" sz="3200" u="none" cap="none" strike="noStrike">
                <a:solidFill>
                  <a:srgbClr val="00B050"/>
                </a:solidFill>
                <a:latin typeface="Calibri"/>
                <a:ea typeface="Calibri"/>
                <a:cs typeface="Calibri"/>
                <a:sym typeface="Calibri"/>
              </a:rPr>
              <a:t>, PID of the child.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process to the parent and zero to the child process.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fork() returns -1 on error.</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term ‘child’ is used because the new process created will inherit most of the qualities and features of the processes who created it.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a:t>
            </a:r>
            <a:r>
              <a:rPr b="0" i="0" lang="en-US" sz="3200" u="none" cap="none" strike="noStrike">
                <a:solidFill>
                  <a:srgbClr val="0000FF"/>
                </a:solidFill>
                <a:latin typeface="Calibri"/>
                <a:ea typeface="Calibri"/>
                <a:cs typeface="Calibri"/>
                <a:sym typeface="Calibri"/>
              </a:rPr>
              <a:t>getpid()</a:t>
            </a:r>
            <a:r>
              <a:rPr b="0" i="0" lang="en-US" sz="3200" u="none" cap="none" strike="noStrike">
                <a:solidFill>
                  <a:srgbClr val="00B050"/>
                </a:solidFill>
                <a:latin typeface="Calibri"/>
                <a:ea typeface="Calibri"/>
                <a:cs typeface="Calibri"/>
                <a:sym typeface="Calibri"/>
              </a:rPr>
              <a:t>gives the </a:t>
            </a:r>
            <a:r>
              <a:rPr b="0" i="0" lang="en-US" sz="3200" u="none" cap="none" strike="noStrike">
                <a:solidFill>
                  <a:srgbClr val="0000FF"/>
                </a:solidFill>
                <a:latin typeface="Calibri"/>
                <a:ea typeface="Calibri"/>
                <a:cs typeface="Calibri"/>
                <a:sym typeface="Calibri"/>
              </a:rPr>
              <a:t>PID of the parent process</a:t>
            </a:r>
            <a:r>
              <a:rPr b="0" i="0" lang="en-US" sz="3200" u="none" cap="none" strike="noStrike">
                <a:solidFill>
                  <a:srgbClr val="00B050"/>
                </a:solidFill>
                <a:latin typeface="Calibri"/>
                <a:ea typeface="Calibri"/>
                <a:cs typeface="Calibri"/>
                <a:sym typeface="Calibri"/>
              </a:rPr>
              <a: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pic>
        <p:nvPicPr>
          <p:cNvPr descr="C:\Documents and Settings\prpatel.CORP\Local Settings\Temporary Internet Files\Content.IE5\IUA81RQV\MC900105218[1].wmf" id="982" name="Google Shape;982;p132"/>
          <p:cNvPicPr preferRelativeResize="0"/>
          <p:nvPr>
            <p:ph idx="1" type="body"/>
          </p:nvPr>
        </p:nvPicPr>
        <p:blipFill rotWithShape="1">
          <a:blip r:embed="rId3">
            <a:alphaModFix/>
          </a:blip>
          <a:srcRect b="0" l="0" r="0" t="0"/>
          <a:stretch/>
        </p:blipFill>
        <p:spPr>
          <a:xfrm>
            <a:off x="1905000" y="1676400"/>
            <a:ext cx="5943599" cy="39624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000" u="none" cap="none" strike="noStrike">
                <a:solidFill>
                  <a:srgbClr val="76923C"/>
                </a:solidFill>
                <a:latin typeface="Calibri"/>
                <a:ea typeface="Calibri"/>
                <a:cs typeface="Calibri"/>
                <a:sym typeface="Calibri"/>
              </a:rPr>
              <a:t>The Zombie Process</a:t>
            </a:r>
            <a:endParaRPr/>
          </a:p>
        </p:txBody>
      </p:sp>
      <p:sp>
        <p:nvSpPr>
          <p:cNvPr id="176" name="Google Shape;176;p25"/>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switch(fork())</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case 0:</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printf(“this is child\n”);</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break;</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case -1:</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printf(“Error\n”);</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break;</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default:</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sleep(1);</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printf(“This is parent\n”);</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break;</a:t>
            </a:r>
            <a:endParaRPr/>
          </a:p>
          <a:p>
            <a:pPr indent="-342900" lvl="0" marL="342900" marR="0" rtl="0" algn="l">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a:t>
            </a:r>
            <a:endParaRPr/>
          </a:p>
          <a:p>
            <a:pPr indent="-342900" lvl="0" marL="342900" marR="0" rtl="0" algn="l">
              <a:spcBef>
                <a:spcPts val="400"/>
              </a:spcBef>
              <a:spcAft>
                <a:spcPts val="0"/>
              </a:spcAft>
              <a:buClr>
                <a:srgbClr val="7030A0"/>
              </a:buClr>
              <a:buSzPts val="2000"/>
              <a:buFont typeface="Arial"/>
              <a:buChar char="•"/>
            </a:pPr>
            <a:r>
              <a:rPr b="0" i="0" lang="en-US" sz="2000" u="none" cap="none" strike="noStrike">
                <a:solidFill>
                  <a:srgbClr val="7030A0"/>
                </a:solidFill>
                <a:latin typeface="Calibri"/>
                <a:ea typeface="Calibri"/>
                <a:cs typeface="Calibri"/>
                <a:sym typeface="Calibri"/>
              </a:rPr>
              <a:t>A zombie process is one that has terminated, but its parent has not.</a:t>
            </a:r>
            <a:endParaRPr/>
          </a:p>
          <a:p>
            <a:pPr indent="-342900" lvl="0" marL="342900" marR="0" rtl="0" algn="l">
              <a:spcBef>
                <a:spcPts val="400"/>
              </a:spcBef>
              <a:spcAft>
                <a:spcPts val="0"/>
              </a:spcAft>
              <a:buClr>
                <a:srgbClr val="00B050"/>
              </a:buClr>
              <a:buSzPts val="2000"/>
              <a:buFont typeface="Arial"/>
              <a:buChar char="•"/>
            </a:pPr>
            <a:r>
              <a:rPr b="0" i="0" lang="en-US" sz="2000" u="none" cap="none" strike="noStrike">
                <a:solidFill>
                  <a:srgbClr val="00B050"/>
                </a:solidFill>
                <a:latin typeface="Calibri"/>
                <a:ea typeface="Calibri"/>
                <a:cs typeface="Calibri"/>
                <a:sym typeface="Calibri"/>
              </a:rPr>
              <a:t>Kernel releases all the resource being used by the zombie but </a:t>
            </a:r>
            <a:r>
              <a:rPr b="0" i="0" lang="en-US" sz="2000" u="none" cap="none" strike="noStrike">
                <a:solidFill>
                  <a:srgbClr val="0000FF"/>
                </a:solidFill>
                <a:latin typeface="Calibri"/>
                <a:ea typeface="Calibri"/>
                <a:cs typeface="Calibri"/>
                <a:sym typeface="Calibri"/>
              </a:rPr>
              <a:t>maintains its exit status</a:t>
            </a:r>
            <a:r>
              <a:rPr b="0" i="0" lang="en-US" sz="2000" u="none" cap="none" strike="noStrike">
                <a:solidFill>
                  <a:srgbClr val="00B050"/>
                </a:solidFill>
                <a:latin typeface="Calibri"/>
                <a:ea typeface="Calibri"/>
                <a:cs typeface="Calibri"/>
                <a:sym typeface="Calibri"/>
              </a:rPr>
              <a:t>.</a:t>
            </a:r>
            <a:endParaRPr/>
          </a:p>
          <a:p>
            <a:pPr indent="-342900" lvl="0" marL="342900" marR="0" rtl="0" algn="l">
              <a:spcBef>
                <a:spcPts val="400"/>
              </a:spcBef>
              <a:spcAft>
                <a:spcPts val="0"/>
              </a:spcAft>
              <a:buClr>
                <a:srgbClr val="00B050"/>
              </a:buClr>
              <a:buSzPts val="2000"/>
              <a:buFont typeface="Arial"/>
              <a:buChar char="•"/>
            </a:pPr>
            <a:r>
              <a:rPr b="0" i="0" lang="en-US" sz="2000" u="none" cap="none" strike="noStrike">
                <a:solidFill>
                  <a:srgbClr val="00B050"/>
                </a:solidFill>
                <a:latin typeface="Calibri"/>
                <a:ea typeface="Calibri"/>
                <a:cs typeface="Calibri"/>
                <a:sym typeface="Calibri"/>
              </a:rPr>
              <a:t>Literally,  zombie means </a:t>
            </a:r>
            <a:r>
              <a:rPr b="0" i="0" lang="en-US" sz="2000" u="none" cap="none" strike="noStrike">
                <a:solidFill>
                  <a:srgbClr val="0000FF"/>
                </a:solidFill>
                <a:latin typeface="Calibri"/>
                <a:ea typeface="Calibri"/>
                <a:cs typeface="Calibri"/>
                <a:sym typeface="Calibri"/>
              </a:rPr>
              <a:t>‘living dead’</a:t>
            </a:r>
            <a:r>
              <a:rPr b="0" i="0" lang="en-US" sz="2000" u="none" cap="none" strike="noStrike">
                <a:solidFill>
                  <a:srgbClr val="00B050"/>
                </a:solidFill>
                <a:latin typeface="Calibri"/>
                <a:ea typeface="Calibri"/>
                <a:cs typeface="Calibri"/>
                <a:sym typeface="Calibri"/>
              </a:rPr>
              <a:t>.</a:t>
            </a:r>
            <a:endParaRPr b="0" i="0" sz="2000" u="none" cap="none" strike="noStrike">
              <a:solidFill>
                <a:srgbClr val="00B05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000" u="none" cap="none" strike="noStrike">
                <a:solidFill>
                  <a:srgbClr val="76923C"/>
                </a:solidFill>
                <a:latin typeface="Calibri"/>
                <a:ea typeface="Calibri"/>
                <a:cs typeface="Calibri"/>
                <a:sym typeface="Calibri"/>
              </a:rPr>
              <a:t>The Orphan Process</a:t>
            </a:r>
            <a:endParaRPr/>
          </a:p>
        </p:txBody>
      </p:sp>
      <p:sp>
        <p:nvSpPr>
          <p:cNvPr id="182" name="Google Shape;182;p26"/>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00B0F0"/>
                </a:solidFill>
                <a:latin typeface="Calibri"/>
                <a:ea typeface="Calibri"/>
                <a:cs typeface="Calibri"/>
                <a:sym typeface="Calibri"/>
              </a:rPr>
              <a:t>switch(fork())</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case 0:</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sleep(1);</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printf(“this is child\n”);</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break;</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case -1:</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printf(“Error\n”);</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break;</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default:</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printf(“This is parent\n”);</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break;</a:t>
            </a:r>
            <a:endParaRPr/>
          </a:p>
          <a:p>
            <a:pPr indent="-342900" lvl="0" marL="342900" marR="0" rtl="0" algn="l">
              <a:lnSpc>
                <a:spcPct val="90000"/>
              </a:lnSpc>
              <a:spcBef>
                <a:spcPts val="360"/>
              </a:spcBef>
              <a:spcAft>
                <a:spcPts val="0"/>
              </a:spcAft>
              <a:buClr>
                <a:srgbClr val="00B0F0"/>
              </a:buClr>
              <a:buFont typeface="Arial"/>
              <a:buNone/>
            </a:pPr>
            <a:r>
              <a:rPr b="0" i="0" lang="en-US" sz="180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400"/>
              </a:spcBef>
              <a:spcAft>
                <a:spcPts val="0"/>
              </a:spcAft>
              <a:buClr>
                <a:srgbClr val="7030A0"/>
              </a:buClr>
              <a:buSzPts val="2000"/>
              <a:buFont typeface="Arial"/>
              <a:buChar char="•"/>
            </a:pPr>
            <a:r>
              <a:rPr b="0" i="0" lang="en-US" sz="2000" u="none" cap="none" strike="noStrike">
                <a:solidFill>
                  <a:srgbClr val="7030A0"/>
                </a:solidFill>
                <a:latin typeface="Calibri"/>
                <a:ea typeface="Calibri"/>
                <a:cs typeface="Calibri"/>
                <a:sym typeface="Calibri"/>
              </a:rPr>
              <a:t>The parent process terminate before its child process.</a:t>
            </a:r>
            <a:endParaRPr/>
          </a:p>
          <a:p>
            <a:pPr indent="-342900" lvl="0" marL="342900" marR="0" rtl="0" algn="l">
              <a:lnSpc>
                <a:spcPct val="90000"/>
              </a:lnSpc>
              <a:spcBef>
                <a:spcPts val="400"/>
              </a:spcBef>
              <a:spcAft>
                <a:spcPts val="0"/>
              </a:spcAft>
              <a:buClr>
                <a:srgbClr val="7030A0"/>
              </a:buClr>
              <a:buSzPts val="2000"/>
              <a:buFont typeface="Arial"/>
              <a:buChar char="•"/>
            </a:pPr>
            <a:r>
              <a:rPr b="0" i="0" lang="en-US" sz="2000" u="none" cap="none" strike="noStrike">
                <a:solidFill>
                  <a:srgbClr val="7030A0"/>
                </a:solidFill>
                <a:latin typeface="Calibri"/>
                <a:ea typeface="Calibri"/>
                <a:cs typeface="Calibri"/>
                <a:sym typeface="Calibri"/>
              </a:rPr>
              <a:t>The parent process ID is no longer valid.</a:t>
            </a:r>
            <a:endParaRPr/>
          </a:p>
          <a:p>
            <a:pPr indent="-342900" lvl="0" marL="342900" marR="0" rtl="0" algn="l">
              <a:lnSpc>
                <a:spcPct val="90000"/>
              </a:lnSpc>
              <a:spcBef>
                <a:spcPts val="400"/>
              </a:spcBef>
              <a:spcAft>
                <a:spcPts val="0"/>
              </a:spcAft>
              <a:buClr>
                <a:srgbClr val="00B050"/>
              </a:buClr>
              <a:buSzPts val="2000"/>
              <a:buFont typeface="Arial"/>
              <a:buChar char="•"/>
            </a:pPr>
            <a:r>
              <a:rPr b="0" i="0" lang="en-US" sz="2000" u="none" cap="none" strike="noStrike">
                <a:solidFill>
                  <a:srgbClr val="00B050"/>
                </a:solidFill>
                <a:latin typeface="Calibri"/>
                <a:ea typeface="Calibri"/>
                <a:cs typeface="Calibri"/>
                <a:sym typeface="Calibri"/>
              </a:rPr>
              <a:t>In the older versions of the UNIX families, the orphan was represented as </a:t>
            </a:r>
            <a:r>
              <a:rPr b="0" i="0" lang="en-US" sz="2000" u="none" cap="none" strike="noStrike">
                <a:solidFill>
                  <a:srgbClr val="0000FF"/>
                </a:solidFill>
                <a:latin typeface="Calibri"/>
                <a:ea typeface="Calibri"/>
                <a:cs typeface="Calibri"/>
                <a:sym typeface="Calibri"/>
              </a:rPr>
              <a:t>‘O’</a:t>
            </a:r>
            <a:r>
              <a:rPr b="0" i="0" lang="en-US" sz="2000" u="none" cap="none" strike="noStrike">
                <a:solidFill>
                  <a:srgbClr val="00B050"/>
                </a:solidFill>
                <a:latin typeface="Calibri"/>
                <a:ea typeface="Calibri"/>
                <a:cs typeface="Calibri"/>
                <a:sym typeface="Calibri"/>
              </a:rPr>
              <a:t> in the process status.</a:t>
            </a:r>
            <a:endParaRPr/>
          </a:p>
          <a:p>
            <a:pPr indent="-342900" lvl="0" marL="342900" marR="0" rtl="0" algn="l">
              <a:lnSpc>
                <a:spcPct val="90000"/>
              </a:lnSpc>
              <a:spcBef>
                <a:spcPts val="400"/>
              </a:spcBef>
              <a:spcAft>
                <a:spcPts val="0"/>
              </a:spcAft>
              <a:buClr>
                <a:srgbClr val="00B050"/>
              </a:buClr>
              <a:buSzPts val="2000"/>
              <a:buFont typeface="Arial"/>
              <a:buChar char="•"/>
            </a:pPr>
            <a:r>
              <a:rPr b="0" i="0" lang="en-US" sz="2000" u="none" cap="none" strike="noStrike">
                <a:solidFill>
                  <a:srgbClr val="00B050"/>
                </a:solidFill>
                <a:latin typeface="Calibri"/>
                <a:ea typeface="Calibri"/>
                <a:cs typeface="Calibri"/>
                <a:sym typeface="Calibri"/>
              </a:rPr>
              <a:t>Kernel sets the parent process ID to 1(</a:t>
            </a:r>
            <a:r>
              <a:rPr b="0" i="0" lang="en-US" sz="2000" u="none" cap="none" strike="noStrike">
                <a:solidFill>
                  <a:srgbClr val="0000FF"/>
                </a:solidFill>
                <a:latin typeface="Calibri"/>
                <a:ea typeface="Calibri"/>
                <a:cs typeface="Calibri"/>
                <a:sym typeface="Calibri"/>
              </a:rPr>
              <a:t>init process</a:t>
            </a:r>
            <a:r>
              <a:rPr b="0" i="0" lang="en-US" sz="2000" u="none" cap="none" strike="noStrike">
                <a:solidFill>
                  <a:srgbClr val="00B050"/>
                </a:solidFill>
                <a:latin typeface="Calibri"/>
                <a:ea typeface="Calibri"/>
                <a:cs typeface="Calibri"/>
                <a:sym typeface="Calibri"/>
              </a:rPr>
              <a:t>).</a:t>
            </a:r>
            <a:endParaRPr b="0" i="0" sz="2000" u="none" cap="none" strike="noStrike">
              <a:solidFill>
                <a:srgbClr val="00B05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000" u="none" cap="none" strike="noStrike">
                <a:solidFill>
                  <a:srgbClr val="76923C"/>
                </a:solidFill>
                <a:latin typeface="Calibri"/>
                <a:ea typeface="Calibri"/>
                <a:cs typeface="Calibri"/>
                <a:sym typeface="Calibri"/>
              </a:rPr>
              <a:t>The exit() call</a:t>
            </a:r>
            <a:endParaRPr/>
          </a:p>
        </p:txBody>
      </p:sp>
      <p:sp>
        <p:nvSpPr>
          <p:cNvPr id="188" name="Google Shape;188;p27"/>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process terminates by calling the </a:t>
            </a:r>
            <a:r>
              <a:rPr b="0" i="1" lang="en-US" sz="3200" u="none" cap="none" strike="noStrike">
                <a:solidFill>
                  <a:srgbClr val="0000FF"/>
                </a:solidFill>
                <a:latin typeface="Calibri"/>
                <a:ea typeface="Calibri"/>
                <a:cs typeface="Calibri"/>
                <a:sym typeface="Calibri"/>
              </a:rPr>
              <a:t>exit</a:t>
            </a:r>
            <a:r>
              <a:rPr b="0" i="0" lang="en-US" sz="3200" u="none" cap="none" strike="noStrike">
                <a:solidFill>
                  <a:srgbClr val="0000FF"/>
                </a:solidFill>
                <a:latin typeface="Calibri"/>
                <a:ea typeface="Calibri"/>
                <a:cs typeface="Calibri"/>
                <a:sym typeface="Calibri"/>
              </a:rPr>
              <a:t> system call</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This system call never returns to the caller.</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When exit is called, an integer exit status is passed by the process to kernel.</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a:t>
            </a:r>
            <a:r>
              <a:rPr b="0" i="1" lang="en-US" sz="3200" u="none" cap="none" strike="noStrike">
                <a:solidFill>
                  <a:srgbClr val="7030A0"/>
                </a:solidFill>
                <a:latin typeface="Calibri"/>
                <a:ea typeface="Calibri"/>
                <a:cs typeface="Calibri"/>
                <a:sym typeface="Calibri"/>
              </a:rPr>
              <a:t>exit </a:t>
            </a:r>
            <a:r>
              <a:rPr b="0" i="0" lang="en-US" sz="3200" u="none" cap="none" strike="noStrike">
                <a:solidFill>
                  <a:srgbClr val="7030A0"/>
                </a:solidFill>
                <a:latin typeface="Calibri"/>
                <a:ea typeface="Calibri"/>
                <a:cs typeface="Calibri"/>
                <a:sym typeface="Calibri"/>
              </a:rPr>
              <a:t>status is then available to the parent process of the existing process through the </a:t>
            </a:r>
            <a:r>
              <a:rPr b="0" i="1" lang="en-US" sz="3200" u="none" cap="none" strike="noStrike">
                <a:solidFill>
                  <a:srgbClr val="0000FF"/>
                </a:solidFill>
                <a:latin typeface="Calibri"/>
                <a:ea typeface="Calibri"/>
                <a:cs typeface="Calibri"/>
                <a:sym typeface="Calibri"/>
              </a:rPr>
              <a:t>wait</a:t>
            </a:r>
            <a:r>
              <a:rPr b="0" i="0" lang="en-US" sz="3200" u="none" cap="none" strike="noStrike">
                <a:solidFill>
                  <a:srgbClr val="0000FF"/>
                </a:solidFill>
                <a:latin typeface="Calibri"/>
                <a:ea typeface="Calibri"/>
                <a:cs typeface="Calibri"/>
                <a:sym typeface="Calibri"/>
              </a:rPr>
              <a:t> system call</a:t>
            </a:r>
            <a:r>
              <a:rPr b="0" i="0" lang="en-US" sz="3200" u="none" cap="none" strike="noStrike">
                <a:solidFill>
                  <a:srgbClr val="7030A0"/>
                </a:solidFill>
                <a:latin typeface="Calibri"/>
                <a:ea typeface="Calibri"/>
                <a:cs typeface="Calibri"/>
                <a:sym typeface="Calibri"/>
              </a:rPr>
              <a:t>.</a:t>
            </a:r>
            <a:endParaRPr b="0" i="1" sz="3200" u="none" cap="none" strike="noStrike">
              <a:solidFill>
                <a:srgbClr val="7030A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000" u="none" cap="none" strike="noStrike">
                <a:solidFill>
                  <a:srgbClr val="76923C"/>
                </a:solidFill>
                <a:latin typeface="Calibri"/>
                <a:ea typeface="Calibri"/>
                <a:cs typeface="Calibri"/>
                <a:sym typeface="Calibri"/>
              </a:rPr>
              <a:t>Process synchronization</a:t>
            </a:r>
            <a:endParaRPr/>
          </a:p>
        </p:txBody>
      </p:sp>
      <p:sp>
        <p:nvSpPr>
          <p:cNvPr id="194" name="Google Shape;194;p28"/>
          <p:cNvSpPr txBox="1"/>
          <p:nvPr>
            <p:ph idx="1"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Font typeface="Arial"/>
              <a:buNone/>
            </a:pPr>
            <a:r>
              <a:rPr b="0" i="0" lang="en-US" sz="2000" u="none" cap="none" strike="noStrike">
                <a:solidFill>
                  <a:srgbClr val="7030A0"/>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int wait (int *stat);</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process can wait for one of its child processes to finish by executing the </a:t>
            </a:r>
            <a:r>
              <a:rPr b="0" i="1" lang="en-US" sz="3200" u="none" cap="none" strike="noStrike">
                <a:solidFill>
                  <a:srgbClr val="0000FF"/>
                </a:solidFill>
                <a:latin typeface="Calibri"/>
                <a:ea typeface="Calibri"/>
                <a:cs typeface="Calibri"/>
                <a:sym typeface="Calibri"/>
              </a:rPr>
              <a:t>wait</a:t>
            </a:r>
            <a:r>
              <a:rPr b="0" i="0" lang="en-US" sz="3200" u="none" cap="none" strike="noStrike">
                <a:solidFill>
                  <a:srgbClr val="0000FF"/>
                </a:solidFill>
                <a:latin typeface="Calibri"/>
                <a:ea typeface="Calibri"/>
                <a:cs typeface="Calibri"/>
                <a:sym typeface="Calibri"/>
              </a:rPr>
              <a:t> system call</a:t>
            </a:r>
            <a:r>
              <a:rPr b="0" i="0" lang="en-US" sz="3200" u="none" cap="none" strike="noStrike">
                <a:solidFill>
                  <a:srgbClr val="7030A0"/>
                </a:solidFill>
                <a:latin typeface="Calibri"/>
                <a:ea typeface="Calibri"/>
                <a:cs typeface="Calibri"/>
                <a:sym typeface="Calibri"/>
              </a:rPr>
              <a:t>.</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Returns process ID of the child process or -1 for no child process. The value passed to </a:t>
            </a:r>
            <a:r>
              <a:rPr b="0" i="1" lang="en-US" sz="3200" u="none" cap="none" strike="noStrike">
                <a:solidFill>
                  <a:srgbClr val="7030A0"/>
                </a:solidFill>
                <a:latin typeface="Calibri"/>
                <a:ea typeface="Calibri"/>
                <a:cs typeface="Calibri"/>
                <a:sym typeface="Calibri"/>
              </a:rPr>
              <a:t>exit</a:t>
            </a:r>
            <a:r>
              <a:rPr b="0" i="0" lang="en-US" sz="3200" u="none" cap="none" strike="noStrike">
                <a:solidFill>
                  <a:srgbClr val="7030A0"/>
                </a:solidFill>
                <a:latin typeface="Calibri"/>
                <a:ea typeface="Calibri"/>
                <a:cs typeface="Calibri"/>
                <a:sym typeface="Calibri"/>
              </a:rPr>
              <a:t> by the terminating child is stored in </a:t>
            </a:r>
            <a:r>
              <a:rPr b="0" i="1" lang="en-US" sz="3200" u="none" cap="none" strike="noStrike">
                <a:solidFill>
                  <a:srgbClr val="7030A0"/>
                </a:solidFill>
                <a:latin typeface="Calibri"/>
                <a:ea typeface="Calibri"/>
                <a:cs typeface="Calibri"/>
                <a:sym typeface="Calibri"/>
              </a:rPr>
              <a:t>stat</a:t>
            </a:r>
            <a:r>
              <a:rPr b="0" i="0" lang="en-US" sz="3200" u="none" cap="none" strike="noStrike">
                <a:solidFill>
                  <a:srgbClr val="7030A0"/>
                </a:solidFill>
                <a:latin typeface="Calibri"/>
                <a:ea typeface="Calibri"/>
                <a:cs typeface="Calibri"/>
                <a:sym typeface="Calibri"/>
              </a:rPr>
              <a:t> variable.</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calling process is suspended by the kernel until its child process terminates.</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Three conditions for which returns a PID.</a:t>
            </a:r>
            <a:endParaRPr/>
          </a:p>
          <a:p>
            <a:pPr indent="-285750" lvl="1" marL="742950" marR="0" rtl="0" algn="l">
              <a:lnSpc>
                <a:spcPct val="90000"/>
              </a:lnSpc>
              <a:spcBef>
                <a:spcPts val="560"/>
              </a:spcBef>
              <a:spcAft>
                <a:spcPts val="0"/>
              </a:spcAft>
              <a:buClr>
                <a:srgbClr val="7030A0"/>
              </a:buClr>
              <a:buSzPts val="2800"/>
              <a:buFont typeface="Arial"/>
              <a:buChar char="–"/>
            </a:pPr>
            <a:r>
              <a:rPr b="0" i="0" lang="en-US" sz="2800" u="none" cap="none" strike="noStrike">
                <a:solidFill>
                  <a:srgbClr val="7030A0"/>
                </a:solidFill>
                <a:latin typeface="Calibri"/>
                <a:ea typeface="Calibri"/>
                <a:cs typeface="Calibri"/>
                <a:sym typeface="Calibri"/>
              </a:rPr>
              <a:t>Child process called exit.</a:t>
            </a:r>
            <a:endParaRPr/>
          </a:p>
          <a:p>
            <a:pPr indent="-285750" lvl="1" marL="742950" marR="0" rtl="0" algn="l">
              <a:lnSpc>
                <a:spcPct val="90000"/>
              </a:lnSpc>
              <a:spcBef>
                <a:spcPts val="560"/>
              </a:spcBef>
              <a:spcAft>
                <a:spcPts val="0"/>
              </a:spcAft>
              <a:buClr>
                <a:srgbClr val="7030A0"/>
              </a:buClr>
              <a:buSzPts val="2800"/>
              <a:buFont typeface="Arial"/>
              <a:buChar char="–"/>
            </a:pPr>
            <a:r>
              <a:rPr b="0" i="0" lang="en-US" sz="2800" u="none" cap="none" strike="noStrike">
                <a:solidFill>
                  <a:srgbClr val="7030A0"/>
                </a:solidFill>
                <a:latin typeface="Calibri"/>
                <a:ea typeface="Calibri"/>
                <a:cs typeface="Calibri"/>
                <a:sym typeface="Calibri"/>
              </a:rPr>
              <a:t>Child process was terminated.</a:t>
            </a:r>
            <a:endParaRPr/>
          </a:p>
          <a:p>
            <a:pPr indent="-285750" lvl="1" marL="742950" marR="0" rtl="0" algn="l">
              <a:lnSpc>
                <a:spcPct val="90000"/>
              </a:lnSpc>
              <a:spcBef>
                <a:spcPts val="560"/>
              </a:spcBef>
              <a:spcAft>
                <a:spcPts val="0"/>
              </a:spcAft>
              <a:buClr>
                <a:srgbClr val="7030A0"/>
              </a:buClr>
              <a:buSzPts val="2800"/>
              <a:buFont typeface="Arial"/>
              <a:buChar char="–"/>
            </a:pPr>
            <a:r>
              <a:rPr b="0" i="0" lang="en-US" sz="2800" u="none" cap="none" strike="noStrike">
                <a:solidFill>
                  <a:srgbClr val="7030A0"/>
                </a:solidFill>
                <a:latin typeface="Calibri"/>
                <a:ea typeface="Calibri"/>
                <a:cs typeface="Calibri"/>
                <a:sym typeface="Calibri"/>
              </a:rPr>
              <a:t>Child process was stopped.</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457200" y="0"/>
            <a:ext cx="82296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200" name="Google Shape;200;p29"/>
          <p:cNvSpPr txBox="1"/>
          <p:nvPr>
            <p:ph idx="1" type="body"/>
          </p:nvPr>
        </p:nvSpPr>
        <p:spPr>
          <a:xfrm>
            <a:off x="0" y="381000"/>
            <a:ext cx="91440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The stat information is interpreted using the following macros:</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a:t>
            </a:r>
            <a:r>
              <a:rPr b="0" i="0" lang="en-US" sz="2720" u="none" cap="none" strike="noStrike">
                <a:solidFill>
                  <a:srgbClr val="FF0000"/>
                </a:solidFill>
                <a:latin typeface="Calibri"/>
                <a:ea typeface="Calibri"/>
                <a:cs typeface="Calibri"/>
                <a:sym typeface="Calibri"/>
              </a:rPr>
              <a:t>WIFEXITED</a:t>
            </a:r>
            <a:r>
              <a:rPr b="0" i="0" lang="en-US" sz="2720" u="none" cap="none" strike="noStrike">
                <a:solidFill>
                  <a:srgbClr val="00B050"/>
                </a:solidFill>
                <a:latin typeface="Calibri"/>
                <a:ea typeface="Calibri"/>
                <a:cs typeface="Calibri"/>
                <a:sym typeface="Calibri"/>
              </a:rPr>
              <a:t>(stat)		Non zero if the child is 						terminated normally.</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a:t>
            </a:r>
            <a:r>
              <a:rPr b="0" i="0" lang="en-US" sz="2720" u="none" cap="none" strike="noStrike">
                <a:solidFill>
                  <a:srgbClr val="FF0000"/>
                </a:solidFill>
                <a:latin typeface="Calibri"/>
                <a:ea typeface="Calibri"/>
                <a:cs typeface="Calibri"/>
                <a:sym typeface="Calibri"/>
              </a:rPr>
              <a:t>WEXISTSTATUS</a:t>
            </a:r>
            <a:r>
              <a:rPr b="0" i="0" lang="en-US" sz="2720" u="none" cap="none" strike="noStrike">
                <a:solidFill>
                  <a:srgbClr val="00B050"/>
                </a:solidFill>
                <a:latin typeface="Calibri"/>
                <a:ea typeface="Calibri"/>
                <a:cs typeface="Calibri"/>
                <a:sym typeface="Calibri"/>
              </a:rPr>
              <a:t>(stat)	If WIFEXITED is non zero,</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returns child exit code.</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a:t>
            </a:r>
            <a:r>
              <a:rPr b="0" i="0" lang="en-US" sz="2720" u="none" cap="none" strike="noStrike">
                <a:solidFill>
                  <a:srgbClr val="FF0000"/>
                </a:solidFill>
                <a:latin typeface="Calibri"/>
                <a:ea typeface="Calibri"/>
                <a:cs typeface="Calibri"/>
                <a:sym typeface="Calibri"/>
              </a:rPr>
              <a:t>WIFSIGNALED</a:t>
            </a:r>
            <a:r>
              <a:rPr b="0" i="0" lang="en-US" sz="2720" u="none" cap="none" strike="noStrike">
                <a:solidFill>
                  <a:srgbClr val="00B050"/>
                </a:solidFill>
                <a:latin typeface="Calibri"/>
                <a:ea typeface="Calibri"/>
                <a:cs typeface="Calibri"/>
                <a:sym typeface="Calibri"/>
              </a:rPr>
              <a:t>(stat)		Non zero if the child is 						terminated on an uncaught 					signal.</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a:t>
            </a:r>
            <a:r>
              <a:rPr b="0" i="0" lang="en-US" sz="2720" u="none" cap="none" strike="noStrike">
                <a:solidFill>
                  <a:srgbClr val="FF0000"/>
                </a:solidFill>
                <a:latin typeface="Calibri"/>
                <a:ea typeface="Calibri"/>
                <a:cs typeface="Calibri"/>
                <a:sym typeface="Calibri"/>
              </a:rPr>
              <a:t>WTERMSIG</a:t>
            </a:r>
            <a:r>
              <a:rPr b="0" i="0" lang="en-US" sz="2720" u="none" cap="none" strike="noStrike">
                <a:solidFill>
                  <a:srgbClr val="00B050"/>
                </a:solidFill>
                <a:latin typeface="Calibri"/>
                <a:ea typeface="Calibri"/>
                <a:cs typeface="Calibri"/>
                <a:sym typeface="Calibri"/>
              </a:rPr>
              <a:t>(state)		If WIFSIGNALED is non 						zero, return signal handler.</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a:t>
            </a:r>
            <a:r>
              <a:rPr b="0" i="0" lang="en-US" sz="2720" u="none" cap="none" strike="noStrike">
                <a:solidFill>
                  <a:srgbClr val="FF0000"/>
                </a:solidFill>
                <a:latin typeface="Calibri"/>
                <a:ea typeface="Calibri"/>
                <a:cs typeface="Calibri"/>
                <a:sym typeface="Calibri"/>
              </a:rPr>
              <a:t>WIFSTOPPED</a:t>
            </a:r>
            <a:r>
              <a:rPr b="0" i="0" lang="en-US" sz="2720" u="none" cap="none" strike="noStrike">
                <a:solidFill>
                  <a:srgbClr val="00B050"/>
                </a:solidFill>
                <a:latin typeface="Calibri"/>
                <a:ea typeface="Calibri"/>
                <a:cs typeface="Calibri"/>
                <a:sym typeface="Calibri"/>
              </a:rPr>
              <a:t>(stat)		Non zero if the child stopped.</a:t>
            </a:r>
            <a:endParaRPr/>
          </a:p>
          <a:p>
            <a:pPr indent="-342900" lvl="0" marL="342900" marR="0" rtl="0" algn="l">
              <a:lnSpc>
                <a:spcPct val="90000"/>
              </a:lnSpc>
              <a:spcBef>
                <a:spcPts val="544"/>
              </a:spcBef>
              <a:spcAft>
                <a:spcPts val="0"/>
              </a:spcAft>
              <a:buClr>
                <a:srgbClr val="00B050"/>
              </a:buClr>
              <a:buFont typeface="Arial"/>
              <a:buNone/>
            </a:pPr>
            <a:r>
              <a:rPr b="0" i="0" lang="en-US" sz="2720" u="none" cap="none" strike="noStrike">
                <a:solidFill>
                  <a:srgbClr val="00B050"/>
                </a:solidFill>
                <a:latin typeface="Calibri"/>
                <a:ea typeface="Calibri"/>
                <a:cs typeface="Calibri"/>
                <a:sym typeface="Calibri"/>
              </a:rPr>
              <a:t>		</a:t>
            </a:r>
            <a:r>
              <a:rPr b="0" i="0" lang="en-US" sz="2720" u="none" cap="none" strike="noStrike">
                <a:solidFill>
                  <a:srgbClr val="FF0000"/>
                </a:solidFill>
                <a:latin typeface="Calibri"/>
                <a:ea typeface="Calibri"/>
                <a:cs typeface="Calibri"/>
                <a:sym typeface="Calibri"/>
              </a:rPr>
              <a:t>WSTOPSIG</a:t>
            </a:r>
            <a:r>
              <a:rPr b="0" i="0" lang="en-US" sz="2720" u="none" cap="none" strike="noStrike">
                <a:solidFill>
                  <a:srgbClr val="00B050"/>
                </a:solidFill>
                <a:latin typeface="Calibri"/>
                <a:ea typeface="Calibri"/>
                <a:cs typeface="Calibri"/>
                <a:sym typeface="Calibri"/>
              </a:rPr>
              <a:t>(stat)		If WIFSTOPPED is non zero, 					returns signal number.</a:t>
            </a:r>
            <a:endParaRPr/>
          </a:p>
          <a:p>
            <a:pPr indent="-342900" lvl="0" marL="342900" marR="0" rtl="0" algn="l">
              <a:lnSpc>
                <a:spcPct val="90000"/>
              </a:lnSpc>
              <a:spcBef>
                <a:spcPts val="544"/>
              </a:spcBef>
              <a:spcAft>
                <a:spcPts val="0"/>
              </a:spcAft>
              <a:buClr>
                <a:schemeClr val="dk1"/>
              </a:buClr>
              <a:buFont typeface="Arial"/>
              <a:buNone/>
            </a:pPr>
            <a:r>
              <a:rPr b="0" i="0" lang="en-US" sz="2720" u="none" cap="none" strike="noStrike">
                <a:solidFill>
                  <a:schemeClr val="dk1"/>
                </a:solidFill>
                <a:latin typeface="Calibri"/>
                <a:ea typeface="Calibri"/>
                <a:cs typeface="Calibri"/>
                <a:sym typeface="Calibri"/>
              </a:rPr>
              <a:t>		</a:t>
            </a:r>
            <a:endParaRPr b="0" i="0" sz="272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Program Overlaying</a:t>
            </a:r>
            <a:endParaRPr b="0" i="0" sz="4400" u="none" cap="none" strike="noStrike">
              <a:solidFill>
                <a:srgbClr val="76923C"/>
              </a:solidFill>
              <a:latin typeface="Calibri"/>
              <a:ea typeface="Calibri"/>
              <a:cs typeface="Calibri"/>
              <a:sym typeface="Calibri"/>
            </a:endParaRPr>
          </a:p>
        </p:txBody>
      </p:sp>
      <p:sp>
        <p:nvSpPr>
          <p:cNvPr id="206" name="Google Shape;206;p30"/>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only way to </a:t>
            </a:r>
            <a:r>
              <a:rPr b="0" i="1" lang="en-US" sz="3200" u="none" cap="none" strike="noStrike">
                <a:solidFill>
                  <a:srgbClr val="7030A0"/>
                </a:solidFill>
                <a:latin typeface="Calibri"/>
                <a:ea typeface="Calibri"/>
                <a:cs typeface="Calibri"/>
                <a:sym typeface="Calibri"/>
              </a:rPr>
              <a:t>execute</a:t>
            </a:r>
            <a:r>
              <a:rPr b="0" i="0" lang="en-US" sz="3200" u="none" cap="none" strike="noStrike">
                <a:solidFill>
                  <a:srgbClr val="7030A0"/>
                </a:solidFill>
                <a:latin typeface="Calibri"/>
                <a:ea typeface="Calibri"/>
                <a:cs typeface="Calibri"/>
                <a:sym typeface="Calibri"/>
              </a:rPr>
              <a:t> </a:t>
            </a:r>
            <a:r>
              <a:rPr b="1" i="0" lang="en-US" sz="3200" u="none" cap="none" strike="noStrike">
                <a:solidFill>
                  <a:srgbClr val="7030A0"/>
                </a:solidFill>
                <a:latin typeface="Calibri"/>
                <a:ea typeface="Calibri"/>
                <a:cs typeface="Calibri"/>
                <a:sym typeface="Calibri"/>
              </a:rPr>
              <a:t>new program </a:t>
            </a:r>
            <a:r>
              <a:rPr b="0" i="0" lang="en-US" sz="3200" u="none" cap="none" strike="noStrike">
                <a:solidFill>
                  <a:srgbClr val="7030A0"/>
                </a:solidFill>
                <a:latin typeface="Calibri"/>
                <a:ea typeface="Calibri"/>
                <a:cs typeface="Calibri"/>
                <a:sym typeface="Calibri"/>
              </a:rPr>
              <a:t>for an existing process</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It replaces the current process with the new program.</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process ID does not change.</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new process is </a:t>
            </a:r>
            <a:r>
              <a:rPr b="1" i="0" lang="en-US" sz="3200" u="none" cap="none" strike="noStrike">
                <a:solidFill>
                  <a:srgbClr val="7030A0"/>
                </a:solidFill>
                <a:latin typeface="Calibri"/>
                <a:ea typeface="Calibri"/>
                <a:cs typeface="Calibri"/>
                <a:sym typeface="Calibri"/>
              </a:rPr>
              <a:t>not</a:t>
            </a:r>
            <a:r>
              <a:rPr b="0" i="0" lang="en-US" sz="3200" u="none" cap="none" strike="noStrike">
                <a:solidFill>
                  <a:srgbClr val="7030A0"/>
                </a:solidFill>
                <a:latin typeface="Calibri"/>
                <a:ea typeface="Calibri"/>
                <a:cs typeface="Calibri"/>
                <a:sym typeface="Calibri"/>
              </a:rPr>
              <a:t> created by the kernel.</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Process issuing the </a:t>
            </a:r>
            <a:r>
              <a:rPr b="0" i="1" lang="en-US" sz="3200" u="none" cap="none" strike="noStrike">
                <a:solidFill>
                  <a:srgbClr val="7030A0"/>
                </a:solidFill>
                <a:latin typeface="Calibri"/>
                <a:ea typeface="Calibri"/>
                <a:cs typeface="Calibri"/>
                <a:sym typeface="Calibri"/>
              </a:rPr>
              <a:t>exec</a:t>
            </a:r>
            <a:r>
              <a:rPr b="0" i="0" lang="en-US" sz="3200" u="none" cap="none" strike="noStrike">
                <a:solidFill>
                  <a:srgbClr val="7030A0"/>
                </a:solidFill>
                <a:latin typeface="Calibri"/>
                <a:ea typeface="Calibri"/>
                <a:cs typeface="Calibri"/>
                <a:sym typeface="Calibri"/>
              </a:rPr>
              <a:t> system call is the </a:t>
            </a:r>
            <a:r>
              <a:rPr b="1" i="1" lang="en-US" sz="3200" u="none" cap="none" strike="noStrike">
                <a:solidFill>
                  <a:srgbClr val="7030A0"/>
                </a:solidFill>
                <a:latin typeface="Calibri"/>
                <a:ea typeface="Calibri"/>
                <a:cs typeface="Calibri"/>
                <a:sym typeface="Calibri"/>
              </a:rPr>
              <a:t>calling process </a:t>
            </a:r>
            <a:r>
              <a:rPr b="0" i="0" lang="en-US" sz="3200" u="none" cap="none" strike="noStrike">
                <a:solidFill>
                  <a:srgbClr val="7030A0"/>
                </a:solidFill>
                <a:latin typeface="Calibri"/>
                <a:ea typeface="Calibri"/>
                <a:cs typeface="Calibri"/>
                <a:sym typeface="Calibri"/>
              </a:rPr>
              <a:t>and the program executed is the </a:t>
            </a:r>
            <a:r>
              <a:rPr b="1" i="1" lang="en-US" sz="3200" u="none" cap="none" strike="noStrike">
                <a:solidFill>
                  <a:srgbClr val="7030A0"/>
                </a:solidFill>
                <a:latin typeface="Calibri"/>
                <a:ea typeface="Calibri"/>
                <a:cs typeface="Calibri"/>
                <a:sym typeface="Calibri"/>
              </a:rPr>
              <a:t>new program</a:t>
            </a:r>
            <a:r>
              <a:rPr b="0" i="0" lang="en-US" sz="3200" u="none" cap="none" strike="noStrike">
                <a:solidFill>
                  <a:srgbClr val="7030A0"/>
                </a:solidFill>
                <a:latin typeface="Calibri"/>
                <a:ea typeface="Calibri"/>
                <a:cs typeface="Calibri"/>
                <a:sym typeface="Calibri"/>
              </a:rPr>
              <a:t>.</a:t>
            </a:r>
            <a:endParaRPr b="1" i="1" sz="3200" u="none" cap="none" strike="noStrike">
              <a:solidFill>
                <a:srgbClr val="7030A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0"/>
            <a:ext cx="82296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212" name="Google Shape;212;p31"/>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2D050"/>
              </a:buClr>
              <a:buSzPts val="3200"/>
              <a:buFont typeface="Arial"/>
              <a:buChar char="•"/>
            </a:pPr>
            <a:r>
              <a:rPr b="0" i="0" lang="en-US" sz="3200" u="none" cap="none" strike="noStrike">
                <a:solidFill>
                  <a:srgbClr val="92D050"/>
                </a:solidFill>
                <a:latin typeface="Calibri"/>
                <a:ea typeface="Calibri"/>
                <a:cs typeface="Calibri"/>
                <a:sym typeface="Calibri"/>
              </a:rPr>
              <a:t>The family of </a:t>
            </a:r>
            <a:r>
              <a:rPr b="0" i="1" lang="en-US" sz="3200" u="none" cap="none" strike="noStrike">
                <a:solidFill>
                  <a:srgbClr val="92D050"/>
                </a:solidFill>
                <a:latin typeface="Calibri"/>
                <a:ea typeface="Calibri"/>
                <a:cs typeface="Calibri"/>
                <a:sym typeface="Calibri"/>
              </a:rPr>
              <a:t>exec </a:t>
            </a:r>
            <a:r>
              <a:rPr b="0" i="0" lang="en-US" sz="3200" u="none" cap="none" strike="noStrike">
                <a:solidFill>
                  <a:srgbClr val="92D050"/>
                </a:solidFill>
                <a:latin typeface="Calibri"/>
                <a:ea typeface="Calibri"/>
                <a:cs typeface="Calibri"/>
                <a:sym typeface="Calibri"/>
              </a:rPr>
              <a:t>calls are:</a:t>
            </a:r>
            <a:endParaRPr/>
          </a:p>
          <a:p>
            <a:pPr indent="-342900" lvl="0" marL="342900" marR="0" rtl="0" algn="l">
              <a:spcBef>
                <a:spcPts val="560"/>
              </a:spcBef>
              <a:spcAft>
                <a:spcPts val="0"/>
              </a:spcAft>
              <a:buClr>
                <a:srgbClr val="00B0F0"/>
              </a:buClr>
              <a:buFont typeface="Arial"/>
              <a:buNone/>
            </a:pPr>
            <a:r>
              <a:rPr b="0" i="0" lang="en-US" sz="2800" u="none" cap="none" strike="noStrike">
                <a:solidFill>
                  <a:srgbClr val="00B0F0"/>
                </a:solidFill>
                <a:latin typeface="Calibri"/>
                <a:ea typeface="Calibri"/>
                <a:cs typeface="Calibri"/>
                <a:sym typeface="Calibri"/>
              </a:rPr>
              <a:t>	int excel  ( const char *path, const char *arg0, …, (char *0));</a:t>
            </a:r>
            <a:endParaRPr/>
          </a:p>
          <a:p>
            <a:pPr indent="-342900" lvl="0" marL="342900" marR="0" rtl="0" algn="l">
              <a:spcBef>
                <a:spcPts val="560"/>
              </a:spcBef>
              <a:spcAft>
                <a:spcPts val="0"/>
              </a:spcAft>
              <a:buClr>
                <a:srgbClr val="00B0F0"/>
              </a:buClr>
              <a:buFont typeface="Arial"/>
              <a:buNone/>
            </a:pPr>
            <a:r>
              <a:rPr b="0" i="0" lang="en-US" sz="2800" u="none" cap="none" strike="noStrike">
                <a:solidFill>
                  <a:srgbClr val="00B0F0"/>
                </a:solidFill>
                <a:latin typeface="Calibri"/>
                <a:ea typeface="Calibri"/>
                <a:cs typeface="Calibri"/>
                <a:sym typeface="Calibri"/>
              </a:rPr>
              <a:t>	int excelp  ( const char *file, const char *arg0, …, (char *0));</a:t>
            </a:r>
            <a:endParaRPr/>
          </a:p>
          <a:p>
            <a:pPr indent="-342900" lvl="0" marL="342900" marR="0" rtl="0" algn="l">
              <a:spcBef>
                <a:spcPts val="560"/>
              </a:spcBef>
              <a:spcAft>
                <a:spcPts val="0"/>
              </a:spcAft>
              <a:buClr>
                <a:srgbClr val="00B0F0"/>
              </a:buClr>
              <a:buFont typeface="Arial"/>
              <a:buNone/>
            </a:pPr>
            <a:r>
              <a:rPr b="0" i="0" lang="en-US" sz="2800" u="none" cap="none" strike="noStrike">
                <a:solidFill>
                  <a:srgbClr val="00B0F0"/>
                </a:solidFill>
                <a:latin typeface="Calibri"/>
                <a:ea typeface="Calibri"/>
                <a:cs typeface="Calibri"/>
                <a:sym typeface="Calibri"/>
              </a:rPr>
              <a:t>	int excel e ( const char *path, const char *arg0, …, (char *0), const char  *envp[]));</a:t>
            </a:r>
            <a:endParaRPr/>
          </a:p>
          <a:p>
            <a:pPr indent="-342900" lvl="0" marL="342900" marR="0" rtl="0" algn="l">
              <a:spcBef>
                <a:spcPts val="560"/>
              </a:spcBef>
              <a:spcAft>
                <a:spcPts val="0"/>
              </a:spcAft>
              <a:buClr>
                <a:srgbClr val="00B0F0"/>
              </a:buClr>
              <a:buFont typeface="Arial"/>
              <a:buNone/>
            </a:pPr>
            <a:r>
              <a:rPr b="0" i="0" lang="en-US" sz="2800" u="none" cap="none" strike="noStrike">
                <a:solidFill>
                  <a:srgbClr val="00B0F0"/>
                </a:solidFill>
                <a:latin typeface="Calibri"/>
                <a:ea typeface="Calibri"/>
                <a:cs typeface="Calibri"/>
                <a:sym typeface="Calibri"/>
              </a:rPr>
              <a:t>	int excelv ( const char *path, const char *arg[]);</a:t>
            </a:r>
            <a:endParaRPr/>
          </a:p>
          <a:p>
            <a:pPr indent="-342900" lvl="0" marL="342900" marR="0" rtl="0" algn="l">
              <a:spcBef>
                <a:spcPts val="560"/>
              </a:spcBef>
              <a:spcAft>
                <a:spcPts val="0"/>
              </a:spcAft>
              <a:buClr>
                <a:srgbClr val="00B0F0"/>
              </a:buClr>
              <a:buFont typeface="Arial"/>
              <a:buNone/>
            </a:pPr>
            <a:r>
              <a:rPr b="0" i="0" lang="en-US" sz="2800" u="none" cap="none" strike="noStrike">
                <a:solidFill>
                  <a:srgbClr val="00B0F0"/>
                </a:solidFill>
                <a:latin typeface="Calibri"/>
                <a:ea typeface="Calibri"/>
                <a:cs typeface="Calibri"/>
                <a:sym typeface="Calibri"/>
              </a:rPr>
              <a:t>	int excevp ( const char *path, const char *arg[]);</a:t>
            </a:r>
            <a:endParaRPr/>
          </a:p>
          <a:p>
            <a:pPr indent="-342900" lvl="0" marL="342900" marR="0" rtl="0" algn="l">
              <a:spcBef>
                <a:spcPts val="560"/>
              </a:spcBef>
              <a:spcAft>
                <a:spcPts val="0"/>
              </a:spcAft>
              <a:buClr>
                <a:srgbClr val="00B0F0"/>
              </a:buClr>
              <a:buFont typeface="Arial"/>
              <a:buNone/>
            </a:pPr>
            <a:r>
              <a:rPr b="0" i="0" lang="en-US" sz="2800" u="none" cap="none" strike="noStrike">
                <a:solidFill>
                  <a:srgbClr val="00B0F0"/>
                </a:solidFill>
                <a:latin typeface="Calibri"/>
                <a:ea typeface="Calibri"/>
                <a:cs typeface="Calibri"/>
                <a:sym typeface="Calibri"/>
              </a:rPr>
              <a:t>	int exceve ( const char *path, const char *arg[], const char *envp[]);</a:t>
            </a:r>
            <a:endParaRPr b="0" i="0" sz="2800" u="none" cap="none" strike="noStrike">
              <a:solidFill>
                <a:srgbClr val="00B0F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Process Management Primitives</a:t>
            </a:r>
            <a:endParaRPr b="0" i="0" sz="4400" u="none" cap="none" strike="noStrike">
              <a:solidFill>
                <a:srgbClr val="76923C"/>
              </a:solidFill>
              <a:latin typeface="Calibri"/>
              <a:ea typeface="Calibri"/>
              <a:cs typeface="Calibri"/>
              <a:sym typeface="Calibri"/>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FF"/>
              </a:buClr>
              <a:buSzPts val="3200"/>
              <a:buFont typeface="Arial"/>
              <a:buChar char="•"/>
            </a:pPr>
            <a:r>
              <a:rPr b="1" i="0" lang="en-US" sz="3200" u="none" cap="none" strike="noStrike">
                <a:solidFill>
                  <a:srgbClr val="0000FF"/>
                </a:solidFill>
                <a:latin typeface="Calibri"/>
                <a:ea typeface="Calibri"/>
                <a:cs typeface="Calibri"/>
                <a:sym typeface="Calibri"/>
              </a:rPr>
              <a:t>Definition</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Anatomy of a Process</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Process Table</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Evolution of Process</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Process Creation</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Process synchronization</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Program Overlaying</a:t>
            </a:r>
            <a:endParaRPr b="0" i="0" sz="3200" u="none" cap="none" strike="noStrike">
              <a:solidFill>
                <a:srgbClr val="0000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Linux - IPCs</a:t>
            </a:r>
            <a:endParaRPr b="0" i="0" sz="4400" u="none" cap="none" strike="noStrike">
              <a:solidFill>
                <a:srgbClr val="76923C"/>
              </a:solidFill>
              <a:latin typeface="Calibri"/>
              <a:ea typeface="Calibri"/>
              <a:cs typeface="Calibri"/>
              <a:sym typeface="Calibri"/>
            </a:endParaRPr>
          </a:p>
        </p:txBody>
      </p:sp>
      <p:sp>
        <p:nvSpPr>
          <p:cNvPr id="218" name="Google Shape;21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FF"/>
              </a:buClr>
              <a:buSzPts val="3200"/>
              <a:buFont typeface="Arial"/>
              <a:buChar char="•"/>
            </a:pPr>
            <a:r>
              <a:rPr b="1" i="0" lang="en-US" sz="3200" u="none" cap="none" strike="noStrike">
                <a:solidFill>
                  <a:srgbClr val="0000FF"/>
                </a:solidFill>
                <a:latin typeface="Calibri"/>
                <a:ea typeface="Calibri"/>
                <a:cs typeface="Calibri"/>
                <a:sym typeface="Calibri"/>
              </a:rPr>
              <a:t>Introduction</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Signal</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Pipes</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FIFOs</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Message Queues</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Shared Memory</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Semaphore</a:t>
            </a:r>
            <a:endParaRPr b="0" i="0" sz="3200" u="none" cap="none" strike="noStrike">
              <a:solidFill>
                <a:srgbClr val="0000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Introduction</a:t>
            </a:r>
            <a:endParaRPr b="0" i="0" sz="4400" u="none" cap="none" strike="noStrike">
              <a:solidFill>
                <a:srgbClr val="76923C"/>
              </a:solidFill>
              <a:latin typeface="Calibri"/>
              <a:ea typeface="Calibri"/>
              <a:cs typeface="Calibri"/>
              <a:sym typeface="Calibri"/>
            </a:endParaRPr>
          </a:p>
        </p:txBody>
      </p:sp>
      <p:sp>
        <p:nvSpPr>
          <p:cNvPr id="224" name="Google Shape;224;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Inter-context Communication between different contexts within a single module using symbolic references.</a:t>
            </a:r>
            <a:endParaRPr/>
          </a:p>
          <a:p>
            <a:pPr indent="-342900" lvl="0" marL="342900" marR="0" rtl="0" algn="l">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Inter-modular Communication between different modules within a single process using global variables and arguments and results of a function.</a:t>
            </a:r>
            <a:endParaRPr/>
          </a:p>
          <a:p>
            <a:pPr indent="-342900" lvl="0" marL="342900" marR="0" rtl="0" algn="l">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Inter-process Communication between different process within a multiprocessing system.</a:t>
            </a:r>
            <a:endParaRPr b="0" i="0" sz="2960" u="none" cap="none" strike="noStrike">
              <a:solidFill>
                <a:srgbClr val="7030A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230" name="Google Shape;230;p34"/>
          <p:cNvSpPr txBox="1"/>
          <p:nvPr>
            <p:ph idx="1" type="body"/>
          </p:nvPr>
        </p:nvSpPr>
        <p:spPr>
          <a:xfrm>
            <a:off x="0" y="8382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In traditional single process programming, different modules within the single process can communicate with each other using global variables, function calls, and the arguments and result passed back and forth between functions and their callers. But for </a:t>
            </a:r>
            <a:r>
              <a:rPr b="0" i="0" lang="en-US" sz="3200" u="none" cap="none" strike="noStrike">
                <a:solidFill>
                  <a:srgbClr val="0000FF"/>
                </a:solidFill>
                <a:latin typeface="Calibri"/>
                <a:ea typeface="Calibri"/>
                <a:cs typeface="Calibri"/>
                <a:sym typeface="Calibri"/>
              </a:rPr>
              <a:t>processes, each executing within its own address space</a:t>
            </a:r>
            <a:r>
              <a:rPr b="0" i="0" lang="en-US" sz="3200" u="none" cap="none" strike="noStrike">
                <a:solidFill>
                  <a:srgbClr val="00B050"/>
                </a:solidFill>
                <a:latin typeface="Calibri"/>
                <a:ea typeface="Calibri"/>
                <a:cs typeface="Calibri"/>
                <a:sym typeface="Calibri"/>
              </a:rPr>
              <a:t>, more details have be taken under consideration. This </a:t>
            </a:r>
            <a:r>
              <a:rPr b="0" i="0" lang="en-US" sz="3200" u="none" cap="none" strike="noStrike">
                <a:solidFill>
                  <a:srgbClr val="0000FF"/>
                </a:solidFill>
                <a:latin typeface="Calibri"/>
                <a:ea typeface="Calibri"/>
                <a:cs typeface="Calibri"/>
                <a:sym typeface="Calibri"/>
              </a:rPr>
              <a:t>process-to-process</a:t>
            </a:r>
            <a:r>
              <a:rPr b="0" i="0" lang="en-US" sz="3200" u="none" cap="none" strike="noStrike">
                <a:solidFill>
                  <a:srgbClr val="00B050"/>
                </a:solidFill>
                <a:latin typeface="Calibri"/>
                <a:ea typeface="Calibri"/>
                <a:cs typeface="Calibri"/>
                <a:sym typeface="Calibri"/>
              </a:rPr>
              <a:t> communicate is known as </a:t>
            </a:r>
            <a:r>
              <a:rPr b="1" i="0" lang="en-US" sz="3200" u="none" cap="none" strike="noStrike">
                <a:solidFill>
                  <a:srgbClr val="0000FF"/>
                </a:solidFill>
                <a:latin typeface="Calibri"/>
                <a:ea typeface="Calibri"/>
                <a:cs typeface="Calibri"/>
                <a:sym typeface="Calibri"/>
              </a:rPr>
              <a:t>Inter-process Communication</a:t>
            </a:r>
            <a:r>
              <a:rPr b="0" i="0" lang="en-US" sz="3200" u="none" cap="none" strike="noStrike">
                <a:solidFill>
                  <a:srgbClr val="00B050"/>
                </a:solidFill>
                <a:latin typeface="Calibri"/>
                <a:ea typeface="Calibri"/>
                <a:cs typeface="Calibri"/>
                <a:sym typeface="Calibri"/>
              </a:rPr>
              <a: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IPC</a:t>
            </a:r>
            <a:endParaRPr b="0" i="0" sz="4400" u="none" cap="none" strike="noStrike">
              <a:solidFill>
                <a:srgbClr val="76923C"/>
              </a:solidFill>
              <a:latin typeface="Calibri"/>
              <a:ea typeface="Calibri"/>
              <a:cs typeface="Calibri"/>
              <a:sym typeface="Calibri"/>
            </a:endParaRPr>
          </a:p>
        </p:txBody>
      </p:sp>
      <p:sp>
        <p:nvSpPr>
          <p:cNvPr id="236" name="Google Shape;236;p35"/>
          <p:cNvSpPr txBox="1"/>
          <p:nvPr>
            <p:ph idx="1" type="body"/>
          </p:nvPr>
        </p:nvSpPr>
        <p:spPr>
          <a:xfrm>
            <a:off x="0" y="9144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Multiple process communicate with each other, to pass information, using some form of IPC.</a:t>
            </a:r>
            <a:endParaRPr/>
          </a:p>
          <a:p>
            <a:pPr indent="-342900" lvl="0" marL="342900" marR="0" rtl="0" algn="l">
              <a:lnSpc>
                <a:spcPct val="9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Four different forms of IPC:</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Signals,</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Message passing,</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Shared Memory,</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Synchronization</a:t>
            </a:r>
            <a:endParaRPr/>
          </a:p>
          <a:p>
            <a:pPr indent="-342900" lvl="0" marL="342900" marR="0" rtl="0" algn="l">
              <a:lnSpc>
                <a:spcPct val="9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Signals 		-  Software Interrupts.</a:t>
            </a:r>
            <a:endParaRPr/>
          </a:p>
          <a:p>
            <a:pPr indent="-342900" lvl="0" marL="342900" marR="0" rtl="0" algn="l">
              <a:lnSpc>
                <a:spcPct val="9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Message Passing 	- Pipes, FIFOs and Message Queues.</a:t>
            </a:r>
            <a:endParaRPr/>
          </a:p>
          <a:p>
            <a:pPr indent="-342900" lvl="0" marL="342900" marR="0" rtl="0" algn="l">
              <a:lnSpc>
                <a:spcPct val="9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Shared Memory 	- Sharing memory region.</a:t>
            </a:r>
            <a:endParaRPr/>
          </a:p>
          <a:p>
            <a:pPr indent="-342900" lvl="0" marL="342900" marR="0" rtl="0" algn="l">
              <a:lnSpc>
                <a:spcPct val="9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Synchronization 	-  Semaphore.</a:t>
            </a:r>
            <a:endParaRPr/>
          </a:p>
          <a:p>
            <a:pPr indent="-342900" lvl="0" marL="342900" marR="0" rtl="0" algn="l">
              <a:lnSpc>
                <a:spcPct val="90000"/>
              </a:lnSpc>
              <a:spcBef>
                <a:spcPts val="592"/>
              </a:spcBef>
              <a:spcAft>
                <a:spcPts val="0"/>
              </a:spcAft>
              <a:buClr>
                <a:schemeClr val="dk1"/>
              </a:buClr>
              <a:buFont typeface="Arial"/>
              <a:buNone/>
            </a:pPr>
            <a:r>
              <a:t/>
            </a:r>
            <a:endParaRPr b="0" i="0" sz="2960" u="none" cap="none" strike="noStrike">
              <a:solidFill>
                <a:srgbClr val="7030A0"/>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57200" y="0"/>
            <a:ext cx="82296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Signals</a:t>
            </a:r>
            <a:endParaRPr b="0" i="0" sz="4400" u="none" cap="none" strike="noStrike">
              <a:solidFill>
                <a:srgbClr val="76923C"/>
              </a:solidFill>
              <a:latin typeface="Calibri"/>
              <a:ea typeface="Calibri"/>
              <a:cs typeface="Calibri"/>
              <a:sym typeface="Calibri"/>
            </a:endParaRPr>
          </a:p>
        </p:txBody>
      </p:sp>
      <p:sp>
        <p:nvSpPr>
          <p:cNvPr id="242" name="Google Shape;242;p36"/>
          <p:cNvSpPr txBox="1"/>
          <p:nvPr>
            <p:ph idx="1" type="body"/>
          </p:nvPr>
        </p:nvSpPr>
        <p:spPr>
          <a:xfrm>
            <a:off x="228600" y="914400"/>
            <a:ext cx="89154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Signal is a </a:t>
            </a:r>
            <a:r>
              <a:rPr b="0" i="0" lang="en-US" sz="3200" u="none" cap="none" strike="noStrike">
                <a:solidFill>
                  <a:srgbClr val="0000FF"/>
                </a:solidFill>
                <a:latin typeface="Calibri"/>
                <a:ea typeface="Calibri"/>
                <a:cs typeface="Calibri"/>
                <a:sym typeface="Calibri"/>
              </a:rPr>
              <a:t>software interrupt </a:t>
            </a:r>
            <a:r>
              <a:rPr b="0" i="0" lang="en-US" sz="3200" u="none" cap="none" strike="noStrike">
                <a:solidFill>
                  <a:srgbClr val="7030A0"/>
                </a:solidFill>
                <a:latin typeface="Calibri"/>
                <a:ea typeface="Calibri"/>
                <a:cs typeface="Calibri"/>
                <a:sym typeface="Calibri"/>
              </a:rPr>
              <a:t>delivered to a process, reporting an exceptional event.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signal can be send from </a:t>
            </a:r>
            <a:r>
              <a:rPr b="0" i="0" lang="en-US" sz="3200" u="none" cap="none" strike="noStrike">
                <a:solidFill>
                  <a:srgbClr val="0000FF"/>
                </a:solidFill>
                <a:latin typeface="Calibri"/>
                <a:ea typeface="Calibri"/>
                <a:cs typeface="Calibri"/>
                <a:sym typeface="Calibri"/>
              </a:rPr>
              <a:t>kernel to process  </a:t>
            </a:r>
            <a:r>
              <a:rPr b="0" i="0" lang="en-US" sz="3200" u="none" cap="none" strike="noStrike">
                <a:solidFill>
                  <a:srgbClr val="7030A0"/>
                </a:solidFill>
                <a:latin typeface="Calibri"/>
                <a:ea typeface="Calibri"/>
                <a:cs typeface="Calibri"/>
                <a:sym typeface="Calibri"/>
              </a:rPr>
              <a:t>or from </a:t>
            </a:r>
            <a:r>
              <a:rPr b="0" i="0" lang="en-US" sz="3200" u="none" cap="none" strike="noStrike">
                <a:solidFill>
                  <a:srgbClr val="0000FF"/>
                </a:solidFill>
                <a:latin typeface="Calibri"/>
                <a:ea typeface="Calibri"/>
                <a:cs typeface="Calibri"/>
                <a:sym typeface="Calibri"/>
              </a:rPr>
              <a:t>one process to another</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events generating signals may be,</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Errors,</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External Events, and</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Explicit Request</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57200" y="0"/>
            <a:ext cx="8229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248" name="Google Shape;248;p37"/>
          <p:cNvSpPr txBox="1"/>
          <p:nvPr>
            <p:ph idx="1" type="body"/>
          </p:nvPr>
        </p:nvSpPr>
        <p:spPr>
          <a:xfrm>
            <a:off x="0" y="6858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operating system uses signals to report exceptional situations to an executing program.</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Errors occur when the executing program has done and invalid operation and the execution cannot proceed. i.e. </a:t>
            </a:r>
            <a:r>
              <a:rPr b="0" i="0" lang="en-US" sz="3200" u="none" cap="none" strike="noStrike">
                <a:solidFill>
                  <a:srgbClr val="0000FF"/>
                </a:solidFill>
                <a:latin typeface="Calibri"/>
                <a:ea typeface="Calibri"/>
                <a:cs typeface="Calibri"/>
                <a:sym typeface="Calibri"/>
              </a:rPr>
              <a:t>Divide by zero</a:t>
            </a:r>
            <a:r>
              <a:rPr b="0" i="0" lang="en-US" sz="3200" u="none" cap="none" strike="noStrike">
                <a:solidFill>
                  <a:srgbClr val="00B050"/>
                </a:solidFill>
                <a:latin typeface="Calibri"/>
                <a:ea typeface="Calibri"/>
                <a:cs typeface="Calibri"/>
                <a:sym typeface="Calibri"/>
              </a:rPr>
              <a: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External events are those which external to the executing process. i.e. </a:t>
            </a:r>
            <a:r>
              <a:rPr b="0" i="0" lang="en-US" sz="3200" u="none" cap="none" strike="noStrike">
                <a:solidFill>
                  <a:srgbClr val="0000FF"/>
                </a:solidFill>
                <a:latin typeface="Calibri"/>
                <a:ea typeface="Calibri"/>
                <a:cs typeface="Calibri"/>
                <a:sym typeface="Calibri"/>
              </a:rPr>
              <a:t>Termination of child process</a:t>
            </a:r>
            <a:r>
              <a:rPr b="0" i="0" lang="en-US" sz="3200" u="none" cap="none" strike="noStrike">
                <a:solidFill>
                  <a:srgbClr val="00B050"/>
                </a:solidFill>
                <a:latin typeface="Calibri"/>
                <a:ea typeface="Calibri"/>
                <a:cs typeface="Calibri"/>
                <a:sym typeface="Calibri"/>
              </a:rPr>
              <a: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Explicit request to generate a signal by using </a:t>
            </a:r>
            <a:r>
              <a:rPr b="0" i="1" lang="en-US" sz="3200" u="none" cap="none" strike="noStrike">
                <a:solidFill>
                  <a:srgbClr val="0000FF"/>
                </a:solidFill>
                <a:latin typeface="Calibri"/>
                <a:ea typeface="Calibri"/>
                <a:cs typeface="Calibri"/>
                <a:sym typeface="Calibri"/>
              </a:rPr>
              <a:t>kill()</a:t>
            </a:r>
            <a:r>
              <a:rPr b="0" i="1" lang="en-US" sz="3200" u="none" cap="none" strike="noStrike">
                <a:solidFill>
                  <a:srgbClr val="00B050"/>
                </a:solidFill>
                <a:latin typeface="Calibri"/>
                <a:ea typeface="Calibri"/>
                <a:cs typeface="Calibri"/>
                <a:sym typeface="Calibri"/>
              </a:rPr>
              <a:t>.</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Signal Generation</a:t>
            </a:r>
            <a:endParaRPr b="0" i="0" sz="4400" u="none" cap="none" strike="noStrike">
              <a:solidFill>
                <a:srgbClr val="76923C"/>
              </a:solidFill>
              <a:latin typeface="Calibri"/>
              <a:ea typeface="Calibri"/>
              <a:cs typeface="Calibri"/>
              <a:sym typeface="Calibri"/>
            </a:endParaRPr>
          </a:p>
        </p:txBody>
      </p:sp>
      <p:sp>
        <p:nvSpPr>
          <p:cNvPr id="254" name="Google Shape;254;p38"/>
          <p:cNvSpPr txBox="1"/>
          <p:nvPr>
            <p:ph idx="1"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Signal may be generated,</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Synchronously</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Asynchronously</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Synchronous signals are generated for a specific action in the executing program.</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Asynchronous signals arrives at unpredictable times during execution.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57200" y="0"/>
            <a:ext cx="82296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260" name="Google Shape;260;p39"/>
          <p:cNvSpPr txBox="1"/>
          <p:nvPr>
            <p:ph idx="1" type="body"/>
          </p:nvPr>
        </p:nvSpPr>
        <p:spPr>
          <a:xfrm>
            <a:off x="0" y="4572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Any signal generated is either synchronous or Asynchronous.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Errors generates signals synchronously, external events generate signals asynchronously and explicit requests may generate signal synchronously or asynchronously .</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Explicit request generates synchronous signals when applied to the same process and asynchronous when applied to another process.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Signal Actions</a:t>
            </a:r>
            <a:endParaRPr b="0" i="0" sz="4400" u="none" cap="none" strike="noStrike">
              <a:solidFill>
                <a:srgbClr val="76923C"/>
              </a:solidFill>
              <a:latin typeface="Calibri"/>
              <a:ea typeface="Calibri"/>
              <a:cs typeface="Calibri"/>
              <a:sym typeface="Calibri"/>
            </a:endParaRPr>
          </a:p>
        </p:txBody>
      </p:sp>
      <p:sp>
        <p:nvSpPr>
          <p:cNvPr id="266" name="Google Shape;266;p40"/>
          <p:cNvSpPr txBox="1"/>
          <p:nvPr>
            <p:ph idx="1" type="body"/>
          </p:nvPr>
        </p:nvSpPr>
        <p:spPr>
          <a:xfrm>
            <a:off x="0" y="11430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signal can</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a:t>
            </a:r>
            <a:r>
              <a:rPr b="0" i="0" lang="en-US" sz="3200" u="none" cap="none" strike="noStrike">
                <a:solidFill>
                  <a:srgbClr val="0000FF"/>
                </a:solidFill>
                <a:latin typeface="Calibri"/>
                <a:ea typeface="Calibri"/>
                <a:cs typeface="Calibri"/>
                <a:sym typeface="Calibri"/>
              </a:rPr>
              <a:t>be ignored</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a:t>
            </a:r>
            <a:r>
              <a:rPr b="0" i="0" lang="en-US" sz="3200" u="none" cap="none" strike="noStrike">
                <a:solidFill>
                  <a:srgbClr val="0000FF"/>
                </a:solidFill>
                <a:latin typeface="Calibri"/>
                <a:ea typeface="Calibri"/>
                <a:cs typeface="Calibri"/>
                <a:sym typeface="Calibri"/>
              </a:rPr>
              <a:t>be caught</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perform the </a:t>
            </a:r>
            <a:r>
              <a:rPr b="0" i="0" lang="en-US" sz="3200" u="none" cap="none" strike="noStrike">
                <a:solidFill>
                  <a:srgbClr val="0000FF"/>
                </a:solidFill>
                <a:latin typeface="Calibri"/>
                <a:ea typeface="Calibri"/>
                <a:cs typeface="Calibri"/>
                <a:sym typeface="Calibri"/>
              </a:rPr>
              <a:t>default action</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By default, every signal has a default </a:t>
            </a:r>
            <a:r>
              <a:rPr b="0" i="1" lang="en-US" sz="3200" u="none" cap="none" strike="noStrike">
                <a:solidFill>
                  <a:srgbClr val="7030A0"/>
                </a:solidFill>
                <a:latin typeface="Calibri"/>
                <a:ea typeface="Calibri"/>
                <a:cs typeface="Calibri"/>
                <a:sym typeface="Calibri"/>
              </a:rPr>
              <a:t>action</a:t>
            </a:r>
            <a:r>
              <a:rPr b="0" i="0" lang="en-US" sz="3200" u="none" cap="none" strike="noStrike">
                <a:solidFill>
                  <a:srgbClr val="7030A0"/>
                </a:solidFill>
                <a:latin typeface="Calibri"/>
                <a:ea typeface="Calibri"/>
                <a:cs typeface="Calibri"/>
                <a:sym typeface="Calibri"/>
              </a:rPr>
              <a:t> defined.</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SIGKILL</a:t>
            </a:r>
            <a:r>
              <a:rPr b="0" i="0" lang="en-US" sz="3200" u="none" cap="none" strike="noStrike">
                <a:solidFill>
                  <a:srgbClr val="7030A0"/>
                </a:solidFill>
                <a:latin typeface="Calibri"/>
                <a:ea typeface="Calibri"/>
                <a:cs typeface="Calibri"/>
                <a:sym typeface="Calibri"/>
              </a:rPr>
              <a:t> and </a:t>
            </a:r>
            <a:r>
              <a:rPr b="0" i="0" lang="en-US" sz="3200" u="none" cap="none" strike="noStrike">
                <a:solidFill>
                  <a:srgbClr val="0000FF"/>
                </a:solidFill>
                <a:latin typeface="Calibri"/>
                <a:ea typeface="Calibri"/>
                <a:cs typeface="Calibri"/>
                <a:sym typeface="Calibri"/>
              </a:rPr>
              <a:t>SIGSTOP</a:t>
            </a:r>
            <a:r>
              <a:rPr b="0" i="0" lang="en-US" sz="3200" u="none" cap="none" strike="noStrike">
                <a:solidFill>
                  <a:srgbClr val="7030A0"/>
                </a:solidFill>
                <a:latin typeface="Calibri"/>
                <a:ea typeface="Calibri"/>
                <a:cs typeface="Calibri"/>
                <a:sym typeface="Calibri"/>
              </a:rPr>
              <a:t> can neither be caught nor ignored.</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272" name="Google Shape;272;p41"/>
          <p:cNvSpPr txBox="1"/>
          <p:nvPr>
            <p:ph idx="1" type="body"/>
          </p:nvPr>
        </p:nvSpPr>
        <p:spPr>
          <a:xfrm>
            <a:off x="0" y="7620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generated signal is immediately discarded if the action specified with the signal is to ignore it.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process can catch a signal by specifying a signal handler to kernel, which is called whenever the signal is generated.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signal will be blocked when the handle is running.</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a signal is neither ignored nor caught then the default action is performed.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default action can be to terminate the process or to do nothing.</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Definitions</a:t>
            </a:r>
            <a:endParaRPr b="0" i="0" sz="3959" u="none" cap="none" strike="noStrike">
              <a:solidFill>
                <a:srgbClr val="76923C"/>
              </a:solidFill>
              <a:latin typeface="Calibri"/>
              <a:ea typeface="Calibri"/>
              <a:cs typeface="Calibri"/>
              <a:sym typeface="Calibri"/>
            </a:endParaRPr>
          </a:p>
        </p:txBody>
      </p:sp>
      <p:sp>
        <p:nvSpPr>
          <p:cNvPr id="101" name="Google Shape;101;p15"/>
          <p:cNvSpPr txBox="1"/>
          <p:nvPr>
            <p:ph idx="1" type="body"/>
          </p:nvPr>
        </p:nvSpPr>
        <p:spPr>
          <a:xfrm>
            <a:off x="0" y="838200"/>
            <a:ext cx="9144000" cy="60198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0000FF"/>
              </a:buClr>
              <a:buSzPts val="3200"/>
              <a:buFont typeface="Arial"/>
              <a:buChar char="•"/>
            </a:pPr>
            <a:r>
              <a:rPr b="1" i="0" lang="en-US" sz="3200" u="none" cap="none" strike="noStrike">
                <a:solidFill>
                  <a:srgbClr val="0000FF"/>
                </a:solidFill>
                <a:latin typeface="Calibri"/>
                <a:ea typeface="Calibri"/>
                <a:cs typeface="Calibri"/>
                <a:sym typeface="Calibri"/>
              </a:rPr>
              <a:t>Kernel </a:t>
            </a:r>
            <a:r>
              <a:rPr b="0" i="0" lang="en-US" sz="3200" u="none" cap="none" strike="noStrike">
                <a:solidFill>
                  <a:srgbClr val="7030A0"/>
                </a:solidFill>
                <a:latin typeface="Calibri"/>
                <a:ea typeface="Calibri"/>
                <a:cs typeface="Calibri"/>
                <a:sym typeface="Calibri"/>
              </a:rPr>
              <a:t>is the operating system, which provides service like file system, memory management and I/O for programs.</a:t>
            </a:r>
            <a:endParaRPr/>
          </a:p>
          <a:p>
            <a:pPr indent="-342900" lvl="0" marL="342900" marR="0" rtl="0" algn="l">
              <a:spcBef>
                <a:spcPts val="640"/>
              </a:spcBef>
              <a:spcAft>
                <a:spcPts val="0"/>
              </a:spcAft>
              <a:buClr>
                <a:srgbClr val="0000FF"/>
              </a:buClr>
              <a:buSzPts val="3200"/>
              <a:buFont typeface="Arial"/>
              <a:buChar char="•"/>
            </a:pPr>
            <a:r>
              <a:rPr b="1" i="0" lang="en-US" sz="3200" u="none" cap="none" strike="noStrike">
                <a:solidFill>
                  <a:srgbClr val="0000FF"/>
                </a:solidFill>
                <a:latin typeface="Calibri"/>
                <a:ea typeface="Calibri"/>
                <a:cs typeface="Calibri"/>
                <a:sym typeface="Calibri"/>
              </a:rPr>
              <a:t>Program </a:t>
            </a:r>
            <a:r>
              <a:rPr b="0" i="0" lang="en-US" sz="3200" u="none" cap="none" strike="noStrike">
                <a:solidFill>
                  <a:srgbClr val="7030A0"/>
                </a:solidFill>
                <a:latin typeface="Calibri"/>
                <a:ea typeface="Calibri"/>
                <a:cs typeface="Calibri"/>
                <a:sym typeface="Calibri"/>
              </a:rPr>
              <a:t>is a set of machine code instructions and data stored in an executable image on disk and is, as such a </a:t>
            </a:r>
            <a:r>
              <a:rPr b="1" i="0" lang="en-US" sz="3200" u="none" cap="none" strike="noStrike">
                <a:solidFill>
                  <a:srgbClr val="7030A0"/>
                </a:solidFill>
                <a:latin typeface="Calibri"/>
                <a:ea typeface="Calibri"/>
                <a:cs typeface="Calibri"/>
                <a:sym typeface="Calibri"/>
              </a:rPr>
              <a:t>passive entity</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0000FF"/>
              </a:buClr>
              <a:buSzPts val="3200"/>
              <a:buFont typeface="Arial"/>
              <a:buChar char="•"/>
            </a:pPr>
            <a:r>
              <a:rPr b="1" i="0" lang="en-US" sz="3200" u="none" cap="none" strike="noStrike">
                <a:solidFill>
                  <a:srgbClr val="0000FF"/>
                </a:solidFill>
                <a:latin typeface="Calibri"/>
                <a:ea typeface="Calibri"/>
                <a:cs typeface="Calibri"/>
                <a:sym typeface="Calibri"/>
              </a:rPr>
              <a:t>Process </a:t>
            </a:r>
            <a:r>
              <a:rPr b="0" i="0" lang="en-US" sz="3200" u="none" cap="none" strike="noStrike">
                <a:solidFill>
                  <a:srgbClr val="7030A0"/>
                </a:solidFill>
                <a:latin typeface="Calibri"/>
                <a:ea typeface="Calibri"/>
                <a:cs typeface="Calibri"/>
                <a:sym typeface="Calibri"/>
              </a:rPr>
              <a:t>is </a:t>
            </a:r>
            <a:r>
              <a:rPr b="1" i="0" lang="en-US" sz="3200" u="none" cap="none" strike="noStrike">
                <a:solidFill>
                  <a:srgbClr val="7030A0"/>
                </a:solidFill>
                <a:latin typeface="Calibri"/>
                <a:ea typeface="Calibri"/>
                <a:cs typeface="Calibri"/>
                <a:sym typeface="Calibri"/>
              </a:rPr>
              <a:t>instance of a program</a:t>
            </a:r>
            <a:r>
              <a:rPr b="0" i="0" lang="en-US" sz="3200" u="none" cap="none" strike="noStrike">
                <a:solidFill>
                  <a:srgbClr val="7030A0"/>
                </a:solidFill>
                <a:latin typeface="Calibri"/>
                <a:ea typeface="Calibri"/>
                <a:cs typeface="Calibri"/>
                <a:sym typeface="Calibri"/>
              </a:rPr>
              <a:t> that is being executed by the operating system.</a:t>
            </a:r>
            <a:endParaRPr/>
          </a:p>
          <a:p>
            <a:pPr indent="-342900" lvl="0" marL="342900" marR="0" rtl="0" algn="l">
              <a:spcBef>
                <a:spcPts val="640"/>
              </a:spcBef>
              <a:spcAft>
                <a:spcPts val="0"/>
              </a:spcAft>
              <a:buClr>
                <a:srgbClr val="0000FF"/>
              </a:buClr>
              <a:buSzPts val="3200"/>
              <a:buFont typeface="Arial"/>
              <a:buChar char="•"/>
            </a:pPr>
            <a:r>
              <a:rPr b="1" i="0" lang="en-US" sz="3200" u="none" cap="none" strike="noStrike">
                <a:solidFill>
                  <a:srgbClr val="0000FF"/>
                </a:solidFill>
                <a:latin typeface="Calibri"/>
                <a:ea typeface="Calibri"/>
                <a:cs typeface="Calibri"/>
                <a:sym typeface="Calibri"/>
              </a:rPr>
              <a:t>System Calls </a:t>
            </a:r>
            <a:r>
              <a:rPr b="0" i="0" lang="en-US" sz="3200" u="none" cap="none" strike="noStrike">
                <a:solidFill>
                  <a:srgbClr val="7030A0"/>
                </a:solidFill>
                <a:latin typeface="Calibri"/>
                <a:ea typeface="Calibri"/>
                <a:cs typeface="Calibri"/>
                <a:sym typeface="Calibri"/>
              </a:rPr>
              <a:t>are direct entry point through which an </a:t>
            </a:r>
            <a:r>
              <a:rPr b="1" i="0" lang="en-US" sz="3200" u="none" cap="none" strike="noStrike">
                <a:solidFill>
                  <a:srgbClr val="7030A0"/>
                </a:solidFill>
                <a:latin typeface="Calibri"/>
                <a:ea typeface="Calibri"/>
                <a:cs typeface="Calibri"/>
                <a:sym typeface="Calibri"/>
              </a:rPr>
              <a:t>active process </a:t>
            </a:r>
            <a:r>
              <a:rPr b="0" i="0" lang="en-US" sz="3200" u="none" cap="none" strike="noStrike">
                <a:solidFill>
                  <a:srgbClr val="7030A0"/>
                </a:solidFill>
                <a:latin typeface="Calibri"/>
                <a:ea typeface="Calibri"/>
                <a:cs typeface="Calibri"/>
                <a:sym typeface="Calibri"/>
              </a:rPr>
              <a:t>can obtain services from the kernel.</a:t>
            </a:r>
            <a:endParaRPr b="1" i="0" sz="3200" u="none" cap="none" strike="noStrike">
              <a:solidFill>
                <a:srgbClr val="7030A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457200" y="0"/>
            <a:ext cx="82296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Specifying Signal Actions</a:t>
            </a:r>
            <a:endParaRPr b="0" i="0" sz="4400" u="none" cap="none" strike="noStrike">
              <a:solidFill>
                <a:srgbClr val="76923C"/>
              </a:solidFill>
              <a:latin typeface="Calibri"/>
              <a:ea typeface="Calibri"/>
              <a:cs typeface="Calibri"/>
              <a:sym typeface="Calibri"/>
            </a:endParaRPr>
          </a:p>
        </p:txBody>
      </p:sp>
      <p:sp>
        <p:nvSpPr>
          <p:cNvPr id="278" name="Google Shape;278;p42"/>
          <p:cNvSpPr txBox="1"/>
          <p:nvPr>
            <p:ph idx="1" type="body"/>
          </p:nvPr>
        </p:nvSpPr>
        <p:spPr>
          <a:xfrm>
            <a:off x="0" y="9144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void (*signal (int signo, void (*func)(int))) (int);</a:t>
            </a:r>
            <a:endParaRPr b="0" i="0" sz="2960" u="none" cap="none" strike="noStrike">
              <a:solidFill>
                <a:srgbClr val="7030A0"/>
              </a:solidFill>
              <a:latin typeface="Calibri"/>
              <a:ea typeface="Calibri"/>
              <a:cs typeface="Calibri"/>
              <a:sym typeface="Calibri"/>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signo</a:t>
            </a:r>
            <a:r>
              <a:rPr b="0" i="0" lang="en-US" sz="2960" u="none" cap="none" strike="noStrike">
                <a:solidFill>
                  <a:srgbClr val="7030A0"/>
                </a:solidFill>
                <a:latin typeface="Calibri"/>
                <a:ea typeface="Calibri"/>
                <a:cs typeface="Calibri"/>
                <a:sym typeface="Calibri"/>
              </a:rPr>
              <a:t> - name of the signal</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func</a:t>
            </a:r>
            <a:r>
              <a:rPr b="0" i="0" lang="en-US" sz="2960" u="none" cap="none" strike="noStrike">
                <a:solidFill>
                  <a:srgbClr val="7030A0"/>
                </a:solidFill>
                <a:latin typeface="Calibri"/>
                <a:ea typeface="Calibri"/>
                <a:cs typeface="Calibri"/>
                <a:sym typeface="Calibri"/>
              </a:rPr>
              <a:t> – SIG_IGN, SIG_DFL, or the address of the handler</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Returns a pointer to the previous signal handler or SIG_ERR on error.</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Defined in &lt;signal.h&gt;</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SIG_IGN</a:t>
            </a:r>
            <a:r>
              <a:rPr b="0" i="0" lang="en-US" sz="2960" u="none" cap="none" strike="noStrike">
                <a:solidFill>
                  <a:srgbClr val="00B050"/>
                </a:solidFill>
                <a:latin typeface="Calibri"/>
                <a:ea typeface="Calibri"/>
                <a:cs typeface="Calibri"/>
                <a:sym typeface="Calibri"/>
              </a:rPr>
              <a:t> specifies that the signal can be ignored, </a:t>
            </a:r>
            <a:r>
              <a:rPr b="0" i="0" lang="en-US" sz="2960" u="none" cap="none" strike="noStrike">
                <a:solidFill>
                  <a:srgbClr val="0000FF"/>
                </a:solidFill>
                <a:latin typeface="Calibri"/>
                <a:ea typeface="Calibri"/>
                <a:cs typeface="Calibri"/>
                <a:sym typeface="Calibri"/>
              </a:rPr>
              <a:t>SIG_DFL</a:t>
            </a:r>
            <a:r>
              <a:rPr b="0" i="0" lang="en-US" sz="2960" u="none" cap="none" strike="noStrike">
                <a:solidFill>
                  <a:srgbClr val="00B050"/>
                </a:solidFill>
                <a:latin typeface="Calibri"/>
                <a:ea typeface="Calibri"/>
                <a:cs typeface="Calibri"/>
                <a:sym typeface="Calibri"/>
              </a:rPr>
              <a:t> specifies the default action.</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When a signal handler is defined its prototype should be, void handler(int);</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return value of the </a:t>
            </a:r>
            <a:r>
              <a:rPr b="0" i="1" lang="en-US" sz="2960" u="none" cap="none" strike="noStrike">
                <a:solidFill>
                  <a:srgbClr val="00B050"/>
                </a:solidFill>
                <a:latin typeface="Calibri"/>
                <a:ea typeface="Calibri"/>
                <a:cs typeface="Calibri"/>
                <a:sym typeface="Calibri"/>
              </a:rPr>
              <a:t>signal </a:t>
            </a:r>
            <a:r>
              <a:rPr b="0" i="0" lang="en-US" sz="2960" u="none" cap="none" strike="noStrike">
                <a:solidFill>
                  <a:srgbClr val="00B050"/>
                </a:solidFill>
                <a:latin typeface="Calibri"/>
                <a:ea typeface="Calibri"/>
                <a:cs typeface="Calibri"/>
                <a:sym typeface="Calibri"/>
              </a:rPr>
              <a:t>function is pointer to function which takes an </a:t>
            </a:r>
            <a:r>
              <a:rPr b="0" i="1" lang="en-US" sz="2960" u="none" cap="none" strike="noStrike">
                <a:solidFill>
                  <a:srgbClr val="00B050"/>
                </a:solidFill>
                <a:latin typeface="Calibri"/>
                <a:ea typeface="Calibri"/>
                <a:cs typeface="Calibri"/>
                <a:sym typeface="Calibri"/>
              </a:rPr>
              <a:t>integer </a:t>
            </a:r>
            <a:r>
              <a:rPr b="0" i="0" lang="en-US" sz="2960" u="none" cap="none" strike="noStrike">
                <a:solidFill>
                  <a:srgbClr val="00B050"/>
                </a:solidFill>
                <a:latin typeface="Calibri"/>
                <a:ea typeface="Calibri"/>
                <a:cs typeface="Calibri"/>
                <a:sym typeface="Calibri"/>
              </a:rPr>
              <a:t>argument and returns nothing.</a:t>
            </a:r>
            <a:endParaRPr b="0" i="1" sz="2960" u="none" cap="none" strike="noStrike">
              <a:solidFill>
                <a:srgbClr val="00B050"/>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rgbClr val="7030A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Sending Signals</a:t>
            </a:r>
            <a:endParaRPr b="0" i="0" sz="4400" u="none" cap="none" strike="noStrike">
              <a:solidFill>
                <a:srgbClr val="76923C"/>
              </a:solidFill>
              <a:latin typeface="Calibri"/>
              <a:ea typeface="Calibri"/>
              <a:cs typeface="Calibri"/>
              <a:sym typeface="Calibri"/>
            </a:endParaRPr>
          </a:p>
        </p:txBody>
      </p:sp>
      <p:sp>
        <p:nvSpPr>
          <p:cNvPr id="284" name="Google Shape;284;p43"/>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F0"/>
              </a:buClr>
              <a:buFont typeface="Arial"/>
              <a:buNone/>
            </a:pPr>
            <a:r>
              <a:rPr b="0" i="0" lang="en-US" sz="2480" u="none" cap="none" strike="noStrike">
                <a:solidFill>
                  <a:srgbClr val="00B0F0"/>
                </a:solidFill>
                <a:latin typeface="Calibri"/>
                <a:ea typeface="Calibri"/>
                <a:cs typeface="Calibri"/>
                <a:sym typeface="Calibri"/>
              </a:rPr>
              <a:t>  	</a:t>
            </a:r>
            <a:r>
              <a:rPr b="0" i="0" lang="en-US" sz="1550" u="none" cap="none" strike="noStrike">
                <a:solidFill>
                  <a:srgbClr val="00B0F0"/>
                </a:solidFill>
                <a:latin typeface="Calibri"/>
                <a:ea typeface="Calibri"/>
                <a:cs typeface="Calibri"/>
                <a:sym typeface="Calibri"/>
              </a:rPr>
              <a:t>int kill (pid_t pid, int signo);</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int raise(int signo);</a:t>
            </a:r>
            <a:endParaRPr/>
          </a:p>
          <a:p>
            <a:pPr indent="-342900" lvl="0" marL="342900" marR="0" rtl="0" algn="l">
              <a:lnSpc>
                <a:spcPct val="80000"/>
              </a:lnSpc>
              <a:spcBef>
                <a:spcPts val="496"/>
              </a:spcBef>
              <a:spcAft>
                <a:spcPts val="0"/>
              </a:spcAft>
              <a:buClr>
                <a:srgbClr val="7030A0"/>
              </a:buClr>
              <a:buSzPts val="2480"/>
              <a:buFont typeface="Arial"/>
              <a:buChar char="•"/>
            </a:pPr>
            <a:r>
              <a:rPr b="0" i="1" lang="en-US" sz="2480" u="none" cap="none" strike="noStrike">
                <a:solidFill>
                  <a:srgbClr val="7030A0"/>
                </a:solidFill>
                <a:latin typeface="Calibri"/>
                <a:ea typeface="Calibri"/>
                <a:cs typeface="Calibri"/>
                <a:sym typeface="Calibri"/>
              </a:rPr>
              <a:t>pid </a:t>
            </a:r>
            <a:r>
              <a:rPr b="0" i="0" lang="en-US" sz="2480" u="none" cap="none" strike="noStrike">
                <a:solidFill>
                  <a:srgbClr val="7030A0"/>
                </a:solidFill>
                <a:latin typeface="Calibri"/>
                <a:ea typeface="Calibri"/>
                <a:cs typeface="Calibri"/>
                <a:sym typeface="Calibri"/>
              </a:rPr>
              <a:t> 	- Process ID of the process to which the signal has to be sent.</a:t>
            </a:r>
            <a:endParaRPr/>
          </a:p>
          <a:p>
            <a:pPr indent="-342900" lvl="0" marL="342900" marR="0" rtl="0" algn="l">
              <a:lnSpc>
                <a:spcPct val="80000"/>
              </a:lnSpc>
              <a:spcBef>
                <a:spcPts val="496"/>
              </a:spcBef>
              <a:spcAft>
                <a:spcPts val="0"/>
              </a:spcAft>
              <a:buClr>
                <a:srgbClr val="7030A0"/>
              </a:buClr>
              <a:buSzPts val="2480"/>
              <a:buFont typeface="Arial"/>
              <a:buChar char="•"/>
            </a:pPr>
            <a:r>
              <a:rPr b="0" i="1" lang="en-US" sz="2480" u="none" cap="none" strike="noStrike">
                <a:solidFill>
                  <a:srgbClr val="7030A0"/>
                </a:solidFill>
                <a:latin typeface="Calibri"/>
                <a:ea typeface="Calibri"/>
                <a:cs typeface="Calibri"/>
                <a:sym typeface="Calibri"/>
              </a:rPr>
              <a:t>signo</a:t>
            </a:r>
            <a:r>
              <a:rPr b="0" i="0" lang="en-US" sz="2480" u="none" cap="none" strike="noStrike">
                <a:solidFill>
                  <a:srgbClr val="7030A0"/>
                </a:solidFill>
                <a:latin typeface="Calibri"/>
                <a:ea typeface="Calibri"/>
                <a:cs typeface="Calibri"/>
                <a:sym typeface="Calibri"/>
              </a:rPr>
              <a:t> 	- name of the signal to be sent</a:t>
            </a:r>
            <a:endParaRPr/>
          </a:p>
          <a:p>
            <a:pPr indent="-342900" lvl="0" marL="342900" marR="0" rtl="0" algn="l">
              <a:lnSpc>
                <a:spcPct val="80000"/>
              </a:lnSpc>
              <a:spcBef>
                <a:spcPts val="496"/>
              </a:spcBef>
              <a:spcAft>
                <a:spcPts val="0"/>
              </a:spcAft>
              <a:buClr>
                <a:srgbClr val="7030A0"/>
              </a:buClr>
              <a:buSzPts val="2480"/>
              <a:buFont typeface="Arial"/>
              <a:buChar char="•"/>
            </a:pPr>
            <a:r>
              <a:rPr b="0" i="0" lang="en-US" sz="2480" u="none" cap="none" strike="noStrike">
                <a:solidFill>
                  <a:srgbClr val="7030A0"/>
                </a:solidFill>
                <a:latin typeface="Calibri"/>
                <a:ea typeface="Calibri"/>
                <a:cs typeface="Calibri"/>
                <a:sym typeface="Calibri"/>
              </a:rPr>
              <a:t>return 0 on success or -1 on error.</a:t>
            </a:r>
            <a:endParaRPr/>
          </a:p>
          <a:p>
            <a:pPr indent="-342900" lvl="0" marL="342900" marR="0" rtl="0" algn="l">
              <a:lnSpc>
                <a:spcPct val="80000"/>
              </a:lnSpc>
              <a:spcBef>
                <a:spcPts val="496"/>
              </a:spcBef>
              <a:spcAft>
                <a:spcPts val="0"/>
              </a:spcAft>
              <a:buClr>
                <a:srgbClr val="00B050"/>
              </a:buClr>
              <a:buSzPts val="2480"/>
              <a:buFont typeface="Arial"/>
              <a:buChar char="•"/>
            </a:pPr>
            <a:r>
              <a:rPr b="0" i="1" lang="en-US" sz="2480" u="none" cap="none" strike="noStrike">
                <a:solidFill>
                  <a:srgbClr val="00B050"/>
                </a:solidFill>
                <a:latin typeface="Calibri"/>
                <a:ea typeface="Calibri"/>
                <a:cs typeface="Calibri"/>
                <a:sym typeface="Calibri"/>
              </a:rPr>
              <a:t>kill() </a:t>
            </a:r>
            <a:r>
              <a:rPr b="0" i="0" lang="en-US" sz="2480" u="none" cap="none" strike="noStrike">
                <a:solidFill>
                  <a:srgbClr val="00B050"/>
                </a:solidFill>
                <a:latin typeface="Calibri"/>
                <a:ea typeface="Calibri"/>
                <a:cs typeface="Calibri"/>
                <a:sym typeface="Calibri"/>
              </a:rPr>
              <a:t>send signal to process or group of processes.</a:t>
            </a:r>
            <a:endParaRPr/>
          </a:p>
          <a:p>
            <a:pPr indent="-342900" lvl="0" marL="342900" marR="0" rtl="0" algn="l">
              <a:lnSpc>
                <a:spcPct val="80000"/>
              </a:lnSpc>
              <a:spcBef>
                <a:spcPts val="496"/>
              </a:spcBef>
              <a:spcAft>
                <a:spcPts val="0"/>
              </a:spcAft>
              <a:buClr>
                <a:srgbClr val="00B050"/>
              </a:buClr>
              <a:buFont typeface="Arial"/>
              <a:buNone/>
            </a:pPr>
            <a:r>
              <a:rPr b="0" i="1" lang="en-US" sz="2480" u="none" cap="none" strike="noStrike">
                <a:solidFill>
                  <a:srgbClr val="00B050"/>
                </a:solidFill>
                <a:latin typeface="Calibri"/>
                <a:ea typeface="Calibri"/>
                <a:cs typeface="Calibri"/>
                <a:sym typeface="Calibri"/>
              </a:rPr>
              <a:t>	</a:t>
            </a:r>
            <a:r>
              <a:rPr b="0" i="1" lang="en-US" sz="2480" u="none" cap="none" strike="noStrike">
                <a:solidFill>
                  <a:srgbClr val="0000FF"/>
                </a:solidFill>
                <a:latin typeface="Calibri"/>
                <a:ea typeface="Calibri"/>
                <a:cs typeface="Calibri"/>
                <a:sym typeface="Calibri"/>
              </a:rPr>
              <a:t>pid &gt; 0</a:t>
            </a:r>
            <a:r>
              <a:rPr b="0" i="1" lang="en-US" sz="2480" u="none" cap="none" strike="noStrike">
                <a:solidFill>
                  <a:srgbClr val="00B050"/>
                </a:solidFill>
                <a:latin typeface="Calibri"/>
                <a:ea typeface="Calibri"/>
                <a:cs typeface="Calibri"/>
                <a:sym typeface="Calibri"/>
              </a:rPr>
              <a:t>	- signal sent to the specified process.</a:t>
            </a:r>
            <a:endParaRPr/>
          </a:p>
          <a:p>
            <a:pPr indent="-342900" lvl="0" marL="342900" marR="0" rtl="0" algn="l">
              <a:lnSpc>
                <a:spcPct val="80000"/>
              </a:lnSpc>
              <a:spcBef>
                <a:spcPts val="496"/>
              </a:spcBef>
              <a:spcAft>
                <a:spcPts val="0"/>
              </a:spcAft>
              <a:buClr>
                <a:srgbClr val="00B050"/>
              </a:buClr>
              <a:buFont typeface="Arial"/>
              <a:buNone/>
            </a:pPr>
            <a:r>
              <a:rPr b="0" i="1" lang="en-US" sz="2480" u="none" cap="none" strike="noStrike">
                <a:solidFill>
                  <a:srgbClr val="00B050"/>
                </a:solidFill>
                <a:latin typeface="Calibri"/>
                <a:ea typeface="Calibri"/>
                <a:cs typeface="Calibri"/>
                <a:sym typeface="Calibri"/>
              </a:rPr>
              <a:t>	</a:t>
            </a:r>
            <a:r>
              <a:rPr b="0" i="1" lang="en-US" sz="2480" u="none" cap="none" strike="noStrike">
                <a:solidFill>
                  <a:srgbClr val="0000FF"/>
                </a:solidFill>
                <a:latin typeface="Calibri"/>
                <a:ea typeface="Calibri"/>
                <a:cs typeface="Calibri"/>
                <a:sym typeface="Calibri"/>
              </a:rPr>
              <a:t>pid == 0</a:t>
            </a:r>
            <a:r>
              <a:rPr b="0" i="1" lang="en-US" sz="2480" u="none" cap="none" strike="noStrike">
                <a:solidFill>
                  <a:srgbClr val="00B050"/>
                </a:solidFill>
                <a:latin typeface="Calibri"/>
                <a:ea typeface="Calibri"/>
                <a:cs typeface="Calibri"/>
                <a:sym typeface="Calibri"/>
              </a:rPr>
              <a:t>	- signal sent to all the process with</a:t>
            </a:r>
            <a:endParaRPr/>
          </a:p>
          <a:p>
            <a:pPr indent="-342900" lvl="0" marL="342900" marR="0" rtl="0" algn="l">
              <a:lnSpc>
                <a:spcPct val="80000"/>
              </a:lnSpc>
              <a:spcBef>
                <a:spcPts val="496"/>
              </a:spcBef>
              <a:spcAft>
                <a:spcPts val="0"/>
              </a:spcAft>
              <a:buClr>
                <a:srgbClr val="00B050"/>
              </a:buClr>
              <a:buFont typeface="Arial"/>
              <a:buNone/>
            </a:pPr>
            <a:r>
              <a:rPr b="0" i="1" lang="en-US" sz="2480" u="none" cap="none" strike="noStrike">
                <a:solidFill>
                  <a:srgbClr val="00B050"/>
                </a:solidFill>
                <a:latin typeface="Calibri"/>
                <a:ea typeface="Calibri"/>
                <a:cs typeface="Calibri"/>
                <a:sym typeface="Calibri"/>
              </a:rPr>
              <a:t>			the same group ID as that of sender.</a:t>
            </a:r>
            <a:endParaRPr/>
          </a:p>
          <a:p>
            <a:pPr indent="-342900" lvl="0" marL="342900" marR="0" rtl="0" algn="l">
              <a:lnSpc>
                <a:spcPct val="80000"/>
              </a:lnSpc>
              <a:spcBef>
                <a:spcPts val="496"/>
              </a:spcBef>
              <a:spcAft>
                <a:spcPts val="0"/>
              </a:spcAft>
              <a:buClr>
                <a:srgbClr val="00B050"/>
              </a:buClr>
              <a:buFont typeface="Arial"/>
              <a:buNone/>
            </a:pPr>
            <a:r>
              <a:rPr b="0" i="1" lang="en-US" sz="2480" u="none" cap="none" strike="noStrike">
                <a:solidFill>
                  <a:srgbClr val="00B050"/>
                </a:solidFill>
                <a:latin typeface="Calibri"/>
                <a:ea typeface="Calibri"/>
                <a:cs typeface="Calibri"/>
                <a:sym typeface="Calibri"/>
              </a:rPr>
              <a:t>	</a:t>
            </a:r>
            <a:r>
              <a:rPr b="0" i="1" lang="en-US" sz="2480" u="none" cap="none" strike="noStrike">
                <a:solidFill>
                  <a:srgbClr val="0000FF"/>
                </a:solidFill>
                <a:latin typeface="Calibri"/>
                <a:ea typeface="Calibri"/>
                <a:cs typeface="Calibri"/>
                <a:sym typeface="Calibri"/>
              </a:rPr>
              <a:t>pid &lt; 0</a:t>
            </a:r>
            <a:r>
              <a:rPr b="0" i="1" lang="en-US" sz="2480" u="none" cap="none" strike="noStrike">
                <a:solidFill>
                  <a:srgbClr val="00B050"/>
                </a:solidFill>
                <a:latin typeface="Calibri"/>
                <a:ea typeface="Calibri"/>
                <a:cs typeface="Calibri"/>
                <a:sym typeface="Calibri"/>
              </a:rPr>
              <a:t>	- signal sent to all the process whose </a:t>
            </a:r>
            <a:endParaRPr/>
          </a:p>
          <a:p>
            <a:pPr indent="-342900" lvl="0" marL="342900" marR="0" rtl="0" algn="l">
              <a:lnSpc>
                <a:spcPct val="80000"/>
              </a:lnSpc>
              <a:spcBef>
                <a:spcPts val="496"/>
              </a:spcBef>
              <a:spcAft>
                <a:spcPts val="0"/>
              </a:spcAft>
              <a:buClr>
                <a:srgbClr val="00B050"/>
              </a:buClr>
              <a:buFont typeface="Arial"/>
              <a:buNone/>
            </a:pPr>
            <a:r>
              <a:rPr b="0" i="1" lang="en-US" sz="2480" u="none" cap="none" strike="noStrike">
                <a:solidFill>
                  <a:srgbClr val="00B050"/>
                </a:solidFill>
                <a:latin typeface="Calibri"/>
                <a:ea typeface="Calibri"/>
                <a:cs typeface="Calibri"/>
                <a:sym typeface="Calibri"/>
              </a:rPr>
              <a:t>			group ID equal to |-pid|.</a:t>
            </a:r>
            <a:endParaRPr/>
          </a:p>
          <a:p>
            <a:pPr indent="-342900" lvl="0" marL="342900" marR="0" rtl="0" algn="l">
              <a:lnSpc>
                <a:spcPct val="80000"/>
              </a:lnSpc>
              <a:spcBef>
                <a:spcPts val="496"/>
              </a:spcBef>
              <a:spcAft>
                <a:spcPts val="0"/>
              </a:spcAft>
              <a:buClr>
                <a:srgbClr val="00B050"/>
              </a:buClr>
              <a:buFont typeface="Arial"/>
              <a:buNone/>
            </a:pPr>
            <a:r>
              <a:rPr b="0" i="1" lang="en-US" sz="2480" u="none" cap="none" strike="noStrike">
                <a:solidFill>
                  <a:srgbClr val="00B050"/>
                </a:solidFill>
                <a:latin typeface="Calibri"/>
                <a:ea typeface="Calibri"/>
                <a:cs typeface="Calibri"/>
                <a:sym typeface="Calibri"/>
              </a:rPr>
              <a:t>	</a:t>
            </a:r>
            <a:r>
              <a:rPr b="0" i="1" lang="en-US" sz="2480" u="none" cap="none" strike="noStrike">
                <a:solidFill>
                  <a:srgbClr val="0000FF"/>
                </a:solidFill>
                <a:latin typeface="Calibri"/>
                <a:ea typeface="Calibri"/>
                <a:cs typeface="Calibri"/>
                <a:sym typeface="Calibri"/>
              </a:rPr>
              <a:t>pid == -1</a:t>
            </a:r>
            <a:r>
              <a:rPr b="0" i="1" lang="en-US" sz="2480" u="none" cap="none" strike="noStrike">
                <a:solidFill>
                  <a:srgbClr val="00B050"/>
                </a:solidFill>
                <a:latin typeface="Calibri"/>
                <a:ea typeface="Calibri"/>
                <a:cs typeface="Calibri"/>
                <a:sym typeface="Calibri"/>
              </a:rPr>
              <a:t>	- signal is broadcasted to all the 					processes except special system process.</a:t>
            </a:r>
            <a:endParaRPr/>
          </a:p>
          <a:p>
            <a:pPr indent="-342900" lvl="0" marL="342900" marR="0" rtl="0" algn="l">
              <a:lnSpc>
                <a:spcPct val="80000"/>
              </a:lnSpc>
              <a:spcBef>
                <a:spcPts val="496"/>
              </a:spcBef>
              <a:spcAft>
                <a:spcPts val="0"/>
              </a:spcAft>
              <a:buClr>
                <a:srgbClr val="00B050"/>
              </a:buClr>
              <a:buSzPts val="2480"/>
              <a:buFont typeface="Arial"/>
              <a:buChar char="•"/>
            </a:pPr>
            <a:r>
              <a:rPr b="0" i="0" lang="en-US" sz="2480" u="none" cap="none" strike="noStrike">
                <a:solidFill>
                  <a:srgbClr val="00B050"/>
                </a:solidFill>
                <a:latin typeface="Calibri"/>
                <a:ea typeface="Calibri"/>
                <a:cs typeface="Calibri"/>
                <a:sym typeface="Calibri"/>
              </a:rPr>
              <a:t>A process can send a null signal(signo = 0) to another process to check its existence.</a:t>
            </a:r>
            <a:endParaRPr/>
          </a:p>
          <a:p>
            <a:pPr indent="-342900" lvl="0" marL="342900" marR="0" rtl="0" algn="l">
              <a:lnSpc>
                <a:spcPct val="80000"/>
              </a:lnSpc>
              <a:spcBef>
                <a:spcPts val="496"/>
              </a:spcBef>
              <a:spcAft>
                <a:spcPts val="0"/>
              </a:spcAft>
              <a:buClr>
                <a:srgbClr val="0000FF"/>
              </a:buClr>
              <a:buSzPts val="2480"/>
              <a:buFont typeface="Arial"/>
              <a:buChar char="•"/>
            </a:pPr>
            <a:r>
              <a:rPr b="0" i="1" lang="en-US" sz="2480" u="none" cap="none" strike="noStrike">
                <a:solidFill>
                  <a:srgbClr val="0000FF"/>
                </a:solidFill>
                <a:latin typeface="Calibri"/>
                <a:ea typeface="Calibri"/>
                <a:cs typeface="Calibri"/>
                <a:sym typeface="Calibri"/>
              </a:rPr>
              <a:t>raise() </a:t>
            </a:r>
            <a:r>
              <a:rPr b="0" i="0" lang="en-US" sz="2480" u="none" cap="none" strike="noStrike">
                <a:solidFill>
                  <a:srgbClr val="00B050"/>
                </a:solidFill>
                <a:latin typeface="Calibri"/>
                <a:ea typeface="Calibri"/>
                <a:cs typeface="Calibri"/>
                <a:sym typeface="Calibri"/>
              </a:rPr>
              <a:t>will send a signal to the calling process itself.</a:t>
            </a:r>
            <a:endParaRPr/>
          </a:p>
          <a:p>
            <a:pPr indent="-185420" lvl="0" marL="342900" marR="0" rtl="0" algn="l">
              <a:lnSpc>
                <a:spcPct val="80000"/>
              </a:lnSpc>
              <a:spcBef>
                <a:spcPts val="496"/>
              </a:spcBef>
              <a:spcAft>
                <a:spcPts val="0"/>
              </a:spcAft>
              <a:buClr>
                <a:schemeClr val="dk1"/>
              </a:buClr>
              <a:buSzPts val="2480"/>
              <a:buFont typeface="Arial"/>
              <a:buNone/>
            </a:pPr>
            <a:r>
              <a:t/>
            </a:r>
            <a:endParaRPr b="0" i="0" sz="248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Signal Sets</a:t>
            </a:r>
            <a:endParaRPr b="0" i="0" sz="4400" u="none" cap="none" strike="noStrike">
              <a:solidFill>
                <a:srgbClr val="76923C"/>
              </a:solidFill>
              <a:latin typeface="Calibri"/>
              <a:ea typeface="Calibri"/>
              <a:cs typeface="Calibri"/>
              <a:sym typeface="Calibri"/>
            </a:endParaRPr>
          </a:p>
        </p:txBody>
      </p:sp>
      <p:sp>
        <p:nvSpPr>
          <p:cNvPr id="290" name="Google Shape;290;p44"/>
          <p:cNvSpPr txBox="1"/>
          <p:nvPr>
            <p:ph idx="1" type="body"/>
          </p:nvPr>
        </p:nvSpPr>
        <p:spPr>
          <a:xfrm>
            <a:off x="0" y="7620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SzPts val="2590"/>
              <a:buFont typeface="Arial"/>
              <a:buChar char="•"/>
            </a:pPr>
            <a:r>
              <a:rPr b="0" i="0" lang="en-US" sz="2590" u="none" cap="none" strike="noStrike">
                <a:solidFill>
                  <a:srgbClr val="7030A0"/>
                </a:solidFill>
                <a:latin typeface="Calibri"/>
                <a:ea typeface="Calibri"/>
                <a:cs typeface="Calibri"/>
                <a:sym typeface="Calibri"/>
              </a:rPr>
              <a:t>POSIX defined data type </a:t>
            </a:r>
            <a:r>
              <a:rPr b="0" i="1" lang="en-US" sz="2590" u="none" cap="none" strike="noStrike">
                <a:solidFill>
                  <a:srgbClr val="7030A0"/>
                </a:solidFill>
                <a:latin typeface="Calibri"/>
                <a:ea typeface="Calibri"/>
                <a:cs typeface="Calibri"/>
                <a:sym typeface="Calibri"/>
              </a:rPr>
              <a:t>sigset_t </a:t>
            </a:r>
            <a:r>
              <a:rPr b="0" i="0" lang="en-US" sz="2590" u="none" cap="none" strike="noStrike">
                <a:solidFill>
                  <a:srgbClr val="7030A0"/>
                </a:solidFill>
                <a:latin typeface="Calibri"/>
                <a:ea typeface="Calibri"/>
                <a:cs typeface="Calibri"/>
                <a:sym typeface="Calibri"/>
              </a:rPr>
              <a:t>to represent multiple signals.</a:t>
            </a:r>
            <a:endParaRPr/>
          </a:p>
          <a:p>
            <a:pPr indent="-342900" lvl="0" marL="342900" marR="0" rtl="0" algn="l">
              <a:lnSpc>
                <a:spcPct val="90000"/>
              </a:lnSpc>
              <a:spcBef>
                <a:spcPts val="518"/>
              </a:spcBef>
              <a:spcAft>
                <a:spcPts val="0"/>
              </a:spcAft>
              <a:buClr>
                <a:srgbClr val="7030A0"/>
              </a:buClr>
              <a:buSzPts val="2590"/>
              <a:buFont typeface="Arial"/>
              <a:buChar char="•"/>
            </a:pPr>
            <a:r>
              <a:rPr b="0" i="0" lang="en-US" sz="2590" u="none" cap="none" strike="noStrike">
                <a:solidFill>
                  <a:srgbClr val="7030A0"/>
                </a:solidFill>
                <a:latin typeface="Calibri"/>
                <a:ea typeface="Calibri"/>
                <a:cs typeface="Calibri"/>
                <a:sym typeface="Calibri"/>
              </a:rPr>
              <a:t>To manipulate signal sets we have,</a:t>
            </a:r>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int sigemptyset (sigset_t *set);</a:t>
            </a:r>
            <a:endParaRPr/>
          </a:p>
          <a:p>
            <a:pPr indent="-342900" lvl="0" marL="342900" marR="0" rtl="0" algn="l">
              <a:lnSpc>
                <a:spcPct val="9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sigfillset (sigset_t *set);</a:t>
            </a:r>
            <a:endParaRPr/>
          </a:p>
          <a:p>
            <a:pPr indent="-342900" lvl="0" marL="342900" marR="0" rtl="0" algn="l">
              <a:lnSpc>
                <a:spcPct val="9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sigaddset (sigset_t *set, int signo);</a:t>
            </a:r>
            <a:endParaRPr/>
          </a:p>
          <a:p>
            <a:pPr indent="-342900" lvl="0" marL="342900" marR="0" rtl="0" algn="l">
              <a:lnSpc>
                <a:spcPct val="9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sigdelset (sigset_t *set, int signo);</a:t>
            </a:r>
            <a:endParaRPr/>
          </a:p>
          <a:p>
            <a:pPr indent="-342900" lvl="0" marL="342900" marR="0" rtl="0" algn="l">
              <a:lnSpc>
                <a:spcPct val="9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bool sigismember (const sigset_t *set, int signo);</a:t>
            </a:r>
            <a:endParaRPr/>
          </a:p>
          <a:p>
            <a:pPr indent="-342900" lvl="0" marL="342900" marR="0" rtl="0" algn="l">
              <a:lnSpc>
                <a:spcPct val="90000"/>
              </a:lnSpc>
              <a:spcBef>
                <a:spcPts val="370"/>
              </a:spcBef>
              <a:spcAft>
                <a:spcPts val="0"/>
              </a:spcAft>
              <a:buClr>
                <a:schemeClr val="dk1"/>
              </a:buClr>
              <a:buFont typeface="Arial"/>
              <a:buNone/>
            </a:pPr>
            <a:r>
              <a:t/>
            </a:r>
            <a:endParaRPr b="0" i="0" sz="1850" u="none" cap="none" strike="noStrike">
              <a:solidFill>
                <a:srgbClr val="7030A0"/>
              </a:solidFill>
              <a:latin typeface="Calibri"/>
              <a:ea typeface="Calibri"/>
              <a:cs typeface="Calibri"/>
              <a:sym typeface="Calibri"/>
            </a:endParaRPr>
          </a:p>
          <a:p>
            <a:pPr indent="-342900" lvl="0" marL="342900" marR="0" rtl="0" algn="l">
              <a:lnSpc>
                <a:spcPct val="90000"/>
              </a:lnSpc>
              <a:spcBef>
                <a:spcPts val="518"/>
              </a:spcBef>
              <a:spcAft>
                <a:spcPts val="0"/>
              </a:spcAft>
              <a:buClr>
                <a:srgbClr val="0000FF"/>
              </a:buClr>
              <a:buSzPts val="2590"/>
              <a:buFont typeface="Arial"/>
              <a:buChar char="•"/>
            </a:pPr>
            <a:r>
              <a:rPr b="0" i="1" lang="en-US" sz="2590" u="none" cap="none" strike="noStrike">
                <a:solidFill>
                  <a:srgbClr val="0000FF"/>
                </a:solidFill>
                <a:latin typeface="Calibri"/>
                <a:ea typeface="Calibri"/>
                <a:cs typeface="Calibri"/>
                <a:sym typeface="Calibri"/>
              </a:rPr>
              <a:t>sigemptyset()</a:t>
            </a:r>
            <a:r>
              <a:rPr b="0" i="0" lang="en-US" sz="2590" u="none" cap="none" strike="noStrike">
                <a:solidFill>
                  <a:srgbClr val="0000FF"/>
                </a:solidFill>
                <a:latin typeface="Calibri"/>
                <a:ea typeface="Calibri"/>
                <a:cs typeface="Calibri"/>
                <a:sym typeface="Calibri"/>
              </a:rPr>
              <a:t> </a:t>
            </a:r>
            <a:r>
              <a:rPr b="0" i="0" lang="en-US" sz="2590" u="none" cap="none" strike="noStrike">
                <a:solidFill>
                  <a:srgbClr val="00B050"/>
                </a:solidFill>
                <a:latin typeface="Calibri"/>
                <a:ea typeface="Calibri"/>
                <a:cs typeface="Calibri"/>
                <a:sym typeface="Calibri"/>
              </a:rPr>
              <a:t>initializes the set to execute all the signals.</a:t>
            </a:r>
            <a:endParaRPr/>
          </a:p>
          <a:p>
            <a:pPr indent="-342900" lvl="0" marL="342900" marR="0" rtl="0" algn="l">
              <a:lnSpc>
                <a:spcPct val="90000"/>
              </a:lnSpc>
              <a:spcBef>
                <a:spcPts val="518"/>
              </a:spcBef>
              <a:spcAft>
                <a:spcPts val="0"/>
              </a:spcAft>
              <a:buClr>
                <a:srgbClr val="0000FF"/>
              </a:buClr>
              <a:buSzPts val="2590"/>
              <a:buFont typeface="Arial"/>
              <a:buChar char="•"/>
            </a:pPr>
            <a:r>
              <a:rPr b="0" i="1" lang="en-US" sz="2590" u="none" cap="none" strike="noStrike">
                <a:solidFill>
                  <a:srgbClr val="0000FF"/>
                </a:solidFill>
                <a:latin typeface="Calibri"/>
                <a:ea typeface="Calibri"/>
                <a:cs typeface="Calibri"/>
                <a:sym typeface="Calibri"/>
              </a:rPr>
              <a:t>sigfillset() </a:t>
            </a:r>
            <a:r>
              <a:rPr b="0" i="0" lang="en-US" sz="2590" u="none" cap="none" strike="noStrike">
                <a:solidFill>
                  <a:srgbClr val="00B050"/>
                </a:solidFill>
                <a:latin typeface="Calibri"/>
                <a:ea typeface="Calibri"/>
                <a:cs typeface="Calibri"/>
                <a:sym typeface="Calibri"/>
              </a:rPr>
              <a:t>initializes the set to handle all the signals.</a:t>
            </a:r>
            <a:endParaRPr/>
          </a:p>
          <a:p>
            <a:pPr indent="-342900" lvl="0" marL="342900" marR="0" rtl="0" algn="l">
              <a:lnSpc>
                <a:spcPct val="90000"/>
              </a:lnSpc>
              <a:spcBef>
                <a:spcPts val="518"/>
              </a:spcBef>
              <a:spcAft>
                <a:spcPts val="0"/>
              </a:spcAft>
              <a:buClr>
                <a:srgbClr val="0000FF"/>
              </a:buClr>
              <a:buSzPts val="2590"/>
              <a:buFont typeface="Arial"/>
              <a:buChar char="•"/>
            </a:pPr>
            <a:r>
              <a:rPr b="0" i="1" lang="en-US" sz="2590" u="none" cap="none" strike="noStrike">
                <a:solidFill>
                  <a:srgbClr val="0000FF"/>
                </a:solidFill>
                <a:latin typeface="Calibri"/>
                <a:ea typeface="Calibri"/>
                <a:cs typeface="Calibri"/>
                <a:sym typeface="Calibri"/>
              </a:rPr>
              <a:t>sigaddset() </a:t>
            </a:r>
            <a:r>
              <a:rPr b="0" i="0" lang="en-US" sz="2590" u="none" cap="none" strike="noStrike">
                <a:solidFill>
                  <a:srgbClr val="00B050"/>
                </a:solidFill>
                <a:latin typeface="Calibri"/>
                <a:ea typeface="Calibri"/>
                <a:cs typeface="Calibri"/>
                <a:sym typeface="Calibri"/>
              </a:rPr>
              <a:t>adds a single </a:t>
            </a:r>
            <a:r>
              <a:rPr b="0" i="1" lang="en-US" sz="2590" u="none" cap="none" strike="noStrike">
                <a:solidFill>
                  <a:srgbClr val="00B050"/>
                </a:solidFill>
                <a:latin typeface="Calibri"/>
                <a:ea typeface="Calibri"/>
                <a:cs typeface="Calibri"/>
                <a:sym typeface="Calibri"/>
              </a:rPr>
              <a:t>signal</a:t>
            </a:r>
            <a:r>
              <a:rPr b="0" i="0" lang="en-US" sz="2590" u="none" cap="none" strike="noStrike">
                <a:solidFill>
                  <a:srgbClr val="00B050"/>
                </a:solidFill>
                <a:latin typeface="Calibri"/>
                <a:ea typeface="Calibri"/>
                <a:cs typeface="Calibri"/>
                <a:sym typeface="Calibri"/>
              </a:rPr>
              <a:t>, signo, to an existing signal set.</a:t>
            </a:r>
            <a:endParaRPr/>
          </a:p>
          <a:p>
            <a:pPr indent="-342900" lvl="0" marL="342900" marR="0" rtl="0" algn="l">
              <a:lnSpc>
                <a:spcPct val="90000"/>
              </a:lnSpc>
              <a:spcBef>
                <a:spcPts val="518"/>
              </a:spcBef>
              <a:spcAft>
                <a:spcPts val="0"/>
              </a:spcAft>
              <a:buClr>
                <a:srgbClr val="0000FF"/>
              </a:buClr>
              <a:buSzPts val="2590"/>
              <a:buFont typeface="Arial"/>
              <a:buChar char="•"/>
            </a:pPr>
            <a:r>
              <a:rPr b="0" i="1" lang="en-US" sz="2590" u="none" cap="none" strike="noStrike">
                <a:solidFill>
                  <a:srgbClr val="0000FF"/>
                </a:solidFill>
                <a:latin typeface="Calibri"/>
                <a:ea typeface="Calibri"/>
                <a:cs typeface="Calibri"/>
                <a:sym typeface="Calibri"/>
              </a:rPr>
              <a:t>sigdelset() </a:t>
            </a:r>
            <a:r>
              <a:rPr b="0" i="0" lang="en-US" sz="2590" u="none" cap="none" strike="noStrike">
                <a:solidFill>
                  <a:srgbClr val="00B050"/>
                </a:solidFill>
                <a:latin typeface="Calibri"/>
                <a:ea typeface="Calibri"/>
                <a:cs typeface="Calibri"/>
                <a:sym typeface="Calibri"/>
              </a:rPr>
              <a:t>deletes a single </a:t>
            </a:r>
            <a:r>
              <a:rPr b="0" i="1" lang="en-US" sz="2590" u="none" cap="none" strike="noStrike">
                <a:solidFill>
                  <a:srgbClr val="00B050"/>
                </a:solidFill>
                <a:latin typeface="Calibri"/>
                <a:ea typeface="Calibri"/>
                <a:cs typeface="Calibri"/>
                <a:sym typeface="Calibri"/>
              </a:rPr>
              <a:t>signal</a:t>
            </a:r>
            <a:r>
              <a:rPr b="0" i="0" lang="en-US" sz="2590" u="none" cap="none" strike="noStrike">
                <a:solidFill>
                  <a:srgbClr val="00B050"/>
                </a:solidFill>
                <a:latin typeface="Calibri"/>
                <a:ea typeface="Calibri"/>
                <a:cs typeface="Calibri"/>
                <a:sym typeface="Calibri"/>
              </a:rPr>
              <a:t>, signo, from an existing signal set.</a:t>
            </a:r>
            <a:endParaRPr/>
          </a:p>
          <a:p>
            <a:pPr indent="-342900" lvl="0" marL="342900" marR="0" rtl="0" algn="l">
              <a:lnSpc>
                <a:spcPct val="90000"/>
              </a:lnSpc>
              <a:spcBef>
                <a:spcPts val="518"/>
              </a:spcBef>
              <a:spcAft>
                <a:spcPts val="0"/>
              </a:spcAft>
              <a:buClr>
                <a:srgbClr val="0000FF"/>
              </a:buClr>
              <a:buSzPts val="2590"/>
              <a:buFont typeface="Arial"/>
              <a:buChar char="•"/>
            </a:pPr>
            <a:r>
              <a:rPr b="0" i="1" lang="en-US" sz="2590" u="none" cap="none" strike="noStrike">
                <a:solidFill>
                  <a:srgbClr val="0000FF"/>
                </a:solidFill>
                <a:latin typeface="Calibri"/>
                <a:ea typeface="Calibri"/>
                <a:cs typeface="Calibri"/>
                <a:sym typeface="Calibri"/>
              </a:rPr>
              <a:t>sigismember() </a:t>
            </a:r>
            <a:r>
              <a:rPr b="0" i="0" lang="en-US" sz="2590" u="none" cap="none" strike="noStrike">
                <a:solidFill>
                  <a:srgbClr val="00B050"/>
                </a:solidFill>
                <a:latin typeface="Calibri"/>
                <a:ea typeface="Calibri"/>
                <a:cs typeface="Calibri"/>
                <a:sym typeface="Calibri"/>
              </a:rPr>
              <a:t>checks for signo to be part of the set. Returns 1 for true and 0 for false.</a:t>
            </a:r>
            <a:endParaRPr/>
          </a:p>
          <a:p>
            <a:pPr indent="-342900" lvl="0" marL="342900" marR="0" rtl="0" algn="l">
              <a:lnSpc>
                <a:spcPct val="90000"/>
              </a:lnSpc>
              <a:spcBef>
                <a:spcPts val="370"/>
              </a:spcBef>
              <a:spcAft>
                <a:spcPts val="0"/>
              </a:spcAft>
              <a:buClr>
                <a:schemeClr val="dk1"/>
              </a:buClr>
              <a:buFont typeface="Arial"/>
              <a:buNone/>
            </a:pPr>
            <a:r>
              <a:t/>
            </a:r>
            <a:endParaRPr b="0" i="0" sz="1850" u="none" cap="none" strike="noStrike">
              <a:solidFill>
                <a:schemeClr val="dk1"/>
              </a:solidFill>
              <a:latin typeface="Calibri"/>
              <a:ea typeface="Calibri"/>
              <a:cs typeface="Calibri"/>
              <a:sym typeface="Calibri"/>
            </a:endParaRPr>
          </a:p>
          <a:p>
            <a:pPr indent="-342900" lvl="0" marL="342900" marR="0" rtl="0" algn="l">
              <a:lnSpc>
                <a:spcPct val="90000"/>
              </a:lnSpc>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Blocking Signals</a:t>
            </a:r>
            <a:endParaRPr b="0" i="0" sz="4400" u="none" cap="none" strike="noStrike">
              <a:solidFill>
                <a:srgbClr val="76923C"/>
              </a:solidFill>
              <a:latin typeface="Calibri"/>
              <a:ea typeface="Calibri"/>
              <a:cs typeface="Calibri"/>
              <a:sym typeface="Calibri"/>
            </a:endParaRPr>
          </a:p>
        </p:txBody>
      </p:sp>
      <p:sp>
        <p:nvSpPr>
          <p:cNvPr id="296" name="Google Shape;296;p45"/>
          <p:cNvSpPr txBox="1"/>
          <p:nvPr>
            <p:ph idx="1" type="body"/>
          </p:nvPr>
        </p:nvSpPr>
        <p:spPr>
          <a:xfrm>
            <a:off x="0" y="914400"/>
            <a:ext cx="9144000" cy="548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signal is said to be </a:t>
            </a:r>
            <a:r>
              <a:rPr b="0" i="1" lang="en-US" sz="3200" u="none" cap="none" strike="noStrike">
                <a:solidFill>
                  <a:srgbClr val="7030A0"/>
                </a:solidFill>
                <a:latin typeface="Calibri"/>
                <a:ea typeface="Calibri"/>
                <a:cs typeface="Calibri"/>
                <a:sym typeface="Calibri"/>
              </a:rPr>
              <a:t>pended </a:t>
            </a:r>
            <a:r>
              <a:rPr b="0" i="0" lang="en-US" sz="3200" u="none" cap="none" strike="noStrike">
                <a:solidFill>
                  <a:srgbClr val="7030A0"/>
                </a:solidFill>
                <a:latin typeface="Calibri"/>
                <a:ea typeface="Calibri"/>
                <a:cs typeface="Calibri"/>
                <a:sym typeface="Calibri"/>
              </a:rPr>
              <a:t> for the time duration between the </a:t>
            </a:r>
            <a:r>
              <a:rPr b="0" i="0" lang="en-US" sz="3200" u="none" cap="none" strike="noStrike">
                <a:solidFill>
                  <a:srgbClr val="0000FF"/>
                </a:solidFill>
                <a:latin typeface="Calibri"/>
                <a:ea typeface="Calibri"/>
                <a:cs typeface="Calibri"/>
                <a:sym typeface="Calibri"/>
              </a:rPr>
              <a:t>generation and delivery of the signal</a:t>
            </a:r>
            <a:r>
              <a:rPr b="0" i="0" lang="en-US" sz="3200" u="none" cap="none" strike="noStrike">
                <a:solidFill>
                  <a:srgbClr val="7030A0"/>
                </a:solidFill>
                <a:latin typeface="Calibri"/>
                <a:ea typeface="Calibri"/>
                <a:cs typeface="Calibri"/>
                <a:sym typeface="Calibri"/>
              </a:rPr>
              <a:t>.</a:t>
            </a:r>
            <a:endParaRPr b="0" i="1" sz="3200" u="none" cap="none" strike="noStrike">
              <a:solidFill>
                <a:srgbClr val="7030A0"/>
              </a:solidFill>
              <a:latin typeface="Calibri"/>
              <a:ea typeface="Calibri"/>
              <a:cs typeface="Calibri"/>
              <a:sym typeface="Calibri"/>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process has the option to block the delivery of a signal.</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signal remains pending if the signal has been blocked and action is either SIG_DFL or a handler been specified.</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To unpend the signal the process should either unblock the signal or change the action to SIG_IGN.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457200" y="0"/>
            <a:ext cx="8229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302" name="Google Shape;302;p46"/>
          <p:cNvSpPr txBox="1"/>
          <p:nvPr>
            <p:ph idx="1" type="body"/>
          </p:nvPr>
        </p:nvSpPr>
        <p:spPr>
          <a:xfrm>
            <a:off x="0" y="609600"/>
            <a:ext cx="9144000" cy="6019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signal is delivered when the specified action for that signal is taken.</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Each process will have its own </a:t>
            </a:r>
            <a:r>
              <a:rPr b="0" i="1" lang="en-US" sz="3200" u="none" cap="none" strike="noStrike">
                <a:solidFill>
                  <a:srgbClr val="00B050"/>
                </a:solidFill>
                <a:latin typeface="Calibri"/>
                <a:ea typeface="Calibri"/>
                <a:cs typeface="Calibri"/>
                <a:sym typeface="Calibri"/>
              </a:rPr>
              <a:t>signal mask</a:t>
            </a:r>
            <a:r>
              <a:rPr b="0" i="0" lang="en-US" sz="3200" u="none" cap="none" strike="noStrike">
                <a:solidFill>
                  <a:srgbClr val="00B050"/>
                </a:solidFill>
                <a:latin typeface="Calibri"/>
                <a:ea typeface="Calibri"/>
                <a:cs typeface="Calibri"/>
                <a:sym typeface="Calibri"/>
              </a:rPr>
              <a:t>, where </a:t>
            </a:r>
            <a:r>
              <a:rPr b="0" i="1" lang="en-US" sz="3200" u="none" cap="none" strike="noStrike">
                <a:solidFill>
                  <a:srgbClr val="00B050"/>
                </a:solidFill>
                <a:latin typeface="Calibri"/>
                <a:ea typeface="Calibri"/>
                <a:cs typeface="Calibri"/>
                <a:sym typeface="Calibri"/>
              </a:rPr>
              <a:t>signal mask</a:t>
            </a:r>
            <a:r>
              <a:rPr b="0" i="0" lang="en-US" sz="3200" u="none" cap="none" strike="noStrike">
                <a:solidFill>
                  <a:srgbClr val="00B050"/>
                </a:solidFill>
                <a:latin typeface="Calibri"/>
                <a:ea typeface="Calibri"/>
                <a:cs typeface="Calibri"/>
                <a:sym typeface="Calibri"/>
              </a:rPr>
              <a:t> is set of signals that is blocked from being delivered.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a child process is created it inherits its </a:t>
            </a:r>
            <a:r>
              <a:rPr b="0" i="1" lang="en-US" sz="3200" u="none" cap="none" strike="noStrike">
                <a:solidFill>
                  <a:srgbClr val="0000FF"/>
                </a:solidFill>
                <a:latin typeface="Calibri"/>
                <a:ea typeface="Calibri"/>
                <a:cs typeface="Calibri"/>
                <a:sym typeface="Calibri"/>
              </a:rPr>
              <a:t>signal mask</a:t>
            </a:r>
            <a:r>
              <a:rPr b="0" i="0" lang="en-US" sz="3200" u="none" cap="none" strike="noStrike">
                <a:solidFill>
                  <a:srgbClr val="0000FF"/>
                </a:solidFill>
                <a:latin typeface="Calibri"/>
                <a:ea typeface="Calibri"/>
                <a:cs typeface="Calibri"/>
                <a:sym typeface="Calibri"/>
              </a:rPr>
              <a:t> </a:t>
            </a:r>
            <a:r>
              <a:rPr b="0" i="0" lang="en-US" sz="3200" u="none" cap="none" strike="noStrike">
                <a:solidFill>
                  <a:srgbClr val="00B050"/>
                </a:solidFill>
                <a:latin typeface="Calibri"/>
                <a:ea typeface="Calibri"/>
                <a:cs typeface="Calibri"/>
                <a:sym typeface="Calibri"/>
              </a:rPr>
              <a:t>from parent.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process can make changes to its </a:t>
            </a:r>
            <a:r>
              <a:rPr b="0" i="1" lang="en-US" sz="3200" u="none" cap="none" strike="noStrike">
                <a:solidFill>
                  <a:srgbClr val="0000FF"/>
                </a:solidFill>
                <a:latin typeface="Calibri"/>
                <a:ea typeface="Calibri"/>
                <a:cs typeface="Calibri"/>
                <a:sym typeface="Calibri"/>
              </a:rPr>
              <a:t>signal mask </a:t>
            </a:r>
            <a:r>
              <a:rPr b="0" i="0" lang="en-US" sz="3200" u="none" cap="none" strike="noStrike">
                <a:solidFill>
                  <a:srgbClr val="00B050"/>
                </a:solidFill>
                <a:latin typeface="Calibri"/>
                <a:ea typeface="Calibri"/>
                <a:cs typeface="Calibri"/>
                <a:sym typeface="Calibri"/>
              </a:rPr>
              <a:t>by using </a:t>
            </a:r>
            <a:r>
              <a:rPr b="0" i="1" lang="en-US" sz="3200" u="none" cap="none" strike="noStrike">
                <a:solidFill>
                  <a:srgbClr val="0000FF"/>
                </a:solidFill>
                <a:latin typeface="Calibri"/>
                <a:ea typeface="Calibri"/>
                <a:cs typeface="Calibri"/>
                <a:sym typeface="Calibri"/>
              </a:rPr>
              <a:t>sigprocmask()</a:t>
            </a:r>
            <a:r>
              <a:rPr b="0" i="0" lang="en-US" sz="3200" u="none" cap="none" strike="noStrike">
                <a:solidFill>
                  <a:srgbClr val="00B050"/>
                </a:solidFill>
                <a:latin typeface="Calibri"/>
                <a:ea typeface="Calibri"/>
                <a:cs typeface="Calibri"/>
                <a:sym typeface="Calibri"/>
              </a:rPr>
              <a: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Sigprocmask()</a:t>
            </a:r>
            <a:endParaRPr b="0" i="0" sz="3959" u="none" cap="none" strike="noStrike">
              <a:solidFill>
                <a:srgbClr val="76923C"/>
              </a:solidFill>
              <a:latin typeface="Calibri"/>
              <a:ea typeface="Calibri"/>
              <a:cs typeface="Calibri"/>
              <a:sym typeface="Calibri"/>
            </a:endParaRPr>
          </a:p>
        </p:txBody>
      </p:sp>
      <p:sp>
        <p:nvSpPr>
          <p:cNvPr id="308" name="Google Shape;308;p47"/>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Arial"/>
              <a:buNone/>
            </a:pPr>
            <a:r>
              <a:rPr b="0" i="0" lang="en-US" sz="1850" u="none" cap="none" strike="noStrike">
                <a:solidFill>
                  <a:srgbClr val="0000FF"/>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int sigprocmask(int how, const sigset_t *set, sigset_t *oset);</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how</a:t>
            </a:r>
            <a:r>
              <a:rPr b="0" i="0" lang="en-US" sz="2960" u="none" cap="none" strike="noStrike">
                <a:solidFill>
                  <a:srgbClr val="7030A0"/>
                </a:solidFill>
                <a:latin typeface="Calibri"/>
                <a:ea typeface="Calibri"/>
                <a:cs typeface="Calibri"/>
                <a:sym typeface="Calibri"/>
              </a:rPr>
              <a:t>	- modification to be done to current 			signal mask, SIG_BLOCK,			    		SIG_UNBLOCK, and SIG_SETMAKSK</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set </a:t>
            </a:r>
            <a:r>
              <a:rPr b="0" i="0" lang="en-US" sz="2960" u="none" cap="none" strike="noStrike">
                <a:solidFill>
                  <a:srgbClr val="7030A0"/>
                </a:solidFill>
                <a:latin typeface="Calibri"/>
                <a:ea typeface="Calibri"/>
                <a:cs typeface="Calibri"/>
                <a:sym typeface="Calibri"/>
              </a:rPr>
              <a:t>	- signal set which is used in 					modification.</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oset </a:t>
            </a:r>
            <a:r>
              <a:rPr b="0" i="0" lang="en-US" sz="2960" u="none" cap="none" strike="noStrike">
                <a:solidFill>
                  <a:srgbClr val="7030A0"/>
                </a:solidFill>
                <a:latin typeface="Calibri"/>
                <a:ea typeface="Calibri"/>
                <a:cs typeface="Calibri"/>
                <a:sym typeface="Calibri"/>
              </a:rPr>
              <a:t>	- if non null pointer, returns current 			signal mask.</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SIG_BLOCK</a:t>
            </a:r>
            <a:r>
              <a:rPr b="0" i="0" lang="en-US" sz="2960" u="none" cap="none" strike="noStrike">
                <a:solidFill>
                  <a:srgbClr val="00B050"/>
                </a:solidFill>
                <a:latin typeface="Calibri"/>
                <a:ea typeface="Calibri"/>
                <a:cs typeface="Calibri"/>
                <a:sym typeface="Calibri"/>
              </a:rPr>
              <a:t>	- The signals in the signal set is 				added to the current signal mask set.</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SIG_UNBLOCK</a:t>
            </a:r>
            <a:r>
              <a:rPr b="0" i="0" lang="en-US" sz="2960" u="none" cap="none" strike="noStrike">
                <a:solidFill>
                  <a:srgbClr val="00B050"/>
                </a:solidFill>
                <a:latin typeface="Calibri"/>
                <a:ea typeface="Calibri"/>
                <a:cs typeface="Calibri"/>
                <a:sym typeface="Calibri"/>
              </a:rPr>
              <a:t>	- Signals specified in the set are 				removed from current signal mask.</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SIG_SETMASK</a:t>
            </a:r>
            <a:r>
              <a:rPr b="0" i="0" lang="en-US" sz="2960" u="none" cap="none" strike="noStrike">
                <a:solidFill>
                  <a:srgbClr val="00B050"/>
                </a:solidFill>
                <a:latin typeface="Calibri"/>
                <a:ea typeface="Calibri"/>
                <a:cs typeface="Calibri"/>
                <a:sym typeface="Calibri"/>
              </a:rPr>
              <a:t>	- New set of signal mask is 					specified in set.</a:t>
            </a:r>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Pipes</a:t>
            </a:r>
            <a:endParaRPr b="0" i="0" sz="4400" u="none" cap="none" strike="noStrike">
              <a:solidFill>
                <a:srgbClr val="76923C"/>
              </a:solidFill>
              <a:latin typeface="Calibri"/>
              <a:ea typeface="Calibri"/>
              <a:cs typeface="Calibri"/>
              <a:sym typeface="Calibri"/>
            </a:endParaRPr>
          </a:p>
        </p:txBody>
      </p:sp>
      <p:sp>
        <p:nvSpPr>
          <p:cNvPr id="314" name="Google Shape;314;p48"/>
          <p:cNvSpPr txBox="1"/>
          <p:nvPr>
            <p:ph idx="1" type="body"/>
          </p:nvPr>
        </p:nvSpPr>
        <p:spPr>
          <a:xfrm>
            <a:off x="457200" y="11430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0000FF"/>
                </a:solidFill>
                <a:latin typeface="Calibri"/>
                <a:ea typeface="Calibri"/>
                <a:cs typeface="Calibri"/>
                <a:sym typeface="Calibri"/>
              </a:rPr>
              <a:t>Process</a:t>
            </a:r>
            <a:endParaRPr b="0" i="0" sz="3200" u="none" cap="none" strike="noStrike">
              <a:solidFill>
                <a:srgbClr val="0000FF"/>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F0000"/>
                </a:solidFill>
                <a:latin typeface="Calibri"/>
                <a:ea typeface="Calibri"/>
                <a:cs typeface="Calibri"/>
                <a:sym typeface="Calibri"/>
              </a:rPr>
              <a:t> Kernel</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00B0F0"/>
                </a:solidFill>
                <a:latin typeface="Calibri"/>
                <a:ea typeface="Calibri"/>
                <a:cs typeface="Calibri"/>
                <a:sym typeface="Calibri"/>
              </a:rPr>
              <a:t>Flow of data </a:t>
            </a:r>
            <a:endParaRPr/>
          </a:p>
          <a:p>
            <a:pPr indent="-342900" lvl="0" marL="342900" marR="0" rtl="0" algn="l">
              <a:spcBef>
                <a:spcPts val="520"/>
              </a:spcBef>
              <a:spcAft>
                <a:spcPts val="0"/>
              </a:spcAft>
              <a:buClr>
                <a:srgbClr val="7030A0"/>
              </a:buClr>
              <a:buSzPts val="2600"/>
              <a:buFont typeface="Arial"/>
              <a:buChar char="•"/>
            </a:pPr>
            <a:r>
              <a:rPr b="0" i="0" lang="en-US" sz="2600" u="none" cap="none" strike="noStrike">
                <a:solidFill>
                  <a:srgbClr val="7030A0"/>
                </a:solidFill>
                <a:latin typeface="Calibri"/>
                <a:ea typeface="Calibri"/>
                <a:cs typeface="Calibri"/>
                <a:sym typeface="Calibri"/>
              </a:rPr>
              <a:t>Pipe is buffer, created in the kernel area and provides unidirectional flow of data.</a:t>
            </a:r>
            <a:endParaRPr/>
          </a:p>
          <a:p>
            <a:pPr indent="-342900" lvl="0" marL="342900" marR="0" rtl="0" algn="l">
              <a:spcBef>
                <a:spcPts val="520"/>
              </a:spcBef>
              <a:spcAft>
                <a:spcPts val="0"/>
              </a:spcAft>
              <a:buClr>
                <a:srgbClr val="7030A0"/>
              </a:buClr>
              <a:buSzPts val="2600"/>
              <a:buFont typeface="Arial"/>
              <a:buChar char="•"/>
            </a:pPr>
            <a:r>
              <a:rPr b="0" i="0" lang="en-US" sz="2600" u="none" cap="none" strike="noStrike">
                <a:solidFill>
                  <a:srgbClr val="7030A0"/>
                </a:solidFill>
                <a:latin typeface="Calibri"/>
                <a:ea typeface="Calibri"/>
                <a:cs typeface="Calibri"/>
                <a:sym typeface="Calibri"/>
              </a:rPr>
              <a:t>Pipe is create by, int pipe(int fd[2]);</a:t>
            </a:r>
            <a:endParaRPr/>
          </a:p>
          <a:p>
            <a:pPr indent="-342900" lvl="0" marL="342900" marR="0" rtl="0" algn="l">
              <a:spcBef>
                <a:spcPts val="520"/>
              </a:spcBef>
              <a:spcAft>
                <a:spcPts val="0"/>
              </a:spcAft>
              <a:buClr>
                <a:srgbClr val="7030A0"/>
              </a:buClr>
              <a:buSzPts val="2600"/>
              <a:buFont typeface="Arial"/>
              <a:buChar char="•"/>
            </a:pPr>
            <a:r>
              <a:rPr b="0" i="0" lang="en-US" sz="2600" u="none" cap="none" strike="noStrike">
                <a:solidFill>
                  <a:srgbClr val="7030A0"/>
                </a:solidFill>
                <a:latin typeface="Calibri"/>
                <a:ea typeface="Calibri"/>
                <a:cs typeface="Calibri"/>
                <a:sym typeface="Calibri"/>
              </a:rPr>
              <a:t>Two file descriptors for two ends of pipe are returned.</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15" name="Google Shape;315;p48"/>
          <p:cNvSpPr/>
          <p:nvPr/>
        </p:nvSpPr>
        <p:spPr>
          <a:xfrm>
            <a:off x="3733800" y="1143000"/>
            <a:ext cx="1371600" cy="20574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FF"/>
                </a:solidFill>
                <a:latin typeface="Calibri"/>
                <a:ea typeface="Calibri"/>
                <a:cs typeface="Calibri"/>
                <a:sym typeface="Calibri"/>
              </a:rPr>
              <a:t>process</a:t>
            </a:r>
            <a:endParaRPr b="0" i="0" sz="1800" u="none" cap="none" strike="noStrike">
              <a:solidFill>
                <a:srgbClr val="0000FF"/>
              </a:solidFill>
              <a:latin typeface="Calibri"/>
              <a:ea typeface="Calibri"/>
              <a:cs typeface="Calibri"/>
              <a:sym typeface="Calibri"/>
            </a:endParaRPr>
          </a:p>
        </p:txBody>
      </p:sp>
      <p:cxnSp>
        <p:nvCxnSpPr>
          <p:cNvPr id="316" name="Google Shape;316;p48"/>
          <p:cNvCxnSpPr/>
          <p:nvPr/>
        </p:nvCxnSpPr>
        <p:spPr>
          <a:xfrm>
            <a:off x="609600" y="3429000"/>
            <a:ext cx="7772400" cy="1588"/>
          </a:xfrm>
          <a:prstGeom prst="straightConnector1">
            <a:avLst/>
          </a:prstGeom>
          <a:noFill/>
          <a:ln cap="flat" cmpd="sng" w="9525">
            <a:solidFill>
              <a:srgbClr val="4A7DBA"/>
            </a:solidFill>
            <a:prstDash val="dashDot"/>
            <a:round/>
            <a:headEnd len="sm" w="sm" type="none"/>
            <a:tailEnd len="sm" w="sm" type="none"/>
          </a:ln>
        </p:spPr>
      </p:cxnSp>
      <p:sp>
        <p:nvSpPr>
          <p:cNvPr id="317" name="Google Shape;317;p48"/>
          <p:cNvSpPr/>
          <p:nvPr/>
        </p:nvSpPr>
        <p:spPr>
          <a:xfrm>
            <a:off x="3124200" y="3505200"/>
            <a:ext cx="2590800" cy="533400"/>
          </a:xfrm>
          <a:prstGeom prst="flowChartMagneticDrum">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pipe</a:t>
            </a:r>
            <a:endParaRPr b="0" i="0" sz="1800" u="none" cap="none" strike="noStrike">
              <a:solidFill>
                <a:schemeClr val="accent6"/>
              </a:solidFill>
              <a:latin typeface="Calibri"/>
              <a:ea typeface="Calibri"/>
              <a:cs typeface="Calibri"/>
              <a:sym typeface="Calibri"/>
            </a:endParaRPr>
          </a:p>
        </p:txBody>
      </p:sp>
      <p:sp>
        <p:nvSpPr>
          <p:cNvPr id="318" name="Google Shape;318;p48"/>
          <p:cNvSpPr/>
          <p:nvPr/>
        </p:nvSpPr>
        <p:spPr>
          <a:xfrm>
            <a:off x="2362200" y="1752600"/>
            <a:ext cx="609600" cy="2286000"/>
          </a:xfrm>
          <a:prstGeom prst="curvedRightArrow">
            <a:avLst>
              <a:gd fmla="val 25000" name="adj1"/>
              <a:gd fmla="val 50000" name="adj2"/>
              <a:gd fmla="val 25000" name="adj3"/>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19" name="Google Shape;319;p48"/>
          <p:cNvCxnSpPr/>
          <p:nvPr/>
        </p:nvCxnSpPr>
        <p:spPr>
          <a:xfrm>
            <a:off x="5410200" y="4419600"/>
            <a:ext cx="685800" cy="1588"/>
          </a:xfrm>
          <a:prstGeom prst="straightConnector1">
            <a:avLst/>
          </a:prstGeom>
          <a:noFill/>
          <a:ln cap="flat" cmpd="sng" w="9525">
            <a:solidFill>
              <a:srgbClr val="4A7DBA"/>
            </a:solidFill>
            <a:prstDash val="solid"/>
            <a:round/>
            <a:headEnd len="sm" w="sm" type="none"/>
            <a:tailEnd len="med" w="med" type="stealth"/>
          </a:ln>
        </p:spPr>
      </p:cxnSp>
      <p:sp>
        <p:nvSpPr>
          <p:cNvPr id="320" name="Google Shape;320;p48"/>
          <p:cNvSpPr/>
          <p:nvPr/>
        </p:nvSpPr>
        <p:spPr>
          <a:xfrm rot="-5400000">
            <a:off x="5067300" y="2400300"/>
            <a:ext cx="2209800" cy="762000"/>
          </a:xfrm>
          <a:prstGeom prst="curvedUpArrow">
            <a:avLst>
              <a:gd fmla="val 25000" name="adj1"/>
              <a:gd fmla="val 50000" name="adj2"/>
              <a:gd fmla="val 25000" name="adj3"/>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21" name="Google Shape;321;p48"/>
          <p:cNvCxnSpPr/>
          <p:nvPr/>
        </p:nvCxnSpPr>
        <p:spPr>
          <a:xfrm>
            <a:off x="2438400" y="4343400"/>
            <a:ext cx="685800" cy="1588"/>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457200" y="0"/>
            <a:ext cx="8229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327" name="Google Shape;327;p49"/>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pipe is created , </a:t>
            </a:r>
            <a:r>
              <a:rPr b="0" i="1" lang="en-US" sz="3200" u="none" cap="none" strike="noStrike">
                <a:solidFill>
                  <a:srgbClr val="0000FF"/>
                </a:solidFill>
                <a:latin typeface="Calibri"/>
                <a:ea typeface="Calibri"/>
                <a:cs typeface="Calibri"/>
                <a:sym typeface="Calibri"/>
              </a:rPr>
              <a:t>fd</a:t>
            </a:r>
            <a:r>
              <a:rPr b="0" i="1" lang="en-US" sz="3200" u="none" cap="none" strike="noStrike">
                <a:solidFill>
                  <a:srgbClr val="00B050"/>
                </a:solidFill>
                <a:latin typeface="Calibri"/>
                <a:ea typeface="Calibri"/>
                <a:cs typeface="Calibri"/>
                <a:sym typeface="Calibri"/>
              </a:rPr>
              <a:t> </a:t>
            </a:r>
            <a:r>
              <a:rPr b="0" i="0" lang="en-US" sz="3200" u="none" cap="none" strike="noStrike">
                <a:solidFill>
                  <a:srgbClr val="00B050"/>
                </a:solidFill>
                <a:latin typeface="Calibri"/>
                <a:ea typeface="Calibri"/>
                <a:cs typeface="Calibri"/>
                <a:sym typeface="Calibri"/>
              </a:rPr>
              <a:t>is populated with two file descriptor, where </a:t>
            </a:r>
            <a:r>
              <a:rPr b="0" i="1" lang="en-US" sz="3200" u="none" cap="none" strike="noStrike">
                <a:solidFill>
                  <a:srgbClr val="0000FF"/>
                </a:solidFill>
                <a:latin typeface="Calibri"/>
                <a:ea typeface="Calibri"/>
                <a:cs typeface="Calibri"/>
                <a:sym typeface="Calibri"/>
              </a:rPr>
              <a:t>fd[0]</a:t>
            </a:r>
            <a:r>
              <a:rPr b="0" i="1" lang="en-US" sz="3200" u="none" cap="none" strike="noStrike">
                <a:solidFill>
                  <a:srgbClr val="00B050"/>
                </a:solidFill>
                <a:latin typeface="Calibri"/>
                <a:ea typeface="Calibri"/>
                <a:cs typeface="Calibri"/>
                <a:sym typeface="Calibri"/>
              </a:rPr>
              <a:t> </a:t>
            </a:r>
            <a:r>
              <a:rPr b="0" i="0" lang="en-US" sz="3200" u="none" cap="none" strike="noStrike">
                <a:solidFill>
                  <a:srgbClr val="00B050"/>
                </a:solidFill>
                <a:latin typeface="Calibri"/>
                <a:ea typeface="Calibri"/>
                <a:cs typeface="Calibri"/>
                <a:sym typeface="Calibri"/>
              </a:rPr>
              <a:t>is for reading and </a:t>
            </a:r>
            <a:r>
              <a:rPr b="0" i="1" lang="en-US" sz="3200" u="none" cap="none" strike="noStrike">
                <a:solidFill>
                  <a:srgbClr val="0000FF"/>
                </a:solidFill>
                <a:latin typeface="Calibri"/>
                <a:ea typeface="Calibri"/>
                <a:cs typeface="Calibri"/>
                <a:sym typeface="Calibri"/>
              </a:rPr>
              <a:t>fd[1]</a:t>
            </a:r>
            <a:r>
              <a:rPr b="0" i="0" lang="en-US" sz="3200" u="none" cap="none" strike="noStrike">
                <a:solidFill>
                  <a:srgbClr val="00B050"/>
                </a:solidFill>
                <a:latin typeface="Calibri"/>
                <a:ea typeface="Calibri"/>
                <a:cs typeface="Calibri"/>
                <a:sym typeface="Calibri"/>
              </a:rPr>
              <a:t> is for writing. It returns 0 on success and -1 on error.</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pipe is created by one process, but used to communicate with another </a:t>
            </a:r>
            <a:r>
              <a:rPr b="0" i="0" lang="en-US" sz="3200" u="none" cap="none" strike="noStrike">
                <a:solidFill>
                  <a:srgbClr val="0000FF"/>
                </a:solidFill>
                <a:latin typeface="Calibri"/>
                <a:ea typeface="Calibri"/>
                <a:cs typeface="Calibri"/>
                <a:sym typeface="Calibri"/>
              </a:rPr>
              <a:t>process(typical between parent and child</a:t>
            </a:r>
            <a:r>
              <a:rPr b="0" i="0" lang="en-US" sz="3200" u="none" cap="none" strike="noStrike">
                <a:solidFill>
                  <a:srgbClr val="00B050"/>
                </a:solidFill>
                <a:latin typeface="Calibri"/>
                <a:ea typeface="Calibri"/>
                <a:cs typeface="Calibri"/>
                <a:sym typeface="Calibri"/>
              </a:rPr>
              <a: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Data can be read and written to the pipe using </a:t>
            </a:r>
            <a:r>
              <a:rPr b="0" i="0" lang="en-US" sz="3200" u="none" cap="none" strike="noStrike">
                <a:solidFill>
                  <a:srgbClr val="0000FF"/>
                </a:solidFill>
                <a:latin typeface="Calibri"/>
                <a:ea typeface="Calibri"/>
                <a:cs typeface="Calibri"/>
                <a:sym typeface="Calibri"/>
              </a:rPr>
              <a:t>read() </a:t>
            </a:r>
            <a:r>
              <a:rPr b="0" i="0" lang="en-US" sz="3200" u="none" cap="none" strike="noStrike">
                <a:solidFill>
                  <a:srgbClr val="00B050"/>
                </a:solidFill>
                <a:latin typeface="Calibri"/>
                <a:ea typeface="Calibri"/>
                <a:cs typeface="Calibri"/>
                <a:sym typeface="Calibri"/>
              </a:rPr>
              <a:t>and </a:t>
            </a:r>
            <a:r>
              <a:rPr b="0" i="0" lang="en-US" sz="3200" u="none" cap="none" strike="noStrike">
                <a:solidFill>
                  <a:srgbClr val="0000FF"/>
                </a:solidFill>
                <a:latin typeface="Calibri"/>
                <a:ea typeface="Calibri"/>
                <a:cs typeface="Calibri"/>
                <a:sym typeface="Calibri"/>
              </a:rPr>
              <a:t>write()</a:t>
            </a:r>
            <a:r>
              <a:rPr b="0" i="0" lang="en-US" sz="3200" u="none" cap="none" strike="noStrike">
                <a:solidFill>
                  <a:srgbClr val="00B050"/>
                </a:solidFill>
                <a:latin typeface="Calibri"/>
                <a:ea typeface="Calibri"/>
                <a:cs typeface="Calibri"/>
                <a:sym typeface="Calibri"/>
              </a:rPr>
              <a:t> system calls and passing </a:t>
            </a:r>
            <a:r>
              <a:rPr b="0" i="1" lang="en-US" sz="3200" u="none" cap="none" strike="noStrike">
                <a:solidFill>
                  <a:srgbClr val="0000FF"/>
                </a:solidFill>
                <a:latin typeface="Calibri"/>
                <a:ea typeface="Calibri"/>
                <a:cs typeface="Calibri"/>
                <a:sym typeface="Calibri"/>
              </a:rPr>
              <a:t>fd[0]</a:t>
            </a:r>
            <a:r>
              <a:rPr b="0" i="0" lang="en-US" sz="3200" u="none" cap="none" strike="noStrike">
                <a:solidFill>
                  <a:srgbClr val="00B050"/>
                </a:solidFill>
                <a:latin typeface="Calibri"/>
                <a:ea typeface="Calibri"/>
                <a:cs typeface="Calibri"/>
                <a:sym typeface="Calibri"/>
              </a:rPr>
              <a:t> and </a:t>
            </a:r>
            <a:r>
              <a:rPr b="0" i="1" lang="en-US" sz="3200" u="none" cap="none" strike="noStrike">
                <a:solidFill>
                  <a:srgbClr val="0000FF"/>
                </a:solidFill>
                <a:latin typeface="Calibri"/>
                <a:ea typeface="Calibri"/>
                <a:cs typeface="Calibri"/>
                <a:sym typeface="Calibri"/>
              </a:rPr>
              <a:t>fd[1]</a:t>
            </a:r>
            <a:r>
              <a:rPr b="0" i="1" lang="en-US" sz="3200" u="none" cap="none" strike="noStrike">
                <a:solidFill>
                  <a:srgbClr val="00B050"/>
                </a:solidFill>
                <a:latin typeface="Calibri"/>
                <a:ea typeface="Calibri"/>
                <a:cs typeface="Calibri"/>
                <a:sym typeface="Calibri"/>
              </a:rPr>
              <a:t> </a:t>
            </a:r>
            <a:r>
              <a:rPr b="0" i="0" lang="en-US" sz="3200" u="none" cap="none" strike="noStrike">
                <a:solidFill>
                  <a:srgbClr val="00B050"/>
                </a:solidFill>
                <a:latin typeface="Calibri"/>
                <a:ea typeface="Calibri"/>
                <a:cs typeface="Calibri"/>
                <a:sym typeface="Calibri"/>
              </a:rPr>
              <a:t>as respective file descriptors.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data is maintained as continuous stream of bytes.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1" sz="32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457200" y="0"/>
            <a:ext cx="8229600" cy="129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Using Pipes</a:t>
            </a:r>
            <a:endParaRPr b="0" i="0" sz="4400" u="none" cap="none" strike="noStrike">
              <a:solidFill>
                <a:srgbClr val="76923C"/>
              </a:solidFill>
              <a:latin typeface="Calibri"/>
              <a:ea typeface="Calibri"/>
              <a:cs typeface="Calibri"/>
              <a:sym typeface="Calibri"/>
            </a:endParaRPr>
          </a:p>
        </p:txBody>
      </p:sp>
      <p:sp>
        <p:nvSpPr>
          <p:cNvPr id="334" name="Google Shape;334;p5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a)                                            b)  </a:t>
            </a:r>
            <a:endParaRPr/>
          </a:p>
          <a:p>
            <a:pPr indent="-342900" lvl="0" marL="342900" marR="0" rtl="0" algn="l">
              <a:spcBef>
                <a:spcPts val="640"/>
              </a:spcBef>
              <a:spcAft>
                <a:spcPts val="0"/>
              </a:spcAft>
              <a:buFont typeface="Arial"/>
              <a:buNone/>
            </a:pPr>
            <a:r>
              <a:rPr b="0" i="0" lang="en-US" sz="3200" u="none" cap="none" strike="noStrike">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 fork                                                                        fork</a:t>
            </a:r>
            <a:endParaRPr/>
          </a:p>
          <a:p>
            <a:pPr indent="-342900" lvl="0" marL="342900" marR="0" rtl="0" algn="l">
              <a:spcBef>
                <a:spcPts val="640"/>
              </a:spcBef>
              <a:spcAft>
                <a:spcPts val="0"/>
              </a:spcAft>
              <a:buClr>
                <a:schemeClr val="dk1"/>
              </a:buClr>
              <a:buFont typeface="Arial"/>
              <a:buNone/>
            </a:pPr>
            <a:r>
              <a:t/>
            </a:r>
            <a:endParaRPr b="0" i="0" sz="3200" u="none" cap="none" strike="noStrike">
              <a:latin typeface="Calibri"/>
              <a:ea typeface="Calibri"/>
              <a:cs typeface="Calibri"/>
              <a:sym typeface="Calibri"/>
            </a:endParaRPr>
          </a:p>
          <a:p>
            <a:pPr indent="-342900" lvl="0" marL="342900" marR="0" rtl="0" algn="l">
              <a:spcBef>
                <a:spcPts val="640"/>
              </a:spcBef>
              <a:spcAft>
                <a:spcPts val="0"/>
              </a:spcAft>
              <a:buFont typeface="Arial"/>
              <a:buNone/>
            </a:pPr>
            <a:r>
              <a:rPr b="0" i="0" lang="en-US" sz="3200" u="none" cap="none" strike="noStrike">
                <a:latin typeface="Calibri"/>
                <a:ea typeface="Calibri"/>
                <a:cs typeface="Calibri"/>
                <a:sym typeface="Calibri"/>
              </a:rPr>
              <a:t>    </a:t>
            </a:r>
            <a:endParaRPr/>
          </a:p>
          <a:p>
            <a:pPr indent="-342900" lvl="0" marL="342900" marR="0" rtl="0" algn="l">
              <a:spcBef>
                <a:spcPts val="640"/>
              </a:spcBef>
              <a:spcAft>
                <a:spcPts val="0"/>
              </a:spcAft>
              <a:buFont typeface="Arial"/>
              <a:buNone/>
            </a:pPr>
            <a:r>
              <a:rPr b="0" i="0" lang="en-US" sz="3200" u="none" cap="none" strike="noStrike">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fd[1]         fd[1]         fd[0]             fd[0]             fd[1]                                        fd[0] </a:t>
            </a:r>
            <a:r>
              <a:rPr b="0" i="0" lang="en-US" sz="2000" u="none" cap="none" strike="noStrike">
                <a:solidFill>
                  <a:srgbClr val="0000FF"/>
                </a:solidFill>
                <a:latin typeface="Calibri"/>
                <a:ea typeface="Calibri"/>
                <a:cs typeface="Calibri"/>
                <a:sym typeface="Calibri"/>
              </a:rPr>
              <a:t>Process</a:t>
            </a:r>
            <a:endParaRPr/>
          </a:p>
          <a:p>
            <a:pPr indent="-342900" lvl="0" marL="342900" marR="0" rtl="0" algn="l">
              <a:spcBef>
                <a:spcPts val="400"/>
              </a:spcBef>
              <a:spcAft>
                <a:spcPts val="0"/>
              </a:spcAft>
              <a:buFont typeface="Arial"/>
              <a:buNone/>
            </a:pPr>
            <a:r>
              <a:rPr b="0" i="0" lang="en-US" sz="2000" u="none" cap="none" strike="noStrike">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FF0000"/>
                </a:solidFill>
                <a:latin typeface="Calibri"/>
                <a:ea typeface="Calibri"/>
                <a:cs typeface="Calibri"/>
                <a:sym typeface="Calibri"/>
              </a:rPr>
              <a:t>Kernel</a:t>
            </a:r>
            <a:endParaRPr/>
          </a:p>
          <a:p>
            <a:pPr indent="-342900" lvl="0" marL="342900" marR="0" rtl="0" algn="l">
              <a:spcBef>
                <a:spcPts val="400"/>
              </a:spcBef>
              <a:spcAft>
                <a:spcPts val="0"/>
              </a:spcAft>
              <a:buClr>
                <a:schemeClr val="dk1"/>
              </a:buClr>
              <a:buFont typeface="Arial"/>
              <a:buNone/>
            </a:pPr>
            <a:r>
              <a:t/>
            </a:r>
            <a:endParaRPr b="0" i="0" sz="2000" u="none" cap="none" strike="noStrike">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latin typeface="Calibri"/>
              <a:ea typeface="Calibri"/>
              <a:cs typeface="Calibri"/>
              <a:sym typeface="Calibri"/>
            </a:endParaRPr>
          </a:p>
          <a:p>
            <a:pPr indent="-342900" lvl="0" marL="342900" marR="0" rtl="0" algn="l">
              <a:spcBef>
                <a:spcPts val="400"/>
              </a:spcBef>
              <a:spcAft>
                <a:spcPts val="0"/>
              </a:spcAft>
              <a:buFont typeface="Arial"/>
              <a:buNone/>
            </a:pPr>
            <a:r>
              <a:rPr b="0" i="0" lang="en-US" sz="2000" u="none" cap="none" strike="noStrike">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Flow of data</a:t>
            </a:r>
            <a:r>
              <a:rPr b="0" i="0" lang="en-US" sz="2000" u="none" cap="none" strike="noStrike">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Flow of data </a:t>
            </a:r>
            <a:endParaRPr b="0" i="0" sz="2000" u="none" cap="none" strike="noStrike">
              <a:solidFill>
                <a:srgbClr val="00B0F0"/>
              </a:solidFill>
              <a:latin typeface="Calibri"/>
              <a:ea typeface="Calibri"/>
              <a:cs typeface="Calibri"/>
              <a:sym typeface="Calibri"/>
            </a:endParaRPr>
          </a:p>
        </p:txBody>
      </p:sp>
      <p:sp>
        <p:nvSpPr>
          <p:cNvPr id="335" name="Google Shape;335;p50"/>
          <p:cNvSpPr/>
          <p:nvPr/>
        </p:nvSpPr>
        <p:spPr>
          <a:xfrm>
            <a:off x="5105400" y="2057400"/>
            <a:ext cx="1219200" cy="16002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parent</a:t>
            </a:r>
            <a:endParaRPr b="0" i="0" sz="1800" u="none" cap="none" strike="noStrike">
              <a:solidFill>
                <a:schemeClr val="dk1"/>
              </a:solidFill>
              <a:latin typeface="Calibri"/>
              <a:ea typeface="Calibri"/>
              <a:cs typeface="Calibri"/>
              <a:sym typeface="Calibri"/>
            </a:endParaRPr>
          </a:p>
        </p:txBody>
      </p:sp>
      <p:sp>
        <p:nvSpPr>
          <p:cNvPr id="336" name="Google Shape;336;p50"/>
          <p:cNvSpPr/>
          <p:nvPr/>
        </p:nvSpPr>
        <p:spPr>
          <a:xfrm>
            <a:off x="2819400" y="2057400"/>
            <a:ext cx="1219200" cy="16002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child</a:t>
            </a:r>
            <a:endParaRPr b="0" i="0" sz="1800" u="none" cap="none" strike="noStrike">
              <a:solidFill>
                <a:schemeClr val="dk1"/>
              </a:solidFill>
              <a:latin typeface="Calibri"/>
              <a:ea typeface="Calibri"/>
              <a:cs typeface="Calibri"/>
              <a:sym typeface="Calibri"/>
            </a:endParaRPr>
          </a:p>
        </p:txBody>
      </p:sp>
      <p:sp>
        <p:nvSpPr>
          <p:cNvPr id="337" name="Google Shape;337;p50"/>
          <p:cNvSpPr/>
          <p:nvPr/>
        </p:nvSpPr>
        <p:spPr>
          <a:xfrm>
            <a:off x="838200" y="2057400"/>
            <a:ext cx="1143000" cy="16002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parent</a:t>
            </a:r>
            <a:endParaRPr b="0" i="0" sz="1800" u="none" cap="none" strike="noStrike">
              <a:solidFill>
                <a:schemeClr val="dk1"/>
              </a:solidFill>
              <a:latin typeface="Calibri"/>
              <a:ea typeface="Calibri"/>
              <a:cs typeface="Calibri"/>
              <a:sym typeface="Calibri"/>
            </a:endParaRPr>
          </a:p>
        </p:txBody>
      </p:sp>
      <p:sp>
        <p:nvSpPr>
          <p:cNvPr id="338" name="Google Shape;338;p50"/>
          <p:cNvSpPr/>
          <p:nvPr/>
        </p:nvSpPr>
        <p:spPr>
          <a:xfrm>
            <a:off x="7086600" y="2057400"/>
            <a:ext cx="1219200" cy="16002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child</a:t>
            </a:r>
            <a:endParaRPr b="0" i="0" sz="1800" u="none" cap="none" strike="noStrike">
              <a:solidFill>
                <a:schemeClr val="dk1"/>
              </a:solidFill>
              <a:latin typeface="Calibri"/>
              <a:ea typeface="Calibri"/>
              <a:cs typeface="Calibri"/>
              <a:sym typeface="Calibri"/>
            </a:endParaRPr>
          </a:p>
        </p:txBody>
      </p:sp>
      <p:cxnSp>
        <p:nvCxnSpPr>
          <p:cNvPr id="339" name="Google Shape;339;p50"/>
          <p:cNvCxnSpPr/>
          <p:nvPr/>
        </p:nvCxnSpPr>
        <p:spPr>
          <a:xfrm>
            <a:off x="1981200" y="2667000"/>
            <a:ext cx="838200" cy="1588"/>
          </a:xfrm>
          <a:prstGeom prst="straightConnector1">
            <a:avLst/>
          </a:prstGeom>
          <a:noFill/>
          <a:ln cap="flat" cmpd="sng" w="9525">
            <a:solidFill>
              <a:srgbClr val="4A7DBA"/>
            </a:solidFill>
            <a:prstDash val="solid"/>
            <a:round/>
            <a:headEnd len="sm" w="sm" type="none"/>
            <a:tailEnd len="med" w="med" type="stealth"/>
          </a:ln>
        </p:spPr>
      </p:cxnSp>
      <p:cxnSp>
        <p:nvCxnSpPr>
          <p:cNvPr id="340" name="Google Shape;340;p50"/>
          <p:cNvCxnSpPr/>
          <p:nvPr/>
        </p:nvCxnSpPr>
        <p:spPr>
          <a:xfrm>
            <a:off x="6248400" y="2667000"/>
            <a:ext cx="838200" cy="1588"/>
          </a:xfrm>
          <a:prstGeom prst="straightConnector1">
            <a:avLst/>
          </a:prstGeom>
          <a:noFill/>
          <a:ln cap="flat" cmpd="sng" w="9525">
            <a:solidFill>
              <a:srgbClr val="4A7DBA"/>
            </a:solidFill>
            <a:prstDash val="solid"/>
            <a:round/>
            <a:headEnd len="sm" w="sm" type="none"/>
            <a:tailEnd len="med" w="med" type="stealth"/>
          </a:ln>
        </p:spPr>
      </p:cxnSp>
      <p:cxnSp>
        <p:nvCxnSpPr>
          <p:cNvPr id="341" name="Google Shape;341;p50"/>
          <p:cNvCxnSpPr/>
          <p:nvPr/>
        </p:nvCxnSpPr>
        <p:spPr>
          <a:xfrm>
            <a:off x="609600" y="4495800"/>
            <a:ext cx="8534400" cy="1588"/>
          </a:xfrm>
          <a:prstGeom prst="straightConnector1">
            <a:avLst/>
          </a:prstGeom>
          <a:noFill/>
          <a:ln cap="flat" cmpd="sng" w="9525">
            <a:solidFill>
              <a:srgbClr val="4A7DBA"/>
            </a:solidFill>
            <a:prstDash val="dashDot"/>
            <a:round/>
            <a:headEnd len="sm" w="sm" type="none"/>
            <a:tailEnd len="sm" w="sm" type="none"/>
          </a:ln>
        </p:spPr>
      </p:cxnSp>
      <p:sp>
        <p:nvSpPr>
          <p:cNvPr id="342" name="Google Shape;342;p50"/>
          <p:cNvSpPr/>
          <p:nvPr/>
        </p:nvSpPr>
        <p:spPr>
          <a:xfrm>
            <a:off x="990600" y="4800600"/>
            <a:ext cx="2286000" cy="457200"/>
          </a:xfrm>
          <a:prstGeom prst="flowChartMagneticDrum">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pipe</a:t>
            </a:r>
            <a:endParaRPr b="0" i="0" sz="1800" u="none" cap="none" strike="noStrike">
              <a:solidFill>
                <a:schemeClr val="accent6"/>
              </a:solidFill>
              <a:latin typeface="Calibri"/>
              <a:ea typeface="Calibri"/>
              <a:cs typeface="Calibri"/>
              <a:sym typeface="Calibri"/>
            </a:endParaRPr>
          </a:p>
        </p:txBody>
      </p:sp>
      <p:sp>
        <p:nvSpPr>
          <p:cNvPr id="343" name="Google Shape;343;p50"/>
          <p:cNvSpPr/>
          <p:nvPr/>
        </p:nvSpPr>
        <p:spPr>
          <a:xfrm>
            <a:off x="5410200" y="4724400"/>
            <a:ext cx="2286000" cy="457200"/>
          </a:xfrm>
          <a:prstGeom prst="flowChartMagneticDrum">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pipe</a:t>
            </a:r>
            <a:endParaRPr b="0" i="0" sz="1800" u="none" cap="none" strike="noStrike">
              <a:solidFill>
                <a:schemeClr val="accent6"/>
              </a:solidFill>
              <a:latin typeface="Calibri"/>
              <a:ea typeface="Calibri"/>
              <a:cs typeface="Calibri"/>
              <a:sym typeface="Calibri"/>
            </a:endParaRPr>
          </a:p>
        </p:txBody>
      </p:sp>
      <p:sp>
        <p:nvSpPr>
          <p:cNvPr id="344" name="Google Shape;344;p50"/>
          <p:cNvSpPr/>
          <p:nvPr/>
        </p:nvSpPr>
        <p:spPr>
          <a:xfrm rot="-505960">
            <a:off x="4665710" y="2851329"/>
            <a:ext cx="609600" cy="2362200"/>
          </a:xfrm>
          <a:prstGeom prst="curvedRightArrow">
            <a:avLst>
              <a:gd fmla="val 25000" name="adj1"/>
              <a:gd fmla="val 50000" name="adj2"/>
              <a:gd fmla="val 25000" name="adj3"/>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5" name="Google Shape;345;p50"/>
          <p:cNvSpPr/>
          <p:nvPr/>
        </p:nvSpPr>
        <p:spPr>
          <a:xfrm rot="2870228">
            <a:off x="1653598" y="2685677"/>
            <a:ext cx="509642" cy="2426128"/>
          </a:xfrm>
          <a:prstGeom prst="curvedRightArrow">
            <a:avLst>
              <a:gd fmla="val 25000" name="adj1"/>
              <a:gd fmla="val 50000" name="adj2"/>
              <a:gd fmla="val 25000" name="adj3"/>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6" name="Google Shape;346;p50"/>
          <p:cNvSpPr/>
          <p:nvPr/>
        </p:nvSpPr>
        <p:spPr>
          <a:xfrm rot="8993288">
            <a:off x="2264179" y="2876167"/>
            <a:ext cx="637037" cy="2210794"/>
          </a:xfrm>
          <a:prstGeom prst="curvedRightArrow">
            <a:avLst>
              <a:gd fmla="val 25000" name="adj1"/>
              <a:gd fmla="val 50000" name="adj2"/>
              <a:gd fmla="val 25000" name="adj3"/>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7" name="Google Shape;347;p50"/>
          <p:cNvSpPr/>
          <p:nvPr/>
        </p:nvSpPr>
        <p:spPr>
          <a:xfrm rot="-9351550">
            <a:off x="3593683" y="3118351"/>
            <a:ext cx="613860" cy="2236422"/>
          </a:xfrm>
          <a:prstGeom prst="curvedRightArrow">
            <a:avLst>
              <a:gd fmla="val 25000" name="adj1"/>
              <a:gd fmla="val 50000" name="adj2"/>
              <a:gd fmla="val 25000" name="adj3"/>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8" name="Google Shape;348;p50"/>
          <p:cNvSpPr/>
          <p:nvPr/>
        </p:nvSpPr>
        <p:spPr>
          <a:xfrm rot="-290887">
            <a:off x="457200" y="2971800"/>
            <a:ext cx="609600" cy="2362200"/>
          </a:xfrm>
          <a:prstGeom prst="curvedRightArrow">
            <a:avLst>
              <a:gd fmla="val 25000" name="adj1"/>
              <a:gd fmla="val 50000" name="adj2"/>
              <a:gd fmla="val 25000" name="adj3"/>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9" name="Google Shape;349;p50"/>
          <p:cNvSpPr/>
          <p:nvPr/>
        </p:nvSpPr>
        <p:spPr>
          <a:xfrm rot="-9351550">
            <a:off x="7821883" y="3075733"/>
            <a:ext cx="613860" cy="2236422"/>
          </a:xfrm>
          <a:prstGeom prst="curvedRightArrow">
            <a:avLst>
              <a:gd fmla="val 25000" name="adj1"/>
              <a:gd fmla="val 50000" name="adj2"/>
              <a:gd fmla="val 25000" name="adj3"/>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50" name="Google Shape;350;p50"/>
          <p:cNvCxnSpPr/>
          <p:nvPr/>
        </p:nvCxnSpPr>
        <p:spPr>
          <a:xfrm>
            <a:off x="533400" y="5791200"/>
            <a:ext cx="685800" cy="1588"/>
          </a:xfrm>
          <a:prstGeom prst="straightConnector1">
            <a:avLst/>
          </a:prstGeom>
          <a:noFill/>
          <a:ln cap="flat" cmpd="sng" w="9525">
            <a:solidFill>
              <a:srgbClr val="4A7DBA"/>
            </a:solidFill>
            <a:prstDash val="solid"/>
            <a:round/>
            <a:headEnd len="sm" w="sm" type="none"/>
            <a:tailEnd len="med" w="med" type="stealth"/>
          </a:ln>
        </p:spPr>
      </p:cxnSp>
      <p:cxnSp>
        <p:nvCxnSpPr>
          <p:cNvPr id="351" name="Google Shape;351;p50"/>
          <p:cNvCxnSpPr/>
          <p:nvPr/>
        </p:nvCxnSpPr>
        <p:spPr>
          <a:xfrm>
            <a:off x="2667000" y="5791200"/>
            <a:ext cx="685800" cy="1588"/>
          </a:xfrm>
          <a:prstGeom prst="straightConnector1">
            <a:avLst/>
          </a:prstGeom>
          <a:noFill/>
          <a:ln cap="flat" cmpd="sng" w="9525">
            <a:solidFill>
              <a:srgbClr val="4A7DBA"/>
            </a:solidFill>
            <a:prstDash val="solid"/>
            <a:round/>
            <a:headEnd len="sm" w="sm" type="none"/>
            <a:tailEnd len="med" w="med" type="stealth"/>
          </a:ln>
        </p:spPr>
      </p:cxnSp>
      <p:cxnSp>
        <p:nvCxnSpPr>
          <p:cNvPr id="352" name="Google Shape;352;p50"/>
          <p:cNvCxnSpPr/>
          <p:nvPr/>
        </p:nvCxnSpPr>
        <p:spPr>
          <a:xfrm>
            <a:off x="5105400" y="5791200"/>
            <a:ext cx="685800" cy="1588"/>
          </a:xfrm>
          <a:prstGeom prst="straightConnector1">
            <a:avLst/>
          </a:prstGeom>
          <a:noFill/>
          <a:ln cap="flat" cmpd="sng" w="9525">
            <a:solidFill>
              <a:srgbClr val="4A7DBA"/>
            </a:solidFill>
            <a:prstDash val="solid"/>
            <a:round/>
            <a:headEnd len="sm" w="sm" type="none"/>
            <a:tailEnd len="med" w="med" type="stealth"/>
          </a:ln>
        </p:spPr>
      </p:cxnSp>
      <p:cxnSp>
        <p:nvCxnSpPr>
          <p:cNvPr id="353" name="Google Shape;353;p50"/>
          <p:cNvCxnSpPr/>
          <p:nvPr/>
        </p:nvCxnSpPr>
        <p:spPr>
          <a:xfrm>
            <a:off x="7239000" y="5791200"/>
            <a:ext cx="685800" cy="1588"/>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457200" y="0"/>
            <a:ext cx="8229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359" name="Google Shape;359;p51"/>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Since pipe cannot </a:t>
            </a:r>
            <a:r>
              <a:rPr b="0" i="0" lang="en-US" sz="3200" u="none" cap="none" strike="noStrike">
                <a:solidFill>
                  <a:srgbClr val="0000FF"/>
                </a:solidFill>
                <a:latin typeface="Calibri"/>
                <a:ea typeface="Calibri"/>
                <a:cs typeface="Calibri"/>
                <a:sym typeface="Calibri"/>
              </a:rPr>
              <a:t>referred by name</a:t>
            </a:r>
            <a:r>
              <a:rPr b="0" i="0" lang="en-US" sz="3200" u="none" cap="none" strike="noStrike">
                <a:solidFill>
                  <a:srgbClr val="00B050"/>
                </a:solidFill>
                <a:latin typeface="Calibri"/>
                <a:ea typeface="Calibri"/>
                <a:cs typeface="Calibri"/>
                <a:sym typeface="Calibri"/>
              </a:rPr>
              <a:t>, it is used between two related process.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Communication between two process, parent and child can be done by following steps:</a:t>
            </a:r>
            <a:endParaRPr/>
          </a:p>
          <a:p>
            <a:pPr indent="-514350" lvl="0" marL="514350" marR="0" rtl="0" algn="l">
              <a:spcBef>
                <a:spcPts val="640"/>
              </a:spcBef>
              <a:spcAft>
                <a:spcPts val="0"/>
              </a:spcAft>
              <a:buClr>
                <a:srgbClr val="00B050"/>
              </a:buClr>
              <a:buSzPts val="3200"/>
              <a:buFont typeface="Calibri"/>
              <a:buAutoNum type="alphaLcParenR"/>
            </a:pPr>
            <a:r>
              <a:rPr b="0" i="0" lang="en-US" sz="3200" u="none" cap="none" strike="noStrike">
                <a:solidFill>
                  <a:srgbClr val="00B050"/>
                </a:solidFill>
                <a:latin typeface="Calibri"/>
                <a:ea typeface="Calibri"/>
                <a:cs typeface="Calibri"/>
                <a:sym typeface="Calibri"/>
              </a:rPr>
              <a:t>First the parent process will create the pipe    by calling </a:t>
            </a:r>
            <a:r>
              <a:rPr b="0" i="1" lang="en-US" sz="3200" u="none" cap="none" strike="noStrike">
                <a:solidFill>
                  <a:srgbClr val="0000FF"/>
                </a:solidFill>
                <a:latin typeface="Calibri"/>
                <a:ea typeface="Calibri"/>
                <a:cs typeface="Calibri"/>
                <a:sym typeface="Calibri"/>
              </a:rPr>
              <a:t>fork(</a:t>
            </a:r>
            <a:r>
              <a:rPr b="0" i="1" lang="en-US" sz="3200" u="none" cap="none" strike="noStrike">
                <a:solidFill>
                  <a:srgbClr val="00B050"/>
                </a:solidFill>
                <a:latin typeface="Calibri"/>
                <a:ea typeface="Calibri"/>
                <a:cs typeface="Calibri"/>
                <a:sym typeface="Calibri"/>
              </a:rPr>
              <a:t>)</a:t>
            </a:r>
            <a:r>
              <a:rPr b="0" i="0" lang="en-US" sz="3200" u="none" cap="none" strike="noStrike">
                <a:solidFill>
                  <a:srgbClr val="00B050"/>
                </a:solidFill>
                <a:latin typeface="Calibri"/>
                <a:ea typeface="Calibri"/>
                <a:cs typeface="Calibri"/>
                <a:sym typeface="Calibri"/>
              </a:rPr>
              <a:t> to create a child process.</a:t>
            </a:r>
            <a:endParaRPr b="0" i="0" sz="3200" u="none" cap="none" strike="noStrike">
              <a:solidFill>
                <a:srgbClr val="00B050"/>
              </a:solidFill>
              <a:latin typeface="Calibri"/>
              <a:ea typeface="Calibri"/>
              <a:cs typeface="Calibri"/>
              <a:sym typeface="Calibri"/>
            </a:endParaRPr>
          </a:p>
          <a:p>
            <a:pPr indent="-514350" lvl="0" marL="514350" marR="0" rtl="0" algn="l">
              <a:spcBef>
                <a:spcPts val="640"/>
              </a:spcBef>
              <a:spcAft>
                <a:spcPts val="0"/>
              </a:spcAft>
              <a:buClr>
                <a:srgbClr val="00B050"/>
              </a:buClr>
              <a:buSzPts val="3200"/>
              <a:buFont typeface="Calibri"/>
              <a:buAutoNum type="alphaLcParenR"/>
            </a:pPr>
            <a:r>
              <a:rPr b="0" i="0" lang="en-US" sz="3200" u="none" cap="none" strike="noStrike">
                <a:solidFill>
                  <a:srgbClr val="00B050"/>
                </a:solidFill>
                <a:latin typeface="Calibri"/>
                <a:ea typeface="Calibri"/>
                <a:cs typeface="Calibri"/>
                <a:sym typeface="Calibri"/>
              </a:rPr>
              <a:t>The parent process will now close the </a:t>
            </a:r>
            <a:r>
              <a:rPr b="0" i="0" lang="en-US" sz="3200" u="none" cap="none" strike="noStrike">
                <a:solidFill>
                  <a:srgbClr val="0000FF"/>
                </a:solidFill>
                <a:latin typeface="Calibri"/>
                <a:ea typeface="Calibri"/>
                <a:cs typeface="Calibri"/>
                <a:sym typeface="Calibri"/>
              </a:rPr>
              <a:t>read (</a:t>
            </a:r>
            <a:r>
              <a:rPr b="0" i="1" lang="en-US" sz="3200" u="none" cap="none" strike="noStrike">
                <a:solidFill>
                  <a:srgbClr val="0000FF"/>
                </a:solidFill>
                <a:latin typeface="Calibri"/>
                <a:ea typeface="Calibri"/>
                <a:cs typeface="Calibri"/>
                <a:sym typeface="Calibri"/>
              </a:rPr>
              <a:t>fd</a:t>
            </a:r>
            <a:r>
              <a:rPr b="0" i="0" lang="en-US" sz="3200" u="none" cap="none" strike="noStrike">
                <a:solidFill>
                  <a:srgbClr val="0000FF"/>
                </a:solidFill>
                <a:latin typeface="Calibri"/>
                <a:ea typeface="Calibri"/>
                <a:cs typeface="Calibri"/>
                <a:sym typeface="Calibri"/>
              </a:rPr>
              <a:t>[0]) </a:t>
            </a:r>
            <a:r>
              <a:rPr b="0" i="0" lang="en-US" sz="3200" u="none" cap="none" strike="noStrike">
                <a:solidFill>
                  <a:srgbClr val="00B050"/>
                </a:solidFill>
                <a:latin typeface="Calibri"/>
                <a:ea typeface="Calibri"/>
                <a:cs typeface="Calibri"/>
                <a:sym typeface="Calibri"/>
              </a:rPr>
              <a:t>end of the pipe and the child process will close the </a:t>
            </a:r>
            <a:r>
              <a:rPr b="0" i="0" lang="en-US" sz="3200" u="none" cap="none" strike="noStrike">
                <a:solidFill>
                  <a:srgbClr val="0000FF"/>
                </a:solidFill>
                <a:latin typeface="Calibri"/>
                <a:ea typeface="Calibri"/>
                <a:cs typeface="Calibri"/>
                <a:sym typeface="Calibri"/>
              </a:rPr>
              <a:t>write </a:t>
            </a:r>
            <a:r>
              <a:rPr b="0" i="1" lang="en-US" sz="3200" u="none" cap="none" strike="noStrike">
                <a:solidFill>
                  <a:srgbClr val="0000FF"/>
                </a:solidFill>
                <a:latin typeface="Calibri"/>
                <a:ea typeface="Calibri"/>
                <a:cs typeface="Calibri"/>
                <a:sym typeface="Calibri"/>
              </a:rPr>
              <a:t>(fd[</a:t>
            </a:r>
            <a:r>
              <a:rPr b="0" i="0" lang="en-US" sz="3200" u="none" cap="none" strike="noStrike">
                <a:solidFill>
                  <a:srgbClr val="0000FF"/>
                </a:solidFill>
                <a:latin typeface="Calibri"/>
                <a:ea typeface="Calibri"/>
                <a:cs typeface="Calibri"/>
                <a:sym typeface="Calibri"/>
              </a:rPr>
              <a:t>1]) </a:t>
            </a:r>
            <a:r>
              <a:rPr b="0" i="0" lang="en-US" sz="3200" u="none" cap="none" strike="noStrike">
                <a:solidFill>
                  <a:srgbClr val="00B050"/>
                </a:solidFill>
                <a:latin typeface="Calibri"/>
                <a:ea typeface="Calibri"/>
                <a:cs typeface="Calibri"/>
                <a:sym typeface="Calibri"/>
              </a:rPr>
              <a:t>end of the pipe.</a:t>
            </a:r>
            <a:endParaRPr/>
          </a:p>
          <a:p>
            <a:pPr indent="-514350" lvl="0" marL="514350" marR="0" rtl="0" algn="l">
              <a:spcBef>
                <a:spcPts val="640"/>
              </a:spcBef>
              <a:spcAft>
                <a:spcPts val="0"/>
              </a:spcAft>
              <a:buClr>
                <a:srgbClr val="00B050"/>
              </a:buClr>
              <a:buSzPts val="3200"/>
              <a:buFont typeface="Calibri"/>
              <a:buAutoNum type="alphaLcParenR"/>
            </a:pPr>
            <a:r>
              <a:rPr b="0" i="0" lang="en-US" sz="3200" u="none" cap="none" strike="noStrike">
                <a:solidFill>
                  <a:srgbClr val="00B050"/>
                </a:solidFill>
                <a:latin typeface="Calibri"/>
                <a:ea typeface="Calibri"/>
                <a:cs typeface="Calibri"/>
                <a:sym typeface="Calibri"/>
              </a:rPr>
              <a:t>However to get a </a:t>
            </a:r>
            <a:r>
              <a:rPr b="0" i="0" lang="en-US" sz="3200" u="none" cap="none" strike="noStrike">
                <a:solidFill>
                  <a:srgbClr val="0000FF"/>
                </a:solidFill>
                <a:latin typeface="Calibri"/>
                <a:ea typeface="Calibri"/>
                <a:cs typeface="Calibri"/>
                <a:sym typeface="Calibri"/>
              </a:rPr>
              <a:t>bi-directional flow </a:t>
            </a:r>
            <a:r>
              <a:rPr b="0" i="0" lang="en-US" sz="3200" u="none" cap="none" strike="noStrike">
                <a:solidFill>
                  <a:srgbClr val="00B050"/>
                </a:solidFill>
                <a:latin typeface="Calibri"/>
                <a:ea typeface="Calibri"/>
                <a:cs typeface="Calibri"/>
                <a:sym typeface="Calibri"/>
              </a:rPr>
              <a:t>of data, </a:t>
            </a:r>
            <a:r>
              <a:rPr b="0" i="0" lang="en-US" sz="3200" u="none" cap="none" strike="noStrike">
                <a:solidFill>
                  <a:srgbClr val="0000FF"/>
                </a:solidFill>
                <a:latin typeface="Calibri"/>
                <a:ea typeface="Calibri"/>
                <a:cs typeface="Calibri"/>
                <a:sym typeface="Calibri"/>
              </a:rPr>
              <a:t>two pipes</a:t>
            </a:r>
            <a:r>
              <a:rPr b="0" i="0" lang="en-US" sz="3200" u="none" cap="none" strike="noStrike">
                <a:solidFill>
                  <a:srgbClr val="00B050"/>
                </a:solidFill>
                <a:latin typeface="Calibri"/>
                <a:ea typeface="Calibri"/>
                <a:cs typeface="Calibri"/>
                <a:sym typeface="Calibri"/>
              </a:rPr>
              <a:t> are required. One for each direction.</a:t>
            </a:r>
            <a:endParaRPr/>
          </a:p>
          <a:p>
            <a:pPr indent="-311150" lvl="0" marL="51435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a:p>
            <a:pPr indent="-311150" lvl="0" marL="514350" marR="0" rtl="0" algn="l">
              <a:spcBef>
                <a:spcPts val="640"/>
              </a:spcBef>
              <a:spcAft>
                <a:spcPts val="0"/>
              </a:spcAft>
              <a:buClr>
                <a:schemeClr val="dk1"/>
              </a:buClr>
              <a:buSzPts val="3200"/>
              <a:buFont typeface="Calibri"/>
              <a:buNone/>
            </a:pPr>
            <a:r>
              <a:t/>
            </a:r>
            <a:endParaRPr b="0" i="1"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107" name="Google Shape;107;p16"/>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Kernel provides system calls as the entry point for its services. The actual machine instruction required to invoke a system call vary from machine to machine.</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For C programmer, the C library provides a C interface to each system call, this makes the actual system calls appear as normal C functions to the programmer.</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A </a:t>
            </a:r>
            <a:r>
              <a:rPr b="1" i="1" lang="en-US" sz="2960" u="none" cap="none" strike="noStrike">
                <a:solidFill>
                  <a:srgbClr val="00B050"/>
                </a:solidFill>
                <a:latin typeface="Calibri"/>
                <a:ea typeface="Calibri"/>
                <a:cs typeface="Calibri"/>
                <a:sym typeface="Calibri"/>
              </a:rPr>
              <a:t>process</a:t>
            </a:r>
            <a:r>
              <a:rPr b="0" i="1" lang="en-US" sz="296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is the execution of a program and consists of a pattern of bytes that the CPU interprets as machine instruction(called “text”), data and the stack.</a:t>
            </a:r>
            <a:endParaRPr b="0" i="1" sz="2960" u="none" cap="none" strike="noStrike">
              <a:solidFill>
                <a:srgbClr val="00B050"/>
              </a:solidFill>
              <a:latin typeface="Calibri"/>
              <a:ea typeface="Calibri"/>
              <a:cs typeface="Calibri"/>
              <a:sym typeface="Calibri"/>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A process executes by following a strict sequence of instructions that is self-contained and does not jump to that of another process; it reads and writes its data and stack sections, but it cannot read or write the data and stack of other process.</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Processes communicate with other processes and with the rest of the world via system calls.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457200" y="0"/>
            <a:ext cx="82296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Bi-directional Flow</a:t>
            </a:r>
            <a:endParaRPr b="0" i="0" sz="4400" u="none" cap="none" strike="noStrike">
              <a:solidFill>
                <a:srgbClr val="76923C"/>
              </a:solidFill>
              <a:latin typeface="Calibri"/>
              <a:ea typeface="Calibri"/>
              <a:cs typeface="Calibri"/>
              <a:sym typeface="Calibri"/>
            </a:endParaRPr>
          </a:p>
        </p:txBody>
      </p:sp>
      <p:sp>
        <p:nvSpPr>
          <p:cNvPr id="365" name="Google Shape;365;p52"/>
          <p:cNvSpPr txBox="1"/>
          <p:nvPr>
            <p:ph idx="1" type="body"/>
          </p:nvPr>
        </p:nvSpPr>
        <p:spPr>
          <a:xfrm>
            <a:off x="304800" y="1600200"/>
            <a:ext cx="85344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fork</a:t>
            </a:r>
            <a:endParaRPr/>
          </a:p>
          <a:p>
            <a:pPr indent="-342900" lvl="0" marL="342900" marR="0" rtl="0" algn="l">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Process</a:t>
            </a:r>
            <a:endParaRPr b="0" i="0" sz="2400" u="none" cap="none" strike="noStrike">
              <a:solidFill>
                <a:srgbClr val="0000FF"/>
              </a:solidFill>
              <a:latin typeface="Calibri"/>
              <a:ea typeface="Calibri"/>
              <a:cs typeface="Calibri"/>
              <a:sym typeface="Calibri"/>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Kernel</a:t>
            </a:r>
            <a:endParaRPr/>
          </a:p>
          <a:p>
            <a:pPr indent="-342900" lvl="0" marL="342900" marR="0" rtl="0" algn="l">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00B0F0"/>
                </a:solidFill>
                <a:latin typeface="Calibri"/>
                <a:ea typeface="Calibri"/>
                <a:cs typeface="Calibri"/>
                <a:sym typeface="Calibri"/>
              </a:rPr>
              <a:t>Flow of data</a:t>
            </a:r>
            <a:r>
              <a:rPr b="0" i="0" lang="en-US" sz="2400" u="none" cap="none" strike="noStrike">
                <a:latin typeface="Calibri"/>
                <a:ea typeface="Calibri"/>
                <a:cs typeface="Calibri"/>
                <a:sym typeface="Calibri"/>
              </a:rPr>
              <a:t> </a:t>
            </a:r>
            <a:endParaRPr/>
          </a:p>
          <a:p>
            <a:pPr indent="-342900" lvl="0" marL="342900" marR="0" rtl="0" algn="l">
              <a:spcBef>
                <a:spcPts val="480"/>
              </a:spcBef>
              <a:spcAft>
                <a:spcPts val="0"/>
              </a:spcAft>
              <a:buClr>
                <a:schemeClr val="dk1"/>
              </a:buClr>
              <a:buFont typeface="Arial"/>
              <a:buNone/>
            </a:pPr>
            <a:r>
              <a:t/>
            </a:r>
            <a:endParaRPr b="0" i="0" sz="2400" u="none" cap="none" strike="noStrike">
              <a:latin typeface="Calibri"/>
              <a:ea typeface="Calibri"/>
              <a:cs typeface="Calibri"/>
              <a:sym typeface="Calibri"/>
            </a:endParaRPr>
          </a:p>
          <a:p>
            <a:pPr indent="-342900" lvl="0" marL="342900" marR="0" rtl="0" algn="l">
              <a:spcBef>
                <a:spcPts val="480"/>
              </a:spcBef>
              <a:spcAft>
                <a:spcPts val="0"/>
              </a:spcAft>
              <a:buClr>
                <a:schemeClr val="dk1"/>
              </a:buClr>
              <a:buFont typeface="Arial"/>
              <a:buNone/>
            </a:pPr>
            <a:r>
              <a:t/>
            </a:r>
            <a:endParaRPr b="0" i="0" sz="2400" u="none" cap="none" strike="noStrike">
              <a:latin typeface="Calibri"/>
              <a:ea typeface="Calibri"/>
              <a:cs typeface="Calibri"/>
              <a:sym typeface="Calibri"/>
            </a:endParaRPr>
          </a:p>
          <a:p>
            <a:pPr indent="-342900" lvl="0" marL="342900" marR="0" rtl="0" algn="l">
              <a:spcBef>
                <a:spcPts val="480"/>
              </a:spcBef>
              <a:spcAft>
                <a:spcPts val="0"/>
              </a:spcAft>
              <a:buFont typeface="Arial"/>
              <a:buNone/>
            </a:pPr>
            <a:r>
              <a:rPr b="0" i="0" lang="en-US" sz="2400" u="none" cap="none" strike="noStrike">
                <a:latin typeface="Calibri"/>
                <a:ea typeface="Calibri"/>
                <a:cs typeface="Calibri"/>
                <a:sym typeface="Calibri"/>
              </a:rPr>
              <a:t> 			             </a:t>
            </a:r>
            <a:r>
              <a:rPr b="0" i="0" lang="en-US" sz="2400" u="none" cap="none" strike="noStrike">
                <a:solidFill>
                  <a:srgbClr val="00B0F0"/>
                </a:solidFill>
                <a:latin typeface="Calibri"/>
                <a:ea typeface="Calibri"/>
                <a:cs typeface="Calibri"/>
                <a:sym typeface="Calibri"/>
              </a:rPr>
              <a:t>Flow of data</a:t>
            </a:r>
            <a:endParaRPr/>
          </a:p>
          <a:p>
            <a:pPr indent="-342900" lvl="0" marL="342900" marR="0" rtl="0" algn="l">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p:txBody>
      </p:sp>
      <p:sp>
        <p:nvSpPr>
          <p:cNvPr id="366" name="Google Shape;366;p52"/>
          <p:cNvSpPr/>
          <p:nvPr/>
        </p:nvSpPr>
        <p:spPr>
          <a:xfrm>
            <a:off x="1981200" y="2133600"/>
            <a:ext cx="1371600" cy="17526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parent</a:t>
            </a:r>
            <a:endParaRPr b="0" i="0" sz="1800" u="none" cap="none" strike="noStrike">
              <a:solidFill>
                <a:schemeClr val="dk1"/>
              </a:solidFill>
              <a:latin typeface="Calibri"/>
              <a:ea typeface="Calibri"/>
              <a:cs typeface="Calibri"/>
              <a:sym typeface="Calibri"/>
            </a:endParaRPr>
          </a:p>
        </p:txBody>
      </p:sp>
      <p:sp>
        <p:nvSpPr>
          <p:cNvPr id="367" name="Google Shape;367;p52"/>
          <p:cNvSpPr/>
          <p:nvPr/>
        </p:nvSpPr>
        <p:spPr>
          <a:xfrm>
            <a:off x="4648200" y="2133600"/>
            <a:ext cx="1371600" cy="17526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child</a:t>
            </a:r>
            <a:endParaRPr b="0" i="0" sz="1800" u="none" cap="none" strike="noStrike">
              <a:solidFill>
                <a:schemeClr val="dk1"/>
              </a:solidFill>
              <a:latin typeface="Calibri"/>
              <a:ea typeface="Calibri"/>
              <a:cs typeface="Calibri"/>
              <a:sym typeface="Calibri"/>
            </a:endParaRPr>
          </a:p>
        </p:txBody>
      </p:sp>
      <p:cxnSp>
        <p:nvCxnSpPr>
          <p:cNvPr id="368" name="Google Shape;368;p52"/>
          <p:cNvCxnSpPr/>
          <p:nvPr/>
        </p:nvCxnSpPr>
        <p:spPr>
          <a:xfrm>
            <a:off x="3352800" y="2743200"/>
            <a:ext cx="1295400" cy="1588"/>
          </a:xfrm>
          <a:prstGeom prst="straightConnector1">
            <a:avLst/>
          </a:prstGeom>
          <a:noFill/>
          <a:ln cap="flat" cmpd="sng" w="9525">
            <a:solidFill>
              <a:srgbClr val="4A7DBA"/>
            </a:solidFill>
            <a:prstDash val="solid"/>
            <a:round/>
            <a:headEnd len="sm" w="sm" type="none"/>
            <a:tailEnd len="med" w="med" type="stealth"/>
          </a:ln>
        </p:spPr>
      </p:cxnSp>
      <p:cxnSp>
        <p:nvCxnSpPr>
          <p:cNvPr id="369" name="Google Shape;369;p52"/>
          <p:cNvCxnSpPr/>
          <p:nvPr/>
        </p:nvCxnSpPr>
        <p:spPr>
          <a:xfrm>
            <a:off x="304800" y="4114800"/>
            <a:ext cx="8382000" cy="1588"/>
          </a:xfrm>
          <a:prstGeom prst="straightConnector1">
            <a:avLst/>
          </a:prstGeom>
          <a:noFill/>
          <a:ln cap="flat" cmpd="sng" w="9525">
            <a:solidFill>
              <a:srgbClr val="4A7DBA"/>
            </a:solidFill>
            <a:prstDash val="dashDot"/>
            <a:round/>
            <a:headEnd len="sm" w="sm" type="none"/>
            <a:tailEnd len="sm" w="sm" type="none"/>
          </a:ln>
        </p:spPr>
      </p:cxnSp>
      <p:sp>
        <p:nvSpPr>
          <p:cNvPr id="370" name="Google Shape;370;p52"/>
          <p:cNvSpPr/>
          <p:nvPr/>
        </p:nvSpPr>
        <p:spPr>
          <a:xfrm>
            <a:off x="2590800" y="4495800"/>
            <a:ext cx="2743200" cy="533400"/>
          </a:xfrm>
          <a:prstGeom prst="flowChartMagneticDrum">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pipe1</a:t>
            </a:r>
            <a:endParaRPr b="0" i="0" sz="1800" u="none" cap="none" strike="noStrike">
              <a:solidFill>
                <a:schemeClr val="accent6"/>
              </a:solidFill>
              <a:latin typeface="Calibri"/>
              <a:ea typeface="Calibri"/>
              <a:cs typeface="Calibri"/>
              <a:sym typeface="Calibri"/>
            </a:endParaRPr>
          </a:p>
        </p:txBody>
      </p:sp>
      <p:sp>
        <p:nvSpPr>
          <p:cNvPr id="371" name="Google Shape;371;p52"/>
          <p:cNvSpPr/>
          <p:nvPr/>
        </p:nvSpPr>
        <p:spPr>
          <a:xfrm>
            <a:off x="2667000" y="5562600"/>
            <a:ext cx="2743200" cy="533400"/>
          </a:xfrm>
          <a:prstGeom prst="flowChartMagneticDrum">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pipe2</a:t>
            </a:r>
            <a:endParaRPr b="0" i="0" sz="1800" u="none" cap="none" strike="noStrike">
              <a:solidFill>
                <a:schemeClr val="accent6"/>
              </a:solidFill>
              <a:latin typeface="Calibri"/>
              <a:ea typeface="Calibri"/>
              <a:cs typeface="Calibri"/>
              <a:sym typeface="Calibri"/>
            </a:endParaRPr>
          </a:p>
        </p:txBody>
      </p:sp>
      <p:sp>
        <p:nvSpPr>
          <p:cNvPr id="372" name="Google Shape;372;p52"/>
          <p:cNvSpPr/>
          <p:nvPr/>
        </p:nvSpPr>
        <p:spPr>
          <a:xfrm rot="-1228419">
            <a:off x="1640929" y="3232400"/>
            <a:ext cx="609600" cy="1828800"/>
          </a:xfrm>
          <a:prstGeom prst="curvedRightArrow">
            <a:avLst>
              <a:gd fmla="val 25000" name="adj1"/>
              <a:gd fmla="val 50000" name="adj2"/>
              <a:gd fmla="val 25000" name="adj3"/>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3" name="Google Shape;373;p52"/>
          <p:cNvSpPr/>
          <p:nvPr/>
        </p:nvSpPr>
        <p:spPr>
          <a:xfrm rot="-9490134">
            <a:off x="5728380" y="3248168"/>
            <a:ext cx="609600" cy="1828800"/>
          </a:xfrm>
          <a:prstGeom prst="curvedRightArrow">
            <a:avLst>
              <a:gd fmla="val 25000" name="adj1"/>
              <a:gd fmla="val 50000" name="adj2"/>
              <a:gd fmla="val 25000" name="adj3"/>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4" name="Google Shape;374;p52"/>
          <p:cNvSpPr/>
          <p:nvPr/>
        </p:nvSpPr>
        <p:spPr>
          <a:xfrm rot="10143122">
            <a:off x="1369792" y="2533952"/>
            <a:ext cx="955646" cy="3508648"/>
          </a:xfrm>
          <a:prstGeom prst="curvedLeftArrow">
            <a:avLst>
              <a:gd fmla="val 25000" name="adj1"/>
              <a:gd fmla="val 50000" name="adj2"/>
              <a:gd fmla="val 25000" name="adj3"/>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5" name="Google Shape;375;p52"/>
          <p:cNvSpPr/>
          <p:nvPr/>
        </p:nvSpPr>
        <p:spPr>
          <a:xfrm rot="595583">
            <a:off x="5781662" y="2723107"/>
            <a:ext cx="955646" cy="3508648"/>
          </a:xfrm>
          <a:prstGeom prst="curvedLeftArrow">
            <a:avLst>
              <a:gd fmla="val 25000" name="adj1"/>
              <a:gd fmla="val 50000" name="adj2"/>
              <a:gd fmla="val 25000" name="adj3"/>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76" name="Google Shape;376;p52"/>
          <p:cNvCxnSpPr/>
          <p:nvPr/>
        </p:nvCxnSpPr>
        <p:spPr>
          <a:xfrm>
            <a:off x="1981200" y="5181600"/>
            <a:ext cx="838200" cy="1588"/>
          </a:xfrm>
          <a:prstGeom prst="straightConnector1">
            <a:avLst/>
          </a:prstGeom>
          <a:noFill/>
          <a:ln cap="flat" cmpd="sng" w="9525">
            <a:solidFill>
              <a:srgbClr val="4A7DBA"/>
            </a:solidFill>
            <a:prstDash val="solid"/>
            <a:round/>
            <a:headEnd len="sm" w="sm" type="none"/>
            <a:tailEnd len="med" w="med" type="stealth"/>
          </a:ln>
        </p:spPr>
      </p:cxnSp>
      <p:cxnSp>
        <p:nvCxnSpPr>
          <p:cNvPr id="377" name="Google Shape;377;p52"/>
          <p:cNvCxnSpPr/>
          <p:nvPr/>
        </p:nvCxnSpPr>
        <p:spPr>
          <a:xfrm>
            <a:off x="4800600" y="5181600"/>
            <a:ext cx="838200" cy="1588"/>
          </a:xfrm>
          <a:prstGeom prst="straightConnector1">
            <a:avLst/>
          </a:prstGeom>
          <a:noFill/>
          <a:ln cap="flat" cmpd="sng" w="9525">
            <a:solidFill>
              <a:srgbClr val="4A7DBA"/>
            </a:solidFill>
            <a:prstDash val="solid"/>
            <a:round/>
            <a:headEnd len="sm" w="sm" type="none"/>
            <a:tailEnd len="med" w="med" type="stealth"/>
          </a:ln>
        </p:spPr>
      </p:cxnSp>
      <p:cxnSp>
        <p:nvCxnSpPr>
          <p:cNvPr id="378" name="Google Shape;378;p52"/>
          <p:cNvCxnSpPr/>
          <p:nvPr/>
        </p:nvCxnSpPr>
        <p:spPr>
          <a:xfrm>
            <a:off x="2133600" y="6477000"/>
            <a:ext cx="838200" cy="1588"/>
          </a:xfrm>
          <a:prstGeom prst="straightConnector1">
            <a:avLst/>
          </a:prstGeom>
          <a:noFill/>
          <a:ln cap="flat" cmpd="sng" w="9525">
            <a:solidFill>
              <a:srgbClr val="4A7DBA"/>
            </a:solidFill>
            <a:prstDash val="solid"/>
            <a:round/>
            <a:headEnd len="med" w="med" type="stealth"/>
            <a:tailEnd len="sm" w="sm" type="none"/>
          </a:ln>
        </p:spPr>
      </p:cxnSp>
      <p:cxnSp>
        <p:nvCxnSpPr>
          <p:cNvPr id="379" name="Google Shape;379;p52"/>
          <p:cNvCxnSpPr/>
          <p:nvPr/>
        </p:nvCxnSpPr>
        <p:spPr>
          <a:xfrm>
            <a:off x="4876800" y="6477000"/>
            <a:ext cx="838200" cy="1588"/>
          </a:xfrm>
          <a:prstGeom prst="straightConnector1">
            <a:avLst/>
          </a:prstGeom>
          <a:noFill/>
          <a:ln cap="flat" cmpd="sng" w="9525">
            <a:solidFill>
              <a:srgbClr val="4A7DBA"/>
            </a:solidFill>
            <a:prstDash val="solid"/>
            <a:round/>
            <a:headEnd len="med" w="med" type="stealth"/>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457200" y="0"/>
            <a:ext cx="8229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385" name="Google Shape;385;p53"/>
          <p:cNvSpPr txBox="1"/>
          <p:nvPr>
            <p:ph idx="1" type="body"/>
          </p:nvPr>
        </p:nvSpPr>
        <p:spPr>
          <a:xfrm>
            <a:off x="457200" y="457200"/>
            <a:ext cx="8229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Full duplex communication between parent and child process can be achieved by following steps,</a:t>
            </a:r>
            <a:endParaRPr/>
          </a:p>
          <a:p>
            <a:pPr indent="-514350" lvl="0" marL="514350" marR="0" rtl="0" algn="l">
              <a:lnSpc>
                <a:spcPct val="90000"/>
              </a:lnSpc>
              <a:spcBef>
                <a:spcPts val="640"/>
              </a:spcBef>
              <a:spcAft>
                <a:spcPts val="0"/>
              </a:spcAft>
              <a:buClr>
                <a:srgbClr val="00B050"/>
              </a:buClr>
              <a:buSzPts val="3200"/>
              <a:buFont typeface="Calibri"/>
              <a:buAutoNum type="alphaLcParenR"/>
            </a:pPr>
            <a:r>
              <a:rPr b="0" i="0" lang="en-US" sz="3200" u="none" cap="none" strike="noStrike">
                <a:solidFill>
                  <a:srgbClr val="00B050"/>
                </a:solidFill>
                <a:latin typeface="Calibri"/>
                <a:ea typeface="Calibri"/>
                <a:cs typeface="Calibri"/>
                <a:sym typeface="Calibri"/>
              </a:rPr>
              <a:t>The parent process will create two pipes , </a:t>
            </a:r>
            <a:r>
              <a:rPr b="0" i="0" lang="en-US" sz="3200" u="none" cap="none" strike="noStrike">
                <a:solidFill>
                  <a:srgbClr val="0000FF"/>
                </a:solidFill>
                <a:latin typeface="Calibri"/>
                <a:ea typeface="Calibri"/>
                <a:cs typeface="Calibri"/>
                <a:sym typeface="Calibri"/>
              </a:rPr>
              <a:t>pipe1</a:t>
            </a:r>
            <a:r>
              <a:rPr b="0" i="0" lang="en-US" sz="3200" u="none" cap="none" strike="noStrike">
                <a:solidFill>
                  <a:srgbClr val="00B050"/>
                </a:solidFill>
                <a:latin typeface="Calibri"/>
                <a:ea typeface="Calibri"/>
                <a:cs typeface="Calibri"/>
                <a:sym typeface="Calibri"/>
              </a:rPr>
              <a:t> and </a:t>
            </a:r>
            <a:r>
              <a:rPr b="0" i="0" lang="en-US" sz="3200" u="none" cap="none" strike="noStrike">
                <a:solidFill>
                  <a:srgbClr val="0000FF"/>
                </a:solidFill>
                <a:latin typeface="Calibri"/>
                <a:ea typeface="Calibri"/>
                <a:cs typeface="Calibri"/>
                <a:sym typeface="Calibri"/>
              </a:rPr>
              <a:t>pipe2</a:t>
            </a:r>
            <a:r>
              <a:rPr b="0" i="0" lang="en-US" sz="3200" u="none" cap="none" strike="noStrike">
                <a:solidFill>
                  <a:srgbClr val="00B050"/>
                </a:solidFill>
                <a:latin typeface="Calibri"/>
                <a:ea typeface="Calibri"/>
                <a:cs typeface="Calibri"/>
                <a:sym typeface="Calibri"/>
              </a:rPr>
              <a:t>, with the descriptors </a:t>
            </a:r>
            <a:r>
              <a:rPr b="0" i="0" lang="en-US" sz="3200" u="none" cap="none" strike="noStrike">
                <a:solidFill>
                  <a:srgbClr val="0000FF"/>
                </a:solidFill>
                <a:latin typeface="Calibri"/>
                <a:ea typeface="Calibri"/>
                <a:cs typeface="Calibri"/>
                <a:sym typeface="Calibri"/>
              </a:rPr>
              <a:t>fd1[0]</a:t>
            </a:r>
            <a:r>
              <a:rPr b="0" i="0" lang="en-US" sz="3200" u="none" cap="none" strike="noStrike">
                <a:solidFill>
                  <a:srgbClr val="00B050"/>
                </a:solidFill>
                <a:latin typeface="Calibri"/>
                <a:ea typeface="Calibri"/>
                <a:cs typeface="Calibri"/>
                <a:sym typeface="Calibri"/>
              </a:rPr>
              <a:t>, </a:t>
            </a:r>
            <a:r>
              <a:rPr b="0" i="0" lang="en-US" sz="3200" u="none" cap="none" strike="noStrike">
                <a:solidFill>
                  <a:srgbClr val="0000FF"/>
                </a:solidFill>
                <a:latin typeface="Calibri"/>
                <a:ea typeface="Calibri"/>
                <a:cs typeface="Calibri"/>
                <a:sym typeface="Calibri"/>
              </a:rPr>
              <a:t>fd1[1]</a:t>
            </a:r>
            <a:r>
              <a:rPr b="0" i="0" lang="en-US" sz="3200" u="none" cap="none" strike="noStrike">
                <a:solidFill>
                  <a:srgbClr val="00B050"/>
                </a:solidFill>
                <a:latin typeface="Calibri"/>
                <a:ea typeface="Calibri"/>
                <a:cs typeface="Calibri"/>
                <a:sym typeface="Calibri"/>
              </a:rPr>
              <a:t>, </a:t>
            </a:r>
            <a:r>
              <a:rPr b="0" i="0" lang="en-US" sz="3200" u="none" cap="none" strike="noStrike">
                <a:solidFill>
                  <a:srgbClr val="0000FF"/>
                </a:solidFill>
                <a:latin typeface="Calibri"/>
                <a:ea typeface="Calibri"/>
                <a:cs typeface="Calibri"/>
                <a:sym typeface="Calibri"/>
              </a:rPr>
              <a:t>fd2[0]</a:t>
            </a:r>
            <a:r>
              <a:rPr b="0" i="0" lang="en-US" sz="3200" u="none" cap="none" strike="noStrike">
                <a:solidFill>
                  <a:srgbClr val="00B050"/>
                </a:solidFill>
                <a:latin typeface="Calibri"/>
                <a:ea typeface="Calibri"/>
                <a:cs typeface="Calibri"/>
                <a:sym typeface="Calibri"/>
              </a:rPr>
              <a:t>, </a:t>
            </a:r>
            <a:r>
              <a:rPr b="0" i="0" lang="en-US" sz="3200" u="none" cap="none" strike="noStrike">
                <a:solidFill>
                  <a:srgbClr val="0000FF"/>
                </a:solidFill>
                <a:latin typeface="Calibri"/>
                <a:ea typeface="Calibri"/>
                <a:cs typeface="Calibri"/>
                <a:sym typeface="Calibri"/>
              </a:rPr>
              <a:t>fd2[1]</a:t>
            </a:r>
            <a:r>
              <a:rPr b="0" i="0" lang="en-US" sz="3200" u="none" cap="none" strike="noStrike">
                <a:solidFill>
                  <a:srgbClr val="00B050"/>
                </a:solidFill>
                <a:latin typeface="Calibri"/>
                <a:ea typeface="Calibri"/>
                <a:cs typeface="Calibri"/>
                <a:sym typeface="Calibri"/>
              </a:rPr>
              <a:t>.</a:t>
            </a:r>
            <a:endParaRPr/>
          </a:p>
          <a:p>
            <a:pPr indent="-514350" lvl="0" marL="514350" marR="0" rtl="0" algn="l">
              <a:lnSpc>
                <a:spcPct val="90000"/>
              </a:lnSpc>
              <a:spcBef>
                <a:spcPts val="640"/>
              </a:spcBef>
              <a:spcAft>
                <a:spcPts val="0"/>
              </a:spcAft>
              <a:buClr>
                <a:srgbClr val="00B050"/>
              </a:buClr>
              <a:buSzPts val="3200"/>
              <a:buFont typeface="Calibri"/>
              <a:buAutoNum type="alphaLcParenR"/>
            </a:pPr>
            <a:r>
              <a:rPr b="0" i="0" lang="en-US" sz="3200" u="none" cap="none" strike="noStrike">
                <a:solidFill>
                  <a:srgbClr val="00B050"/>
                </a:solidFill>
                <a:latin typeface="Calibri"/>
                <a:ea typeface="Calibri"/>
                <a:cs typeface="Calibri"/>
                <a:sym typeface="Calibri"/>
              </a:rPr>
              <a:t>The parent process will call a fork() to create the child process.</a:t>
            </a:r>
            <a:endParaRPr/>
          </a:p>
          <a:p>
            <a:pPr indent="-514350" lvl="0" marL="514350" marR="0" rtl="0" algn="l">
              <a:lnSpc>
                <a:spcPct val="90000"/>
              </a:lnSpc>
              <a:spcBef>
                <a:spcPts val="640"/>
              </a:spcBef>
              <a:spcAft>
                <a:spcPts val="0"/>
              </a:spcAft>
              <a:buClr>
                <a:srgbClr val="00B050"/>
              </a:buClr>
              <a:buSzPts val="3200"/>
              <a:buFont typeface="Calibri"/>
              <a:buAutoNum type="alphaLcParenR"/>
            </a:pPr>
            <a:r>
              <a:rPr b="0" i="0" lang="en-US" sz="3200" u="none" cap="none" strike="noStrike">
                <a:solidFill>
                  <a:srgbClr val="00B050"/>
                </a:solidFill>
                <a:latin typeface="Calibri"/>
                <a:ea typeface="Calibri"/>
                <a:cs typeface="Calibri"/>
                <a:sym typeface="Calibri"/>
              </a:rPr>
              <a:t>The parent process will close the </a:t>
            </a:r>
            <a:r>
              <a:rPr b="0" i="0" lang="en-US" sz="3200" u="none" cap="none" strike="noStrike">
                <a:solidFill>
                  <a:srgbClr val="0000FF"/>
                </a:solidFill>
                <a:latin typeface="Calibri"/>
                <a:ea typeface="Calibri"/>
                <a:cs typeface="Calibri"/>
                <a:sym typeface="Calibri"/>
              </a:rPr>
              <a:t>read</a:t>
            </a:r>
            <a:r>
              <a:rPr b="0" i="0" lang="en-US" sz="3200" u="none" cap="none" strike="noStrike">
                <a:solidFill>
                  <a:srgbClr val="00B050"/>
                </a:solidFill>
                <a:latin typeface="Calibri"/>
                <a:ea typeface="Calibri"/>
                <a:cs typeface="Calibri"/>
                <a:sym typeface="Calibri"/>
              </a:rPr>
              <a:t>(</a:t>
            </a:r>
            <a:r>
              <a:rPr b="0" i="1" lang="en-US" sz="3200" u="none" cap="none" strike="noStrike">
                <a:solidFill>
                  <a:srgbClr val="0000FF"/>
                </a:solidFill>
                <a:latin typeface="Calibri"/>
                <a:ea typeface="Calibri"/>
                <a:cs typeface="Calibri"/>
                <a:sym typeface="Calibri"/>
              </a:rPr>
              <a:t>fd1[0]</a:t>
            </a:r>
            <a:r>
              <a:rPr b="0" i="0" lang="en-US" sz="3200" u="none" cap="none" strike="noStrike">
                <a:solidFill>
                  <a:srgbClr val="00B050"/>
                </a:solidFill>
                <a:latin typeface="Calibri"/>
                <a:ea typeface="Calibri"/>
                <a:cs typeface="Calibri"/>
                <a:sym typeface="Calibri"/>
              </a:rPr>
              <a:t>) end of pipe1 and </a:t>
            </a:r>
            <a:r>
              <a:rPr b="0" i="0" lang="en-US" sz="3200" u="none" cap="none" strike="noStrike">
                <a:solidFill>
                  <a:srgbClr val="0000FF"/>
                </a:solidFill>
                <a:latin typeface="Calibri"/>
                <a:ea typeface="Calibri"/>
                <a:cs typeface="Calibri"/>
                <a:sym typeface="Calibri"/>
              </a:rPr>
              <a:t>write</a:t>
            </a:r>
            <a:r>
              <a:rPr b="0" i="0" lang="en-US" sz="3200" u="none" cap="none" strike="noStrike">
                <a:solidFill>
                  <a:srgbClr val="00B050"/>
                </a:solidFill>
                <a:latin typeface="Calibri"/>
                <a:ea typeface="Calibri"/>
                <a:cs typeface="Calibri"/>
                <a:sym typeface="Calibri"/>
              </a:rPr>
              <a:t>(</a:t>
            </a:r>
            <a:r>
              <a:rPr b="0" i="1" lang="en-US" sz="3200" u="none" cap="none" strike="noStrike">
                <a:solidFill>
                  <a:srgbClr val="0000FF"/>
                </a:solidFill>
                <a:latin typeface="Calibri"/>
                <a:ea typeface="Calibri"/>
                <a:cs typeface="Calibri"/>
                <a:sym typeface="Calibri"/>
              </a:rPr>
              <a:t>fd2[1]</a:t>
            </a:r>
            <a:r>
              <a:rPr b="0" i="0" lang="en-US" sz="3200" u="none" cap="none" strike="noStrike">
                <a:solidFill>
                  <a:srgbClr val="00B050"/>
                </a:solidFill>
                <a:latin typeface="Calibri"/>
                <a:ea typeface="Calibri"/>
                <a:cs typeface="Calibri"/>
                <a:sym typeface="Calibri"/>
              </a:rPr>
              <a:t>) end of pipe2.</a:t>
            </a:r>
            <a:endParaRPr/>
          </a:p>
          <a:p>
            <a:pPr indent="-514350" lvl="0" marL="514350" marR="0" rtl="0" algn="l">
              <a:lnSpc>
                <a:spcPct val="90000"/>
              </a:lnSpc>
              <a:spcBef>
                <a:spcPts val="640"/>
              </a:spcBef>
              <a:spcAft>
                <a:spcPts val="0"/>
              </a:spcAft>
              <a:buClr>
                <a:srgbClr val="00B050"/>
              </a:buClr>
              <a:buSzPts val="3200"/>
              <a:buFont typeface="Calibri"/>
              <a:buAutoNum type="alphaLcParenR"/>
            </a:pPr>
            <a:r>
              <a:rPr b="0" i="0" lang="en-US" sz="3200" u="none" cap="none" strike="noStrike">
                <a:solidFill>
                  <a:srgbClr val="00B050"/>
                </a:solidFill>
                <a:latin typeface="Calibri"/>
                <a:ea typeface="Calibri"/>
                <a:cs typeface="Calibri"/>
                <a:sym typeface="Calibri"/>
              </a:rPr>
              <a:t>The child process will close the </a:t>
            </a:r>
            <a:r>
              <a:rPr b="0" i="0" lang="en-US" sz="3200" u="none" cap="none" strike="noStrike">
                <a:solidFill>
                  <a:srgbClr val="0000FF"/>
                </a:solidFill>
                <a:latin typeface="Calibri"/>
                <a:ea typeface="Calibri"/>
                <a:cs typeface="Calibri"/>
                <a:sym typeface="Calibri"/>
              </a:rPr>
              <a:t>write</a:t>
            </a:r>
            <a:r>
              <a:rPr b="0" i="0" lang="en-US" sz="3200" u="none" cap="none" strike="noStrike">
                <a:solidFill>
                  <a:srgbClr val="00B050"/>
                </a:solidFill>
                <a:latin typeface="Calibri"/>
                <a:ea typeface="Calibri"/>
                <a:cs typeface="Calibri"/>
                <a:sym typeface="Calibri"/>
              </a:rPr>
              <a:t>(</a:t>
            </a:r>
            <a:r>
              <a:rPr b="0" i="1" lang="en-US" sz="3200" u="none" cap="none" strike="noStrike">
                <a:solidFill>
                  <a:srgbClr val="0000FF"/>
                </a:solidFill>
                <a:latin typeface="Calibri"/>
                <a:ea typeface="Calibri"/>
                <a:cs typeface="Calibri"/>
                <a:sym typeface="Calibri"/>
              </a:rPr>
              <a:t>fd1[1]</a:t>
            </a:r>
            <a:r>
              <a:rPr b="0" i="0" lang="en-US" sz="3200" u="none" cap="none" strike="noStrike">
                <a:solidFill>
                  <a:srgbClr val="00B050"/>
                </a:solidFill>
                <a:latin typeface="Calibri"/>
                <a:ea typeface="Calibri"/>
                <a:cs typeface="Calibri"/>
                <a:sym typeface="Calibri"/>
              </a:rPr>
              <a:t>) end of pipe1 and </a:t>
            </a:r>
            <a:r>
              <a:rPr b="0" i="0" lang="en-US" sz="3200" u="none" cap="none" strike="noStrike">
                <a:solidFill>
                  <a:srgbClr val="0000FF"/>
                </a:solidFill>
                <a:latin typeface="Calibri"/>
                <a:ea typeface="Calibri"/>
                <a:cs typeface="Calibri"/>
                <a:sym typeface="Calibri"/>
              </a:rPr>
              <a:t>read</a:t>
            </a:r>
            <a:r>
              <a:rPr b="0" i="0" lang="en-US" sz="3200" u="none" cap="none" strike="noStrike">
                <a:solidFill>
                  <a:srgbClr val="00B050"/>
                </a:solidFill>
                <a:latin typeface="Calibri"/>
                <a:ea typeface="Calibri"/>
                <a:cs typeface="Calibri"/>
                <a:sym typeface="Calibri"/>
              </a:rPr>
              <a:t>(</a:t>
            </a:r>
            <a:r>
              <a:rPr b="0" i="1" lang="en-US" sz="3200" u="none" cap="none" strike="noStrike">
                <a:solidFill>
                  <a:srgbClr val="0000FF"/>
                </a:solidFill>
                <a:latin typeface="Calibri"/>
                <a:ea typeface="Calibri"/>
                <a:cs typeface="Calibri"/>
                <a:sym typeface="Calibri"/>
              </a:rPr>
              <a:t>fd2[0]</a:t>
            </a:r>
            <a:r>
              <a:rPr b="0" i="0" lang="en-US" sz="3200" u="none" cap="none" strike="noStrike">
                <a:solidFill>
                  <a:srgbClr val="00B050"/>
                </a:solidFill>
                <a:latin typeface="Calibri"/>
                <a:ea typeface="Calibri"/>
                <a:cs typeface="Calibri"/>
                <a:sym typeface="Calibri"/>
              </a:rPr>
              <a:t>)end of pipe2.</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FIFOs</a:t>
            </a:r>
            <a:endParaRPr b="0" i="0" sz="4400" u="none" cap="none" strike="noStrike">
              <a:solidFill>
                <a:srgbClr val="76923C"/>
              </a:solidFill>
              <a:latin typeface="Calibri"/>
              <a:ea typeface="Calibri"/>
              <a:cs typeface="Calibri"/>
              <a:sym typeface="Calibri"/>
            </a:endParaRPr>
          </a:p>
        </p:txBody>
      </p:sp>
      <p:sp>
        <p:nvSpPr>
          <p:cNvPr id="391" name="Google Shape;391;p54"/>
          <p:cNvSpPr txBox="1"/>
          <p:nvPr>
            <p:ph idx="1"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FIFO is </a:t>
            </a:r>
            <a:r>
              <a:rPr b="0" i="1" lang="en-US" sz="3200" u="none" cap="none" strike="noStrike">
                <a:solidFill>
                  <a:srgbClr val="0000FF"/>
                </a:solidFill>
                <a:latin typeface="Calibri"/>
                <a:ea typeface="Calibri"/>
                <a:cs typeface="Calibri"/>
                <a:sym typeface="Calibri"/>
              </a:rPr>
              <a:t>First In First Out</a:t>
            </a:r>
            <a:r>
              <a:rPr b="0" i="1" lang="en-US" sz="3200" u="none" cap="none" strike="noStrike">
                <a:solidFill>
                  <a:srgbClr val="7030A0"/>
                </a:solidFill>
                <a:latin typeface="Calibri"/>
                <a:ea typeface="Calibri"/>
                <a:cs typeface="Calibri"/>
                <a:sym typeface="Calibri"/>
              </a:rPr>
              <a:t>, </a:t>
            </a:r>
            <a:r>
              <a:rPr b="0" i="0" lang="en-US" sz="3200" u="none" cap="none" strike="noStrike">
                <a:solidFill>
                  <a:srgbClr val="7030A0"/>
                </a:solidFill>
                <a:latin typeface="Calibri"/>
                <a:ea typeface="Calibri"/>
                <a:cs typeface="Calibri"/>
                <a:sym typeface="Calibri"/>
              </a:rPr>
              <a:t>thus provides unidirectional flow of data.</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It is similar to pipe but has a name associated with it. Thus, also known as </a:t>
            </a:r>
            <a:r>
              <a:rPr b="0" i="1" lang="en-US" sz="3200" u="none" cap="none" strike="noStrike">
                <a:solidFill>
                  <a:srgbClr val="0000FF"/>
                </a:solidFill>
                <a:latin typeface="Calibri"/>
                <a:ea typeface="Calibri"/>
                <a:cs typeface="Calibri"/>
                <a:sym typeface="Calibri"/>
              </a:rPr>
              <a:t>named pipe</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It can be used between </a:t>
            </a:r>
            <a:r>
              <a:rPr b="0" i="0" lang="en-US" sz="3200" u="none" cap="none" strike="noStrike">
                <a:solidFill>
                  <a:srgbClr val="0000FF"/>
                </a:solidFill>
                <a:latin typeface="Calibri"/>
                <a:ea typeface="Calibri"/>
                <a:cs typeface="Calibri"/>
                <a:sym typeface="Calibri"/>
              </a:rPr>
              <a:t>two unrelated process</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It is also a buffer, </a:t>
            </a:r>
            <a:r>
              <a:rPr b="0" i="0" lang="en-US" sz="3200" u="none" cap="none" strike="noStrike">
                <a:solidFill>
                  <a:srgbClr val="0000FF"/>
                </a:solidFill>
                <a:latin typeface="Calibri"/>
                <a:ea typeface="Calibri"/>
                <a:cs typeface="Calibri"/>
                <a:sym typeface="Calibri"/>
              </a:rPr>
              <a:t>residing in kernel area </a:t>
            </a:r>
            <a:r>
              <a:rPr b="0" i="0" lang="en-US" sz="3200" u="none" cap="none" strike="noStrike">
                <a:solidFill>
                  <a:srgbClr val="7030A0"/>
                </a:solidFill>
                <a:latin typeface="Calibri"/>
                <a:ea typeface="Calibri"/>
                <a:cs typeface="Calibri"/>
                <a:sym typeface="Calibri"/>
              </a:rPr>
              <a:t>but with a </a:t>
            </a:r>
            <a:r>
              <a:rPr b="0" i="0" lang="en-US" sz="3200" u="none" cap="none" strike="noStrike">
                <a:solidFill>
                  <a:srgbClr val="0000FF"/>
                </a:solidFill>
                <a:latin typeface="Calibri"/>
                <a:ea typeface="Calibri"/>
                <a:cs typeface="Calibri"/>
                <a:sym typeface="Calibri"/>
              </a:rPr>
              <a:t>name</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It overcomes the drawback of pipe by providing communication between two unrelated process.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Creating FIFO</a:t>
            </a:r>
            <a:endParaRPr b="0" i="0" sz="3959" u="none" cap="none" strike="noStrike">
              <a:solidFill>
                <a:srgbClr val="76923C"/>
              </a:solidFill>
              <a:latin typeface="Calibri"/>
              <a:ea typeface="Calibri"/>
              <a:cs typeface="Calibri"/>
              <a:sym typeface="Calibri"/>
            </a:endParaRPr>
          </a:p>
        </p:txBody>
      </p:sp>
      <p:sp>
        <p:nvSpPr>
          <p:cNvPr id="397" name="Google Shape;397;p55"/>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590" u="none" cap="none" strike="noStrike">
                <a:solidFill>
                  <a:schemeClr val="dk1"/>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int mkfifo(const char *pathname, mode_t mode);</a:t>
            </a:r>
            <a:endParaRPr/>
          </a:p>
          <a:p>
            <a:pPr indent="-514350" lvl="0" marL="514350" marR="0" rtl="0" algn="l">
              <a:lnSpc>
                <a:spcPct val="90000"/>
              </a:lnSpc>
              <a:spcBef>
                <a:spcPts val="518"/>
              </a:spcBef>
              <a:spcAft>
                <a:spcPts val="0"/>
              </a:spcAft>
              <a:buClr>
                <a:srgbClr val="7030A0"/>
              </a:buClr>
              <a:buSzPts val="2590"/>
              <a:buFont typeface="Arial"/>
              <a:buChar char="•"/>
            </a:pPr>
            <a:r>
              <a:rPr b="0" i="1" lang="en-US" sz="2590" u="none" cap="none" strike="noStrike">
                <a:solidFill>
                  <a:srgbClr val="7030A0"/>
                </a:solidFill>
                <a:latin typeface="Calibri"/>
                <a:ea typeface="Calibri"/>
                <a:cs typeface="Calibri"/>
                <a:sym typeface="Calibri"/>
              </a:rPr>
              <a:t>pathname</a:t>
            </a:r>
            <a:r>
              <a:rPr b="0" i="0" lang="en-US" sz="2590" u="none" cap="none" strike="noStrike">
                <a:solidFill>
                  <a:srgbClr val="7030A0"/>
                </a:solidFill>
                <a:latin typeface="Calibri"/>
                <a:ea typeface="Calibri"/>
                <a:cs typeface="Calibri"/>
                <a:sym typeface="Calibri"/>
              </a:rPr>
              <a:t>	– name of the FIFO and the path in 				filesystem.</a:t>
            </a:r>
            <a:endParaRPr/>
          </a:p>
          <a:p>
            <a:pPr indent="-514350" lvl="0" marL="514350" marR="0" rtl="0" algn="l">
              <a:lnSpc>
                <a:spcPct val="90000"/>
              </a:lnSpc>
              <a:spcBef>
                <a:spcPts val="518"/>
              </a:spcBef>
              <a:spcAft>
                <a:spcPts val="0"/>
              </a:spcAft>
              <a:buClr>
                <a:srgbClr val="7030A0"/>
              </a:buClr>
              <a:buSzPts val="2590"/>
              <a:buFont typeface="Arial"/>
              <a:buChar char="•"/>
            </a:pPr>
            <a:r>
              <a:rPr b="0" i="1" lang="en-US" sz="2590" u="none" cap="none" strike="noStrike">
                <a:solidFill>
                  <a:srgbClr val="7030A0"/>
                </a:solidFill>
                <a:latin typeface="Calibri"/>
                <a:ea typeface="Calibri"/>
                <a:cs typeface="Calibri"/>
                <a:sym typeface="Calibri"/>
              </a:rPr>
              <a:t>mode </a:t>
            </a:r>
            <a:r>
              <a:rPr b="0" i="0" lang="en-US" sz="2590" u="none" cap="none" strike="noStrike">
                <a:solidFill>
                  <a:srgbClr val="7030A0"/>
                </a:solidFill>
                <a:latin typeface="Calibri"/>
                <a:ea typeface="Calibri"/>
                <a:cs typeface="Calibri"/>
                <a:sym typeface="Calibri"/>
              </a:rPr>
              <a:t>		– defines the access permissions for user, 			group and others.</a:t>
            </a:r>
            <a:endParaRPr/>
          </a:p>
          <a:p>
            <a:pPr indent="-514350" lvl="0" marL="514350" marR="0" rtl="0" algn="l">
              <a:lnSpc>
                <a:spcPct val="90000"/>
              </a:lnSpc>
              <a:spcBef>
                <a:spcPts val="518"/>
              </a:spcBef>
              <a:spcAft>
                <a:spcPts val="0"/>
              </a:spcAft>
              <a:buClr>
                <a:srgbClr val="7030A0"/>
              </a:buClr>
              <a:buSzPts val="2590"/>
              <a:buFont typeface="Arial"/>
              <a:buChar char="•"/>
            </a:pPr>
            <a:r>
              <a:rPr b="0" i="0" lang="en-US" sz="2590" u="none" cap="none" strike="noStrike">
                <a:solidFill>
                  <a:srgbClr val="7030A0"/>
                </a:solidFill>
                <a:latin typeface="Calibri"/>
                <a:ea typeface="Calibri"/>
                <a:cs typeface="Calibri"/>
                <a:sym typeface="Calibri"/>
              </a:rPr>
              <a:t>Returns 0 on success and -1 on error.</a:t>
            </a:r>
            <a:endParaRPr/>
          </a:p>
          <a:p>
            <a:pPr indent="-514350" lvl="0" marL="514350" marR="0" rtl="0" algn="l">
              <a:lnSpc>
                <a:spcPct val="90000"/>
              </a:lnSpc>
              <a:spcBef>
                <a:spcPts val="518"/>
              </a:spcBef>
              <a:spcAft>
                <a:spcPts val="0"/>
              </a:spcAft>
              <a:buClr>
                <a:srgbClr val="7030A0"/>
              </a:buClr>
              <a:buSzPts val="2590"/>
              <a:buFont typeface="Arial"/>
              <a:buChar char="•"/>
            </a:pPr>
            <a:r>
              <a:rPr b="0" i="0" lang="en-US" sz="2590" u="none" cap="none" strike="noStrike">
                <a:solidFill>
                  <a:srgbClr val="7030A0"/>
                </a:solidFill>
                <a:latin typeface="Calibri"/>
                <a:ea typeface="Calibri"/>
                <a:cs typeface="Calibri"/>
                <a:sym typeface="Calibri"/>
              </a:rPr>
              <a:t>Defined in &lt;sys/stat.h&gt;.</a:t>
            </a:r>
            <a:endParaRPr/>
          </a:p>
          <a:p>
            <a:pPr indent="-342900" lvl="0" marL="342900" marR="0" rtl="0" algn="l">
              <a:lnSpc>
                <a:spcPct val="90000"/>
              </a:lnSpc>
              <a:spcBef>
                <a:spcPts val="518"/>
              </a:spcBef>
              <a:spcAft>
                <a:spcPts val="0"/>
              </a:spcAft>
              <a:buClr>
                <a:srgbClr val="00B050"/>
              </a:buClr>
              <a:buSzPts val="2590"/>
              <a:buFont typeface="Arial"/>
              <a:buChar char="•"/>
            </a:pPr>
            <a:r>
              <a:rPr b="0" i="0" lang="en-US" sz="2590" u="none" cap="none" strike="noStrike">
                <a:solidFill>
                  <a:srgbClr val="00B050"/>
                </a:solidFill>
                <a:latin typeface="Calibri"/>
                <a:ea typeface="Calibri"/>
                <a:cs typeface="Calibri"/>
                <a:sym typeface="Calibri"/>
              </a:rPr>
              <a:t>FIFO is created similar to file.</a:t>
            </a:r>
            <a:endParaRPr/>
          </a:p>
          <a:p>
            <a:pPr indent="-342900" lvl="0" marL="342900" marR="0" rtl="0" algn="l">
              <a:lnSpc>
                <a:spcPct val="90000"/>
              </a:lnSpc>
              <a:spcBef>
                <a:spcPts val="518"/>
              </a:spcBef>
              <a:spcAft>
                <a:spcPts val="0"/>
              </a:spcAft>
              <a:buClr>
                <a:srgbClr val="00B050"/>
              </a:buClr>
              <a:buSzPts val="2590"/>
              <a:buFont typeface="Arial"/>
              <a:buChar char="•"/>
            </a:pPr>
            <a:r>
              <a:rPr b="0" i="0" lang="en-US" sz="2590" u="none" cap="none" strike="noStrike">
                <a:solidFill>
                  <a:srgbClr val="00B050"/>
                </a:solidFill>
                <a:latin typeface="Calibri"/>
                <a:ea typeface="Calibri"/>
                <a:cs typeface="Calibri"/>
                <a:sym typeface="Calibri"/>
              </a:rPr>
              <a:t>It can also be used from command line,</a:t>
            </a:r>
            <a:endParaRPr/>
          </a:p>
          <a:p>
            <a:pPr indent="-342900" lvl="0" marL="342900" marR="0" rtl="0" algn="l">
              <a:lnSpc>
                <a:spcPct val="90000"/>
              </a:lnSpc>
              <a:spcBef>
                <a:spcPts val="518"/>
              </a:spcBef>
              <a:spcAft>
                <a:spcPts val="0"/>
              </a:spcAft>
              <a:buClr>
                <a:srgbClr val="00B050"/>
              </a:buClr>
              <a:buFont typeface="Arial"/>
              <a:buNone/>
            </a:pPr>
            <a:r>
              <a:rPr b="0" i="0" lang="en-US" sz="2590" u="none" cap="none" strike="noStrike">
                <a:solidFill>
                  <a:srgbClr val="00B050"/>
                </a:solidFill>
                <a:latin typeface="Calibri"/>
                <a:ea typeface="Calibri"/>
                <a:cs typeface="Calibri"/>
                <a:sym typeface="Calibri"/>
              </a:rPr>
              <a:t>		</a:t>
            </a:r>
            <a:r>
              <a:rPr b="0" i="1" lang="en-US" sz="2220" u="none" cap="none" strike="noStrike">
                <a:solidFill>
                  <a:srgbClr val="00B050"/>
                </a:solidFill>
                <a:latin typeface="Calibri"/>
                <a:ea typeface="Calibri"/>
                <a:cs typeface="Calibri"/>
                <a:sym typeface="Calibri"/>
              </a:rPr>
              <a:t>$ </a:t>
            </a:r>
            <a:r>
              <a:rPr b="0" i="1" lang="en-US" sz="2220" u="none" cap="none" strike="noStrike">
                <a:solidFill>
                  <a:srgbClr val="0000FF"/>
                </a:solidFill>
                <a:latin typeface="Calibri"/>
                <a:ea typeface="Calibri"/>
                <a:cs typeface="Calibri"/>
                <a:sym typeface="Calibri"/>
              </a:rPr>
              <a:t>mkinfo filename</a:t>
            </a:r>
            <a:endParaRPr/>
          </a:p>
          <a:p>
            <a:pPr indent="-342900" lvl="0" marL="342900" marR="0" rtl="0" algn="l">
              <a:lnSpc>
                <a:spcPct val="90000"/>
              </a:lnSpc>
              <a:spcBef>
                <a:spcPts val="518"/>
              </a:spcBef>
              <a:spcAft>
                <a:spcPts val="0"/>
              </a:spcAft>
              <a:buClr>
                <a:srgbClr val="00B050"/>
              </a:buClr>
              <a:buSzPts val="2590"/>
              <a:buFont typeface="Arial"/>
              <a:buChar char="•"/>
            </a:pPr>
            <a:r>
              <a:rPr b="0" i="0" lang="en-US" sz="2590" u="none" cap="none" strike="noStrike">
                <a:solidFill>
                  <a:srgbClr val="00B050"/>
                </a:solidFill>
                <a:latin typeface="Calibri"/>
                <a:ea typeface="Calibri"/>
                <a:cs typeface="Calibri"/>
                <a:sym typeface="Calibri"/>
              </a:rPr>
              <a:t>The default flag used for creation is O_CREAT|O_EXCL. Thus if the specified </a:t>
            </a:r>
            <a:r>
              <a:rPr b="0" i="1" lang="en-US" sz="2590" u="none" cap="none" strike="noStrike">
                <a:solidFill>
                  <a:srgbClr val="00B050"/>
                </a:solidFill>
                <a:latin typeface="Calibri"/>
                <a:ea typeface="Calibri"/>
                <a:cs typeface="Calibri"/>
                <a:sym typeface="Calibri"/>
              </a:rPr>
              <a:t>pathname </a:t>
            </a:r>
            <a:r>
              <a:rPr b="0" i="0" lang="en-US" sz="2590" u="none" cap="none" strike="noStrike">
                <a:solidFill>
                  <a:srgbClr val="00B050"/>
                </a:solidFill>
                <a:latin typeface="Calibri"/>
                <a:ea typeface="Calibri"/>
                <a:cs typeface="Calibri"/>
                <a:sym typeface="Calibri"/>
              </a:rPr>
              <a:t>or </a:t>
            </a:r>
            <a:r>
              <a:rPr b="0" i="1" lang="en-US" sz="2590" u="none" cap="none" strike="noStrike">
                <a:solidFill>
                  <a:srgbClr val="00B050"/>
                </a:solidFill>
                <a:latin typeface="Calibri"/>
                <a:ea typeface="Calibri"/>
                <a:cs typeface="Calibri"/>
                <a:sym typeface="Calibri"/>
              </a:rPr>
              <a:t>filename </a:t>
            </a:r>
            <a:r>
              <a:rPr b="0" i="0" lang="en-US" sz="2590" u="none" cap="none" strike="noStrike">
                <a:solidFill>
                  <a:srgbClr val="00B050"/>
                </a:solidFill>
                <a:latin typeface="Calibri"/>
                <a:ea typeface="Calibri"/>
                <a:cs typeface="Calibri"/>
                <a:sym typeface="Calibri"/>
              </a:rPr>
              <a:t>exists then </a:t>
            </a:r>
            <a:r>
              <a:rPr b="0" i="1" lang="en-US" sz="2590" u="none" cap="none" strike="noStrike">
                <a:solidFill>
                  <a:srgbClr val="00B050"/>
                </a:solidFill>
                <a:latin typeface="Calibri"/>
                <a:ea typeface="Calibri"/>
                <a:cs typeface="Calibri"/>
                <a:sym typeface="Calibri"/>
              </a:rPr>
              <a:t>mkfifo</a:t>
            </a:r>
            <a:r>
              <a:rPr b="0" i="0" lang="en-US" sz="2590" u="none" cap="none" strike="noStrike">
                <a:solidFill>
                  <a:srgbClr val="00B050"/>
                </a:solidFill>
                <a:latin typeface="Calibri"/>
                <a:ea typeface="Calibri"/>
                <a:cs typeface="Calibri"/>
                <a:sym typeface="Calibri"/>
              </a:rPr>
              <a:t>. Returns -1.</a:t>
            </a:r>
            <a:endParaRPr/>
          </a:p>
          <a:p>
            <a:pPr indent="-342900" lvl="0" marL="342900" marR="0" rtl="0" algn="l">
              <a:lnSpc>
                <a:spcPct val="90000"/>
              </a:lnSpc>
              <a:spcBef>
                <a:spcPts val="518"/>
              </a:spcBef>
              <a:spcAft>
                <a:spcPts val="0"/>
              </a:spcAft>
              <a:buClr>
                <a:srgbClr val="00B050"/>
              </a:buClr>
              <a:buSzPts val="2590"/>
              <a:buFont typeface="Arial"/>
              <a:buChar char="•"/>
            </a:pPr>
            <a:r>
              <a:rPr b="0" i="0" lang="en-US" sz="2590" u="none" cap="none" strike="noStrike">
                <a:solidFill>
                  <a:srgbClr val="00B050"/>
                </a:solidFill>
                <a:latin typeface="Calibri"/>
                <a:ea typeface="Calibri"/>
                <a:cs typeface="Calibri"/>
                <a:sym typeface="Calibri"/>
              </a:rPr>
              <a:t>See </a:t>
            </a:r>
            <a:r>
              <a:rPr b="0" i="1" lang="en-US" sz="2590" u="none" cap="none" strike="noStrike">
                <a:solidFill>
                  <a:srgbClr val="00B050"/>
                </a:solidFill>
                <a:latin typeface="Calibri"/>
                <a:ea typeface="Calibri"/>
                <a:cs typeface="Calibri"/>
                <a:sym typeface="Calibri"/>
              </a:rPr>
              <a:t>mknod()</a:t>
            </a:r>
            <a:r>
              <a:rPr b="0" i="0" lang="en-US" sz="2590" u="none" cap="none" strike="noStrike">
                <a:solidFill>
                  <a:srgbClr val="00B050"/>
                </a:solidFill>
                <a:latin typeface="Calibri"/>
                <a:ea typeface="Calibri"/>
                <a:cs typeface="Calibri"/>
                <a:sym typeface="Calibri"/>
              </a:rPr>
              <a:t>from manuals.</a:t>
            </a:r>
            <a:endParaRPr/>
          </a:p>
          <a:p>
            <a:pPr indent="-349885" lvl="0" marL="514350" marR="0" rtl="0" algn="l">
              <a:lnSpc>
                <a:spcPct val="90000"/>
              </a:lnSpc>
              <a:spcBef>
                <a:spcPts val="518"/>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457200" y="0"/>
            <a:ext cx="82296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Opening FIFO</a:t>
            </a:r>
            <a:endParaRPr b="0" i="0" sz="4400" u="none" cap="none" strike="noStrike">
              <a:solidFill>
                <a:srgbClr val="76923C"/>
              </a:solidFill>
              <a:latin typeface="Calibri"/>
              <a:ea typeface="Calibri"/>
              <a:cs typeface="Calibri"/>
              <a:sym typeface="Calibri"/>
            </a:endParaRPr>
          </a:p>
        </p:txBody>
      </p:sp>
      <p:sp>
        <p:nvSpPr>
          <p:cNvPr id="403" name="Google Shape;403;p56"/>
          <p:cNvSpPr txBox="1"/>
          <p:nvPr>
            <p:ph idx="1" type="body"/>
          </p:nvPr>
        </p:nvSpPr>
        <p:spPr>
          <a:xfrm>
            <a:off x="0" y="11430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Once FIFO is created, it is opened using </a:t>
            </a:r>
            <a:r>
              <a:rPr b="0" i="1" lang="en-US" sz="3200" u="none" cap="none" strike="noStrike">
                <a:solidFill>
                  <a:srgbClr val="7030A0"/>
                </a:solidFill>
                <a:latin typeface="Calibri"/>
                <a:ea typeface="Calibri"/>
                <a:cs typeface="Calibri"/>
                <a:sym typeface="Calibri"/>
              </a:rPr>
              <a:t>open() </a:t>
            </a:r>
            <a:r>
              <a:rPr b="0" i="0" lang="en-US" sz="3200" u="none" cap="none" strike="noStrike">
                <a:solidFill>
                  <a:srgbClr val="7030A0"/>
                </a:solidFill>
                <a:latin typeface="Calibri"/>
                <a:ea typeface="Calibri"/>
                <a:cs typeface="Calibri"/>
                <a:sym typeface="Calibri"/>
              </a:rPr>
              <a:t>system call.</a:t>
            </a:r>
            <a:endParaRPr b="0" i="0" sz="3200" u="none" cap="none" strike="noStrike">
              <a:solidFill>
                <a:srgbClr val="7030A0"/>
              </a:solidFill>
              <a:latin typeface="Calibri"/>
              <a:ea typeface="Calibri"/>
              <a:cs typeface="Calibri"/>
              <a:sym typeface="Calibri"/>
            </a:endParaRPr>
          </a:p>
        </p:txBody>
      </p:sp>
      <p:graphicFrame>
        <p:nvGraphicFramePr>
          <p:cNvPr id="404" name="Google Shape;404;p56"/>
          <p:cNvGraphicFramePr/>
          <p:nvPr/>
        </p:nvGraphicFramePr>
        <p:xfrm>
          <a:off x="381000" y="2438400"/>
          <a:ext cx="3000000" cy="3000000"/>
        </p:xfrm>
        <a:graphic>
          <a:graphicData uri="http://schemas.openxmlformats.org/drawingml/2006/table">
            <a:tbl>
              <a:tblPr bandRow="1" firstRow="1">
                <a:noFill/>
                <a:tableStyleId>{47ACFF83-8C64-4A18-9533-5F7DB433EFF4}</a:tableStyleId>
              </a:tblPr>
              <a:tblGrid>
                <a:gridCol w="2717800"/>
                <a:gridCol w="2717800"/>
                <a:gridCol w="2717800"/>
              </a:tblGrid>
              <a:tr h="746750">
                <a:tc>
                  <a:txBody>
                    <a:bodyPr/>
                    <a:lstStyle/>
                    <a:p>
                      <a:pPr indent="0" lvl="0" marL="0" marR="0" rtl="0" algn="l">
                        <a:spcBef>
                          <a:spcPts val="0"/>
                        </a:spcBef>
                        <a:spcAft>
                          <a:spcPts val="0"/>
                        </a:spcAft>
                        <a:buNone/>
                      </a:pPr>
                      <a:r>
                        <a:rPr lang="en-US" sz="1800"/>
                        <a:t>Current Operation</a:t>
                      </a:r>
                      <a:endParaRPr sz="1800"/>
                    </a:p>
                  </a:txBody>
                  <a:tcPr marT="45725" marB="45725" marR="91450" marL="91450"/>
                </a:tc>
                <a:tc>
                  <a:txBody>
                    <a:bodyPr/>
                    <a:lstStyle/>
                    <a:p>
                      <a:pPr indent="0" lvl="0" marL="0" marR="0" rtl="0" algn="l">
                        <a:spcBef>
                          <a:spcPts val="0"/>
                        </a:spcBef>
                        <a:spcAft>
                          <a:spcPts val="0"/>
                        </a:spcAft>
                        <a:buNone/>
                      </a:pPr>
                      <a:r>
                        <a:rPr lang="en-US" sz="1800"/>
                        <a:t>Existing opens of</a:t>
                      </a:r>
                      <a:r>
                        <a:rPr lang="en-US" sz="1800"/>
                        <a:t> FIFO</a:t>
                      </a:r>
                      <a:endParaRPr sz="1800"/>
                    </a:p>
                  </a:txBody>
                  <a:tcPr marT="45725" marB="45725" marR="91450" marL="91450"/>
                </a:tc>
                <a:tc>
                  <a:txBody>
                    <a:bodyPr/>
                    <a:lstStyle/>
                    <a:p>
                      <a:pPr indent="0" lvl="0" marL="0" marR="0" rtl="0" algn="l">
                        <a:spcBef>
                          <a:spcPts val="0"/>
                        </a:spcBef>
                        <a:spcAft>
                          <a:spcPts val="0"/>
                        </a:spcAft>
                        <a:buNone/>
                      </a:pPr>
                      <a:r>
                        <a:rPr lang="en-US" sz="1800"/>
                        <a:t>Return</a:t>
                      </a:r>
                      <a:endParaRPr sz="1800"/>
                    </a:p>
                  </a:txBody>
                  <a:tcPr marT="45725" marB="45725" marR="91450" marL="91450"/>
                </a:tc>
              </a:tr>
              <a:tr h="373375">
                <a:tc rowSpan="2">
                  <a:txBody>
                    <a:bodyPr/>
                    <a:lstStyle/>
                    <a:p>
                      <a:pPr indent="0" lvl="0" marL="0" marR="0" rtl="0" algn="l">
                        <a:spcBef>
                          <a:spcPts val="0"/>
                        </a:spcBef>
                        <a:spcAft>
                          <a:spcPts val="0"/>
                        </a:spcAft>
                        <a:buNone/>
                      </a:pPr>
                      <a:r>
                        <a:rPr lang="en-US" sz="1800"/>
                        <a:t>Open with O_RDONLY</a:t>
                      </a:r>
                      <a:endParaRPr sz="1800"/>
                    </a:p>
                  </a:txBody>
                  <a:tcPr marT="45725" marB="45725" marR="91450" marL="91450"/>
                </a:tc>
                <a:tc>
                  <a:txBody>
                    <a:bodyPr/>
                    <a:lstStyle/>
                    <a:p>
                      <a:pPr indent="0" lvl="0" marL="0" marR="0" rtl="0" algn="l">
                        <a:spcBef>
                          <a:spcPts val="0"/>
                        </a:spcBef>
                        <a:spcAft>
                          <a:spcPts val="0"/>
                        </a:spcAft>
                        <a:buNone/>
                      </a:pPr>
                      <a:r>
                        <a:rPr lang="en-US" sz="1800"/>
                        <a:t>Open for writing</a:t>
                      </a:r>
                      <a:endParaRPr sz="1800"/>
                    </a:p>
                  </a:txBody>
                  <a:tcPr marT="45725" marB="45725" marR="91450" marL="91450"/>
                </a:tc>
                <a:tc>
                  <a:txBody>
                    <a:bodyPr/>
                    <a:lstStyle/>
                    <a:p>
                      <a:pPr indent="0" lvl="0" marL="0" marR="0" rtl="0" algn="l">
                        <a:spcBef>
                          <a:spcPts val="0"/>
                        </a:spcBef>
                        <a:spcAft>
                          <a:spcPts val="0"/>
                        </a:spcAft>
                        <a:buNone/>
                      </a:pPr>
                      <a:r>
                        <a:rPr lang="en-US" sz="1800"/>
                        <a:t>Return OK</a:t>
                      </a:r>
                      <a:endParaRPr sz="1800"/>
                    </a:p>
                  </a:txBody>
                  <a:tcPr marT="45725" marB="45725" marR="91450" marL="91450"/>
                </a:tc>
              </a:tr>
              <a:tr h="373375">
                <a:tc vMerge="1"/>
                <a:tc>
                  <a:txBody>
                    <a:bodyPr/>
                    <a:lstStyle/>
                    <a:p>
                      <a:pPr indent="0" lvl="0" marL="0" marR="0" rtl="0" algn="l">
                        <a:spcBef>
                          <a:spcPts val="0"/>
                        </a:spcBef>
                        <a:spcAft>
                          <a:spcPts val="0"/>
                        </a:spcAft>
                        <a:buNone/>
                      </a:pPr>
                      <a:r>
                        <a:rPr lang="en-US" sz="1800"/>
                        <a:t>Not open</a:t>
                      </a:r>
                      <a:r>
                        <a:rPr lang="en-US" sz="1800"/>
                        <a:t> for writing</a:t>
                      </a:r>
                      <a:endParaRPr sz="1800"/>
                    </a:p>
                  </a:txBody>
                  <a:tcPr marT="45725" marB="45725" marR="91450" marL="91450"/>
                </a:tc>
                <a:tc>
                  <a:txBody>
                    <a:bodyPr/>
                    <a:lstStyle/>
                    <a:p>
                      <a:pPr indent="0" lvl="0" marL="0" marR="0" rtl="0" algn="l">
                        <a:spcBef>
                          <a:spcPts val="0"/>
                        </a:spcBef>
                        <a:spcAft>
                          <a:spcPts val="0"/>
                        </a:spcAft>
                        <a:buNone/>
                      </a:pPr>
                      <a:r>
                        <a:rPr lang="en-US" sz="1800"/>
                        <a:t>Blocks</a:t>
                      </a:r>
                      <a:endParaRPr sz="1800"/>
                    </a:p>
                  </a:txBody>
                  <a:tcPr marT="45725" marB="45725" marR="91450" marL="91450"/>
                </a:tc>
              </a:tr>
              <a:tr h="373375">
                <a:tc rowSpan="2">
                  <a:txBody>
                    <a:bodyPr/>
                    <a:lstStyle/>
                    <a:p>
                      <a:pPr indent="0" lvl="0" marL="0" marR="0" rtl="0" algn="l">
                        <a:spcBef>
                          <a:spcPts val="0"/>
                        </a:spcBef>
                        <a:spcAft>
                          <a:spcPts val="0"/>
                        </a:spcAft>
                        <a:buNone/>
                      </a:pPr>
                      <a:r>
                        <a:rPr lang="en-US" sz="1800"/>
                        <a:t>Open with O_WRONLY</a:t>
                      </a:r>
                      <a:endParaRPr sz="1800"/>
                    </a:p>
                  </a:txBody>
                  <a:tcPr marT="45725" marB="45725" marR="91450" marL="91450"/>
                </a:tc>
                <a:tc>
                  <a:txBody>
                    <a:bodyPr/>
                    <a:lstStyle/>
                    <a:p>
                      <a:pPr indent="0" lvl="0" marL="0" marR="0" rtl="0" algn="l">
                        <a:spcBef>
                          <a:spcPts val="0"/>
                        </a:spcBef>
                        <a:spcAft>
                          <a:spcPts val="0"/>
                        </a:spcAft>
                        <a:buNone/>
                      </a:pPr>
                      <a:r>
                        <a:rPr lang="en-US" sz="1800"/>
                        <a:t>Open for reading</a:t>
                      </a:r>
                      <a:endParaRPr sz="1800"/>
                    </a:p>
                  </a:txBody>
                  <a:tcPr marT="45725" marB="45725" marR="91450" marL="91450"/>
                </a:tc>
                <a:tc>
                  <a:txBody>
                    <a:bodyPr/>
                    <a:lstStyle/>
                    <a:p>
                      <a:pPr indent="0" lvl="0" marL="0" marR="0" rtl="0" algn="l">
                        <a:spcBef>
                          <a:spcPts val="0"/>
                        </a:spcBef>
                        <a:spcAft>
                          <a:spcPts val="0"/>
                        </a:spcAft>
                        <a:buNone/>
                      </a:pPr>
                      <a:r>
                        <a:rPr lang="en-US" sz="1800"/>
                        <a:t>Return OK</a:t>
                      </a:r>
                      <a:endParaRPr sz="1800"/>
                    </a:p>
                  </a:txBody>
                  <a:tcPr marT="45725" marB="45725" marR="91450" marL="91450"/>
                </a:tc>
              </a:tr>
              <a:tr h="373375">
                <a:tc vMerge="1"/>
                <a:tc>
                  <a:txBody>
                    <a:bodyPr/>
                    <a:lstStyle/>
                    <a:p>
                      <a:pPr indent="0" lvl="0" marL="0" marR="0" rtl="0" algn="l">
                        <a:spcBef>
                          <a:spcPts val="0"/>
                        </a:spcBef>
                        <a:spcAft>
                          <a:spcPts val="0"/>
                        </a:spcAft>
                        <a:buNone/>
                      </a:pPr>
                      <a:r>
                        <a:rPr lang="en-US" sz="1800"/>
                        <a:t>Not open</a:t>
                      </a:r>
                      <a:r>
                        <a:rPr lang="en-US" sz="1800"/>
                        <a:t> for reading</a:t>
                      </a:r>
                      <a:endParaRPr sz="1800"/>
                    </a:p>
                  </a:txBody>
                  <a:tcPr marT="45725" marB="45725" marR="91450" marL="91450"/>
                </a:tc>
                <a:tc>
                  <a:txBody>
                    <a:bodyPr/>
                    <a:lstStyle/>
                    <a:p>
                      <a:pPr indent="0" lvl="0" marL="0" marR="0" rtl="0" algn="l">
                        <a:spcBef>
                          <a:spcPts val="0"/>
                        </a:spcBef>
                        <a:spcAft>
                          <a:spcPts val="0"/>
                        </a:spcAft>
                        <a:buNone/>
                      </a:pPr>
                      <a:r>
                        <a:rPr lang="en-US" sz="1800"/>
                        <a:t>Blocks</a:t>
                      </a:r>
                      <a:endParaRPr sz="1800"/>
                    </a:p>
                  </a:txBody>
                  <a:tcPr marT="45725" marB="45725" marR="91450" marL="91450"/>
                </a:tc>
              </a:tr>
              <a:tr h="373375">
                <a:tc rowSpan="2">
                  <a:txBody>
                    <a:bodyPr/>
                    <a:lstStyle/>
                    <a:p>
                      <a:pPr indent="0" lvl="0" marL="0" marR="0" rtl="0" algn="l">
                        <a:spcBef>
                          <a:spcPts val="0"/>
                        </a:spcBef>
                        <a:spcAft>
                          <a:spcPts val="0"/>
                        </a:spcAft>
                        <a:buNone/>
                      </a:pPr>
                      <a:r>
                        <a:rPr lang="en-US" sz="1800"/>
                        <a:t>Open with </a:t>
                      </a:r>
                      <a:endParaRPr/>
                    </a:p>
                    <a:p>
                      <a:pPr indent="0" lvl="0" marL="0" marR="0" rtl="0" algn="l">
                        <a:spcBef>
                          <a:spcPts val="0"/>
                        </a:spcBef>
                        <a:spcAft>
                          <a:spcPts val="0"/>
                        </a:spcAft>
                        <a:buNone/>
                      </a:pPr>
                      <a:r>
                        <a:rPr lang="en-US" sz="1800"/>
                        <a:t>O_RDONLY |O_NONBLOCK</a:t>
                      </a:r>
                      <a:endParaRPr sz="1800"/>
                    </a:p>
                  </a:txBody>
                  <a:tcPr marT="45725" marB="45725" marR="91450" marL="91450"/>
                </a:tc>
                <a:tc>
                  <a:txBody>
                    <a:bodyPr/>
                    <a:lstStyle/>
                    <a:p>
                      <a:pPr indent="0" lvl="0" marL="0" marR="0" rtl="0" algn="l">
                        <a:spcBef>
                          <a:spcPts val="0"/>
                        </a:spcBef>
                        <a:spcAft>
                          <a:spcPts val="0"/>
                        </a:spcAft>
                        <a:buNone/>
                      </a:pPr>
                      <a:r>
                        <a:rPr lang="en-US" sz="1800"/>
                        <a:t>Open for writing</a:t>
                      </a:r>
                      <a:endParaRPr sz="1800"/>
                    </a:p>
                  </a:txBody>
                  <a:tcPr marT="45725" marB="45725" marR="91450" marL="91450"/>
                </a:tc>
                <a:tc>
                  <a:txBody>
                    <a:bodyPr/>
                    <a:lstStyle/>
                    <a:p>
                      <a:pPr indent="0" lvl="0" marL="0" marR="0" rtl="0" algn="l">
                        <a:spcBef>
                          <a:spcPts val="0"/>
                        </a:spcBef>
                        <a:spcAft>
                          <a:spcPts val="0"/>
                        </a:spcAft>
                        <a:buNone/>
                      </a:pPr>
                      <a:r>
                        <a:rPr lang="en-US" sz="1800"/>
                        <a:t>Return OK</a:t>
                      </a:r>
                      <a:endParaRPr sz="1800"/>
                    </a:p>
                  </a:txBody>
                  <a:tcPr marT="45725" marB="45725" marR="91450" marL="91450"/>
                </a:tc>
              </a:tr>
              <a:tr h="373375">
                <a:tc vMerge="1"/>
                <a:tc>
                  <a:txBody>
                    <a:bodyPr/>
                    <a:lstStyle/>
                    <a:p>
                      <a:pPr indent="0" lvl="0" marL="0" marR="0" rtl="0" algn="l">
                        <a:spcBef>
                          <a:spcPts val="0"/>
                        </a:spcBef>
                        <a:spcAft>
                          <a:spcPts val="0"/>
                        </a:spcAft>
                        <a:buNone/>
                      </a:pPr>
                      <a:r>
                        <a:rPr lang="en-US" sz="1800"/>
                        <a:t>Not open</a:t>
                      </a:r>
                      <a:r>
                        <a:rPr lang="en-US" sz="1800"/>
                        <a:t> for writing</a:t>
                      </a:r>
                      <a:endParaRPr sz="1800"/>
                    </a:p>
                  </a:txBody>
                  <a:tcPr marT="45725" marB="45725" marR="91450" marL="91450"/>
                </a:tc>
                <a:tc>
                  <a:txBody>
                    <a:bodyPr/>
                    <a:lstStyle/>
                    <a:p>
                      <a:pPr indent="0" lvl="0" marL="0" marR="0" rtl="0" algn="l">
                        <a:spcBef>
                          <a:spcPts val="0"/>
                        </a:spcBef>
                        <a:spcAft>
                          <a:spcPts val="0"/>
                        </a:spcAft>
                        <a:buNone/>
                      </a:pPr>
                      <a:r>
                        <a:rPr lang="en-US" sz="1800"/>
                        <a:t>Return OK</a:t>
                      </a:r>
                      <a:endParaRPr sz="1800"/>
                    </a:p>
                  </a:txBody>
                  <a:tcPr marT="45725" marB="45725" marR="91450" marL="91450"/>
                </a:tc>
              </a:tr>
              <a:tr h="457200">
                <a:tc rowSpan="2">
                  <a:txBody>
                    <a:bodyPr/>
                    <a:lstStyle/>
                    <a:p>
                      <a:pPr indent="0" lvl="0" marL="0" marR="0" rtl="0" algn="l">
                        <a:spcBef>
                          <a:spcPts val="0"/>
                        </a:spcBef>
                        <a:spcAft>
                          <a:spcPts val="0"/>
                        </a:spcAft>
                        <a:buNone/>
                      </a:pPr>
                      <a:r>
                        <a:rPr lang="en-US" sz="1800"/>
                        <a:t>Open with </a:t>
                      </a:r>
                      <a:endParaRPr/>
                    </a:p>
                    <a:p>
                      <a:pPr indent="0" lvl="0" marL="0" marR="0" rtl="0" algn="l">
                        <a:spcBef>
                          <a:spcPts val="0"/>
                        </a:spcBef>
                        <a:spcAft>
                          <a:spcPts val="0"/>
                        </a:spcAft>
                        <a:buNone/>
                      </a:pPr>
                      <a:r>
                        <a:rPr lang="en-US" sz="1800"/>
                        <a:t>O_WRONLY|O_NONBLOCK</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Open for reading</a:t>
                      </a:r>
                      <a:endParaRPr sz="1800"/>
                    </a:p>
                  </a:txBody>
                  <a:tcPr marT="45725" marB="45725" marR="91450" marL="91450"/>
                </a:tc>
                <a:tc>
                  <a:txBody>
                    <a:bodyPr/>
                    <a:lstStyle/>
                    <a:p>
                      <a:pPr indent="0" lvl="0" marL="0" marR="0" rtl="0" algn="l">
                        <a:spcBef>
                          <a:spcPts val="0"/>
                        </a:spcBef>
                        <a:spcAft>
                          <a:spcPts val="0"/>
                        </a:spcAft>
                        <a:buNone/>
                      </a:pPr>
                      <a:r>
                        <a:rPr lang="en-US" sz="1800"/>
                        <a:t>Return OK</a:t>
                      </a:r>
                      <a:endParaRPr sz="1800"/>
                    </a:p>
                  </a:txBody>
                  <a:tcPr marT="45725" marB="45725" marR="91450" marL="91450"/>
                </a:tc>
              </a:tr>
              <a:tr h="457200">
                <a:tc vMerge="1"/>
                <a:tc>
                  <a:txBody>
                    <a:bodyPr/>
                    <a:lstStyle/>
                    <a:p>
                      <a:pPr indent="0" lvl="0" marL="0" marR="0" rtl="0" algn="l">
                        <a:spcBef>
                          <a:spcPts val="0"/>
                        </a:spcBef>
                        <a:spcAft>
                          <a:spcPts val="0"/>
                        </a:spcAft>
                        <a:buNone/>
                      </a:pPr>
                      <a:r>
                        <a:rPr lang="en-US" sz="1800"/>
                        <a:t>Not open</a:t>
                      </a:r>
                      <a:r>
                        <a:rPr lang="en-US" sz="1800"/>
                        <a:t> for reading</a:t>
                      </a:r>
                      <a:endParaRPr sz="1800"/>
                    </a:p>
                  </a:txBody>
                  <a:tcPr marT="45725" marB="45725" marR="91450" marL="91450"/>
                </a:tc>
                <a:tc>
                  <a:txBody>
                    <a:bodyPr/>
                    <a:lstStyle/>
                    <a:p>
                      <a:pPr indent="0" lvl="0" marL="0" marR="0" rtl="0" algn="l">
                        <a:spcBef>
                          <a:spcPts val="0"/>
                        </a:spcBef>
                        <a:spcAft>
                          <a:spcPts val="0"/>
                        </a:spcAft>
                        <a:buNone/>
                      </a:pPr>
                      <a:r>
                        <a:rPr lang="en-US" sz="1800"/>
                        <a:t>Returns an</a:t>
                      </a:r>
                      <a:r>
                        <a:rPr lang="en-US" sz="1800"/>
                        <a:t> error</a:t>
                      </a:r>
                      <a:endParaRPr sz="1800"/>
                    </a:p>
                  </a:txBody>
                  <a:tcPr marT="45725" marB="45725" marR="91450" marL="9145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457200" y="0"/>
            <a:ext cx="82296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410" name="Google Shape;410;p57"/>
          <p:cNvSpPr txBox="1"/>
          <p:nvPr>
            <p:ph idx="1" type="body"/>
          </p:nvPr>
        </p:nvSpPr>
        <p:spPr>
          <a:xfrm>
            <a:off x="0" y="685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All I/O operations using I/O system calls can be performed on FIFO.</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FIFO can be opened with or without specifying the non-blocking flag.</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 If not specified, an open with O_RDONLY will block unless some other process opens the FIFO with O_WRONLY and vice versa.</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 If specified, open with O_RDONLY return the file descriptor, But open with R_WRONLY returns -1 if no other process has opened FIFO with O_RDONLY.</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Rules for reading and writing</a:t>
            </a:r>
            <a:endParaRPr b="0" i="0" sz="4400" u="none" cap="none" strike="noStrike">
              <a:solidFill>
                <a:srgbClr val="76923C"/>
              </a:solidFill>
              <a:latin typeface="Calibri"/>
              <a:ea typeface="Calibri"/>
              <a:cs typeface="Calibri"/>
              <a:sym typeface="Calibri"/>
            </a:endParaRPr>
          </a:p>
        </p:txBody>
      </p:sp>
      <p:sp>
        <p:nvSpPr>
          <p:cNvPr id="416" name="Google Shape;416;p58"/>
          <p:cNvSpPr txBox="1"/>
          <p:nvPr>
            <p:ph idx="1" type="body"/>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A read requesting less data than is in the pipe or FIFO returns only the requested amount of data. The remainder is left for subsequent reads.</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If a process asks to read more data than is currently available, then only the data available is returned.</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If there is no data in the pipe or FIFO, and if no process have open for writing, a read return zero, signifying the EOF.</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If a process write less than the capacity of a pipe(PIPE_BUF bytes) the write is guaranteed to be atomic.</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If a process writes to a pipe or FIFO, but there are no processes in existence that have it open for reading, the SIGPIPE signal is generated,  and the write returns zero with </a:t>
            </a:r>
            <a:r>
              <a:rPr b="1" i="0" lang="en-US" sz="2960" u="none" cap="none" strike="noStrike">
                <a:solidFill>
                  <a:srgbClr val="7030A0"/>
                </a:solidFill>
                <a:latin typeface="Calibri"/>
                <a:ea typeface="Calibri"/>
                <a:cs typeface="Calibri"/>
                <a:sym typeface="Calibri"/>
              </a:rPr>
              <a:t>errno</a:t>
            </a:r>
            <a:r>
              <a:rPr b="0" i="0" lang="en-US" sz="2960" u="none" cap="none" strike="noStrike">
                <a:solidFill>
                  <a:srgbClr val="7030A0"/>
                </a:solidFill>
                <a:latin typeface="Calibri"/>
                <a:ea typeface="Calibri"/>
                <a:cs typeface="Calibri"/>
                <a:sym typeface="Calibri"/>
              </a:rPr>
              <a:t> set to EPIPE.</a:t>
            </a:r>
            <a:endParaRPr b="0" i="0" sz="2960" u="none" cap="none" strike="noStrike">
              <a:solidFill>
                <a:srgbClr val="7030A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457200" y="0"/>
            <a:ext cx="8229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422" name="Google Shape;422;p59"/>
          <p:cNvSpPr txBox="1"/>
          <p:nvPr>
            <p:ph idx="1" type="body"/>
          </p:nvPr>
        </p:nvSpPr>
        <p:spPr>
          <a:xfrm>
            <a:off x="0" y="609600"/>
            <a:ext cx="9144000" cy="6019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data is maintained as continuous streams of bytes, thus any remainder data can be read in next subsequent reads.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If the FIFO is opened without non-block flag then the read operation will block if performed on an empty FIFO. If opened with non-block flag, then read returns zero if no data in FIFO.</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In a multiple writer scenario, atomicity avoids the data, from multiple processes, to be interleaved.</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457200" y="0"/>
            <a:ext cx="82296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FIFO vs Pipe</a:t>
            </a:r>
            <a:endParaRPr b="0" i="0" sz="4400" u="none" cap="none" strike="noStrike">
              <a:solidFill>
                <a:srgbClr val="76923C"/>
              </a:solidFill>
              <a:latin typeface="Calibri"/>
              <a:ea typeface="Calibri"/>
              <a:cs typeface="Calibri"/>
              <a:sym typeface="Calibri"/>
            </a:endParaRPr>
          </a:p>
        </p:txBody>
      </p:sp>
      <p:sp>
        <p:nvSpPr>
          <p:cNvPr id="428" name="Google Shape;428;p60"/>
          <p:cNvSpPr txBox="1"/>
          <p:nvPr>
            <p:ph idx="1" type="body"/>
          </p:nvPr>
        </p:nvSpPr>
        <p:spPr>
          <a:xfrm>
            <a:off x="0" y="11430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Similarities</a:t>
            </a:r>
            <a:r>
              <a:rPr b="0" i="0" lang="en-US" sz="2960" u="none" cap="none" strike="noStrike">
                <a:solidFill>
                  <a:srgbClr val="7030A0"/>
                </a:solidFill>
                <a:latin typeface="Calibri"/>
                <a:ea typeface="Calibri"/>
                <a:cs typeface="Calibri"/>
                <a:sym typeface="Calibri"/>
              </a:rPr>
              <a:t>,</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Both provide unidirectional flow of data.</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Both are process persistence.</a:t>
            </a:r>
            <a:endParaRPr/>
          </a:p>
          <a:p>
            <a:pPr indent="-342900" lvl="0" marL="342900" marR="0" rtl="0" algn="l">
              <a:lnSpc>
                <a:spcPct val="9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Differences</a:t>
            </a:r>
            <a:r>
              <a:rPr b="0" i="0" lang="en-US" sz="2960" u="none" cap="none" strike="noStrike">
                <a:solidFill>
                  <a:srgbClr val="7030A0"/>
                </a:solidFill>
                <a:latin typeface="Calibri"/>
                <a:ea typeface="Calibri"/>
                <a:cs typeface="Calibri"/>
                <a:sym typeface="Calibri"/>
              </a:rPr>
              <a:t>,</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Pipe is for </a:t>
            </a:r>
            <a:r>
              <a:rPr b="0" i="0" lang="en-US" sz="2960" u="none" cap="none" strike="noStrike">
                <a:solidFill>
                  <a:srgbClr val="0000FF"/>
                </a:solidFill>
                <a:latin typeface="Calibri"/>
                <a:ea typeface="Calibri"/>
                <a:cs typeface="Calibri"/>
                <a:sym typeface="Calibri"/>
              </a:rPr>
              <a:t>related process </a:t>
            </a:r>
            <a:r>
              <a:rPr b="0" i="0" lang="en-US" sz="2960" u="none" cap="none" strike="noStrike">
                <a:solidFill>
                  <a:srgbClr val="7030A0"/>
                </a:solidFill>
                <a:latin typeface="Calibri"/>
                <a:ea typeface="Calibri"/>
                <a:cs typeface="Calibri"/>
                <a:sym typeface="Calibri"/>
              </a:rPr>
              <a:t>whereas FIFO is for </a:t>
            </a:r>
            <a:r>
              <a:rPr b="0" i="0" lang="en-US" sz="2960" u="none" cap="none" strike="noStrike">
                <a:solidFill>
                  <a:srgbClr val="0000FF"/>
                </a:solidFill>
                <a:latin typeface="Calibri"/>
                <a:ea typeface="Calibri"/>
                <a:cs typeface="Calibri"/>
                <a:sym typeface="Calibri"/>
              </a:rPr>
              <a:t>unrelated process</a:t>
            </a:r>
            <a:r>
              <a:rPr b="0" i="0" lang="en-US" sz="2960" u="none" cap="none" strike="noStrike">
                <a:solidFill>
                  <a:srgbClr val="7030A0"/>
                </a:solidFill>
                <a:latin typeface="Calibri"/>
                <a:ea typeface="Calibri"/>
                <a:cs typeface="Calibri"/>
                <a:sym typeface="Calibri"/>
              </a:rPr>
              <a:t>.</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From shell, pipe is used to basically </a:t>
            </a:r>
            <a:r>
              <a:rPr b="0" i="0" lang="en-US" sz="2960" u="none" cap="none" strike="noStrike">
                <a:solidFill>
                  <a:srgbClr val="0000FF"/>
                </a:solidFill>
                <a:latin typeface="Calibri"/>
                <a:ea typeface="Calibri"/>
                <a:cs typeface="Calibri"/>
                <a:sym typeface="Calibri"/>
              </a:rPr>
              <a:t>redirect the output stream</a:t>
            </a:r>
            <a:r>
              <a:rPr b="0" i="0" lang="en-US" sz="2960" u="none" cap="none" strike="noStrike">
                <a:solidFill>
                  <a:srgbClr val="7030A0"/>
                </a:solidFill>
                <a:latin typeface="Calibri"/>
                <a:ea typeface="Calibri"/>
                <a:cs typeface="Calibri"/>
                <a:sym typeface="Calibri"/>
              </a:rPr>
              <a:t> where as FIFO is used to </a:t>
            </a:r>
            <a:r>
              <a:rPr b="0" i="0" lang="en-US" sz="2960" u="none" cap="none" strike="noStrike">
                <a:solidFill>
                  <a:srgbClr val="0000FF"/>
                </a:solidFill>
                <a:latin typeface="Calibri"/>
                <a:ea typeface="Calibri"/>
                <a:cs typeface="Calibri"/>
                <a:sym typeface="Calibri"/>
              </a:rPr>
              <a:t>duplicate it</a:t>
            </a:r>
            <a:r>
              <a:rPr b="0" i="0" lang="en-US" sz="2960" u="none" cap="none" strike="noStrike">
                <a:solidFill>
                  <a:srgbClr val="7030A0"/>
                </a:solidFill>
                <a:latin typeface="Calibri"/>
                <a:ea typeface="Calibri"/>
                <a:cs typeface="Calibri"/>
                <a:sym typeface="Calibri"/>
              </a:rPr>
              <a:t>.</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When pipe is created </a:t>
            </a:r>
            <a:r>
              <a:rPr b="0" i="0" lang="en-US" sz="2960" u="none" cap="none" strike="noStrike">
                <a:solidFill>
                  <a:srgbClr val="0000FF"/>
                </a:solidFill>
                <a:latin typeface="Calibri"/>
                <a:ea typeface="Calibri"/>
                <a:cs typeface="Calibri"/>
                <a:sym typeface="Calibri"/>
              </a:rPr>
              <a:t>both the ends are opened </a:t>
            </a:r>
            <a:r>
              <a:rPr b="0" i="0" lang="en-US" sz="2960" u="none" cap="none" strike="noStrike">
                <a:solidFill>
                  <a:srgbClr val="7030A0"/>
                </a:solidFill>
                <a:latin typeface="Calibri"/>
                <a:ea typeface="Calibri"/>
                <a:cs typeface="Calibri"/>
                <a:sym typeface="Calibri"/>
              </a:rPr>
              <a:t>simultaneously, whereas in FIFO </a:t>
            </a:r>
            <a:r>
              <a:rPr b="0" i="0" lang="en-US" sz="2960" u="none" cap="none" strike="noStrike">
                <a:solidFill>
                  <a:srgbClr val="0000FF"/>
                </a:solidFill>
                <a:latin typeface="Calibri"/>
                <a:ea typeface="Calibri"/>
                <a:cs typeface="Calibri"/>
                <a:sym typeface="Calibri"/>
              </a:rPr>
              <a:t>open() is called twice</a:t>
            </a:r>
            <a:r>
              <a:rPr b="0" i="0" lang="en-US" sz="2960" u="none" cap="none" strike="noStrike">
                <a:solidFill>
                  <a:srgbClr val="7030A0"/>
                </a:solidFill>
                <a:latin typeface="Calibri"/>
                <a:ea typeface="Calibri"/>
                <a:cs typeface="Calibri"/>
                <a:sym typeface="Calibri"/>
              </a:rPr>
              <a:t>, once with O_WRONLY and once with O_RDONLY.</a:t>
            </a:r>
            <a:endParaRPr/>
          </a:p>
          <a:p>
            <a:pPr indent="-342900" lvl="0" marL="342900" marR="0" rtl="0" algn="l">
              <a:lnSpc>
                <a:spcPct val="9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-FIFO can be opened in </a:t>
            </a:r>
            <a:r>
              <a:rPr b="0" i="0" lang="en-US" sz="2960" u="none" cap="none" strike="noStrike">
                <a:solidFill>
                  <a:srgbClr val="0000FF"/>
                </a:solidFill>
                <a:latin typeface="Calibri"/>
                <a:ea typeface="Calibri"/>
                <a:cs typeface="Calibri"/>
                <a:sym typeface="Calibri"/>
              </a:rPr>
              <a:t>O_NONBLOCK</a:t>
            </a:r>
            <a:r>
              <a:rPr b="0" i="0" lang="en-US" sz="2960" u="none" cap="none" strike="noStrike">
                <a:solidFill>
                  <a:srgbClr val="7030A0"/>
                </a:solidFill>
                <a:latin typeface="Calibri"/>
                <a:ea typeface="Calibri"/>
                <a:cs typeface="Calibri"/>
                <a:sym typeface="Calibri"/>
              </a:rPr>
              <a:t> mode.</a:t>
            </a:r>
            <a:endParaRPr b="0" i="0" sz="2960" u="none" cap="none" strike="noStrike">
              <a:solidFill>
                <a:srgbClr val="7030A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1"/>
          <p:cNvSpPr txBox="1"/>
          <p:nvPr>
            <p:ph type="title"/>
          </p:nvPr>
        </p:nvSpPr>
        <p:spPr>
          <a:xfrm>
            <a:off x="457200" y="0"/>
            <a:ext cx="82296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434" name="Google Shape;434;p61"/>
          <p:cNvSpPr txBox="1"/>
          <p:nvPr>
            <p:ph idx="1" type="body"/>
          </p:nvPr>
        </p:nvSpPr>
        <p:spPr>
          <a:xfrm>
            <a:off x="0" y="762000"/>
            <a:ext cx="9144000" cy="53641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To get bi-directional flow of data between two process two pipe or FIFO is used.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Data will remain as long as some process has one end open. As soon as the last process closes its end, the remaining unread data is lost.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000" u="none" cap="none" strike="noStrike">
                <a:solidFill>
                  <a:srgbClr val="76923C"/>
                </a:solidFill>
                <a:latin typeface="Calibri"/>
                <a:ea typeface="Calibri"/>
                <a:cs typeface="Calibri"/>
                <a:sym typeface="Calibri"/>
              </a:rPr>
              <a:t>Anatomy of Process</a:t>
            </a:r>
            <a:endParaRPr/>
          </a:p>
        </p:txBody>
      </p:sp>
      <p:sp>
        <p:nvSpPr>
          <p:cNvPr id="113" name="Google Shape;113;p17"/>
          <p:cNvSpPr txBox="1"/>
          <p:nvPr>
            <p:ph idx="1" type="body"/>
          </p:nvPr>
        </p:nvSpPr>
        <p:spPr>
          <a:xfrm>
            <a:off x="0" y="685800"/>
            <a:ext cx="8839200" cy="6172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960" u="none" cap="none" strike="noStrike">
                <a:solidFill>
                  <a:schemeClr val="dk1"/>
                </a:solidFill>
                <a:latin typeface="Calibri"/>
                <a:ea typeface="Calibri"/>
                <a:cs typeface="Calibri"/>
                <a:sym typeface="Calibri"/>
              </a:rPr>
              <a:t>               </a:t>
            </a:r>
            <a:r>
              <a:rPr b="0" i="0" lang="en-US" sz="2220" u="none" cap="none" strike="noStrike">
                <a:solidFill>
                  <a:schemeClr val="dk1"/>
                </a:solidFill>
                <a:latin typeface="Calibri"/>
                <a:ea typeface="Calibri"/>
                <a:cs typeface="Calibri"/>
                <a:sym typeface="Calibri"/>
              </a:rPr>
              <a:t> User Context                              Kernel Context</a:t>
            </a:r>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r>
              <a:rPr b="0" i="0" lang="en-US" sz="2220" u="none" cap="none" strike="noStrike">
                <a:solidFill>
                  <a:srgbClr val="00B050"/>
                </a:solidFill>
                <a:latin typeface="Calibri"/>
                <a:ea typeface="Calibri"/>
                <a:cs typeface="Calibri"/>
                <a:sym typeface="Calibri"/>
              </a:rPr>
              <a:t>Read form program file</a:t>
            </a:r>
            <a:r>
              <a:rPr b="0" i="0" lang="en-US" sz="2220" u="none" cap="none" strike="noStrike">
                <a:solidFill>
                  <a:schemeClr val="dk1"/>
                </a:solidFill>
                <a:latin typeface="Calibri"/>
                <a:ea typeface="Calibri"/>
                <a:cs typeface="Calibri"/>
                <a:sym typeface="Calibri"/>
              </a:rPr>
              <a:t> </a:t>
            </a:r>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r>
              <a:rPr b="0" i="0" lang="en-US" sz="2220" u="none" cap="none" strike="noStrike">
                <a:solidFill>
                  <a:srgbClr val="00B050"/>
                </a:solidFill>
                <a:latin typeface="Calibri"/>
                <a:ea typeface="Calibri"/>
                <a:cs typeface="Calibri"/>
                <a:sym typeface="Calibri"/>
              </a:rPr>
              <a:t>when program is executed</a:t>
            </a:r>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endParaRPr/>
          </a:p>
          <a:p>
            <a:pPr indent="-342900" lvl="0" marL="342900" marR="0" rtl="0" algn="l">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spcBef>
                <a:spcPts val="592"/>
              </a:spcBef>
              <a:spcAft>
                <a:spcPts val="0"/>
              </a:spcAft>
              <a:buClr>
                <a:schemeClr val="dk1"/>
              </a:buClr>
              <a:buFont typeface="Arial"/>
              <a:buNone/>
            </a:pPr>
            <a:r>
              <a:rPr b="0" i="0" lang="en-US" sz="2960" u="none" cap="none" strike="noStrike">
                <a:solidFill>
                  <a:schemeClr val="dk1"/>
                </a:solidFill>
                <a:latin typeface="Calibri"/>
                <a:ea typeface="Calibri"/>
                <a:cs typeface="Calibri"/>
                <a:sym typeface="Calibri"/>
              </a:rPr>
              <a:t>                                     </a:t>
            </a:r>
            <a:endParaRPr/>
          </a:p>
        </p:txBody>
      </p:sp>
      <p:graphicFrame>
        <p:nvGraphicFramePr>
          <p:cNvPr id="114" name="Google Shape;114;p17"/>
          <p:cNvGraphicFramePr/>
          <p:nvPr/>
        </p:nvGraphicFramePr>
        <p:xfrm>
          <a:off x="1524000" y="1600200"/>
          <a:ext cx="3000000" cy="3000000"/>
        </p:xfrm>
        <a:graphic>
          <a:graphicData uri="http://schemas.openxmlformats.org/drawingml/2006/table">
            <a:tbl>
              <a:tblPr bandRow="1" firstRow="1">
                <a:noFill/>
                <a:tableStyleId>{8588B995-BB58-4973-903E-728D879D61E9}</a:tableStyleId>
              </a:tblPr>
              <a:tblGrid>
                <a:gridCol w="3124200"/>
              </a:tblGrid>
              <a:tr h="529775">
                <a:tc>
                  <a:txBody>
                    <a:bodyPr/>
                    <a:lstStyle/>
                    <a:p>
                      <a:pPr indent="0" lvl="0" marL="0" marR="0" rtl="0" algn="l">
                        <a:spcBef>
                          <a:spcPts val="0"/>
                        </a:spcBef>
                        <a:spcAft>
                          <a:spcPts val="0"/>
                        </a:spcAft>
                        <a:buNone/>
                      </a:pPr>
                      <a:r>
                        <a:rPr b="1" lang="en-US" sz="1800" u="none" cap="none" strike="noStrike">
                          <a:solidFill>
                            <a:srgbClr val="0000FF"/>
                          </a:solidFill>
                        </a:rPr>
                        <a:t>                  STACK</a:t>
                      </a:r>
                      <a:endParaRPr b="1" sz="1800">
                        <a:solidFill>
                          <a:srgbClr val="0000FF"/>
                        </a:solidFill>
                      </a:endParaRPr>
                    </a:p>
                  </a:txBody>
                  <a:tcPr marT="45725" marB="45725" marR="91450" marL="91450" anchor="ctr"/>
                </a:tc>
              </a:tr>
              <a:tr h="1045025">
                <a:tc>
                  <a:txBody>
                    <a:bodyPr/>
                    <a:lstStyle/>
                    <a:p>
                      <a:pPr indent="0" lvl="0" marL="0" marR="0" rtl="0" algn="l">
                        <a:spcBef>
                          <a:spcPts val="0"/>
                        </a:spcBef>
                        <a:spcAft>
                          <a:spcPts val="0"/>
                        </a:spcAft>
                        <a:buNone/>
                      </a:pPr>
                      <a:r>
                        <a:t/>
                      </a:r>
                      <a:endParaRPr b="1" sz="1800">
                        <a:solidFill>
                          <a:srgbClr val="0000FF"/>
                        </a:solidFill>
                      </a:endParaRPr>
                    </a:p>
                    <a:p>
                      <a:pPr indent="0" lvl="0" marL="0" marR="0" rtl="0" algn="l">
                        <a:spcBef>
                          <a:spcPts val="0"/>
                        </a:spcBef>
                        <a:spcAft>
                          <a:spcPts val="0"/>
                        </a:spcAft>
                        <a:buNone/>
                      </a:pPr>
                      <a:r>
                        <a:rPr b="1" lang="en-US" sz="1800">
                          <a:solidFill>
                            <a:srgbClr val="0000FF"/>
                          </a:solidFill>
                        </a:rPr>
                        <a:t>                   ………….</a:t>
                      </a:r>
                      <a:endParaRPr b="1" sz="1800">
                        <a:solidFill>
                          <a:srgbClr val="0000FF"/>
                        </a:solidFill>
                      </a:endParaRPr>
                    </a:p>
                  </a:txBody>
                  <a:tcPr marT="45725" marB="45725" marR="91450" marL="91450"/>
                </a:tc>
              </a:tr>
              <a:tr h="529775">
                <a:tc>
                  <a:txBody>
                    <a:bodyPr/>
                    <a:lstStyle/>
                    <a:p>
                      <a:pPr indent="0" lvl="0" marL="0" marR="0" rtl="0" algn="l">
                        <a:spcBef>
                          <a:spcPts val="0"/>
                        </a:spcBef>
                        <a:spcAft>
                          <a:spcPts val="0"/>
                        </a:spcAft>
                        <a:buNone/>
                      </a:pPr>
                      <a:r>
                        <a:rPr b="1" lang="en-US" sz="1800">
                          <a:solidFill>
                            <a:srgbClr val="0000FF"/>
                          </a:solidFill>
                        </a:rPr>
                        <a:t>                   HEAP</a:t>
                      </a:r>
                      <a:endParaRPr b="1" sz="1800">
                        <a:solidFill>
                          <a:srgbClr val="0000FF"/>
                        </a:solidFill>
                      </a:endParaRPr>
                    </a:p>
                  </a:txBody>
                  <a:tcPr marT="45725" marB="45725" marR="91450" marL="91450"/>
                </a:tc>
              </a:tr>
              <a:tr h="529775">
                <a:tc>
                  <a:txBody>
                    <a:bodyPr/>
                    <a:lstStyle/>
                    <a:p>
                      <a:pPr indent="0" lvl="0" marL="0" marR="0" rtl="0" algn="l">
                        <a:spcBef>
                          <a:spcPts val="0"/>
                        </a:spcBef>
                        <a:spcAft>
                          <a:spcPts val="0"/>
                        </a:spcAft>
                        <a:buNone/>
                      </a:pPr>
                      <a:r>
                        <a:rPr b="1" lang="en-US" sz="1800">
                          <a:solidFill>
                            <a:srgbClr val="0000FF"/>
                          </a:solidFill>
                        </a:rPr>
                        <a:t>             Uninitialized</a:t>
                      </a:r>
                      <a:r>
                        <a:rPr b="1" lang="en-US" sz="1800">
                          <a:solidFill>
                            <a:srgbClr val="0000FF"/>
                          </a:solidFill>
                        </a:rPr>
                        <a:t> Data</a:t>
                      </a:r>
                      <a:endParaRPr b="1" sz="1800">
                        <a:solidFill>
                          <a:srgbClr val="0000FF"/>
                        </a:solidFill>
                      </a:endParaRPr>
                    </a:p>
                  </a:txBody>
                  <a:tcPr marT="45725" marB="45725" marR="91450" marL="91450"/>
                </a:tc>
              </a:tr>
              <a:tr h="529775">
                <a:tc>
                  <a:txBody>
                    <a:bodyPr/>
                    <a:lstStyle/>
                    <a:p>
                      <a:pPr indent="0" lvl="0" marL="0" marR="0" rtl="0" algn="l">
                        <a:spcBef>
                          <a:spcPts val="0"/>
                        </a:spcBef>
                        <a:spcAft>
                          <a:spcPts val="0"/>
                        </a:spcAft>
                        <a:buNone/>
                      </a:pPr>
                      <a:r>
                        <a:rPr b="1" lang="en-US" sz="1800">
                          <a:solidFill>
                            <a:srgbClr val="0000FF"/>
                          </a:solidFill>
                        </a:rPr>
                        <a:t>Initialized read and write data</a:t>
                      </a:r>
                      <a:endParaRPr b="1" sz="1800">
                        <a:solidFill>
                          <a:srgbClr val="0000FF"/>
                        </a:solidFill>
                      </a:endParaRPr>
                    </a:p>
                  </a:txBody>
                  <a:tcPr marT="45725" marB="45725" marR="91450" marL="91450"/>
                </a:tc>
              </a:tr>
              <a:tr h="529775">
                <a:tc>
                  <a:txBody>
                    <a:bodyPr/>
                    <a:lstStyle/>
                    <a:p>
                      <a:pPr indent="0" lvl="0" marL="0" marR="0" rtl="0" algn="l">
                        <a:spcBef>
                          <a:spcPts val="0"/>
                        </a:spcBef>
                        <a:spcAft>
                          <a:spcPts val="0"/>
                        </a:spcAft>
                        <a:buNone/>
                      </a:pPr>
                      <a:r>
                        <a:rPr b="1" lang="en-US" sz="1800">
                          <a:solidFill>
                            <a:srgbClr val="0000FF"/>
                          </a:solidFill>
                        </a:rPr>
                        <a:t>Initialized read only data</a:t>
                      </a:r>
                      <a:endParaRPr b="1" sz="1800">
                        <a:solidFill>
                          <a:srgbClr val="0000FF"/>
                        </a:solidFill>
                      </a:endParaRPr>
                    </a:p>
                  </a:txBody>
                  <a:tcPr marT="45725" marB="45725" marR="91450" marL="91450"/>
                </a:tc>
              </a:tr>
              <a:tr h="529775">
                <a:tc>
                  <a:txBody>
                    <a:bodyPr/>
                    <a:lstStyle/>
                    <a:p>
                      <a:pPr indent="0" lvl="0" marL="0" marR="0" rtl="0" algn="l">
                        <a:spcBef>
                          <a:spcPts val="0"/>
                        </a:spcBef>
                        <a:spcAft>
                          <a:spcPts val="0"/>
                        </a:spcAft>
                        <a:buNone/>
                      </a:pPr>
                      <a:r>
                        <a:rPr b="1" lang="en-US" sz="1800">
                          <a:solidFill>
                            <a:srgbClr val="0000FF"/>
                          </a:solidFill>
                        </a:rPr>
                        <a:t>                    TEXT</a:t>
                      </a:r>
                      <a:endParaRPr b="1" sz="1800">
                        <a:solidFill>
                          <a:srgbClr val="0000FF"/>
                        </a:solidFill>
                      </a:endParaRPr>
                    </a:p>
                  </a:txBody>
                  <a:tcPr marT="45725" marB="45725" marR="91450" marL="91450"/>
                </a:tc>
              </a:tr>
            </a:tbl>
          </a:graphicData>
        </a:graphic>
      </p:graphicFrame>
      <p:cxnSp>
        <p:nvCxnSpPr>
          <p:cNvPr id="115" name="Google Shape;115;p17"/>
          <p:cNvCxnSpPr/>
          <p:nvPr/>
        </p:nvCxnSpPr>
        <p:spPr>
          <a:xfrm rot="5400000">
            <a:off x="2782094" y="2323306"/>
            <a:ext cx="381000" cy="1588"/>
          </a:xfrm>
          <a:prstGeom prst="straightConnector1">
            <a:avLst/>
          </a:prstGeom>
          <a:noFill/>
          <a:ln cap="flat" cmpd="sng" w="9525">
            <a:solidFill>
              <a:srgbClr val="4A7DBA"/>
            </a:solidFill>
            <a:prstDash val="solid"/>
            <a:round/>
            <a:headEnd len="sm" w="sm" type="none"/>
            <a:tailEnd len="med" w="med" type="stealth"/>
          </a:ln>
        </p:spPr>
      </p:cxnSp>
      <p:cxnSp>
        <p:nvCxnSpPr>
          <p:cNvPr id="116" name="Google Shape;116;p17"/>
          <p:cNvCxnSpPr/>
          <p:nvPr/>
        </p:nvCxnSpPr>
        <p:spPr>
          <a:xfrm rot="5400000">
            <a:off x="2819400" y="3048000"/>
            <a:ext cx="305594" cy="794"/>
          </a:xfrm>
          <a:prstGeom prst="straightConnector1">
            <a:avLst/>
          </a:prstGeom>
          <a:noFill/>
          <a:ln cap="flat" cmpd="sng" w="9525">
            <a:solidFill>
              <a:srgbClr val="4A7DBA"/>
            </a:solidFill>
            <a:prstDash val="solid"/>
            <a:round/>
            <a:headEnd len="med" w="med" type="stealth"/>
            <a:tailEnd len="sm" w="sm" type="none"/>
          </a:ln>
        </p:spPr>
      </p:cxnSp>
      <p:graphicFrame>
        <p:nvGraphicFramePr>
          <p:cNvPr id="117" name="Google Shape;117;p17"/>
          <p:cNvGraphicFramePr/>
          <p:nvPr/>
        </p:nvGraphicFramePr>
        <p:xfrm>
          <a:off x="5257800" y="1676400"/>
          <a:ext cx="3000000" cy="3000000"/>
        </p:xfrm>
        <a:graphic>
          <a:graphicData uri="http://schemas.openxmlformats.org/drawingml/2006/table">
            <a:tbl>
              <a:tblPr bandRow="1" firstRow="1">
                <a:noFill/>
                <a:tableStyleId>{8588B995-BB58-4973-903E-728D879D61E9}</a:tableStyleId>
              </a:tblPr>
              <a:tblGrid>
                <a:gridCol w="2667000"/>
              </a:tblGrid>
              <a:tr h="370850">
                <a:tc>
                  <a:txBody>
                    <a:bodyPr/>
                    <a:lstStyle/>
                    <a:p>
                      <a:pPr indent="0" lvl="0" marL="0" marR="0" rtl="0" algn="l">
                        <a:spcBef>
                          <a:spcPts val="0"/>
                        </a:spcBef>
                        <a:spcAft>
                          <a:spcPts val="0"/>
                        </a:spcAft>
                        <a:buNone/>
                      </a:pPr>
                      <a:r>
                        <a:rPr lang="en-US" sz="1800"/>
                        <a:t>            </a:t>
                      </a:r>
                      <a:r>
                        <a:rPr lang="en-US" sz="1800">
                          <a:solidFill>
                            <a:srgbClr val="FF0000"/>
                          </a:solidFill>
                        </a:rPr>
                        <a:t>Kernel Data</a:t>
                      </a:r>
                      <a:endParaRPr sz="1800">
                        <a:solidFill>
                          <a:srgbClr val="FF0000"/>
                        </a:solidFill>
                      </a:endParaRPr>
                    </a:p>
                  </a:txBody>
                  <a:tcPr marT="45725" marB="45725" marR="91450" marL="91450"/>
                </a:tc>
              </a:tr>
            </a:tbl>
          </a:graphicData>
        </a:graphic>
      </p:graphicFrame>
      <p:sp>
        <p:nvSpPr>
          <p:cNvPr id="118" name="Google Shape;118;p17"/>
          <p:cNvSpPr/>
          <p:nvPr/>
        </p:nvSpPr>
        <p:spPr>
          <a:xfrm>
            <a:off x="4876800" y="4267200"/>
            <a:ext cx="457200" cy="16002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System V IPC</a:t>
            </a:r>
            <a:endParaRPr b="0" i="0" sz="4400" u="none" cap="none" strike="noStrike">
              <a:solidFill>
                <a:srgbClr val="76923C"/>
              </a:solidFill>
              <a:latin typeface="Calibri"/>
              <a:ea typeface="Calibri"/>
              <a:cs typeface="Calibri"/>
              <a:sym typeface="Calibri"/>
            </a:endParaRPr>
          </a:p>
        </p:txBody>
      </p:sp>
      <p:sp>
        <p:nvSpPr>
          <p:cNvPr id="440" name="Google Shape;440;p62"/>
          <p:cNvSpPr txBox="1"/>
          <p:nvPr>
            <p:ph idx="1" type="body"/>
          </p:nvPr>
        </p:nvSpPr>
        <p:spPr>
          <a:xfrm>
            <a:off x="0" y="1295400"/>
            <a:ext cx="91440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Each IPC object has an </a:t>
            </a:r>
            <a:r>
              <a:rPr b="0" i="0" lang="en-US" sz="3200" u="none" cap="none" strike="noStrike">
                <a:solidFill>
                  <a:srgbClr val="0000FF"/>
                </a:solidFill>
                <a:latin typeface="Calibri"/>
                <a:ea typeface="Calibri"/>
                <a:cs typeface="Calibri"/>
                <a:sym typeface="Calibri"/>
              </a:rPr>
              <a:t>IPC structure </a:t>
            </a:r>
            <a:r>
              <a:rPr b="0" i="0" lang="en-US" sz="3200" u="none" cap="none" strike="noStrike">
                <a:solidFill>
                  <a:srgbClr val="7030A0"/>
                </a:solidFill>
                <a:latin typeface="Calibri"/>
                <a:ea typeface="Calibri"/>
                <a:cs typeface="Calibri"/>
                <a:sym typeface="Calibri"/>
              </a:rPr>
              <a:t>maintained by kernel and referred by  a nonnegative integer value.</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For a new </a:t>
            </a:r>
            <a:r>
              <a:rPr b="0" i="0" lang="en-US" sz="3200" u="none" cap="none" strike="noStrike">
                <a:solidFill>
                  <a:srgbClr val="0000FF"/>
                </a:solidFill>
                <a:latin typeface="Calibri"/>
                <a:ea typeface="Calibri"/>
                <a:cs typeface="Calibri"/>
                <a:sym typeface="Calibri"/>
              </a:rPr>
              <a:t>IPC structure </a:t>
            </a:r>
            <a:r>
              <a:rPr b="0" i="0" lang="en-US" sz="3200" u="none" cap="none" strike="noStrike">
                <a:solidFill>
                  <a:srgbClr val="7030A0"/>
                </a:solidFill>
                <a:latin typeface="Calibri"/>
                <a:ea typeface="Calibri"/>
                <a:cs typeface="Calibri"/>
                <a:sym typeface="Calibri"/>
              </a:rPr>
              <a:t>being created a </a:t>
            </a:r>
            <a:r>
              <a:rPr b="0" i="1" lang="en-US" sz="3200" u="none" cap="none" strike="noStrike">
                <a:solidFill>
                  <a:srgbClr val="0000FF"/>
                </a:solidFill>
                <a:latin typeface="Calibri"/>
                <a:ea typeface="Calibri"/>
                <a:cs typeface="Calibri"/>
                <a:sym typeface="Calibri"/>
              </a:rPr>
              <a:t>key</a:t>
            </a:r>
            <a:r>
              <a:rPr b="0" i="0" lang="en-US" sz="3200" u="none" cap="none" strike="noStrike">
                <a:solidFill>
                  <a:srgbClr val="7030A0"/>
                </a:solidFill>
                <a:latin typeface="Calibri"/>
                <a:ea typeface="Calibri"/>
                <a:cs typeface="Calibri"/>
                <a:sym typeface="Calibri"/>
              </a:rPr>
              <a:t> must be specified, which is later converted into an identifier by the kernel.</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Each IPC structure being created will have a flag value associated with it,</a:t>
            </a:r>
            <a:endParaRPr/>
          </a:p>
          <a:p>
            <a:pPr indent="-285750" lvl="1" marL="742950" marR="0" rtl="0" algn="l">
              <a:lnSpc>
                <a:spcPct val="90000"/>
              </a:lnSpc>
              <a:spcBef>
                <a:spcPts val="560"/>
              </a:spcBef>
              <a:spcAft>
                <a:spcPts val="0"/>
              </a:spcAft>
              <a:buClr>
                <a:srgbClr val="0000FF"/>
              </a:buClr>
              <a:buSzPts val="2800"/>
              <a:buFont typeface="Arial"/>
              <a:buChar char="–"/>
            </a:pPr>
            <a:r>
              <a:rPr b="0" i="0" lang="en-US" sz="2800" u="none" cap="none" strike="noStrike">
                <a:solidFill>
                  <a:srgbClr val="0000FF"/>
                </a:solidFill>
                <a:latin typeface="Calibri"/>
                <a:ea typeface="Calibri"/>
                <a:cs typeface="Calibri"/>
                <a:sym typeface="Calibri"/>
              </a:rPr>
              <a:t>IPC_CREAT</a:t>
            </a:r>
            <a:r>
              <a:rPr b="0" i="0" lang="en-US" sz="2800" u="none" cap="none" strike="noStrike">
                <a:solidFill>
                  <a:srgbClr val="7030A0"/>
                </a:solidFill>
                <a:latin typeface="Calibri"/>
                <a:ea typeface="Calibri"/>
                <a:cs typeface="Calibri"/>
                <a:sym typeface="Calibri"/>
              </a:rPr>
              <a:t> will create a new IPC structure if key not currently associated.</a:t>
            </a:r>
            <a:endParaRPr/>
          </a:p>
          <a:p>
            <a:pPr indent="-285750" lvl="1" marL="742950" marR="0" rtl="0" algn="l">
              <a:lnSpc>
                <a:spcPct val="90000"/>
              </a:lnSpc>
              <a:spcBef>
                <a:spcPts val="560"/>
              </a:spcBef>
              <a:spcAft>
                <a:spcPts val="0"/>
              </a:spcAft>
              <a:buClr>
                <a:srgbClr val="0000FF"/>
              </a:buClr>
              <a:buSzPts val="2800"/>
              <a:buFont typeface="Arial"/>
              <a:buChar char="–"/>
            </a:pPr>
            <a:r>
              <a:rPr b="0" i="0" lang="en-US" sz="2800" u="none" cap="none" strike="noStrike">
                <a:solidFill>
                  <a:srgbClr val="0000FF"/>
                </a:solidFill>
                <a:latin typeface="Calibri"/>
                <a:ea typeface="Calibri"/>
                <a:cs typeface="Calibri"/>
                <a:sym typeface="Calibri"/>
              </a:rPr>
              <a:t>IPC_CREAT ORed with IPC_EXCL </a:t>
            </a:r>
            <a:r>
              <a:rPr b="0" i="0" lang="en-US" sz="2800" u="none" cap="none" strike="noStrike">
                <a:solidFill>
                  <a:srgbClr val="7030A0"/>
                </a:solidFill>
                <a:latin typeface="Calibri"/>
                <a:ea typeface="Calibri"/>
                <a:cs typeface="Calibri"/>
                <a:sym typeface="Calibri"/>
              </a:rPr>
              <a:t>will give an error if the key is already associated.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3"/>
          <p:cNvSpPr txBox="1"/>
          <p:nvPr>
            <p:ph type="title"/>
          </p:nvPr>
        </p:nvSpPr>
        <p:spPr>
          <a:xfrm>
            <a:off x="457200" y="0"/>
            <a:ext cx="8229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446" name="Google Shape;446;p63"/>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three system V IPCs are </a:t>
            </a:r>
            <a:r>
              <a:rPr b="0" i="0" lang="en-US" sz="2960" u="none" cap="none" strike="noStrike">
                <a:solidFill>
                  <a:srgbClr val="0000FF"/>
                </a:solidFill>
                <a:latin typeface="Calibri"/>
                <a:ea typeface="Calibri"/>
                <a:cs typeface="Calibri"/>
                <a:sym typeface="Calibri"/>
              </a:rPr>
              <a:t>message queues</a:t>
            </a:r>
            <a:r>
              <a:rPr b="0" i="0" lang="en-US" sz="2960" u="none" cap="none" strike="noStrike">
                <a:solidFill>
                  <a:srgbClr val="00B050"/>
                </a:solidFill>
                <a:latin typeface="Calibri"/>
                <a:ea typeface="Calibri"/>
                <a:cs typeface="Calibri"/>
                <a:sym typeface="Calibri"/>
              </a:rPr>
              <a:t>, </a:t>
            </a:r>
            <a:r>
              <a:rPr b="0" i="0" lang="en-US" sz="2960" u="none" cap="none" strike="noStrike">
                <a:solidFill>
                  <a:srgbClr val="0000FF"/>
                </a:solidFill>
                <a:latin typeface="Calibri"/>
                <a:ea typeface="Calibri"/>
                <a:cs typeface="Calibri"/>
                <a:sym typeface="Calibri"/>
              </a:rPr>
              <a:t>shared memory</a:t>
            </a:r>
            <a:r>
              <a:rPr b="0" i="0" lang="en-US" sz="2960" u="none" cap="none" strike="noStrike">
                <a:solidFill>
                  <a:srgbClr val="00B050"/>
                </a:solidFill>
                <a:latin typeface="Calibri"/>
                <a:ea typeface="Calibri"/>
                <a:cs typeface="Calibri"/>
                <a:sym typeface="Calibri"/>
              </a:rPr>
              <a:t> and </a:t>
            </a:r>
            <a:r>
              <a:rPr b="0" i="0" lang="en-US" sz="2960" u="none" cap="none" strike="noStrike">
                <a:solidFill>
                  <a:srgbClr val="0000FF"/>
                </a:solidFill>
                <a:latin typeface="Calibri"/>
                <a:ea typeface="Calibri"/>
                <a:cs typeface="Calibri"/>
                <a:sym typeface="Calibri"/>
              </a:rPr>
              <a:t>semaphore</a:t>
            </a:r>
            <a:r>
              <a:rPr b="0" i="0" lang="en-US" sz="2960" u="none" cap="none" strike="noStrike">
                <a:solidFill>
                  <a:srgbClr val="00B050"/>
                </a:solidFill>
                <a:latin typeface="Calibri"/>
                <a:ea typeface="Calibri"/>
                <a:cs typeface="Calibri"/>
                <a:sym typeface="Calibri"/>
              </a:rPr>
              <a:t>.</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They are created by </a:t>
            </a:r>
            <a:r>
              <a:rPr b="0" i="0" lang="en-US" sz="2960" u="none" cap="none" strike="noStrike">
                <a:solidFill>
                  <a:srgbClr val="0000FF"/>
                </a:solidFill>
                <a:latin typeface="Calibri"/>
                <a:ea typeface="Calibri"/>
                <a:cs typeface="Calibri"/>
                <a:sym typeface="Calibri"/>
              </a:rPr>
              <a:t>msgget()</a:t>
            </a:r>
            <a:r>
              <a:rPr b="0" i="0" lang="en-US" sz="2960" u="none" cap="none" strike="noStrike">
                <a:solidFill>
                  <a:srgbClr val="00B050"/>
                </a:solidFill>
                <a:latin typeface="Calibri"/>
                <a:ea typeface="Calibri"/>
                <a:cs typeface="Calibri"/>
                <a:sym typeface="Calibri"/>
              </a:rPr>
              <a:t>, </a:t>
            </a:r>
            <a:r>
              <a:rPr b="0" i="0" lang="en-US" sz="2960" u="none" cap="none" strike="noStrike">
                <a:solidFill>
                  <a:srgbClr val="0000FF"/>
                </a:solidFill>
                <a:latin typeface="Calibri"/>
                <a:ea typeface="Calibri"/>
                <a:cs typeface="Calibri"/>
                <a:sym typeface="Calibri"/>
              </a:rPr>
              <a:t>shmget()</a:t>
            </a:r>
            <a:r>
              <a:rPr b="0" i="0" lang="en-US" sz="2960" u="none" cap="none" strike="noStrike">
                <a:solidFill>
                  <a:srgbClr val="00B050"/>
                </a:solidFill>
                <a:latin typeface="Calibri"/>
                <a:ea typeface="Calibri"/>
                <a:cs typeface="Calibri"/>
                <a:sym typeface="Calibri"/>
              </a:rPr>
              <a:t>, and </a:t>
            </a:r>
            <a:r>
              <a:rPr b="0" i="0" lang="en-US" sz="2960" u="none" cap="none" strike="noStrike">
                <a:solidFill>
                  <a:srgbClr val="0000FF"/>
                </a:solidFill>
                <a:latin typeface="Calibri"/>
                <a:ea typeface="Calibri"/>
                <a:cs typeface="Calibri"/>
                <a:sym typeface="Calibri"/>
              </a:rPr>
              <a:t>semget()</a:t>
            </a:r>
            <a:r>
              <a:rPr b="0" i="0" lang="en-US" sz="2960" u="none" cap="none" strike="noStrike">
                <a:solidFill>
                  <a:srgbClr val="00B050"/>
                </a:solidFill>
                <a:latin typeface="Calibri"/>
                <a:ea typeface="Calibri"/>
                <a:cs typeface="Calibri"/>
                <a:sym typeface="Calibri"/>
              </a:rPr>
              <a:t>.</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When an IPC structure is created and then removed the identifier continually increase till a maximum values and then restarts from 0.</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a:t>
            </a:r>
            <a:r>
              <a:rPr b="0" i="1" lang="en-US" sz="2960" u="none" cap="none" strike="noStrike">
                <a:solidFill>
                  <a:srgbClr val="0000FF"/>
                </a:solidFill>
                <a:latin typeface="Calibri"/>
                <a:ea typeface="Calibri"/>
                <a:cs typeface="Calibri"/>
                <a:sym typeface="Calibri"/>
              </a:rPr>
              <a:t>key</a:t>
            </a:r>
            <a:r>
              <a:rPr b="0" i="1" lang="en-US" sz="296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value specified, when a new IPC object is created, can be </a:t>
            </a:r>
            <a:r>
              <a:rPr b="0" i="0" lang="en-US" sz="2960" u="none" cap="none" strike="noStrike">
                <a:solidFill>
                  <a:srgbClr val="0000FF"/>
                </a:solidFill>
                <a:latin typeface="Calibri"/>
                <a:ea typeface="Calibri"/>
                <a:cs typeface="Calibri"/>
                <a:sym typeface="Calibri"/>
              </a:rPr>
              <a:t>IPC_PRIVATE</a:t>
            </a:r>
            <a:r>
              <a:rPr b="0" i="0" lang="en-US" sz="2960" u="none" cap="none" strike="noStrike">
                <a:solidFill>
                  <a:srgbClr val="00B050"/>
                </a:solidFill>
                <a:latin typeface="Calibri"/>
                <a:ea typeface="Calibri"/>
                <a:cs typeface="Calibri"/>
                <a:sym typeface="Calibri"/>
              </a:rPr>
              <a:t> or a long integer value.</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A new IPC object is created when,</a:t>
            </a:r>
            <a:endParaRPr/>
          </a:p>
          <a:p>
            <a:pPr indent="-342900" lvl="0" marL="342900" marR="0" rtl="0" algn="l">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	</a:t>
            </a:r>
            <a:r>
              <a:rPr b="0" i="0" lang="en-US" sz="2590" u="none" cap="none" strike="noStrike">
                <a:solidFill>
                  <a:srgbClr val="00B050"/>
                </a:solidFill>
                <a:latin typeface="Calibri"/>
                <a:ea typeface="Calibri"/>
                <a:cs typeface="Calibri"/>
                <a:sym typeface="Calibri"/>
              </a:rPr>
              <a:t>- Key value is IPC_PRIVATE,</a:t>
            </a:r>
            <a:endParaRPr/>
          </a:p>
          <a:p>
            <a:pPr indent="-342900" lvl="0" marL="342900" marR="0" rtl="0" algn="l">
              <a:spcBef>
                <a:spcPts val="518"/>
              </a:spcBef>
              <a:spcAft>
                <a:spcPts val="0"/>
              </a:spcAft>
              <a:buClr>
                <a:srgbClr val="00B050"/>
              </a:buClr>
              <a:buFont typeface="Arial"/>
              <a:buNone/>
            </a:pPr>
            <a:r>
              <a:rPr b="0" i="0" lang="en-US" sz="2590" u="none" cap="none" strike="noStrike">
                <a:solidFill>
                  <a:srgbClr val="00B050"/>
                </a:solidFill>
                <a:latin typeface="Calibri"/>
                <a:ea typeface="Calibri"/>
                <a:cs typeface="Calibri"/>
                <a:sym typeface="Calibri"/>
              </a:rPr>
              <a:t>	- IPC_CREAT as flag and key not currently associated with an     </a:t>
            </a:r>
            <a:endParaRPr/>
          </a:p>
          <a:p>
            <a:pPr indent="-342900" lvl="0" marL="342900" marR="0" rtl="0" algn="l">
              <a:spcBef>
                <a:spcPts val="518"/>
              </a:spcBef>
              <a:spcAft>
                <a:spcPts val="0"/>
              </a:spcAft>
              <a:buClr>
                <a:srgbClr val="00B050"/>
              </a:buClr>
              <a:buFont typeface="Arial"/>
              <a:buNone/>
            </a:pPr>
            <a:r>
              <a:rPr b="0" i="0" lang="en-US" sz="2590" u="none" cap="none" strike="noStrike">
                <a:solidFill>
                  <a:srgbClr val="00B050"/>
                </a:solidFill>
                <a:latin typeface="Calibri"/>
                <a:ea typeface="Calibri"/>
                <a:cs typeface="Calibri"/>
                <a:sym typeface="Calibri"/>
              </a:rPr>
              <a:t>       IPC structure.</a:t>
            </a:r>
            <a:endParaRPr b="0" i="0" sz="2590" u="none" cap="none" strike="noStrike">
              <a:solidFill>
                <a:srgbClr val="00B05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4"/>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Permission Structure</a:t>
            </a:r>
            <a:endParaRPr b="0" i="0" sz="3959" u="none" cap="none" strike="noStrike">
              <a:solidFill>
                <a:srgbClr val="76923C"/>
              </a:solidFill>
              <a:latin typeface="Calibri"/>
              <a:ea typeface="Calibri"/>
              <a:cs typeface="Calibri"/>
              <a:sym typeface="Calibri"/>
            </a:endParaRPr>
          </a:p>
        </p:txBody>
      </p:sp>
      <p:sp>
        <p:nvSpPr>
          <p:cNvPr id="452" name="Google Shape;452;p64"/>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2800"/>
              <a:buFont typeface="Arial"/>
              <a:buChar char="•"/>
            </a:pPr>
            <a:r>
              <a:rPr b="0" i="0" lang="en-US" sz="2800" u="none" cap="none" strike="noStrike">
                <a:solidFill>
                  <a:srgbClr val="7030A0"/>
                </a:solidFill>
                <a:latin typeface="Calibri"/>
                <a:ea typeface="Calibri"/>
                <a:cs typeface="Calibri"/>
                <a:sym typeface="Calibri"/>
              </a:rPr>
              <a:t>Each IPC object has an </a:t>
            </a:r>
            <a:r>
              <a:rPr b="0" i="1" lang="en-US" sz="2800" u="none" cap="none" strike="noStrike">
                <a:solidFill>
                  <a:srgbClr val="7030A0"/>
                </a:solidFill>
                <a:latin typeface="Calibri"/>
                <a:ea typeface="Calibri"/>
                <a:cs typeface="Calibri"/>
                <a:sym typeface="Calibri"/>
              </a:rPr>
              <a:t>ipc_perm </a:t>
            </a:r>
            <a:r>
              <a:rPr b="0" i="0" lang="en-US" sz="2800" u="none" cap="none" strike="noStrike">
                <a:solidFill>
                  <a:srgbClr val="7030A0"/>
                </a:solidFill>
                <a:latin typeface="Calibri"/>
                <a:ea typeface="Calibri"/>
                <a:cs typeface="Calibri"/>
                <a:sym typeface="Calibri"/>
              </a:rPr>
              <a:t>structure associated with it, which maintains the permissions. It is defined in &lt;sys/ipc.h&gt;.</a:t>
            </a:r>
            <a:endParaRPr/>
          </a:p>
          <a:p>
            <a:pPr indent="-342900" lvl="0" marL="342900" marR="0" rtl="0" algn="l">
              <a:spcBef>
                <a:spcPts val="640"/>
              </a:spcBef>
              <a:spcAft>
                <a:spcPts val="0"/>
              </a:spcAft>
              <a:buClr>
                <a:srgbClr val="00B0F0"/>
              </a:buClr>
              <a:buFont typeface="Arial"/>
              <a:buNone/>
            </a:pPr>
            <a:r>
              <a:rPr b="0" i="0" lang="en-US" sz="3200" u="none" cap="none" strike="noStrike">
                <a:solidFill>
                  <a:srgbClr val="00B0F0"/>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structure ipc_perm {</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uid_t 		uid;</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gid_t 		gid;</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mode_t 	mode;</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key_t 		key</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endParaRPr/>
          </a:p>
          <a:p>
            <a:pPr indent="-342900" lvl="0" marL="3429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All the fields, except </a:t>
            </a:r>
            <a:r>
              <a:rPr b="0" i="1" lang="en-US" sz="2400" u="none" cap="none" strike="noStrike">
                <a:solidFill>
                  <a:srgbClr val="00B050"/>
                </a:solidFill>
                <a:latin typeface="Calibri"/>
                <a:ea typeface="Calibri"/>
                <a:cs typeface="Calibri"/>
                <a:sym typeface="Calibri"/>
              </a:rPr>
              <a:t>seq, </a:t>
            </a:r>
            <a:r>
              <a:rPr b="0" i="0" lang="en-US" sz="2400" u="none" cap="none" strike="noStrike">
                <a:solidFill>
                  <a:srgbClr val="00B050"/>
                </a:solidFill>
                <a:latin typeface="Calibri"/>
                <a:ea typeface="Calibri"/>
                <a:cs typeface="Calibri"/>
                <a:sym typeface="Calibri"/>
              </a:rPr>
              <a:t>are initialized when the IPC structure is created.</a:t>
            </a:r>
            <a:endParaRPr/>
          </a:p>
          <a:p>
            <a:pPr indent="-342900" lvl="0" marL="342900" marR="0" rtl="0" algn="l">
              <a:spcBef>
                <a:spcPts val="480"/>
              </a:spcBef>
              <a:spcAft>
                <a:spcPts val="0"/>
              </a:spcAft>
              <a:buClr>
                <a:srgbClr val="00B050"/>
              </a:buClr>
              <a:buSzPts val="2400"/>
              <a:buFont typeface="Arial"/>
              <a:buChar char="•"/>
            </a:pPr>
            <a:r>
              <a:rPr b="0" i="1" lang="en-US" sz="2400" u="none" cap="none" strike="noStrike">
                <a:solidFill>
                  <a:srgbClr val="00B050"/>
                </a:solidFill>
                <a:latin typeface="Calibri"/>
                <a:ea typeface="Calibri"/>
                <a:cs typeface="Calibri"/>
                <a:sym typeface="Calibri"/>
              </a:rPr>
              <a:t>Flag </a:t>
            </a:r>
            <a:r>
              <a:rPr b="0" i="0" lang="en-US" sz="2400" u="none" cap="none" strike="noStrike">
                <a:solidFill>
                  <a:srgbClr val="00B050"/>
                </a:solidFill>
                <a:latin typeface="Calibri"/>
                <a:ea typeface="Calibri"/>
                <a:cs typeface="Calibri"/>
                <a:sym typeface="Calibri"/>
              </a:rPr>
              <a:t>argument of </a:t>
            </a:r>
            <a:r>
              <a:rPr b="0" i="0" lang="en-US" sz="2400" u="none" cap="none" strike="noStrike">
                <a:solidFill>
                  <a:srgbClr val="0000FF"/>
                </a:solidFill>
                <a:latin typeface="Calibri"/>
                <a:ea typeface="Calibri"/>
                <a:cs typeface="Calibri"/>
                <a:sym typeface="Calibri"/>
              </a:rPr>
              <a:t>xxxget() </a:t>
            </a:r>
            <a:r>
              <a:rPr b="0" i="0" lang="en-US" sz="2400" u="none" cap="none" strike="noStrike">
                <a:solidFill>
                  <a:srgbClr val="00B050"/>
                </a:solidFill>
                <a:latin typeface="Calibri"/>
                <a:ea typeface="Calibri"/>
                <a:cs typeface="Calibri"/>
                <a:sym typeface="Calibri"/>
              </a:rPr>
              <a:t>initializes the </a:t>
            </a:r>
            <a:r>
              <a:rPr b="0" i="1" lang="en-US" sz="2400" u="none" cap="none" strike="noStrike">
                <a:solidFill>
                  <a:srgbClr val="00B050"/>
                </a:solidFill>
                <a:latin typeface="Calibri"/>
                <a:ea typeface="Calibri"/>
                <a:cs typeface="Calibri"/>
                <a:sym typeface="Calibri"/>
              </a:rPr>
              <a:t>mode</a:t>
            </a:r>
            <a:r>
              <a:rPr b="0" i="0" lang="en-US" sz="2400" u="none" cap="none" strike="noStrike">
                <a:solidFill>
                  <a:srgbClr val="00B050"/>
                </a:solidFill>
                <a:latin typeface="Calibri"/>
                <a:ea typeface="Calibri"/>
                <a:cs typeface="Calibri"/>
                <a:sym typeface="Calibri"/>
              </a:rPr>
              <a:t> field, </a:t>
            </a:r>
            <a:r>
              <a:rPr b="0" i="1" lang="en-US" sz="2400" u="none" cap="none" strike="noStrike">
                <a:solidFill>
                  <a:srgbClr val="00B050"/>
                </a:solidFill>
                <a:latin typeface="Calibri"/>
                <a:ea typeface="Calibri"/>
                <a:cs typeface="Calibri"/>
                <a:sym typeface="Calibri"/>
              </a:rPr>
              <a:t>uid </a:t>
            </a:r>
            <a:r>
              <a:rPr b="0" i="0" lang="en-US" sz="2400" u="none" cap="none" strike="noStrike">
                <a:solidFill>
                  <a:srgbClr val="00B050"/>
                </a:solidFill>
                <a:latin typeface="Calibri"/>
                <a:ea typeface="Calibri"/>
                <a:cs typeface="Calibri"/>
                <a:sym typeface="Calibri"/>
              </a:rPr>
              <a:t>and </a:t>
            </a:r>
            <a:r>
              <a:rPr b="0" i="1" lang="en-US" sz="2400" u="none" cap="none" strike="noStrike">
                <a:solidFill>
                  <a:srgbClr val="00B050"/>
                </a:solidFill>
                <a:latin typeface="Calibri"/>
                <a:ea typeface="Calibri"/>
                <a:cs typeface="Calibri"/>
                <a:sym typeface="Calibri"/>
              </a:rPr>
              <a:t>gid</a:t>
            </a:r>
            <a:r>
              <a:rPr b="0" i="0" lang="en-US" sz="2400" u="none" cap="none" strike="noStrike">
                <a:solidFill>
                  <a:srgbClr val="00B050"/>
                </a:solidFill>
                <a:latin typeface="Calibri"/>
                <a:ea typeface="Calibri"/>
                <a:cs typeface="Calibri"/>
                <a:sym typeface="Calibri"/>
              </a:rPr>
              <a:t> is set to the user ID and group ID of the calling process.</a:t>
            </a:r>
            <a:endParaRPr/>
          </a:p>
          <a:p>
            <a:pPr indent="-342900" lvl="0" marL="342900" marR="0" rtl="0" algn="l">
              <a:spcBef>
                <a:spcPts val="480"/>
              </a:spcBef>
              <a:spcAft>
                <a:spcPts val="0"/>
              </a:spcAft>
              <a:buClr>
                <a:srgbClr val="00B050"/>
              </a:buClr>
              <a:buSzPts val="2400"/>
              <a:buFont typeface="Arial"/>
              <a:buChar char="•"/>
            </a:pPr>
            <a:r>
              <a:rPr b="0" i="1" lang="en-US" sz="2400" u="none" cap="none" strike="noStrike">
                <a:solidFill>
                  <a:srgbClr val="00B050"/>
                </a:solidFill>
                <a:latin typeface="Calibri"/>
                <a:ea typeface="Calibri"/>
                <a:cs typeface="Calibri"/>
                <a:sym typeface="Calibri"/>
              </a:rPr>
              <a:t>uid, gid </a:t>
            </a:r>
            <a:r>
              <a:rPr b="0" i="0" lang="en-US" sz="2400" u="none" cap="none" strike="noStrike">
                <a:solidFill>
                  <a:srgbClr val="00B050"/>
                </a:solidFill>
                <a:latin typeface="Calibri"/>
                <a:ea typeface="Calibri"/>
                <a:cs typeface="Calibri"/>
                <a:sym typeface="Calibri"/>
              </a:rPr>
              <a:t>and </a:t>
            </a:r>
            <a:r>
              <a:rPr b="0" i="1" lang="en-US" sz="2400" u="none" cap="none" strike="noStrike">
                <a:solidFill>
                  <a:srgbClr val="00B050"/>
                </a:solidFill>
                <a:latin typeface="Calibri"/>
                <a:ea typeface="Calibri"/>
                <a:cs typeface="Calibri"/>
                <a:sym typeface="Calibri"/>
              </a:rPr>
              <a:t>mode</a:t>
            </a:r>
            <a:r>
              <a:rPr b="0" i="0" lang="en-US" sz="2400" u="none" cap="none" strike="noStrike">
                <a:solidFill>
                  <a:srgbClr val="00B050"/>
                </a:solidFill>
                <a:latin typeface="Calibri"/>
                <a:ea typeface="Calibri"/>
                <a:cs typeface="Calibri"/>
                <a:sym typeface="Calibri"/>
              </a:rPr>
              <a:t> can be changed programmatically by using </a:t>
            </a:r>
            <a:r>
              <a:rPr b="0" i="0" lang="en-US" sz="2400" u="none" cap="none" strike="noStrike">
                <a:solidFill>
                  <a:srgbClr val="0000FF"/>
                </a:solidFill>
                <a:latin typeface="Calibri"/>
                <a:ea typeface="Calibri"/>
                <a:cs typeface="Calibri"/>
                <a:sym typeface="Calibri"/>
              </a:rPr>
              <a:t>xxxctl()</a:t>
            </a:r>
            <a:r>
              <a:rPr b="0" i="0" lang="en-US" sz="2400" u="none" cap="none" strike="noStrike">
                <a:solidFill>
                  <a:srgbClr val="00B050"/>
                </a:solidFill>
                <a:latin typeface="Calibri"/>
                <a:ea typeface="Calibri"/>
                <a:cs typeface="Calibri"/>
                <a:sym typeface="Calibri"/>
              </a:rPr>
              <a:t>.</a:t>
            </a:r>
            <a:endParaRPr b="0" i="1" sz="2400" u="none" cap="none" strike="noStrike">
              <a:solidFill>
                <a:srgbClr val="00B050"/>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solidFill>
                <a:srgbClr val="00B0F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5"/>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Creating and Opening IPC Channel</a:t>
            </a:r>
            <a:endParaRPr b="0" i="0" sz="4400" u="none" cap="none" strike="noStrike">
              <a:solidFill>
                <a:schemeClr val="dk1"/>
              </a:solidFill>
              <a:latin typeface="Calibri"/>
              <a:ea typeface="Calibri"/>
              <a:cs typeface="Calibri"/>
              <a:sym typeface="Calibri"/>
            </a:endParaRPr>
          </a:p>
        </p:txBody>
      </p:sp>
      <p:sp>
        <p:nvSpPr>
          <p:cNvPr id="458" name="Google Shape;458;p65"/>
          <p:cNvSpPr txBox="1"/>
          <p:nvPr>
            <p:ph idx="1" type="body"/>
          </p:nvPr>
        </p:nvSpPr>
        <p:spPr>
          <a:xfrm>
            <a:off x="0" y="762000"/>
            <a:ext cx="8915400" cy="6096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a:t>
            </a:r>
            <a:r>
              <a:rPr b="0" i="0" lang="en-US" sz="1600" u="none" cap="none" strike="noStrike">
                <a:solidFill>
                  <a:srgbClr val="7030A0"/>
                </a:solidFill>
                <a:latin typeface="Calibri"/>
                <a:ea typeface="Calibri"/>
                <a:cs typeface="Calibri"/>
                <a:sym typeface="Calibri"/>
              </a:rPr>
              <a:t>Start Here                                     OK create new  entry       </a:t>
            </a:r>
            <a:r>
              <a:rPr b="0" i="0" lang="en-US" sz="1600" u="none" cap="none" strike="noStrike">
                <a:solidFill>
                  <a:srgbClr val="00B050"/>
                </a:solidFill>
                <a:latin typeface="Calibri"/>
                <a:ea typeface="Calibri"/>
                <a:cs typeface="Calibri"/>
                <a:sym typeface="Calibri"/>
              </a:rPr>
              <a:t>No</a:t>
            </a:r>
            <a:r>
              <a:rPr b="0" i="0" lang="en-US" sz="1600" u="none" cap="none" strike="noStrike">
                <a:solidFill>
                  <a:srgbClr val="7030A0"/>
                </a:solidFill>
                <a:latin typeface="Calibri"/>
                <a:ea typeface="Calibri"/>
                <a:cs typeface="Calibri"/>
                <a:sym typeface="Calibri"/>
              </a:rPr>
              <a:t> </a:t>
            </a:r>
            <a:endParaRPr/>
          </a:p>
          <a:p>
            <a:pPr indent="-342900" lvl="0" marL="342900" marR="0" rtl="0" algn="l">
              <a:spcBef>
                <a:spcPts val="320"/>
              </a:spcBef>
              <a:spcAft>
                <a:spcPts val="0"/>
              </a:spcAft>
              <a:buClr>
                <a:srgbClr val="7030A0"/>
              </a:buClr>
              <a:buFont typeface="Arial"/>
              <a:buNone/>
            </a:pPr>
            <a:r>
              <a:rPr b="0" i="0" lang="en-US" sz="1600" u="none" cap="none" strike="noStrike">
                <a:solidFill>
                  <a:srgbClr val="7030A0"/>
                </a:solidFill>
                <a:latin typeface="Calibri"/>
                <a:ea typeface="Calibri"/>
                <a:cs typeface="Calibri"/>
                <a:sym typeface="Calibri"/>
              </a:rPr>
              <a:t>                                                                                        return identifier </a:t>
            </a:r>
            <a:r>
              <a:rPr b="0" i="0" lang="en-US" sz="1600" u="none" cap="none" strike="noStrike">
                <a:solidFill>
                  <a:srgbClr val="0070C0"/>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                           </a:t>
            </a:r>
            <a:endParaRPr/>
          </a:p>
          <a:p>
            <a:pPr indent="-342900" lvl="0" marL="342900" marR="0" rtl="0" algn="l">
              <a:spcBef>
                <a:spcPts val="32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F0"/>
                </a:solidFill>
                <a:latin typeface="Calibri"/>
                <a:ea typeface="Calibri"/>
                <a:cs typeface="Calibri"/>
                <a:sym typeface="Calibri"/>
              </a:rPr>
              <a:t>Yes</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F0"/>
                </a:solidFill>
                <a:latin typeface="Calibri"/>
                <a:ea typeface="Calibri"/>
                <a:cs typeface="Calibri"/>
                <a:sym typeface="Calibri"/>
              </a:rPr>
              <a:t>Yes</a:t>
            </a:r>
            <a:endParaRPr b="0" i="0" sz="1600" u="none" cap="none" strike="noStrike">
              <a:solidFill>
                <a:srgbClr val="00B0F0"/>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return error</a:t>
            </a:r>
            <a:endParaRPr/>
          </a:p>
          <a:p>
            <a:pPr indent="-342900" lvl="0" marL="342900" marR="0" rtl="0" algn="l">
              <a:spcBef>
                <a:spcPts val="32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50"/>
                </a:solidFill>
                <a:latin typeface="Calibri"/>
                <a:ea typeface="Calibri"/>
                <a:cs typeface="Calibri"/>
                <a:sym typeface="Calibri"/>
              </a:rPr>
              <a:t>No</a:t>
            </a:r>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endParaRPr/>
          </a:p>
          <a:p>
            <a:pPr indent="-342900" lvl="0" marL="342900" marR="0" rtl="0" algn="l">
              <a:spcBef>
                <a:spcPts val="32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50"/>
                </a:solidFill>
                <a:latin typeface="Calibri"/>
                <a:ea typeface="Calibri"/>
                <a:cs typeface="Calibri"/>
                <a:sym typeface="Calibri"/>
              </a:rPr>
              <a:t>No</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50"/>
                </a:solidFill>
                <a:latin typeface="Calibri"/>
                <a:ea typeface="Calibri"/>
                <a:cs typeface="Calibri"/>
                <a:sym typeface="Calibri"/>
              </a:rPr>
              <a:t>No</a:t>
            </a:r>
            <a:endParaRPr b="0" i="0" sz="1600" u="none" cap="none" strike="noStrike">
              <a:solidFill>
                <a:srgbClr val="00B050"/>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return error</a:t>
            </a:r>
            <a:endParaRPr/>
          </a:p>
          <a:p>
            <a:pPr indent="-342900" lvl="0" marL="342900" marR="0" rtl="0" algn="l">
              <a:spcBef>
                <a:spcPts val="32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F0"/>
                </a:solidFill>
                <a:latin typeface="Calibri"/>
                <a:ea typeface="Calibri"/>
                <a:cs typeface="Calibri"/>
                <a:sym typeface="Calibri"/>
              </a:rPr>
              <a:t>Yes</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return error </a:t>
            </a:r>
            <a:r>
              <a:rPr b="0" i="0" lang="en-US" sz="1600" u="none" cap="none" strike="noStrike">
                <a:solidFill>
                  <a:schemeClr val="dk1"/>
                </a:solidFill>
                <a:latin typeface="Calibri"/>
                <a:ea typeface="Calibri"/>
                <a:cs typeface="Calibri"/>
                <a:sym typeface="Calibri"/>
              </a:rPr>
              <a:t>     </a:t>
            </a:r>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50"/>
                </a:solidFill>
                <a:latin typeface="Calibri"/>
                <a:ea typeface="Calibri"/>
                <a:cs typeface="Calibri"/>
                <a:sym typeface="Calibri"/>
              </a:rPr>
              <a:t>No</a:t>
            </a:r>
            <a:endParaRPr/>
          </a:p>
          <a:p>
            <a:pPr indent="-342900" lvl="0" marL="342900" marR="0" rtl="0" algn="l">
              <a:spcBef>
                <a:spcPts val="320"/>
              </a:spcBef>
              <a:spcAft>
                <a:spcPts val="0"/>
              </a:spcAft>
              <a:buClr>
                <a:schemeClr val="dk1"/>
              </a:buClr>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F0"/>
                </a:solidFill>
                <a:latin typeface="Calibri"/>
                <a:ea typeface="Calibri"/>
                <a:cs typeface="Calibri"/>
                <a:sym typeface="Calibri"/>
              </a:rPr>
              <a:t>Yes </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50"/>
                </a:solidFill>
                <a:latin typeface="Calibri"/>
                <a:ea typeface="Calibri"/>
                <a:cs typeface="Calibri"/>
                <a:sym typeface="Calibri"/>
              </a:rPr>
              <a:t>No</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F0"/>
                </a:solidFill>
                <a:latin typeface="Calibri"/>
                <a:ea typeface="Calibri"/>
                <a:cs typeface="Calibri"/>
                <a:sym typeface="Calibri"/>
              </a:rPr>
              <a:t>Yes</a:t>
            </a:r>
            <a:r>
              <a:rPr b="0" i="0" lang="en-US" sz="1600" u="none" cap="none" strike="noStrike">
                <a:solidFill>
                  <a:schemeClr val="dk1"/>
                </a:solidFill>
                <a:latin typeface="Calibri"/>
                <a:ea typeface="Calibri"/>
                <a:cs typeface="Calibri"/>
                <a:sym typeface="Calibri"/>
              </a:rPr>
              <a:t>  </a:t>
            </a:r>
            <a:endParaRPr/>
          </a:p>
          <a:p>
            <a:pPr indent="-342900" lvl="0" marL="342900" marR="0" rtl="0" algn="l">
              <a:spcBef>
                <a:spcPts val="320"/>
              </a:spcBef>
              <a:spcAft>
                <a:spcPts val="0"/>
              </a:spcAft>
              <a:buClr>
                <a:schemeClr val="dk1"/>
              </a:buClr>
              <a:buFont typeface="Arial"/>
              <a:buNone/>
            </a:pP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7030A0"/>
                </a:solidFill>
                <a:latin typeface="Calibri"/>
                <a:ea typeface="Calibri"/>
                <a:cs typeface="Calibri"/>
                <a:sym typeface="Calibri"/>
              </a:rPr>
              <a:t>OK</a:t>
            </a:r>
            <a:endParaRPr/>
          </a:p>
          <a:p>
            <a:pPr indent="-342900" lvl="0" marL="342900" marR="0" rtl="0" algn="l">
              <a:spcBef>
                <a:spcPts val="320"/>
              </a:spcBef>
              <a:spcAft>
                <a:spcPts val="0"/>
              </a:spcAft>
              <a:buClr>
                <a:srgbClr val="FF0000"/>
              </a:buClr>
              <a:buFont typeface="Arial"/>
              <a:buNone/>
            </a:pPr>
            <a:r>
              <a:rPr b="0" i="0" lang="en-US" sz="1600" u="none" cap="none" strike="noStrike">
                <a:solidFill>
                  <a:srgbClr val="FF0000"/>
                </a:solidFill>
                <a:latin typeface="Calibri"/>
                <a:ea typeface="Calibri"/>
                <a:cs typeface="Calibri"/>
                <a:sym typeface="Calibri"/>
              </a:rPr>
              <a:t>return error</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7030A0"/>
                </a:solidFill>
                <a:latin typeface="Calibri"/>
                <a:ea typeface="Calibri"/>
                <a:cs typeface="Calibri"/>
                <a:sym typeface="Calibri"/>
              </a:rPr>
              <a:t>return identifier</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459" name="Google Shape;459;p65"/>
          <p:cNvSpPr/>
          <p:nvPr/>
        </p:nvSpPr>
        <p:spPr>
          <a:xfrm>
            <a:off x="1066800" y="1371600"/>
            <a:ext cx="2743200" cy="1524000"/>
          </a:xfrm>
          <a:prstGeom prst="flowChartDecision">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accent6"/>
                </a:solidFill>
                <a:latin typeface="Calibri"/>
                <a:ea typeface="Calibri"/>
                <a:cs typeface="Calibri"/>
                <a:sym typeface="Calibri"/>
              </a:rPr>
              <a:t>key</a:t>
            </a:r>
            <a:r>
              <a:rPr b="0" i="0" lang="en-US" sz="1800" u="none" cap="none" strike="noStrike">
                <a:solidFill>
                  <a:schemeClr val="accent6"/>
                </a:solidFill>
                <a:latin typeface="Calibri"/>
                <a:ea typeface="Calibri"/>
                <a:cs typeface="Calibri"/>
                <a:sym typeface="Calibri"/>
              </a:rPr>
              <a:t> ==</a:t>
            </a:r>
            <a:endParaRPr/>
          </a:p>
          <a:p>
            <a:pPr indent="0" lvl="0" marL="0" marR="0" rtl="0" algn="ctr">
              <a:spcBef>
                <a:spcPts val="0"/>
              </a:spcBef>
              <a:spcAft>
                <a:spcPts val="0"/>
              </a:spcAft>
              <a:buNone/>
            </a:pPr>
            <a:r>
              <a:rPr b="0" i="1" lang="en-US" sz="1800" u="none" cap="none" strike="noStrike">
                <a:solidFill>
                  <a:schemeClr val="accent6"/>
                </a:solidFill>
                <a:latin typeface="Calibri"/>
                <a:ea typeface="Calibri"/>
                <a:cs typeface="Calibri"/>
                <a:sym typeface="Calibri"/>
              </a:rPr>
              <a:t>IPC_PRIVATE? </a:t>
            </a:r>
            <a:endParaRPr b="0" i="1" sz="1800" u="none" cap="none" strike="noStrike">
              <a:solidFill>
                <a:schemeClr val="accent6"/>
              </a:solidFill>
              <a:latin typeface="Calibri"/>
              <a:ea typeface="Calibri"/>
              <a:cs typeface="Calibri"/>
              <a:sym typeface="Calibri"/>
            </a:endParaRPr>
          </a:p>
        </p:txBody>
      </p:sp>
      <p:cxnSp>
        <p:nvCxnSpPr>
          <p:cNvPr id="460" name="Google Shape;460;p65"/>
          <p:cNvCxnSpPr>
            <a:endCxn id="459" idx="0"/>
          </p:cNvCxnSpPr>
          <p:nvPr/>
        </p:nvCxnSpPr>
        <p:spPr>
          <a:xfrm flipH="1">
            <a:off x="2438400" y="915300"/>
            <a:ext cx="900" cy="456300"/>
          </a:xfrm>
          <a:prstGeom prst="straightConnector1">
            <a:avLst/>
          </a:prstGeom>
          <a:noFill/>
          <a:ln cap="flat" cmpd="sng" w="9525">
            <a:solidFill>
              <a:srgbClr val="4A7DBA"/>
            </a:solidFill>
            <a:prstDash val="solid"/>
            <a:round/>
            <a:headEnd len="sm" w="sm" type="none"/>
            <a:tailEnd len="med" w="med" type="stealth"/>
          </a:ln>
        </p:spPr>
      </p:cxnSp>
      <p:cxnSp>
        <p:nvCxnSpPr>
          <p:cNvPr id="461" name="Google Shape;461;p65"/>
          <p:cNvCxnSpPr>
            <a:stCxn id="459" idx="2"/>
          </p:cNvCxnSpPr>
          <p:nvPr/>
        </p:nvCxnSpPr>
        <p:spPr>
          <a:xfrm flipH="1">
            <a:off x="2436900" y="2895600"/>
            <a:ext cx="1500" cy="304800"/>
          </a:xfrm>
          <a:prstGeom prst="straightConnector1">
            <a:avLst/>
          </a:prstGeom>
          <a:noFill/>
          <a:ln cap="flat" cmpd="sng" w="9525">
            <a:solidFill>
              <a:srgbClr val="4A7DBA"/>
            </a:solidFill>
            <a:prstDash val="solid"/>
            <a:round/>
            <a:headEnd len="sm" w="sm" type="none"/>
            <a:tailEnd len="med" w="med" type="stealth"/>
          </a:ln>
        </p:spPr>
      </p:cxnSp>
      <p:cxnSp>
        <p:nvCxnSpPr>
          <p:cNvPr id="462" name="Google Shape;462;p65"/>
          <p:cNvCxnSpPr/>
          <p:nvPr/>
        </p:nvCxnSpPr>
        <p:spPr>
          <a:xfrm>
            <a:off x="3810000" y="6096000"/>
            <a:ext cx="762000" cy="1588"/>
          </a:xfrm>
          <a:prstGeom prst="straightConnector1">
            <a:avLst/>
          </a:prstGeom>
          <a:noFill/>
          <a:ln cap="flat" cmpd="sng" w="9525">
            <a:solidFill>
              <a:srgbClr val="4A7DBA"/>
            </a:solidFill>
            <a:prstDash val="solid"/>
            <a:round/>
            <a:headEnd len="sm" w="sm" type="none"/>
            <a:tailEnd len="med" w="med" type="stealth"/>
          </a:ln>
        </p:spPr>
      </p:cxnSp>
      <p:cxnSp>
        <p:nvCxnSpPr>
          <p:cNvPr id="463" name="Google Shape;463;p65"/>
          <p:cNvCxnSpPr/>
          <p:nvPr/>
        </p:nvCxnSpPr>
        <p:spPr>
          <a:xfrm>
            <a:off x="381000" y="6096000"/>
            <a:ext cx="685800" cy="1588"/>
          </a:xfrm>
          <a:prstGeom prst="straightConnector1">
            <a:avLst/>
          </a:prstGeom>
          <a:noFill/>
          <a:ln cap="flat" cmpd="sng" w="9525">
            <a:solidFill>
              <a:srgbClr val="4A7DBA"/>
            </a:solidFill>
            <a:prstDash val="solid"/>
            <a:round/>
            <a:headEnd len="med" w="med" type="stealth"/>
            <a:tailEnd len="sm" w="sm" type="none"/>
          </a:ln>
        </p:spPr>
      </p:cxnSp>
      <p:cxnSp>
        <p:nvCxnSpPr>
          <p:cNvPr id="464" name="Google Shape;464;p65"/>
          <p:cNvCxnSpPr/>
          <p:nvPr/>
        </p:nvCxnSpPr>
        <p:spPr>
          <a:xfrm rot="5400000">
            <a:off x="2133600" y="5029200"/>
            <a:ext cx="609600" cy="1588"/>
          </a:xfrm>
          <a:prstGeom prst="straightConnector1">
            <a:avLst/>
          </a:prstGeom>
          <a:noFill/>
          <a:ln cap="flat" cmpd="sng" w="9525">
            <a:solidFill>
              <a:srgbClr val="4A7DBA"/>
            </a:solidFill>
            <a:prstDash val="solid"/>
            <a:round/>
            <a:headEnd len="sm" w="sm" type="none"/>
            <a:tailEnd len="med" w="med" type="stealth"/>
          </a:ln>
        </p:spPr>
      </p:cxnSp>
      <p:sp>
        <p:nvSpPr>
          <p:cNvPr id="465" name="Google Shape;465;p65"/>
          <p:cNvSpPr/>
          <p:nvPr/>
        </p:nvSpPr>
        <p:spPr>
          <a:xfrm>
            <a:off x="1066800" y="3200400"/>
            <a:ext cx="2743200" cy="1524000"/>
          </a:xfrm>
          <a:prstGeom prst="flowChartDecision">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Does </a:t>
            </a:r>
            <a:r>
              <a:rPr b="0" i="1" lang="en-US" sz="1800" u="none" cap="none" strike="noStrike">
                <a:solidFill>
                  <a:schemeClr val="accent6"/>
                </a:solidFill>
                <a:latin typeface="Calibri"/>
                <a:ea typeface="Calibri"/>
                <a:cs typeface="Calibri"/>
                <a:sym typeface="Calibri"/>
              </a:rPr>
              <a:t>key </a:t>
            </a:r>
            <a:r>
              <a:rPr b="0" i="0" lang="en-US" sz="1800" u="none" cap="none" strike="noStrike">
                <a:solidFill>
                  <a:schemeClr val="accent6"/>
                </a:solidFill>
                <a:latin typeface="Calibri"/>
                <a:ea typeface="Calibri"/>
                <a:cs typeface="Calibri"/>
                <a:sym typeface="Calibri"/>
              </a:rPr>
              <a:t>already exist  ?</a:t>
            </a:r>
            <a:endParaRPr b="0" i="1" sz="1800" u="none" cap="none" strike="noStrike">
              <a:solidFill>
                <a:schemeClr val="accent6"/>
              </a:solidFill>
              <a:latin typeface="Calibri"/>
              <a:ea typeface="Calibri"/>
              <a:cs typeface="Calibri"/>
              <a:sym typeface="Calibri"/>
            </a:endParaRPr>
          </a:p>
        </p:txBody>
      </p:sp>
      <p:sp>
        <p:nvSpPr>
          <p:cNvPr id="466" name="Google Shape;466;p65"/>
          <p:cNvSpPr/>
          <p:nvPr/>
        </p:nvSpPr>
        <p:spPr>
          <a:xfrm>
            <a:off x="1066800" y="5334000"/>
            <a:ext cx="2743200" cy="1524000"/>
          </a:xfrm>
          <a:prstGeom prst="flowChartDecision">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Both IPC_CREAT &amp; IPC_EXCL set?</a:t>
            </a:r>
            <a:endParaRPr/>
          </a:p>
        </p:txBody>
      </p:sp>
      <p:sp>
        <p:nvSpPr>
          <p:cNvPr id="467" name="Google Shape;467;p65"/>
          <p:cNvSpPr/>
          <p:nvPr/>
        </p:nvSpPr>
        <p:spPr>
          <a:xfrm>
            <a:off x="4495800" y="1371600"/>
            <a:ext cx="2743200" cy="1524000"/>
          </a:xfrm>
          <a:prstGeom prst="flowChartDecision">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System Table Full ?</a:t>
            </a:r>
            <a:endParaRPr b="0" i="0" sz="1800" u="none" cap="none" strike="noStrike">
              <a:solidFill>
                <a:schemeClr val="accent6"/>
              </a:solidFill>
              <a:latin typeface="Calibri"/>
              <a:ea typeface="Calibri"/>
              <a:cs typeface="Calibri"/>
              <a:sym typeface="Calibri"/>
            </a:endParaRPr>
          </a:p>
        </p:txBody>
      </p:sp>
      <p:sp>
        <p:nvSpPr>
          <p:cNvPr id="468" name="Google Shape;468;p65"/>
          <p:cNvSpPr/>
          <p:nvPr/>
        </p:nvSpPr>
        <p:spPr>
          <a:xfrm>
            <a:off x="4495800" y="3200400"/>
            <a:ext cx="2743200" cy="1524000"/>
          </a:xfrm>
          <a:prstGeom prst="flowChartDecision">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accent6"/>
                </a:solidFill>
                <a:latin typeface="Calibri"/>
                <a:ea typeface="Calibri"/>
                <a:cs typeface="Calibri"/>
                <a:sym typeface="Calibri"/>
              </a:rPr>
              <a:t>IPC_CREAT set?</a:t>
            </a:r>
            <a:endParaRPr b="0" i="1" sz="1800" u="none" cap="none" strike="noStrike">
              <a:solidFill>
                <a:schemeClr val="accent6"/>
              </a:solidFill>
              <a:latin typeface="Calibri"/>
              <a:ea typeface="Calibri"/>
              <a:cs typeface="Calibri"/>
              <a:sym typeface="Calibri"/>
            </a:endParaRPr>
          </a:p>
        </p:txBody>
      </p:sp>
      <p:sp>
        <p:nvSpPr>
          <p:cNvPr id="469" name="Google Shape;469;p65"/>
          <p:cNvSpPr/>
          <p:nvPr/>
        </p:nvSpPr>
        <p:spPr>
          <a:xfrm>
            <a:off x="4572000" y="5334000"/>
            <a:ext cx="2743200" cy="1524000"/>
          </a:xfrm>
          <a:prstGeom prst="flowChartDecision">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Access Permissions OK?</a:t>
            </a:r>
            <a:endParaRPr/>
          </a:p>
        </p:txBody>
      </p:sp>
      <p:cxnSp>
        <p:nvCxnSpPr>
          <p:cNvPr id="470" name="Google Shape;470;p65"/>
          <p:cNvCxnSpPr>
            <a:stCxn id="465" idx="3"/>
            <a:endCxn id="468" idx="1"/>
          </p:cNvCxnSpPr>
          <p:nvPr/>
        </p:nvCxnSpPr>
        <p:spPr>
          <a:xfrm>
            <a:off x="3810000" y="3962400"/>
            <a:ext cx="685800" cy="0"/>
          </a:xfrm>
          <a:prstGeom prst="straightConnector1">
            <a:avLst/>
          </a:prstGeom>
          <a:noFill/>
          <a:ln cap="flat" cmpd="sng" w="9525">
            <a:solidFill>
              <a:srgbClr val="4A7DBA"/>
            </a:solidFill>
            <a:prstDash val="solid"/>
            <a:round/>
            <a:headEnd len="sm" w="sm" type="none"/>
            <a:tailEnd len="med" w="med" type="stealth"/>
          </a:ln>
        </p:spPr>
      </p:cxnSp>
      <p:cxnSp>
        <p:nvCxnSpPr>
          <p:cNvPr id="471" name="Google Shape;471;p65"/>
          <p:cNvCxnSpPr>
            <a:stCxn id="459" idx="3"/>
            <a:endCxn id="467" idx="1"/>
          </p:cNvCxnSpPr>
          <p:nvPr/>
        </p:nvCxnSpPr>
        <p:spPr>
          <a:xfrm>
            <a:off x="3810000" y="2133600"/>
            <a:ext cx="685800" cy="0"/>
          </a:xfrm>
          <a:prstGeom prst="straightConnector1">
            <a:avLst/>
          </a:prstGeom>
          <a:noFill/>
          <a:ln cap="flat" cmpd="sng" w="9525">
            <a:solidFill>
              <a:srgbClr val="4A7DBA"/>
            </a:solidFill>
            <a:prstDash val="solid"/>
            <a:round/>
            <a:headEnd len="sm" w="sm" type="none"/>
            <a:tailEnd len="med" w="med" type="stealth"/>
          </a:ln>
        </p:spPr>
      </p:cxnSp>
      <p:cxnSp>
        <p:nvCxnSpPr>
          <p:cNvPr id="472" name="Google Shape;472;p65"/>
          <p:cNvCxnSpPr>
            <a:stCxn id="467" idx="2"/>
            <a:endCxn id="468" idx="0"/>
          </p:cNvCxnSpPr>
          <p:nvPr/>
        </p:nvCxnSpPr>
        <p:spPr>
          <a:xfrm>
            <a:off x="5867400" y="2895600"/>
            <a:ext cx="0" cy="304800"/>
          </a:xfrm>
          <a:prstGeom prst="straightConnector1">
            <a:avLst/>
          </a:prstGeom>
          <a:noFill/>
          <a:ln cap="flat" cmpd="sng" w="9525">
            <a:solidFill>
              <a:srgbClr val="4A7DBA"/>
            </a:solidFill>
            <a:prstDash val="solid"/>
            <a:round/>
            <a:headEnd len="med" w="med" type="stealth"/>
            <a:tailEnd len="sm" w="sm" type="none"/>
          </a:ln>
        </p:spPr>
      </p:cxnSp>
      <p:cxnSp>
        <p:nvCxnSpPr>
          <p:cNvPr id="473" name="Google Shape;473;p65"/>
          <p:cNvCxnSpPr>
            <a:stCxn id="469" idx="3"/>
          </p:cNvCxnSpPr>
          <p:nvPr/>
        </p:nvCxnSpPr>
        <p:spPr>
          <a:xfrm>
            <a:off x="7315200" y="6096000"/>
            <a:ext cx="762000" cy="1500"/>
          </a:xfrm>
          <a:prstGeom prst="straightConnector1">
            <a:avLst/>
          </a:prstGeom>
          <a:noFill/>
          <a:ln cap="flat" cmpd="sng" w="9525">
            <a:solidFill>
              <a:srgbClr val="4A7DBA"/>
            </a:solidFill>
            <a:prstDash val="solid"/>
            <a:round/>
            <a:headEnd len="sm" w="sm" type="none"/>
            <a:tailEnd len="med" w="med" type="stealth"/>
          </a:ln>
        </p:spPr>
      </p:cxnSp>
      <p:cxnSp>
        <p:nvCxnSpPr>
          <p:cNvPr id="474" name="Google Shape;474;p65"/>
          <p:cNvCxnSpPr>
            <a:stCxn id="468" idx="3"/>
          </p:cNvCxnSpPr>
          <p:nvPr/>
        </p:nvCxnSpPr>
        <p:spPr>
          <a:xfrm>
            <a:off x="7239000" y="3962400"/>
            <a:ext cx="685800" cy="1500"/>
          </a:xfrm>
          <a:prstGeom prst="straightConnector1">
            <a:avLst/>
          </a:prstGeom>
          <a:noFill/>
          <a:ln cap="flat" cmpd="sng" w="9525">
            <a:solidFill>
              <a:srgbClr val="4A7DBA"/>
            </a:solidFill>
            <a:prstDash val="solid"/>
            <a:round/>
            <a:headEnd len="sm" w="sm" type="none"/>
            <a:tailEnd len="med" w="med" type="stealth"/>
          </a:ln>
        </p:spPr>
      </p:cxnSp>
      <p:cxnSp>
        <p:nvCxnSpPr>
          <p:cNvPr id="475" name="Google Shape;475;p65"/>
          <p:cNvCxnSpPr>
            <a:stCxn id="467" idx="3"/>
          </p:cNvCxnSpPr>
          <p:nvPr/>
        </p:nvCxnSpPr>
        <p:spPr>
          <a:xfrm>
            <a:off x="7239000" y="2133600"/>
            <a:ext cx="685800" cy="1500"/>
          </a:xfrm>
          <a:prstGeom prst="straightConnector1">
            <a:avLst/>
          </a:prstGeom>
          <a:noFill/>
          <a:ln cap="flat" cmpd="sng" w="9525">
            <a:solidFill>
              <a:srgbClr val="4A7DBA"/>
            </a:solidFill>
            <a:prstDash val="solid"/>
            <a:round/>
            <a:headEnd len="sm" w="sm" type="none"/>
            <a:tailEnd len="med" w="med" type="stealth"/>
          </a:ln>
        </p:spPr>
      </p:cxnSp>
      <p:cxnSp>
        <p:nvCxnSpPr>
          <p:cNvPr id="476" name="Google Shape;476;p65"/>
          <p:cNvCxnSpPr>
            <a:endCxn id="467" idx="0"/>
          </p:cNvCxnSpPr>
          <p:nvPr/>
        </p:nvCxnSpPr>
        <p:spPr>
          <a:xfrm flipH="1">
            <a:off x="5867400" y="914400"/>
            <a:ext cx="900" cy="457200"/>
          </a:xfrm>
          <a:prstGeom prst="straightConnector1">
            <a:avLst/>
          </a:prstGeom>
          <a:noFill/>
          <a:ln cap="flat" cmpd="sng" w="9525">
            <a:solidFill>
              <a:srgbClr val="4A7DBA"/>
            </a:solidFill>
            <a:prstDash val="solid"/>
            <a:round/>
            <a:headEnd len="med" w="med" type="stealth"/>
            <a:tailEnd len="sm" w="sm" type="none"/>
          </a:ln>
        </p:spPr>
      </p:cxnSp>
      <p:cxnSp>
        <p:nvCxnSpPr>
          <p:cNvPr id="477" name="Google Shape;477;p65"/>
          <p:cNvCxnSpPr>
            <a:endCxn id="469" idx="0"/>
          </p:cNvCxnSpPr>
          <p:nvPr/>
        </p:nvCxnSpPr>
        <p:spPr>
          <a:xfrm flipH="1">
            <a:off x="5943600" y="5029200"/>
            <a:ext cx="1500" cy="304800"/>
          </a:xfrm>
          <a:prstGeom prst="straightConnector1">
            <a:avLst/>
          </a:prstGeom>
          <a:noFill/>
          <a:ln cap="flat" cmpd="sng" w="9525">
            <a:solidFill>
              <a:srgbClr val="4A7DBA"/>
            </a:solidFill>
            <a:prstDash val="solid"/>
            <a:round/>
            <a:headEnd len="med" w="med" type="stealth"/>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From Shell</a:t>
            </a:r>
            <a:endParaRPr b="0" i="0" sz="4400" u="none" cap="none" strike="noStrike">
              <a:solidFill>
                <a:srgbClr val="76923C"/>
              </a:solidFill>
              <a:latin typeface="Calibri"/>
              <a:ea typeface="Calibri"/>
              <a:cs typeface="Calibri"/>
              <a:sym typeface="Calibri"/>
            </a:endParaRPr>
          </a:p>
        </p:txBody>
      </p:sp>
      <p:sp>
        <p:nvSpPr>
          <p:cNvPr id="483" name="Google Shape;48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To view the details of existing IPCs from shell we can use the command,</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-&gt; </a:t>
            </a:r>
            <a:r>
              <a:rPr b="0" i="0" lang="en-US" sz="3200" u="none" cap="none" strike="noStrike">
                <a:solidFill>
                  <a:srgbClr val="0000FF"/>
                </a:solidFill>
                <a:latin typeface="Calibri"/>
                <a:ea typeface="Calibri"/>
                <a:cs typeface="Calibri"/>
                <a:sym typeface="Calibri"/>
              </a:rPr>
              <a:t>ipcs</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To delete any IPC from the shell we can use,</a:t>
            </a:r>
            <a:endParaRPr/>
          </a:p>
          <a:p>
            <a:pPr indent="-342900" lvl="0" marL="342900" marR="0" rtl="0" algn="l">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-&gt;</a:t>
            </a:r>
            <a:r>
              <a:rPr b="0" i="0" lang="en-US" sz="3200" u="none" cap="none" strike="noStrike">
                <a:solidFill>
                  <a:srgbClr val="0000FF"/>
                </a:solidFill>
                <a:latin typeface="Calibri"/>
                <a:ea typeface="Calibri"/>
                <a:cs typeface="Calibri"/>
                <a:sym typeface="Calibri"/>
              </a:rPr>
              <a:t>ipcrm [type] [identifier]</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To view or delete specific IPC we can specify the options.</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7"/>
          <p:cNvSpPr txBox="1"/>
          <p:nvPr>
            <p:ph type="title"/>
          </p:nvPr>
        </p:nvSpPr>
        <p:spPr>
          <a:xfrm>
            <a:off x="457200" y="0"/>
            <a:ext cx="82296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489" name="Google Shape;489;p67"/>
          <p:cNvSpPr txBox="1"/>
          <p:nvPr>
            <p:ph idx="1" type="body"/>
          </p:nvPr>
        </p:nvSpPr>
        <p:spPr>
          <a:xfrm>
            <a:off x="152400" y="685800"/>
            <a:ext cx="8991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Since System V IPCs are not identified by pathname s in the file system, we cannot view using </a:t>
            </a:r>
            <a:r>
              <a:rPr b="0" i="1" lang="en-US" sz="2960" u="none" cap="none" strike="noStrike">
                <a:solidFill>
                  <a:srgbClr val="0000FF"/>
                </a:solidFill>
                <a:latin typeface="Calibri"/>
                <a:ea typeface="Calibri"/>
                <a:cs typeface="Calibri"/>
                <a:sym typeface="Calibri"/>
              </a:rPr>
              <a:t>ls</a:t>
            </a:r>
            <a:r>
              <a:rPr b="0" i="1" lang="en-US" sz="296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command or delete them using </a:t>
            </a:r>
            <a:r>
              <a:rPr b="0" i="1" lang="en-US" sz="2960" u="none" cap="none" strike="noStrike">
                <a:solidFill>
                  <a:srgbClr val="0000FF"/>
                </a:solidFill>
                <a:latin typeface="Calibri"/>
                <a:ea typeface="Calibri"/>
                <a:cs typeface="Calibri"/>
                <a:sym typeface="Calibri"/>
              </a:rPr>
              <a:t>rm</a:t>
            </a:r>
            <a:r>
              <a:rPr b="0" i="0" lang="en-US" sz="2960" u="none" cap="none" strike="noStrike">
                <a:solidFill>
                  <a:srgbClr val="00B050"/>
                </a:solidFill>
                <a:latin typeface="Calibri"/>
                <a:ea typeface="Calibri"/>
                <a:cs typeface="Calibri"/>
                <a:sym typeface="Calibri"/>
              </a:rPr>
              <a:t> command. Thus we have two new commands from shell to view or delete them.</a:t>
            </a:r>
            <a:endParaRPr/>
          </a:p>
          <a:p>
            <a:pPr indent="-342900" lvl="0" marL="342900" marR="0" rtl="0" algn="l">
              <a:lnSpc>
                <a:spcPct val="9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Different options for ipcs are,</a:t>
            </a:r>
            <a:endParaRPr/>
          </a:p>
          <a:p>
            <a:pPr indent="-342900" lvl="0" marL="342900" marR="0" rtl="0" algn="l">
              <a:lnSpc>
                <a:spcPct val="9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		-</a:t>
            </a:r>
            <a:r>
              <a:rPr b="0" i="0" lang="en-US" sz="2960" u="none" cap="none" strike="noStrike">
                <a:solidFill>
                  <a:srgbClr val="0000FF"/>
                </a:solidFill>
                <a:latin typeface="Calibri"/>
                <a:ea typeface="Calibri"/>
                <a:cs typeface="Calibri"/>
                <a:sym typeface="Calibri"/>
              </a:rPr>
              <a:t>m</a:t>
            </a:r>
            <a:r>
              <a:rPr b="0" i="0" lang="en-US" sz="2960" u="none" cap="none" strike="noStrike">
                <a:solidFill>
                  <a:srgbClr val="00B050"/>
                </a:solidFill>
                <a:latin typeface="Calibri"/>
                <a:ea typeface="Calibri"/>
                <a:cs typeface="Calibri"/>
                <a:sym typeface="Calibri"/>
              </a:rPr>
              <a:t> </a:t>
            </a:r>
            <a:r>
              <a:rPr b="0" i="0" lang="en-US" sz="2220" u="none" cap="none" strike="noStrike">
                <a:solidFill>
                  <a:srgbClr val="00B050"/>
                </a:solidFill>
                <a:latin typeface="Calibri"/>
                <a:ea typeface="Calibri"/>
                <a:cs typeface="Calibri"/>
                <a:sym typeface="Calibri"/>
              </a:rPr>
              <a:t>- shows details of shared memory segment.</a:t>
            </a:r>
            <a:endParaRPr/>
          </a:p>
          <a:p>
            <a:pPr indent="-342900" lvl="0" marL="342900" marR="0" rtl="0" algn="l">
              <a:lnSpc>
                <a:spcPct val="90000"/>
              </a:lnSpc>
              <a:spcBef>
                <a:spcPts val="592"/>
              </a:spcBef>
              <a:spcAft>
                <a:spcPts val="0"/>
              </a:spcAft>
              <a:buClr>
                <a:srgbClr val="00B050"/>
              </a:buClr>
              <a:buFont typeface="Arial"/>
              <a:buNone/>
            </a:pPr>
            <a:r>
              <a:rPr b="0" i="0" lang="en-US" sz="222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a:t>
            </a:r>
            <a:r>
              <a:rPr b="0" i="0" lang="en-US" sz="2960" u="none" cap="none" strike="noStrike">
                <a:solidFill>
                  <a:srgbClr val="0000FF"/>
                </a:solidFill>
                <a:latin typeface="Calibri"/>
                <a:ea typeface="Calibri"/>
                <a:cs typeface="Calibri"/>
                <a:sym typeface="Calibri"/>
              </a:rPr>
              <a:t>q</a:t>
            </a:r>
            <a:r>
              <a:rPr b="0" i="0" lang="en-US" sz="2960" u="none" cap="none" strike="noStrike">
                <a:solidFill>
                  <a:srgbClr val="00B050"/>
                </a:solidFill>
                <a:latin typeface="Calibri"/>
                <a:ea typeface="Calibri"/>
                <a:cs typeface="Calibri"/>
                <a:sym typeface="Calibri"/>
              </a:rPr>
              <a:t>  </a:t>
            </a:r>
            <a:r>
              <a:rPr b="0" i="0" lang="en-US" sz="2220" u="none" cap="none" strike="noStrike">
                <a:solidFill>
                  <a:srgbClr val="00B050"/>
                </a:solidFill>
                <a:latin typeface="Calibri"/>
                <a:ea typeface="Calibri"/>
                <a:cs typeface="Calibri"/>
                <a:sym typeface="Calibri"/>
              </a:rPr>
              <a:t>- shows details of message queue.</a:t>
            </a:r>
            <a:endParaRPr/>
          </a:p>
          <a:p>
            <a:pPr indent="-342900" lvl="0" marL="342900" marR="0" rtl="0" algn="l">
              <a:lnSpc>
                <a:spcPct val="90000"/>
              </a:lnSpc>
              <a:spcBef>
                <a:spcPts val="592"/>
              </a:spcBef>
              <a:spcAft>
                <a:spcPts val="0"/>
              </a:spcAft>
              <a:buClr>
                <a:srgbClr val="00B050"/>
              </a:buClr>
              <a:buFont typeface="Arial"/>
              <a:buNone/>
            </a:pPr>
            <a:r>
              <a:rPr b="0" i="0" lang="en-US" sz="222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a:t>
            </a:r>
            <a:r>
              <a:rPr b="0" i="0" lang="en-US" sz="2960" u="none" cap="none" strike="noStrike">
                <a:solidFill>
                  <a:srgbClr val="0000FF"/>
                </a:solidFill>
                <a:latin typeface="Calibri"/>
                <a:ea typeface="Calibri"/>
                <a:cs typeface="Calibri"/>
                <a:sym typeface="Calibri"/>
              </a:rPr>
              <a:t>s</a:t>
            </a:r>
            <a:r>
              <a:rPr b="0" i="0" lang="en-US" sz="2220" u="none" cap="none" strike="noStrike">
                <a:solidFill>
                  <a:srgbClr val="0000FF"/>
                </a:solidFill>
                <a:latin typeface="Calibri"/>
                <a:ea typeface="Calibri"/>
                <a:cs typeface="Calibri"/>
                <a:sym typeface="Calibri"/>
              </a:rPr>
              <a:t> </a:t>
            </a:r>
            <a:r>
              <a:rPr b="0" i="0" lang="en-US" sz="2220" u="none" cap="none" strike="noStrike">
                <a:solidFill>
                  <a:srgbClr val="00B050"/>
                </a:solidFill>
                <a:latin typeface="Calibri"/>
                <a:ea typeface="Calibri"/>
                <a:cs typeface="Calibri"/>
                <a:sym typeface="Calibri"/>
              </a:rPr>
              <a:t>  - shows details of semaphore.</a:t>
            </a:r>
            <a:endParaRPr/>
          </a:p>
          <a:p>
            <a:pPr indent="-342900" lvl="0" marL="342900" marR="0" rtl="0" algn="l">
              <a:lnSpc>
                <a:spcPct val="9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For other details, ipc –h.</a:t>
            </a:r>
            <a:endParaRPr/>
          </a:p>
          <a:p>
            <a:pPr indent="-342900" lvl="0" marL="342900" marR="0" rtl="0" algn="l">
              <a:lnSpc>
                <a:spcPct val="90000"/>
              </a:lnSpc>
              <a:spcBef>
                <a:spcPts val="647"/>
              </a:spcBef>
              <a:spcAft>
                <a:spcPts val="0"/>
              </a:spcAft>
              <a:buClr>
                <a:srgbClr val="00B050"/>
              </a:buClr>
              <a:buSzPts val="3237"/>
              <a:buFont typeface="Arial"/>
              <a:buChar char="•"/>
            </a:pPr>
            <a:r>
              <a:rPr b="0" i="0" lang="en-US" sz="3237" u="none" cap="none" strike="noStrike">
                <a:solidFill>
                  <a:srgbClr val="00B050"/>
                </a:solidFill>
                <a:latin typeface="Calibri"/>
                <a:ea typeface="Calibri"/>
                <a:cs typeface="Calibri"/>
                <a:sym typeface="Calibri"/>
              </a:rPr>
              <a:t>Type of ipcrm are –msg, -shm, -sem. It is compulsory to write the type along with the identifier.</a:t>
            </a:r>
            <a:endParaRPr/>
          </a:p>
          <a:p>
            <a:pPr indent="-342900" lvl="0" marL="342900" marR="0" rtl="0" algn="l">
              <a:lnSpc>
                <a:spcPct val="90000"/>
              </a:lnSpc>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Creating message queue</a:t>
            </a:r>
            <a:endParaRPr b="0" i="0" sz="4400" u="none" cap="none" strike="noStrike">
              <a:solidFill>
                <a:srgbClr val="76923C"/>
              </a:solidFill>
              <a:latin typeface="Calibri"/>
              <a:ea typeface="Calibri"/>
              <a:cs typeface="Calibri"/>
              <a:sym typeface="Calibri"/>
            </a:endParaRPr>
          </a:p>
        </p:txBody>
      </p:sp>
      <p:sp>
        <p:nvSpPr>
          <p:cNvPr id="495" name="Google Shape;495;p68"/>
          <p:cNvSpPr txBox="1"/>
          <p:nvPr>
            <p:ph idx="1" type="body"/>
          </p:nvPr>
        </p:nvSpPr>
        <p:spPr>
          <a:xfrm>
            <a:off x="0" y="1600200"/>
            <a:ext cx="9144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a:t>
            </a:r>
            <a:r>
              <a:rPr b="0" i="0" lang="en-US" sz="2220" u="none" cap="none" strike="noStrike">
                <a:solidFill>
                  <a:srgbClr val="00B0F0"/>
                </a:solidFill>
                <a:latin typeface="Calibri"/>
                <a:ea typeface="Calibri"/>
                <a:cs typeface="Calibri"/>
                <a:sym typeface="Calibri"/>
              </a:rPr>
              <a:t>int msgget (key_t key, int flag);</a:t>
            </a:r>
            <a:endParaRPr/>
          </a:p>
          <a:p>
            <a:pPr indent="-342900" lvl="0" marL="342900" marR="0" rtl="0" algn="l">
              <a:lnSpc>
                <a:spcPct val="90000"/>
              </a:lnSpc>
              <a:spcBef>
                <a:spcPts val="444"/>
              </a:spcBef>
              <a:spcAft>
                <a:spcPts val="0"/>
              </a:spcAft>
              <a:buClr>
                <a:schemeClr val="dk1"/>
              </a:buClr>
              <a:buFont typeface="Arial"/>
              <a:buNone/>
            </a:pPr>
            <a:r>
              <a:t/>
            </a:r>
            <a:endParaRPr b="0" i="0" sz="2220" u="none" cap="none" strike="noStrike">
              <a:solidFill>
                <a:srgbClr val="7030A0"/>
              </a:solidFill>
              <a:latin typeface="Calibri"/>
              <a:ea typeface="Calibri"/>
              <a:cs typeface="Calibri"/>
              <a:sym typeface="Calibri"/>
            </a:endParaRPr>
          </a:p>
          <a:p>
            <a:pPr indent="-342900" lvl="0" marL="342900" marR="0" rtl="0" algn="l">
              <a:lnSpc>
                <a:spcPct val="9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It creates a new message queue or gives access to an existing queue.</a:t>
            </a:r>
            <a:endParaRPr/>
          </a:p>
          <a:p>
            <a:pPr indent="-342900" lvl="0" marL="342900" marR="0" rtl="0" algn="l">
              <a:lnSpc>
                <a:spcPct val="9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key		</a:t>
            </a:r>
            <a:r>
              <a:rPr b="0" i="0" lang="en-US" sz="2960" u="none" cap="none" strike="noStrike">
                <a:solidFill>
                  <a:srgbClr val="7030A0"/>
                </a:solidFill>
                <a:latin typeface="Calibri"/>
                <a:ea typeface="Calibri"/>
                <a:cs typeface="Calibri"/>
                <a:sym typeface="Calibri"/>
              </a:rPr>
              <a:t>- 32 bit integer value used as unique 		  	name  or IPC_PRIVATE</a:t>
            </a:r>
            <a:endParaRPr/>
          </a:p>
          <a:p>
            <a:pPr indent="-342900" lvl="0" marL="342900" marR="0" rtl="0" algn="l">
              <a:lnSpc>
                <a:spcPct val="9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oflag	- </a:t>
            </a:r>
            <a:r>
              <a:rPr b="0" i="0" lang="en-US" sz="2960" u="none" cap="none" strike="noStrike">
                <a:solidFill>
                  <a:srgbClr val="7030A0"/>
                </a:solidFill>
                <a:latin typeface="Calibri"/>
                <a:ea typeface="Calibri"/>
                <a:cs typeface="Calibri"/>
                <a:sym typeface="Calibri"/>
              </a:rPr>
              <a:t>read-write permission bitwise Ored </a:t>
            </a:r>
            <a:endParaRPr/>
          </a:p>
          <a:p>
            <a:pPr indent="-342900" lvl="0" marL="342900" marR="0" rtl="0" algn="l">
              <a:lnSpc>
                <a:spcPct val="90000"/>
              </a:lnSpc>
              <a:spcBef>
                <a:spcPts val="592"/>
              </a:spcBef>
              <a:spcAft>
                <a:spcPts val="0"/>
              </a:spcAft>
              <a:buClr>
                <a:srgbClr val="7030A0"/>
              </a:buClr>
              <a:buFont typeface="Arial"/>
              <a:buNone/>
            </a:pPr>
            <a:r>
              <a:rPr b="0" i="1" lang="en-US" sz="2960" u="none" cap="none" strike="noStrike">
                <a:solidFill>
                  <a:srgbClr val="7030A0"/>
                </a:solidFill>
                <a:latin typeface="Calibri"/>
                <a:ea typeface="Calibri"/>
                <a:cs typeface="Calibri"/>
                <a:sym typeface="Calibri"/>
              </a:rPr>
              <a:t>			</a:t>
            </a:r>
            <a:r>
              <a:rPr b="0" i="0" lang="en-US" sz="2960" u="none" cap="none" strike="noStrike">
                <a:solidFill>
                  <a:srgbClr val="7030A0"/>
                </a:solidFill>
                <a:latin typeface="Calibri"/>
                <a:ea typeface="Calibri"/>
                <a:cs typeface="Calibri"/>
                <a:sym typeface="Calibri"/>
              </a:rPr>
              <a:t>with IPC_CREAT or IPC_CREAT|IPC_EXCL</a:t>
            </a:r>
            <a:endParaRPr/>
          </a:p>
          <a:p>
            <a:pPr indent="-342900" lvl="0" marL="342900" marR="0" rtl="0" algn="l">
              <a:lnSpc>
                <a:spcPct val="9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Returns an integer identifier used by other msg functions.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9"/>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501" name="Google Shape;501;p69"/>
          <p:cNvSpPr txBox="1"/>
          <p:nvPr>
            <p:ph idx="1" type="body"/>
          </p:nvPr>
        </p:nvSpPr>
        <p:spPr>
          <a:xfrm>
            <a:off x="228600" y="914400"/>
            <a:ext cx="8686800" cy="5638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1" lang="en-US" sz="3200" u="none" cap="none" strike="noStrike">
                <a:solidFill>
                  <a:srgbClr val="00B050"/>
                </a:solidFill>
                <a:latin typeface="Calibri"/>
                <a:ea typeface="Calibri"/>
                <a:cs typeface="Calibri"/>
                <a:sym typeface="Calibri"/>
              </a:rPr>
              <a:t>Key</a:t>
            </a:r>
            <a:r>
              <a:rPr b="0" i="0" lang="en-US" sz="3200" u="none" cap="none" strike="noStrike">
                <a:solidFill>
                  <a:srgbClr val="00B050"/>
                </a:solidFill>
                <a:latin typeface="Calibri"/>
                <a:ea typeface="Calibri"/>
                <a:cs typeface="Calibri"/>
                <a:sym typeface="Calibri"/>
              </a:rPr>
              <a:t> can be return value of </a:t>
            </a:r>
            <a:r>
              <a:rPr b="0" i="0" lang="en-US" sz="3200" u="none" cap="none" strike="noStrike">
                <a:solidFill>
                  <a:srgbClr val="0000FF"/>
                </a:solidFill>
                <a:latin typeface="Calibri"/>
                <a:ea typeface="Calibri"/>
                <a:cs typeface="Calibri"/>
                <a:sym typeface="Calibri"/>
              </a:rPr>
              <a:t>ftok().</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IPC_PRIVATE</a:t>
            </a:r>
            <a:r>
              <a:rPr b="0" i="0" lang="en-US" sz="3200" u="none" cap="none" strike="noStrike">
                <a:solidFill>
                  <a:srgbClr val="00B050"/>
                </a:solidFill>
                <a:latin typeface="Calibri"/>
                <a:ea typeface="Calibri"/>
                <a:cs typeface="Calibri"/>
                <a:sym typeface="Calibri"/>
              </a:rPr>
              <a:t> means it is private to the calling process.</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IPC_CREAT</a:t>
            </a:r>
            <a:r>
              <a:rPr b="0" i="0" lang="en-US" sz="3200" u="none" cap="none" strike="noStrike">
                <a:solidFill>
                  <a:srgbClr val="00B050"/>
                </a:solidFill>
                <a:latin typeface="Calibri"/>
                <a:ea typeface="Calibri"/>
                <a:cs typeface="Calibri"/>
                <a:sym typeface="Calibri"/>
              </a:rPr>
              <a:t> will give access to an existing queue if the </a:t>
            </a:r>
            <a:r>
              <a:rPr b="0" i="1" lang="en-US" sz="3200" u="none" cap="none" strike="noStrike">
                <a:solidFill>
                  <a:srgbClr val="00B050"/>
                </a:solidFill>
                <a:latin typeface="Calibri"/>
                <a:ea typeface="Calibri"/>
                <a:cs typeface="Calibri"/>
                <a:sym typeface="Calibri"/>
              </a:rPr>
              <a:t>key</a:t>
            </a:r>
            <a:r>
              <a:rPr b="0" i="0" lang="en-US" sz="3200" u="none" cap="none" strike="noStrike">
                <a:solidFill>
                  <a:srgbClr val="00B050"/>
                </a:solidFill>
                <a:latin typeface="Calibri"/>
                <a:ea typeface="Calibri"/>
                <a:cs typeface="Calibri"/>
                <a:sym typeface="Calibri"/>
              </a:rPr>
              <a:t> is already associated with one.</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IPC_CREAT | IPC_EXCL </a:t>
            </a:r>
            <a:r>
              <a:rPr b="0" i="0" lang="en-US" sz="3200" u="none" cap="none" strike="noStrike">
                <a:solidFill>
                  <a:srgbClr val="00B050"/>
                </a:solidFill>
                <a:latin typeface="Calibri"/>
                <a:ea typeface="Calibri"/>
                <a:cs typeface="Calibri"/>
                <a:sym typeface="Calibri"/>
              </a:rPr>
              <a:t>will always try to create a new queue or error if </a:t>
            </a:r>
            <a:r>
              <a:rPr b="0" i="1" lang="en-US" sz="3200" u="none" cap="none" strike="noStrike">
                <a:solidFill>
                  <a:srgbClr val="00B050"/>
                </a:solidFill>
                <a:latin typeface="Calibri"/>
                <a:ea typeface="Calibri"/>
                <a:cs typeface="Calibri"/>
                <a:sym typeface="Calibri"/>
              </a:rPr>
              <a:t>key</a:t>
            </a:r>
            <a:r>
              <a:rPr b="0" i="0" lang="en-US" sz="3200" u="none" cap="none" strike="noStrike">
                <a:solidFill>
                  <a:srgbClr val="00B050"/>
                </a:solidFill>
                <a:latin typeface="Calibri"/>
                <a:ea typeface="Calibri"/>
                <a:cs typeface="Calibri"/>
                <a:sym typeface="Calibri"/>
              </a:rPr>
              <a:t> is associated with one.</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Sending Messages</a:t>
            </a:r>
            <a:endParaRPr b="0" i="0" sz="4400" u="none" cap="none" strike="noStrike">
              <a:solidFill>
                <a:srgbClr val="76923C"/>
              </a:solidFill>
              <a:latin typeface="Calibri"/>
              <a:ea typeface="Calibri"/>
              <a:cs typeface="Calibri"/>
              <a:sym typeface="Calibri"/>
            </a:endParaRPr>
          </a:p>
        </p:txBody>
      </p:sp>
      <p:sp>
        <p:nvSpPr>
          <p:cNvPr id="507" name="Google Shape;507;p7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F0"/>
              </a:buClr>
              <a:buFont typeface="Arial"/>
              <a:buNone/>
            </a:pPr>
            <a:r>
              <a:rPr b="0" i="0" lang="en-US" sz="3200" u="none" cap="none" strike="noStrike">
                <a:solidFill>
                  <a:srgbClr val="00B0F0"/>
                </a:solidFill>
                <a:latin typeface="Calibri"/>
                <a:ea typeface="Calibri"/>
                <a:cs typeface="Calibri"/>
                <a:sym typeface="Calibri"/>
              </a:rPr>
              <a:t>	</a:t>
            </a:r>
            <a:r>
              <a:rPr b="0" i="0" lang="en-US" sz="2400" u="none" cap="none" strike="noStrike">
                <a:solidFill>
                  <a:srgbClr val="00B0F0"/>
                </a:solidFill>
                <a:latin typeface="Calibri"/>
                <a:ea typeface="Calibri"/>
                <a:cs typeface="Calibri"/>
                <a:sym typeface="Calibri"/>
              </a:rPr>
              <a:t>int msgsnd(int msqid, const void *ptr, size_t length, int flag);</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msqid</a:t>
            </a:r>
            <a:r>
              <a:rPr b="0" i="0" lang="en-US" sz="3200" u="none" cap="none" strike="noStrike">
                <a:solidFill>
                  <a:srgbClr val="7030A0"/>
                </a:solidFill>
                <a:latin typeface="Calibri"/>
                <a:ea typeface="Calibri"/>
                <a:cs typeface="Calibri"/>
                <a:sym typeface="Calibri"/>
              </a:rPr>
              <a:t>	- is the identifier return by the msgget().</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ptr	</a:t>
            </a:r>
            <a:r>
              <a:rPr b="0" i="0" lang="en-US" sz="3200" u="none" cap="none" strike="noStrike">
                <a:solidFill>
                  <a:srgbClr val="7030A0"/>
                </a:solidFill>
                <a:latin typeface="Calibri"/>
                <a:ea typeface="Calibri"/>
                <a:cs typeface="Calibri"/>
                <a:sym typeface="Calibri"/>
              </a:rPr>
              <a:t>	- is a pointer to the template for message 		   defined in &lt;sys/msg.h&gt;</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length	</a:t>
            </a:r>
            <a:r>
              <a:rPr b="0" i="0" lang="en-US" sz="3200" u="none" cap="none" strike="noStrike">
                <a:solidFill>
                  <a:srgbClr val="7030A0"/>
                </a:solidFill>
                <a:latin typeface="Calibri"/>
                <a:ea typeface="Calibri"/>
                <a:cs typeface="Calibri"/>
                <a:sym typeface="Calibri"/>
              </a:rPr>
              <a:t>- is the length of the actual message in the 		  template.</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flag</a:t>
            </a:r>
            <a:r>
              <a:rPr b="0" i="0" lang="en-US" sz="3200" u="none" cap="none" strike="noStrike">
                <a:solidFill>
                  <a:srgbClr val="7030A0"/>
                </a:solidFill>
                <a:latin typeface="Calibri"/>
                <a:ea typeface="Calibri"/>
                <a:cs typeface="Calibri"/>
                <a:sym typeface="Calibri"/>
              </a:rPr>
              <a:t>	- can be 0 or IPC_NOWAIT.</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Message Queue</a:t>
            </a:r>
            <a:endParaRPr b="0" i="0" sz="4400" u="none" cap="none" strike="noStrike">
              <a:solidFill>
                <a:srgbClr val="76923C"/>
              </a:solidFill>
              <a:latin typeface="Calibri"/>
              <a:ea typeface="Calibri"/>
              <a:cs typeface="Calibri"/>
              <a:sym typeface="Calibri"/>
            </a:endParaRPr>
          </a:p>
        </p:txBody>
      </p:sp>
      <p:sp>
        <p:nvSpPr>
          <p:cNvPr id="513" name="Google Shape;513;p71"/>
          <p:cNvSpPr txBox="1"/>
          <p:nvPr>
            <p:ph idx="1" type="body"/>
          </p:nvPr>
        </p:nvSpPr>
        <p:spPr>
          <a:xfrm>
            <a:off x="0" y="1371600"/>
            <a:ext cx="8686800" cy="548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960" u="none" cap="none" strike="noStrike">
                <a:solidFill>
                  <a:schemeClr val="dk1"/>
                </a:solidFill>
                <a:latin typeface="Calibri"/>
                <a:ea typeface="Calibri"/>
                <a:cs typeface="Calibri"/>
                <a:sym typeface="Calibri"/>
              </a:rPr>
              <a:t>     </a:t>
            </a:r>
            <a:r>
              <a:rPr b="0" i="0" lang="en-US" sz="1850" u="none" cap="none" strike="noStrike">
                <a:solidFill>
                  <a:schemeClr val="dk1"/>
                </a:solidFill>
                <a:latin typeface="Calibri"/>
                <a:ea typeface="Calibri"/>
                <a:cs typeface="Calibri"/>
                <a:sym typeface="Calibri"/>
              </a:rPr>
              <a:t> </a:t>
            </a:r>
            <a:r>
              <a:rPr b="0" i="0" lang="en-US" sz="2220" u="none" cap="none" strike="noStrike">
                <a:solidFill>
                  <a:srgbClr val="00B0F0"/>
                </a:solidFill>
                <a:latin typeface="Calibri"/>
                <a:ea typeface="Calibri"/>
                <a:cs typeface="Calibri"/>
                <a:sym typeface="Calibri"/>
              </a:rPr>
              <a:t>msqid_ds</a:t>
            </a:r>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rgbClr val="C00000"/>
              </a:buClr>
              <a:buFont typeface="Arial"/>
              <a:buNone/>
            </a:pPr>
            <a:r>
              <a:rPr b="0" i="0" lang="en-US" sz="2220" u="none" cap="none" strike="noStrike">
                <a:solidFill>
                  <a:srgbClr val="C00000"/>
                </a:solidFill>
                <a:latin typeface="Calibri"/>
                <a:ea typeface="Calibri"/>
                <a:cs typeface="Calibri"/>
                <a:sym typeface="Calibri"/>
              </a:rPr>
              <a:t>msqid      ipc_perm                 next           next             next                NULL</a:t>
            </a:r>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r>
              <a:rPr b="0" i="0" lang="en-US" sz="2220" u="none" cap="none" strike="noStrike">
                <a:solidFill>
                  <a:srgbClr val="0070C0"/>
                </a:solidFill>
                <a:latin typeface="Calibri"/>
                <a:ea typeface="Calibri"/>
                <a:cs typeface="Calibri"/>
                <a:sym typeface="Calibri"/>
              </a:rPr>
              <a:t>msg_first</a:t>
            </a:r>
            <a:r>
              <a:rPr b="0" i="0" lang="en-US" sz="2220" u="none" cap="none" strike="noStrike">
                <a:solidFill>
                  <a:schemeClr val="dk1"/>
                </a:solidFill>
                <a:latin typeface="Calibri"/>
                <a:ea typeface="Calibri"/>
                <a:cs typeface="Calibri"/>
                <a:sym typeface="Calibri"/>
              </a:rPr>
              <a:t>                 </a:t>
            </a:r>
            <a:r>
              <a:rPr b="0" i="0" lang="en-US" sz="2220" u="none" cap="none" strike="noStrike">
                <a:solidFill>
                  <a:srgbClr val="00B050"/>
                </a:solidFill>
                <a:latin typeface="Calibri"/>
                <a:ea typeface="Calibri"/>
                <a:cs typeface="Calibri"/>
                <a:sym typeface="Calibri"/>
              </a:rPr>
              <a:t>type=10     type=20     type=30           type=40   </a:t>
            </a:r>
            <a:endParaRPr/>
          </a:p>
          <a:p>
            <a:pPr indent="-342900" lvl="0" marL="342900" marR="0" rtl="0" algn="l">
              <a:spcBef>
                <a:spcPts val="444"/>
              </a:spcBef>
              <a:spcAft>
                <a:spcPts val="0"/>
              </a:spcAft>
              <a:buClr>
                <a:srgbClr val="00B050"/>
              </a:buClr>
              <a:buFont typeface="Arial"/>
              <a:buNone/>
            </a:pPr>
            <a:r>
              <a:rPr b="0" i="0" lang="en-US" sz="2220" u="none" cap="none" strike="noStrike">
                <a:solidFill>
                  <a:srgbClr val="00B050"/>
                </a:solidFill>
                <a:latin typeface="Calibri"/>
                <a:ea typeface="Calibri"/>
                <a:cs typeface="Calibri"/>
                <a:sym typeface="Calibri"/>
              </a:rPr>
              <a:t>                 </a:t>
            </a:r>
            <a:r>
              <a:rPr b="0" i="0" lang="en-US" sz="2220" u="none" cap="none" strike="noStrike">
                <a:solidFill>
                  <a:srgbClr val="0070C0"/>
                </a:solidFill>
                <a:latin typeface="Calibri"/>
                <a:ea typeface="Calibri"/>
                <a:cs typeface="Calibri"/>
                <a:sym typeface="Calibri"/>
              </a:rPr>
              <a:t>msg_last</a:t>
            </a:r>
            <a:r>
              <a:rPr b="0" i="0" lang="en-US" sz="2220" u="none" cap="none" strike="noStrike">
                <a:solidFill>
                  <a:srgbClr val="00B050"/>
                </a:solidFill>
                <a:latin typeface="Calibri"/>
                <a:ea typeface="Calibri"/>
                <a:cs typeface="Calibri"/>
                <a:sym typeface="Calibri"/>
              </a:rPr>
              <a:t>                 length=1     length=2    length=3          length=4</a:t>
            </a:r>
            <a:endParaRPr/>
          </a:p>
          <a:p>
            <a:pPr indent="-342900" lvl="0" marL="342900" marR="0" rtl="0" algn="l">
              <a:spcBef>
                <a:spcPts val="444"/>
              </a:spcBef>
              <a:spcAft>
                <a:spcPts val="0"/>
              </a:spcAft>
              <a:buClr>
                <a:srgbClr val="00B050"/>
              </a:buClr>
              <a:buFont typeface="Arial"/>
              <a:buNone/>
            </a:pPr>
            <a:r>
              <a:rPr b="0" i="0" lang="en-US" sz="2220" u="none" cap="none" strike="noStrike">
                <a:solidFill>
                  <a:srgbClr val="00B050"/>
                </a:solidFill>
                <a:latin typeface="Calibri"/>
                <a:ea typeface="Calibri"/>
                <a:cs typeface="Calibri"/>
                <a:sym typeface="Calibri"/>
              </a:rPr>
              <a:t>                                                  </a:t>
            </a:r>
            <a:r>
              <a:rPr b="1" i="0" lang="en-US" sz="2220" u="none" cap="none" strike="noStrike">
                <a:solidFill>
                  <a:srgbClr val="00B050"/>
                </a:solidFill>
                <a:latin typeface="Calibri"/>
                <a:ea typeface="Calibri"/>
                <a:cs typeface="Calibri"/>
                <a:sym typeface="Calibri"/>
              </a:rPr>
              <a:t>data             data            data                 data</a:t>
            </a:r>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r>
              <a:rPr b="0" i="0" lang="en-US" sz="2220" u="none" cap="none" strike="noStrike">
                <a:solidFill>
                  <a:srgbClr val="0070C0"/>
                </a:solidFill>
                <a:latin typeface="Calibri"/>
                <a:ea typeface="Calibri"/>
                <a:cs typeface="Calibri"/>
                <a:sym typeface="Calibri"/>
              </a:rPr>
              <a:t>msg_ctime</a:t>
            </a:r>
            <a:endParaRPr b="0" i="0" sz="2220" u="none" cap="none" strike="noStrike">
              <a:solidFill>
                <a:srgbClr val="0070C0"/>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rgbClr val="7030A0"/>
              </a:buClr>
              <a:buSzPts val="2220"/>
              <a:buFont typeface="Arial"/>
              <a:buChar char="•"/>
            </a:pPr>
            <a:r>
              <a:rPr b="0" i="0" lang="en-US" sz="2220" u="none" cap="none" strike="noStrike">
                <a:solidFill>
                  <a:srgbClr val="7030A0"/>
                </a:solidFill>
                <a:latin typeface="Calibri"/>
                <a:ea typeface="Calibri"/>
                <a:cs typeface="Calibri"/>
                <a:sym typeface="Calibri"/>
              </a:rPr>
              <a:t>Message Queues are container of messages maintained as linked list.</a:t>
            </a:r>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342900" lvl="0" marL="342900" marR="0" rtl="0" algn="l">
              <a:spcBef>
                <a:spcPts val="444"/>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p:txBody>
      </p:sp>
      <p:sp>
        <p:nvSpPr>
          <p:cNvPr id="514" name="Google Shape;514;p71"/>
          <p:cNvSpPr/>
          <p:nvPr/>
        </p:nvSpPr>
        <p:spPr>
          <a:xfrm>
            <a:off x="914400" y="2286000"/>
            <a:ext cx="1295400" cy="152400"/>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5" name="Google Shape;515;p71"/>
          <p:cNvSpPr/>
          <p:nvPr/>
        </p:nvSpPr>
        <p:spPr>
          <a:xfrm>
            <a:off x="2590800" y="2286000"/>
            <a:ext cx="1295400" cy="152400"/>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6" name="Google Shape;516;p71"/>
          <p:cNvSpPr/>
          <p:nvPr/>
        </p:nvSpPr>
        <p:spPr>
          <a:xfrm>
            <a:off x="4114800" y="2286000"/>
            <a:ext cx="1295400" cy="152400"/>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7" name="Google Shape;517;p71"/>
          <p:cNvSpPr/>
          <p:nvPr/>
        </p:nvSpPr>
        <p:spPr>
          <a:xfrm>
            <a:off x="5486400" y="2286000"/>
            <a:ext cx="1295400" cy="152400"/>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8" name="Google Shape;518;p71"/>
          <p:cNvSpPr/>
          <p:nvPr/>
        </p:nvSpPr>
        <p:spPr>
          <a:xfrm>
            <a:off x="6934200" y="2286000"/>
            <a:ext cx="1295400" cy="152400"/>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19" name="Google Shape;519;p71"/>
          <p:cNvCxnSpPr/>
          <p:nvPr/>
        </p:nvCxnSpPr>
        <p:spPr>
          <a:xfrm flipH="1">
            <a:off x="2209800" y="2667000"/>
            <a:ext cx="1143000" cy="914400"/>
          </a:xfrm>
          <a:prstGeom prst="bentConnector3">
            <a:avLst>
              <a:gd fmla="val 50000" name="adj1"/>
            </a:avLst>
          </a:prstGeom>
          <a:noFill/>
          <a:ln cap="flat" cmpd="sng" w="9525">
            <a:solidFill>
              <a:srgbClr val="4A7DBA"/>
            </a:solidFill>
            <a:prstDash val="solid"/>
            <a:round/>
            <a:headEnd len="med" w="med" type="stealth"/>
            <a:tailEnd len="sm" w="sm" type="none"/>
          </a:ln>
        </p:spPr>
      </p:cxnSp>
      <p:cxnSp>
        <p:nvCxnSpPr>
          <p:cNvPr id="520" name="Google Shape;520;p71"/>
          <p:cNvCxnSpPr/>
          <p:nvPr/>
        </p:nvCxnSpPr>
        <p:spPr>
          <a:xfrm>
            <a:off x="3886200" y="2667000"/>
            <a:ext cx="457200" cy="1588"/>
          </a:xfrm>
          <a:prstGeom prst="straightConnector1">
            <a:avLst/>
          </a:prstGeom>
          <a:noFill/>
          <a:ln cap="flat" cmpd="sng" w="9525">
            <a:solidFill>
              <a:srgbClr val="4A7DBA"/>
            </a:solidFill>
            <a:prstDash val="solid"/>
            <a:round/>
            <a:headEnd len="sm" w="sm" type="none"/>
            <a:tailEnd len="med" w="med" type="stealth"/>
          </a:ln>
        </p:spPr>
      </p:cxnSp>
      <p:cxnSp>
        <p:nvCxnSpPr>
          <p:cNvPr id="521" name="Google Shape;521;p71"/>
          <p:cNvCxnSpPr/>
          <p:nvPr/>
        </p:nvCxnSpPr>
        <p:spPr>
          <a:xfrm>
            <a:off x="5181600" y="2667000"/>
            <a:ext cx="457200" cy="1588"/>
          </a:xfrm>
          <a:prstGeom prst="straightConnector1">
            <a:avLst/>
          </a:prstGeom>
          <a:noFill/>
          <a:ln cap="flat" cmpd="sng" w="9525">
            <a:solidFill>
              <a:srgbClr val="4A7DBA"/>
            </a:solidFill>
            <a:prstDash val="solid"/>
            <a:round/>
            <a:headEnd len="sm" w="sm" type="none"/>
            <a:tailEnd len="med" w="med" type="stealth"/>
          </a:ln>
        </p:spPr>
      </p:cxnSp>
      <p:cxnSp>
        <p:nvCxnSpPr>
          <p:cNvPr id="522" name="Google Shape;522;p71"/>
          <p:cNvCxnSpPr/>
          <p:nvPr/>
        </p:nvCxnSpPr>
        <p:spPr>
          <a:xfrm>
            <a:off x="6553200" y="2667000"/>
            <a:ext cx="457200" cy="1588"/>
          </a:xfrm>
          <a:prstGeom prst="straightConnector1">
            <a:avLst/>
          </a:prstGeom>
          <a:noFill/>
          <a:ln cap="flat" cmpd="sng" w="9525">
            <a:solidFill>
              <a:srgbClr val="4A7DBA"/>
            </a:solidFill>
            <a:prstDash val="solid"/>
            <a:round/>
            <a:headEnd len="sm" w="sm" type="none"/>
            <a:tailEnd len="med" w="med" type="stealth"/>
          </a:ln>
        </p:spPr>
      </p:cxnSp>
      <p:cxnSp>
        <p:nvCxnSpPr>
          <p:cNvPr id="523" name="Google Shape;523;p71"/>
          <p:cNvCxnSpPr/>
          <p:nvPr/>
        </p:nvCxnSpPr>
        <p:spPr>
          <a:xfrm>
            <a:off x="2209800" y="3962400"/>
            <a:ext cx="4724400" cy="2286000"/>
          </a:xfrm>
          <a:prstGeom prst="bentConnector3">
            <a:avLst>
              <a:gd fmla="val 12610" name="adj1"/>
            </a:avLst>
          </a:prstGeom>
          <a:noFill/>
          <a:ln cap="flat" cmpd="sng" w="9525">
            <a:solidFill>
              <a:srgbClr val="4A7DBA"/>
            </a:solidFill>
            <a:prstDash val="solid"/>
            <a:round/>
            <a:headEnd len="sm" w="sm" type="none"/>
            <a:tailEnd len="sm" w="sm" type="none"/>
          </a:ln>
        </p:spPr>
      </p:cxnSp>
      <p:cxnSp>
        <p:nvCxnSpPr>
          <p:cNvPr id="524" name="Google Shape;524;p71"/>
          <p:cNvCxnSpPr/>
          <p:nvPr/>
        </p:nvCxnSpPr>
        <p:spPr>
          <a:xfrm rot="5400000">
            <a:off x="5181600" y="4495800"/>
            <a:ext cx="3505200" cy="1588"/>
          </a:xfrm>
          <a:prstGeom prst="straightConnector1">
            <a:avLst/>
          </a:prstGeom>
          <a:noFill/>
          <a:ln cap="flat" cmpd="sng" w="9525">
            <a:solidFill>
              <a:srgbClr val="4A7DBA"/>
            </a:solidFill>
            <a:prstDash val="solid"/>
            <a:round/>
            <a:headEnd len="sm" w="sm" type="none"/>
            <a:tailEnd len="sm" w="sm" type="none"/>
          </a:ln>
        </p:spPr>
      </p:cxnSp>
      <p:cxnSp>
        <p:nvCxnSpPr>
          <p:cNvPr id="525" name="Google Shape;525;p71"/>
          <p:cNvCxnSpPr/>
          <p:nvPr/>
        </p:nvCxnSpPr>
        <p:spPr>
          <a:xfrm>
            <a:off x="6934200" y="2743200"/>
            <a:ext cx="533400" cy="1588"/>
          </a:xfrm>
          <a:prstGeom prst="straightConnector1">
            <a:avLst/>
          </a:prstGeom>
          <a:noFill/>
          <a:ln cap="flat" cmpd="sng" w="9525">
            <a:solidFill>
              <a:srgbClr val="4A7DBA"/>
            </a:solidFill>
            <a:prstDash val="solid"/>
            <a:round/>
            <a:headEnd len="sm" w="sm" type="none"/>
            <a:tailEnd len="med" w="med" type="stealth"/>
          </a:ln>
        </p:spPr>
      </p:cxnSp>
      <p:cxnSp>
        <p:nvCxnSpPr>
          <p:cNvPr id="526" name="Google Shape;526;p71"/>
          <p:cNvCxnSpPr/>
          <p:nvPr/>
        </p:nvCxnSpPr>
        <p:spPr>
          <a:xfrm>
            <a:off x="304800" y="2819400"/>
            <a:ext cx="609600" cy="1588"/>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124" name="Google Shape;124;p18"/>
          <p:cNvSpPr txBox="1"/>
          <p:nvPr>
            <p:ph idx="1" type="body"/>
          </p:nvPr>
        </p:nvSpPr>
        <p:spPr>
          <a:xfrm>
            <a:off x="0" y="381000"/>
            <a:ext cx="9144000" cy="6477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1" i="0" lang="en-US" sz="3200" u="none" cap="none" strike="noStrike">
                <a:solidFill>
                  <a:srgbClr val="00B050"/>
                </a:solidFill>
                <a:latin typeface="Calibri"/>
                <a:ea typeface="Calibri"/>
                <a:cs typeface="Calibri"/>
                <a:sym typeface="Calibri"/>
              </a:rPr>
              <a:t>User context:</a:t>
            </a:r>
            <a:endParaRPr/>
          </a:p>
          <a:p>
            <a:pPr indent="-228600" lvl="2" marL="11430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The text portion of a process contains the actual machine instructions that are executed by the hardware.</a:t>
            </a:r>
            <a:endParaRPr/>
          </a:p>
          <a:p>
            <a:pPr indent="-228600" lvl="2" marL="11430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The </a:t>
            </a:r>
            <a:r>
              <a:rPr b="0" i="1" lang="en-US" sz="2400" u="none" cap="none" strike="noStrike">
                <a:solidFill>
                  <a:srgbClr val="00B050"/>
                </a:solidFill>
                <a:latin typeface="Calibri"/>
                <a:ea typeface="Calibri"/>
                <a:cs typeface="Calibri"/>
                <a:sym typeface="Calibri"/>
              </a:rPr>
              <a:t>heap</a:t>
            </a:r>
            <a:r>
              <a:rPr b="0" i="0" lang="en-US" sz="2400" u="none" cap="none" strike="noStrike">
                <a:solidFill>
                  <a:srgbClr val="00B050"/>
                </a:solidFill>
                <a:latin typeface="Calibri"/>
                <a:ea typeface="Calibri"/>
                <a:cs typeface="Calibri"/>
                <a:sym typeface="Calibri"/>
              </a:rPr>
              <a:t> is used while a process is running to allocate more data space dynamically to the process.</a:t>
            </a:r>
            <a:endParaRPr/>
          </a:p>
          <a:p>
            <a:pPr indent="-228600" lvl="2" marL="11430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The </a:t>
            </a:r>
            <a:r>
              <a:rPr b="0" i="1" lang="en-US" sz="2400" u="none" cap="none" strike="noStrike">
                <a:solidFill>
                  <a:srgbClr val="00B050"/>
                </a:solidFill>
                <a:latin typeface="Calibri"/>
                <a:ea typeface="Calibri"/>
                <a:cs typeface="Calibri"/>
                <a:sym typeface="Calibri"/>
              </a:rPr>
              <a:t>stack</a:t>
            </a:r>
            <a:r>
              <a:rPr b="0" i="0" lang="en-US" sz="2400" u="none" cap="none" strike="noStrike">
                <a:solidFill>
                  <a:srgbClr val="00B050"/>
                </a:solidFill>
                <a:latin typeface="Calibri"/>
                <a:ea typeface="Calibri"/>
                <a:cs typeface="Calibri"/>
                <a:sym typeface="Calibri"/>
              </a:rPr>
              <a:t> is used dynamically while the process is running to contain the stack frames.</a:t>
            </a:r>
            <a:endParaRPr/>
          </a:p>
          <a:p>
            <a:pPr indent="-342900" lvl="0" marL="342900" marR="0" rtl="0" algn="l">
              <a:spcBef>
                <a:spcPts val="640"/>
              </a:spcBef>
              <a:spcAft>
                <a:spcPts val="0"/>
              </a:spcAft>
              <a:buClr>
                <a:srgbClr val="00B050"/>
              </a:buClr>
              <a:buSzPts val="3200"/>
              <a:buFont typeface="Arial"/>
              <a:buChar char="•"/>
            </a:pPr>
            <a:r>
              <a:rPr b="1" i="0" lang="en-US" sz="3200" u="none" cap="none" strike="noStrike">
                <a:solidFill>
                  <a:srgbClr val="00B050"/>
                </a:solidFill>
                <a:latin typeface="Calibri"/>
                <a:ea typeface="Calibri"/>
                <a:cs typeface="Calibri"/>
                <a:sym typeface="Calibri"/>
              </a:rPr>
              <a:t>Kernel context:</a:t>
            </a:r>
            <a:endParaRPr/>
          </a:p>
          <a:p>
            <a:pPr indent="-228600" lvl="2" marL="11430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The </a:t>
            </a:r>
            <a:r>
              <a:rPr b="0" i="1" lang="en-US" sz="2400" u="none" cap="none" strike="noStrike">
                <a:solidFill>
                  <a:srgbClr val="00B050"/>
                </a:solidFill>
                <a:latin typeface="Calibri"/>
                <a:ea typeface="Calibri"/>
                <a:cs typeface="Calibri"/>
                <a:sym typeface="Calibri"/>
              </a:rPr>
              <a:t>kernel data</a:t>
            </a:r>
            <a:r>
              <a:rPr b="0" i="0" lang="en-US" sz="2400" u="none" cap="none" strike="noStrike">
                <a:solidFill>
                  <a:srgbClr val="00B050"/>
                </a:solidFill>
                <a:latin typeface="Calibri"/>
                <a:ea typeface="Calibri"/>
                <a:cs typeface="Calibri"/>
                <a:sym typeface="Calibri"/>
              </a:rPr>
              <a:t> contains information that the kernel needs to keep track of the process and to stop and restart the process while other processes are allowed to execute.</a:t>
            </a:r>
            <a:endParaRPr/>
          </a:p>
          <a:p>
            <a:pPr indent="-228600" lvl="2" marL="11430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Elements of this area are the machine registers, the physical location and sizes of each portion of </a:t>
            </a:r>
            <a:r>
              <a:rPr b="0" i="1" lang="en-US" sz="2400" u="none" cap="none" strike="noStrike">
                <a:solidFill>
                  <a:srgbClr val="00B050"/>
                </a:solidFill>
                <a:latin typeface="Calibri"/>
                <a:ea typeface="Calibri"/>
                <a:cs typeface="Calibri"/>
                <a:sym typeface="Calibri"/>
              </a:rPr>
              <a:t>process</a:t>
            </a:r>
            <a:r>
              <a:rPr b="0" i="0" lang="en-US" sz="2400" u="none" cap="none" strike="noStrike">
                <a:solidFill>
                  <a:srgbClr val="00B050"/>
                </a:solidFill>
                <a:latin typeface="Calibri"/>
                <a:ea typeface="Calibri"/>
                <a:cs typeface="Calibri"/>
                <a:sym typeface="Calibri"/>
              </a:rPr>
              <a:t>, etc.</a:t>
            </a:r>
            <a:endParaRPr/>
          </a:p>
          <a:p>
            <a:pPr indent="-228600" lvl="2" marL="11430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It is not accessible by the process during run time.</a:t>
            </a:r>
            <a:endParaRPr/>
          </a:p>
          <a:p>
            <a:pPr indent="-228600" lvl="2" marL="1143000" marR="0" rtl="0" algn="l">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Some information is stored in </a:t>
            </a:r>
            <a:r>
              <a:rPr b="0" i="1" lang="en-US" sz="2400" u="none" cap="none" strike="noStrike">
                <a:solidFill>
                  <a:srgbClr val="00B050"/>
                </a:solidFill>
                <a:latin typeface="Calibri"/>
                <a:ea typeface="Calibri"/>
                <a:cs typeface="Calibri"/>
                <a:sym typeface="Calibri"/>
              </a:rPr>
              <a:t>process table</a:t>
            </a:r>
            <a:r>
              <a:rPr b="0" i="0" lang="en-US" sz="2400" u="none" cap="none" strike="noStrike">
                <a:solidFill>
                  <a:srgbClr val="00B050"/>
                </a:solidFill>
                <a:latin typeface="Calibri"/>
                <a:ea typeface="Calibri"/>
                <a:cs typeface="Calibri"/>
                <a:sym typeface="Calibri"/>
              </a:rPr>
              <a:t>.</a:t>
            </a:r>
            <a:endParaRPr/>
          </a:p>
          <a:p>
            <a:pPr indent="-76200" lvl="2" marL="1143000" marR="0" rtl="0" algn="l">
              <a:spcBef>
                <a:spcPts val="480"/>
              </a:spcBef>
              <a:spcAft>
                <a:spcPts val="0"/>
              </a:spcAft>
              <a:buClr>
                <a:schemeClr val="dk1"/>
              </a:buClr>
              <a:buSzPts val="2400"/>
              <a:buFont typeface="Arial"/>
              <a:buNone/>
            </a:pPr>
            <a:r>
              <a:t/>
            </a:r>
            <a:endParaRPr b="0" i="0" sz="2400" u="none" cap="none" strike="noStrike">
              <a:solidFill>
                <a:srgbClr val="00B05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2"/>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532" name="Google Shape;532;p72"/>
          <p:cNvSpPr txBox="1"/>
          <p:nvPr>
            <p:ph idx="1" type="body"/>
          </p:nvPr>
        </p:nvSpPr>
        <p:spPr>
          <a:xfrm>
            <a:off x="304800" y="609600"/>
            <a:ext cx="85344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50"/>
              </a:buClr>
              <a:buSzPts val="2480"/>
              <a:buFont typeface="Arial"/>
              <a:buChar char="•"/>
            </a:pPr>
            <a:r>
              <a:rPr b="0" i="0" lang="en-US" sz="2480" u="none" cap="none" strike="noStrike">
                <a:solidFill>
                  <a:srgbClr val="00B050"/>
                </a:solidFill>
                <a:latin typeface="Calibri"/>
                <a:ea typeface="Calibri"/>
                <a:cs typeface="Calibri"/>
                <a:sym typeface="Calibri"/>
              </a:rPr>
              <a:t>The kernel maintains the information of the message queues in structure </a:t>
            </a:r>
            <a:r>
              <a:rPr b="0" i="1" lang="en-US" sz="2480" u="none" cap="none" strike="noStrike">
                <a:solidFill>
                  <a:srgbClr val="00B050"/>
                </a:solidFill>
                <a:latin typeface="Calibri"/>
                <a:ea typeface="Calibri"/>
                <a:cs typeface="Calibri"/>
                <a:sym typeface="Calibri"/>
              </a:rPr>
              <a:t>msqid_ds</a:t>
            </a:r>
            <a:r>
              <a:rPr b="0" i="0" lang="en-US" sz="2480" u="none" cap="none" strike="noStrike">
                <a:solidFill>
                  <a:srgbClr val="00B050"/>
                </a:solidFill>
                <a:latin typeface="Calibri"/>
                <a:ea typeface="Calibri"/>
                <a:cs typeface="Calibri"/>
                <a:sym typeface="Calibri"/>
              </a:rPr>
              <a:t> defined in &lt;sys/msg.h&gt;.</a:t>
            </a:r>
            <a:endParaRPr/>
          </a:p>
          <a:p>
            <a:pPr indent="-342900" lvl="0" marL="342900" marR="0" rtl="0" algn="l">
              <a:lnSpc>
                <a:spcPct val="80000"/>
              </a:lnSpc>
              <a:spcBef>
                <a:spcPts val="496"/>
              </a:spcBef>
              <a:spcAft>
                <a:spcPts val="0"/>
              </a:spcAft>
              <a:buClr>
                <a:srgbClr val="00B050"/>
              </a:buClr>
              <a:buSzPts val="2480"/>
              <a:buFont typeface="Arial"/>
              <a:buChar char="•"/>
            </a:pPr>
            <a:r>
              <a:rPr b="0" i="0" lang="en-US" sz="2480" u="none" cap="none" strike="noStrike">
                <a:solidFill>
                  <a:srgbClr val="00B050"/>
                </a:solidFill>
                <a:latin typeface="Calibri"/>
                <a:ea typeface="Calibri"/>
                <a:cs typeface="Calibri"/>
                <a:sym typeface="Calibri"/>
              </a:rPr>
              <a:t>The structure maintained by kernel is,</a:t>
            </a:r>
            <a:endParaRPr/>
          </a:p>
          <a:p>
            <a:pPr indent="-342900" lvl="0" marL="342900" marR="0" rtl="0" algn="l">
              <a:lnSpc>
                <a:spcPct val="80000"/>
              </a:lnSpc>
              <a:spcBef>
                <a:spcPts val="496"/>
              </a:spcBef>
              <a:spcAft>
                <a:spcPts val="0"/>
              </a:spcAft>
              <a:buClr>
                <a:srgbClr val="00B050"/>
              </a:buClr>
              <a:buFont typeface="Arial"/>
              <a:buNone/>
            </a:pPr>
            <a:r>
              <a:rPr b="0" i="0" lang="en-US" sz="2480" u="none" cap="none" strike="noStrike">
                <a:solidFill>
                  <a:srgbClr val="00B050"/>
                </a:solidFill>
                <a:latin typeface="Calibri"/>
                <a:ea typeface="Calibri"/>
                <a:cs typeface="Calibri"/>
                <a:sym typeface="Calibri"/>
              </a:rPr>
              <a:t>		</a:t>
            </a:r>
            <a:r>
              <a:rPr b="0" i="0" lang="en-US" sz="1550" u="none" cap="none" strike="noStrike">
                <a:solidFill>
                  <a:srgbClr val="00B0F0"/>
                </a:solidFill>
                <a:latin typeface="Calibri"/>
                <a:ea typeface="Calibri"/>
                <a:cs typeface="Calibri"/>
                <a:sym typeface="Calibri"/>
              </a:rPr>
              <a:t>struct msgqid_ds</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struct ipc_perm 	msg_perm;</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struct msg 		*msg_first;</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struct msg 		*msg_last;</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ulong 		msg_cbytes;</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ulong 		msg_qnum;</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ulong 		msg_qbytes;</a:t>
            </a:r>
            <a:endParaRPr/>
          </a:p>
          <a:p>
            <a:pPr indent="-342900" lvl="0" marL="342900" marR="0" rtl="0" algn="l">
              <a:lnSpc>
                <a:spcPct val="80000"/>
              </a:lnSpc>
              <a:spcBef>
                <a:spcPts val="310"/>
              </a:spcBef>
              <a:spcAft>
                <a:spcPts val="0"/>
              </a:spcAft>
              <a:buClr>
                <a:srgbClr val="00B0F0"/>
              </a:buClr>
              <a:buFont typeface="Arial"/>
              <a:buNone/>
            </a:pPr>
            <a:r>
              <a:rPr b="0" i="0" lang="en-US" sz="1550" u="none" cap="none" strike="noStrike">
                <a:solidFill>
                  <a:srgbClr val="00B0F0"/>
                </a:solidFill>
                <a:latin typeface="Calibri"/>
                <a:ea typeface="Calibri"/>
                <a:cs typeface="Calibri"/>
                <a:sym typeface="Calibri"/>
              </a:rPr>
              <a:t>		};</a:t>
            </a:r>
            <a:endParaRPr/>
          </a:p>
          <a:p>
            <a:pPr indent="-342900" lvl="0" marL="342900" marR="0" rtl="0" algn="l">
              <a:lnSpc>
                <a:spcPct val="80000"/>
              </a:lnSpc>
              <a:spcBef>
                <a:spcPts val="496"/>
              </a:spcBef>
              <a:spcAft>
                <a:spcPts val="0"/>
              </a:spcAft>
              <a:buClr>
                <a:srgbClr val="00B050"/>
              </a:buClr>
              <a:buSzPts val="2480"/>
              <a:buFont typeface="Arial"/>
              <a:buChar char="•"/>
            </a:pPr>
            <a:r>
              <a:rPr b="0" i="0" lang="en-US" sz="2480" u="none" cap="none" strike="noStrike">
                <a:solidFill>
                  <a:srgbClr val="00B050"/>
                </a:solidFill>
                <a:latin typeface="Calibri"/>
                <a:ea typeface="Calibri"/>
                <a:cs typeface="Calibri"/>
                <a:sym typeface="Calibri"/>
              </a:rPr>
              <a:t>The two pointers point to the first and last message in the message queue. </a:t>
            </a:r>
            <a:r>
              <a:rPr b="0" i="1" lang="en-US" sz="2480" u="none" cap="none" strike="noStrike">
                <a:solidFill>
                  <a:srgbClr val="00B050"/>
                </a:solidFill>
                <a:latin typeface="Calibri"/>
                <a:ea typeface="Calibri"/>
                <a:cs typeface="Calibri"/>
                <a:sym typeface="Calibri"/>
              </a:rPr>
              <a:t>msg_cbytes</a:t>
            </a:r>
            <a:r>
              <a:rPr b="0" i="0" lang="en-US" sz="2480" u="none" cap="none" strike="noStrike">
                <a:solidFill>
                  <a:srgbClr val="00B050"/>
                </a:solidFill>
                <a:latin typeface="Calibri"/>
                <a:ea typeface="Calibri"/>
                <a:cs typeface="Calibri"/>
                <a:sym typeface="Calibri"/>
              </a:rPr>
              <a:t> specify the total number of bytes currently being used by the queue. </a:t>
            </a:r>
            <a:r>
              <a:rPr b="0" i="1" lang="en-US" sz="2480" u="none" cap="none" strike="noStrike">
                <a:solidFill>
                  <a:srgbClr val="00B050"/>
                </a:solidFill>
                <a:latin typeface="Calibri"/>
                <a:ea typeface="Calibri"/>
                <a:cs typeface="Calibri"/>
                <a:sym typeface="Calibri"/>
              </a:rPr>
              <a:t>msg_qnum </a:t>
            </a:r>
            <a:r>
              <a:rPr b="0" i="0" lang="en-US" sz="2480" u="none" cap="none" strike="noStrike">
                <a:solidFill>
                  <a:srgbClr val="00B050"/>
                </a:solidFill>
                <a:latin typeface="Calibri"/>
                <a:ea typeface="Calibri"/>
                <a:cs typeface="Calibri"/>
                <a:sym typeface="Calibri"/>
              </a:rPr>
              <a:t>gives the total number of messages currently  in the queue, and </a:t>
            </a:r>
            <a:r>
              <a:rPr b="0" i="1" lang="en-US" sz="2480" u="none" cap="none" strike="noStrike">
                <a:solidFill>
                  <a:srgbClr val="00B050"/>
                </a:solidFill>
                <a:latin typeface="Calibri"/>
                <a:ea typeface="Calibri"/>
                <a:cs typeface="Calibri"/>
                <a:sym typeface="Calibri"/>
              </a:rPr>
              <a:t>msg_qbytes </a:t>
            </a:r>
            <a:r>
              <a:rPr b="0" i="0" lang="en-US" sz="2480" u="none" cap="none" strike="noStrike">
                <a:solidFill>
                  <a:srgbClr val="00B050"/>
                </a:solidFill>
                <a:latin typeface="Calibri"/>
                <a:ea typeface="Calibri"/>
                <a:cs typeface="Calibri"/>
                <a:sym typeface="Calibri"/>
              </a:rPr>
              <a:t>specify the total number of bytes the queue can have.</a:t>
            </a:r>
            <a:endParaRPr b="0" i="1" sz="2945" u="none" cap="none" strike="noStrike">
              <a:solidFill>
                <a:srgbClr val="00B050"/>
              </a:solidFill>
              <a:latin typeface="Calibri"/>
              <a:ea typeface="Calibri"/>
              <a:cs typeface="Calibri"/>
              <a:sym typeface="Calibri"/>
            </a:endParaRPr>
          </a:p>
          <a:p>
            <a:pPr indent="-342900" lvl="0" marL="342900" marR="0" rtl="0" algn="l">
              <a:lnSpc>
                <a:spcPct val="80000"/>
              </a:lnSpc>
              <a:spcBef>
                <a:spcPts val="589"/>
              </a:spcBef>
              <a:spcAft>
                <a:spcPts val="0"/>
              </a:spcAft>
              <a:buClr>
                <a:schemeClr val="dk1"/>
              </a:buClr>
              <a:buFont typeface="Arial"/>
              <a:buNone/>
            </a:pPr>
            <a:r>
              <a:t/>
            </a:r>
            <a:endParaRPr b="0" i="0" sz="2945" u="none" cap="none" strike="noStrike">
              <a:solidFill>
                <a:schemeClr val="dk1"/>
              </a:solidFill>
              <a:latin typeface="Calibri"/>
              <a:ea typeface="Calibri"/>
              <a:cs typeface="Calibri"/>
              <a:sym typeface="Calibri"/>
            </a:endParaRPr>
          </a:p>
          <a:p>
            <a:pPr indent="-342900" lvl="0" marL="342900" marR="0" rtl="0" algn="l">
              <a:lnSpc>
                <a:spcPct val="80000"/>
              </a:lnSpc>
              <a:spcBef>
                <a:spcPts val="589"/>
              </a:spcBef>
              <a:spcAft>
                <a:spcPts val="0"/>
              </a:spcAft>
              <a:buClr>
                <a:schemeClr val="dk1"/>
              </a:buClr>
              <a:buFont typeface="Arial"/>
              <a:buNone/>
            </a:pPr>
            <a:r>
              <a:t/>
            </a:r>
            <a:endParaRPr b="0" i="0" sz="2945"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3"/>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538" name="Google Shape;538;p73"/>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template for the message is,</a:t>
            </a:r>
            <a:endParaRPr/>
          </a:p>
          <a:p>
            <a:pPr indent="-342900" lvl="0" marL="342900" marR="0" rtl="0" algn="l">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	</a:t>
            </a:r>
            <a:r>
              <a:rPr b="0" i="0" lang="en-US" sz="1850" u="none" cap="none" strike="noStrike">
                <a:solidFill>
                  <a:srgbClr val="00B050"/>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struct msgbuf</a:t>
            </a:r>
            <a:endParaRPr b="0" i="0" sz="1850" u="none" cap="none" strike="noStrike">
              <a:solidFill>
                <a:srgbClr val="00B0F0"/>
              </a:solidFill>
              <a:latin typeface="Calibri"/>
              <a:ea typeface="Calibri"/>
              <a:cs typeface="Calibri"/>
              <a:sym typeface="Calibri"/>
            </a:endParaRPr>
          </a:p>
          <a:p>
            <a:pPr indent="-342900" lvl="0" marL="342900" marR="0" rtl="0" algn="l">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a:t>
            </a:r>
            <a:endParaRPr/>
          </a:p>
          <a:p>
            <a:pPr indent="-342900" lvl="0" marL="342900" marR="0" rtl="0" algn="l">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long mbyte;	/* message type, must be &gt; 0 */</a:t>
            </a:r>
            <a:endParaRPr/>
          </a:p>
          <a:p>
            <a:pPr indent="-342900" lvl="0" marL="342900" marR="0" rtl="0" algn="l">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DATA ;     		/* Actual message */</a:t>
            </a:r>
            <a:endParaRPr/>
          </a:p>
          <a:p>
            <a:pPr indent="-342900" lvl="0" marL="342900" marR="0" rtl="0" algn="l">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a:t>
            </a:r>
            <a:endParaRPr/>
          </a:p>
          <a:p>
            <a:pPr indent="-342900" lvl="0" marL="342900" marR="0" rtl="0" algn="l">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mtype </a:t>
            </a:r>
            <a:r>
              <a:rPr b="0" i="0" lang="en-US" sz="2960" u="none" cap="none" strike="noStrike">
                <a:solidFill>
                  <a:srgbClr val="00B050"/>
                </a:solidFill>
                <a:latin typeface="Calibri"/>
                <a:ea typeface="Calibri"/>
                <a:cs typeface="Calibri"/>
                <a:sym typeface="Calibri"/>
              </a:rPr>
              <a:t>is used to identify messages from the message queue. It should non-positive long integer value.</a:t>
            </a:r>
            <a:endParaRPr/>
          </a:p>
          <a:p>
            <a:pPr indent="-342900" lvl="0" marL="342900" marR="0" rtl="0" algn="l">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length </a:t>
            </a:r>
            <a:r>
              <a:rPr b="0" i="0" lang="en-US" sz="2960" u="none" cap="none" strike="noStrike">
                <a:solidFill>
                  <a:srgbClr val="00B050"/>
                </a:solidFill>
                <a:latin typeface="Calibri"/>
                <a:ea typeface="Calibri"/>
                <a:cs typeface="Calibri"/>
                <a:sym typeface="Calibri"/>
              </a:rPr>
              <a:t>can be calculated as sizeof(struct msgbuf) – sizeof(mtype).</a:t>
            </a:r>
            <a:endParaRPr/>
          </a:p>
          <a:p>
            <a:pPr indent="-342900" lvl="0" marL="342900" marR="0" rtl="0" algn="l">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flag </a:t>
            </a:r>
            <a:r>
              <a:rPr b="0" i="0" lang="en-US" sz="2960" u="none" cap="none" strike="noStrike">
                <a:solidFill>
                  <a:srgbClr val="00B050"/>
                </a:solidFill>
                <a:latin typeface="Calibri"/>
                <a:ea typeface="Calibri"/>
                <a:cs typeface="Calibri"/>
                <a:sym typeface="Calibri"/>
              </a:rPr>
              <a:t>makes the call to megsnd nonblocking. Call to msgsnd() blocks if there is no space in the message queue.</a:t>
            </a:r>
            <a:endParaRPr b="0" i="1" sz="2960" u="none" cap="none" strike="noStrike">
              <a:solidFill>
                <a:srgbClr val="00B050"/>
              </a:solidFill>
              <a:latin typeface="Calibri"/>
              <a:ea typeface="Calibri"/>
              <a:cs typeface="Calibri"/>
              <a:sym typeface="Calibri"/>
            </a:endParaRPr>
          </a:p>
          <a:p>
            <a:pPr indent="-154940" lvl="0" marL="342900" marR="0" rtl="0" algn="l">
              <a:spcBef>
                <a:spcPts val="592"/>
              </a:spcBef>
              <a:spcAft>
                <a:spcPts val="0"/>
              </a:spcAft>
              <a:buClr>
                <a:schemeClr val="dk1"/>
              </a:buClr>
              <a:buSzPts val="2960"/>
              <a:buFont typeface="Arial"/>
              <a:buNone/>
            </a:pPr>
            <a:r>
              <a:t/>
            </a:r>
            <a:endParaRPr b="0" i="1" sz="2960" u="none" cap="none" strike="noStrike">
              <a:solidFill>
                <a:schemeClr val="dk1"/>
              </a:solidFill>
              <a:latin typeface="Calibri"/>
              <a:ea typeface="Calibri"/>
              <a:cs typeface="Calibri"/>
              <a:sym typeface="Calibri"/>
            </a:endParaRPr>
          </a:p>
          <a:p>
            <a:pPr indent="-342900" lvl="0" marL="342900" marR="0" rtl="0" algn="l">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Receiving Messages</a:t>
            </a:r>
            <a:endParaRPr b="0" i="0" sz="4400" u="none" cap="none" strike="noStrike">
              <a:solidFill>
                <a:srgbClr val="76923C"/>
              </a:solidFill>
              <a:latin typeface="Calibri"/>
              <a:ea typeface="Calibri"/>
              <a:cs typeface="Calibri"/>
              <a:sym typeface="Calibri"/>
            </a:endParaRPr>
          </a:p>
        </p:txBody>
      </p:sp>
      <p:sp>
        <p:nvSpPr>
          <p:cNvPr id="544" name="Google Shape;544;p7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ssize_t msgrcv ( int msqid, void *ptr, size_t length, long type, int flag);</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ptr</a:t>
            </a:r>
            <a:r>
              <a:rPr b="0" i="0" lang="en-US" sz="3200" u="none" cap="none" strike="noStrike">
                <a:solidFill>
                  <a:srgbClr val="0000FF"/>
                </a:solidFill>
                <a:latin typeface="Calibri"/>
                <a:ea typeface="Calibri"/>
                <a:cs typeface="Calibri"/>
                <a:sym typeface="Calibri"/>
              </a:rPr>
              <a:t>	</a:t>
            </a:r>
            <a:r>
              <a:rPr b="0" i="0" lang="en-US" sz="3200" u="none" cap="none" strike="noStrike">
                <a:solidFill>
                  <a:srgbClr val="7030A0"/>
                </a:solidFill>
                <a:latin typeface="Calibri"/>
                <a:ea typeface="Calibri"/>
                <a:cs typeface="Calibri"/>
                <a:sym typeface="Calibri"/>
              </a:rPr>
              <a:t>	- pointer to the template to store the 			  receiving message.</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length</a:t>
            </a:r>
            <a:r>
              <a:rPr b="0" i="0" lang="en-US" sz="3200" u="none" cap="none" strike="noStrike">
                <a:solidFill>
                  <a:srgbClr val="7030A0"/>
                </a:solidFill>
                <a:latin typeface="Calibri"/>
                <a:ea typeface="Calibri"/>
                <a:cs typeface="Calibri"/>
                <a:sym typeface="Calibri"/>
              </a:rPr>
              <a:t>	- specifies the size of the data in the 			  template.</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type</a:t>
            </a:r>
            <a:r>
              <a:rPr b="0" i="0" lang="en-US" sz="3200" u="none" cap="none" strike="noStrike">
                <a:solidFill>
                  <a:srgbClr val="7030A0"/>
                </a:solidFill>
                <a:latin typeface="Calibri"/>
                <a:ea typeface="Calibri"/>
                <a:cs typeface="Calibri"/>
                <a:sym typeface="Calibri"/>
              </a:rPr>
              <a:t>	- specifies the message to be received, can 		  be 0, &gt; 0 or &lt; 0.</a:t>
            </a:r>
            <a:endParaRPr/>
          </a:p>
          <a:p>
            <a:pPr indent="-342900" lvl="0" marL="342900" marR="0" rtl="0" algn="l">
              <a:spcBef>
                <a:spcPts val="640"/>
              </a:spcBef>
              <a:spcAft>
                <a:spcPts val="0"/>
              </a:spcAft>
              <a:buClr>
                <a:srgbClr val="0000FF"/>
              </a:buClr>
              <a:buSzPts val="3200"/>
              <a:buFont typeface="Arial"/>
              <a:buChar char="•"/>
            </a:pPr>
            <a:r>
              <a:rPr b="0" i="1" lang="en-US" sz="3200" u="none" cap="none" strike="noStrike">
                <a:solidFill>
                  <a:srgbClr val="0000FF"/>
                </a:solidFill>
                <a:latin typeface="Calibri"/>
                <a:ea typeface="Calibri"/>
                <a:cs typeface="Calibri"/>
                <a:sym typeface="Calibri"/>
              </a:rPr>
              <a:t>flag</a:t>
            </a:r>
            <a:r>
              <a:rPr b="0" i="0" lang="en-US" sz="3200" u="none" cap="none" strike="noStrike">
                <a:solidFill>
                  <a:srgbClr val="7030A0"/>
                </a:solidFill>
                <a:latin typeface="Calibri"/>
                <a:ea typeface="Calibri"/>
                <a:cs typeface="Calibri"/>
                <a:sym typeface="Calibri"/>
              </a:rPr>
              <a:t>	- can be 0, IPC_NOWAIT or MSG_NOERROR</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5"/>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550" name="Google Shape;550;p75"/>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msgrcv() receives a message specified by type.</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If type = 0</a:t>
            </a:r>
            <a:r>
              <a:rPr b="0" i="0" lang="en-US" sz="2960" u="none" cap="none" strike="noStrike">
                <a:solidFill>
                  <a:srgbClr val="00B050"/>
                </a:solidFill>
                <a:latin typeface="Calibri"/>
                <a:ea typeface="Calibri"/>
                <a:cs typeface="Calibri"/>
                <a:sym typeface="Calibri"/>
              </a:rPr>
              <a:t>, then the first message in the queue is received, i.e. the message queue will behave as FIFO.</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If type &gt; 0</a:t>
            </a:r>
            <a:r>
              <a:rPr b="0" i="0" lang="en-US" sz="2960" u="none" cap="none" strike="noStrike">
                <a:solidFill>
                  <a:srgbClr val="00B050"/>
                </a:solidFill>
                <a:latin typeface="Calibri"/>
                <a:ea typeface="Calibri"/>
                <a:cs typeface="Calibri"/>
                <a:sym typeface="Calibri"/>
              </a:rPr>
              <a:t>, then the message whose </a:t>
            </a:r>
            <a:r>
              <a:rPr b="0" i="1" lang="en-US" sz="2960" u="none" cap="none" strike="noStrike">
                <a:solidFill>
                  <a:srgbClr val="00B050"/>
                </a:solidFill>
                <a:latin typeface="Calibri"/>
                <a:ea typeface="Calibri"/>
                <a:cs typeface="Calibri"/>
                <a:sym typeface="Calibri"/>
              </a:rPr>
              <a:t>mtype</a:t>
            </a:r>
            <a:r>
              <a:rPr b="0" i="0" lang="en-US" sz="2960" u="none" cap="none" strike="noStrike">
                <a:solidFill>
                  <a:srgbClr val="00B050"/>
                </a:solidFill>
                <a:latin typeface="Calibri"/>
                <a:ea typeface="Calibri"/>
                <a:cs typeface="Calibri"/>
                <a:sym typeface="Calibri"/>
              </a:rPr>
              <a:t> is equal to type is received.</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If type &lt; 0</a:t>
            </a:r>
            <a:r>
              <a:rPr b="0" i="0" lang="en-US" sz="2960" u="none" cap="none" strike="noStrike">
                <a:solidFill>
                  <a:srgbClr val="00B050"/>
                </a:solidFill>
                <a:latin typeface="Calibri"/>
                <a:ea typeface="Calibri"/>
                <a:cs typeface="Calibri"/>
                <a:sym typeface="Calibri"/>
              </a:rPr>
              <a:t>, then the message with lowest mtype value, which fulfills the critical as &lt;= type, is received.</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Flag specifies whether the call to msgrcv() should be blocked or not, 0 or </a:t>
            </a:r>
            <a:r>
              <a:rPr b="0" i="0" lang="en-US" sz="2960" u="none" cap="none" strike="noStrike">
                <a:solidFill>
                  <a:srgbClr val="0000FF"/>
                </a:solidFill>
                <a:latin typeface="Calibri"/>
                <a:ea typeface="Calibri"/>
                <a:cs typeface="Calibri"/>
                <a:sym typeface="Calibri"/>
              </a:rPr>
              <a:t>IPC_NOWAIT</a:t>
            </a:r>
            <a:r>
              <a:rPr b="0" i="0" lang="en-US" sz="2960" u="none" cap="none" strike="noStrike">
                <a:solidFill>
                  <a:srgbClr val="00B050"/>
                </a:solidFill>
                <a:latin typeface="Calibri"/>
                <a:ea typeface="Calibri"/>
                <a:cs typeface="Calibri"/>
                <a:sym typeface="Calibri"/>
              </a:rPr>
              <a:t>. The call will block when there is no message with the specified type in the queue.</a:t>
            </a:r>
            <a:endParaRPr/>
          </a:p>
          <a:p>
            <a:pPr indent="-342900" lvl="0" marL="342900" marR="0" rtl="0" algn="l">
              <a:lnSpc>
                <a:spcPct val="80000"/>
              </a:lnSpc>
              <a:spcBef>
                <a:spcPts val="592"/>
              </a:spcBef>
              <a:spcAft>
                <a:spcPts val="0"/>
              </a:spcAft>
              <a:buClr>
                <a:srgbClr val="0000FF"/>
              </a:buClr>
              <a:buSzPts val="2960"/>
              <a:buFont typeface="Arial"/>
              <a:buChar char="•"/>
            </a:pPr>
            <a:r>
              <a:rPr b="0" i="0" lang="en-US" sz="2960" u="none" cap="none" strike="noStrike">
                <a:solidFill>
                  <a:srgbClr val="0000FF"/>
                </a:solidFill>
                <a:latin typeface="Calibri"/>
                <a:ea typeface="Calibri"/>
                <a:cs typeface="Calibri"/>
                <a:sym typeface="Calibri"/>
              </a:rPr>
              <a:t>MSG_NOERROR</a:t>
            </a:r>
            <a:r>
              <a:rPr b="0" i="0" lang="en-US" sz="2960" u="none" cap="none" strike="noStrike">
                <a:solidFill>
                  <a:srgbClr val="00B050"/>
                </a:solidFill>
                <a:latin typeface="Calibri"/>
                <a:ea typeface="Calibri"/>
                <a:cs typeface="Calibri"/>
                <a:sym typeface="Calibri"/>
              </a:rPr>
              <a:t> will truncate the message greater than the specified length. If not specified the call returns error.</a:t>
            </a:r>
            <a:endParaRPr b="0" i="0" sz="2960" u="none" cap="none" strike="noStrike">
              <a:solidFill>
                <a:srgbClr val="00B05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6"/>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Control Operations</a:t>
            </a:r>
            <a:endParaRPr b="0" i="0" sz="4400" u="none" cap="none" strike="noStrike">
              <a:solidFill>
                <a:srgbClr val="76923C"/>
              </a:solidFill>
              <a:latin typeface="Calibri"/>
              <a:ea typeface="Calibri"/>
              <a:cs typeface="Calibri"/>
              <a:sym typeface="Calibri"/>
            </a:endParaRPr>
          </a:p>
        </p:txBody>
      </p:sp>
      <p:sp>
        <p:nvSpPr>
          <p:cNvPr id="556" name="Google Shape;556;p76"/>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int msgctl (int msqid, int cmd, struct msqid_ds *buf);</a:t>
            </a:r>
            <a:endParaRPr/>
          </a:p>
          <a:p>
            <a:pPr indent="-342900" lvl="0" marL="342900" marR="0" rtl="0" algn="l">
              <a:lnSpc>
                <a:spcPct val="90000"/>
              </a:lnSpc>
              <a:spcBef>
                <a:spcPts val="560"/>
              </a:spcBef>
              <a:spcAft>
                <a:spcPts val="0"/>
              </a:spcAft>
              <a:buClr>
                <a:srgbClr val="7030A0"/>
              </a:buClr>
              <a:buSzPts val="2800"/>
              <a:buFont typeface="Arial"/>
              <a:buChar char="•"/>
            </a:pPr>
            <a:r>
              <a:rPr b="0" i="1" lang="en-US" sz="2800" u="none" cap="none" strike="noStrike">
                <a:solidFill>
                  <a:srgbClr val="7030A0"/>
                </a:solidFill>
                <a:latin typeface="Calibri"/>
                <a:ea typeface="Calibri"/>
                <a:cs typeface="Calibri"/>
                <a:sym typeface="Calibri"/>
              </a:rPr>
              <a:t>msqid</a:t>
            </a:r>
            <a:r>
              <a:rPr b="0" i="0" lang="en-US" sz="2800" u="none" cap="none" strike="noStrike">
                <a:solidFill>
                  <a:srgbClr val="7030A0"/>
                </a:solidFill>
                <a:latin typeface="Calibri"/>
                <a:ea typeface="Calibri"/>
                <a:cs typeface="Calibri"/>
                <a:sym typeface="Calibri"/>
              </a:rPr>
              <a:t>	- identifier returned by the msgget().</a:t>
            </a:r>
            <a:endParaRPr/>
          </a:p>
          <a:p>
            <a:pPr indent="-342900" lvl="0" marL="342900" marR="0" rtl="0" algn="l">
              <a:lnSpc>
                <a:spcPct val="90000"/>
              </a:lnSpc>
              <a:spcBef>
                <a:spcPts val="560"/>
              </a:spcBef>
              <a:spcAft>
                <a:spcPts val="0"/>
              </a:spcAft>
              <a:buClr>
                <a:srgbClr val="7030A0"/>
              </a:buClr>
              <a:buSzPts val="2800"/>
              <a:buFont typeface="Arial"/>
              <a:buChar char="•"/>
            </a:pPr>
            <a:r>
              <a:rPr b="0" i="1" lang="en-US" sz="2800" u="none" cap="none" strike="noStrike">
                <a:solidFill>
                  <a:srgbClr val="7030A0"/>
                </a:solidFill>
                <a:latin typeface="Calibri"/>
                <a:ea typeface="Calibri"/>
                <a:cs typeface="Calibri"/>
                <a:sym typeface="Calibri"/>
              </a:rPr>
              <a:t>cmd</a:t>
            </a:r>
            <a:r>
              <a:rPr b="0" i="0" lang="en-US" sz="2800" u="none" cap="none" strike="noStrike">
                <a:solidFill>
                  <a:srgbClr val="7030A0"/>
                </a:solidFill>
                <a:latin typeface="Calibri"/>
                <a:ea typeface="Calibri"/>
                <a:cs typeface="Calibri"/>
                <a:sym typeface="Calibri"/>
              </a:rPr>
              <a:t>	- control command can be IPC_RMID, 		   		IPC_STAT or IPC_SET.</a:t>
            </a:r>
            <a:endParaRPr/>
          </a:p>
          <a:p>
            <a:pPr indent="-342900" lvl="0" marL="342900" marR="0" rtl="0" algn="l">
              <a:lnSpc>
                <a:spcPct val="90000"/>
              </a:lnSpc>
              <a:spcBef>
                <a:spcPts val="560"/>
              </a:spcBef>
              <a:spcAft>
                <a:spcPts val="0"/>
              </a:spcAft>
              <a:buClr>
                <a:srgbClr val="7030A0"/>
              </a:buClr>
              <a:buSzPts val="2800"/>
              <a:buFont typeface="Arial"/>
              <a:buChar char="•"/>
            </a:pPr>
            <a:r>
              <a:rPr b="0" i="1" lang="en-US" sz="2800" u="none" cap="none" strike="noStrike">
                <a:solidFill>
                  <a:srgbClr val="7030A0"/>
                </a:solidFill>
                <a:latin typeface="Calibri"/>
                <a:ea typeface="Calibri"/>
                <a:cs typeface="Calibri"/>
                <a:sym typeface="Calibri"/>
              </a:rPr>
              <a:t>buf</a:t>
            </a:r>
            <a:r>
              <a:rPr b="0" i="0" lang="en-US" sz="2800" u="none" cap="none" strike="noStrike">
                <a:solidFill>
                  <a:srgbClr val="7030A0"/>
                </a:solidFill>
                <a:latin typeface="Calibri"/>
                <a:ea typeface="Calibri"/>
                <a:cs typeface="Calibri"/>
                <a:sym typeface="Calibri"/>
              </a:rPr>
              <a:t>		- pointer to the structure msqid_ds.</a:t>
            </a:r>
            <a:endParaRPr/>
          </a:p>
          <a:p>
            <a:pPr indent="-342900" lvl="0" marL="342900" marR="0" rtl="0" algn="l">
              <a:lnSpc>
                <a:spcPct val="90000"/>
              </a:lnSpc>
              <a:spcBef>
                <a:spcPts val="560"/>
              </a:spcBef>
              <a:spcAft>
                <a:spcPts val="0"/>
              </a:spcAft>
              <a:buClr>
                <a:srgbClr val="7030A0"/>
              </a:buClr>
              <a:buSzPts val="2800"/>
              <a:buFont typeface="Arial"/>
              <a:buChar char="•"/>
            </a:pPr>
            <a:r>
              <a:rPr b="0" i="0" lang="en-US" sz="2800" u="none" cap="none" strike="noStrike">
                <a:solidFill>
                  <a:srgbClr val="7030A0"/>
                </a:solidFill>
                <a:latin typeface="Calibri"/>
                <a:ea typeface="Calibri"/>
                <a:cs typeface="Calibri"/>
                <a:sym typeface="Calibri"/>
              </a:rPr>
              <a:t>Returns 0 on success or -1 on error.</a:t>
            </a:r>
            <a:endParaRPr/>
          </a:p>
          <a:p>
            <a:pPr indent="-342900" lvl="0" marL="342900" marR="0" rtl="0" algn="l">
              <a:lnSpc>
                <a:spcPct val="90000"/>
              </a:lnSpc>
              <a:spcBef>
                <a:spcPts val="560"/>
              </a:spcBef>
              <a:spcAft>
                <a:spcPts val="0"/>
              </a:spcAft>
              <a:buClr>
                <a:srgbClr val="00B050"/>
              </a:buClr>
              <a:buSzPts val="2800"/>
              <a:buFont typeface="Arial"/>
              <a:buChar char="•"/>
            </a:pPr>
            <a:r>
              <a:rPr b="0" i="0" lang="en-US" sz="2800" u="none" cap="none" strike="noStrike">
                <a:solidFill>
                  <a:srgbClr val="00B050"/>
                </a:solidFill>
                <a:latin typeface="Calibri"/>
                <a:ea typeface="Calibri"/>
                <a:cs typeface="Calibri"/>
                <a:sym typeface="Calibri"/>
              </a:rPr>
              <a:t>IPC_RMID	- will remove the specified IPC 			  		object immediately.</a:t>
            </a:r>
            <a:endParaRPr/>
          </a:p>
          <a:p>
            <a:pPr indent="-342900" lvl="0" marL="342900" marR="0" rtl="0" algn="l">
              <a:lnSpc>
                <a:spcPct val="90000"/>
              </a:lnSpc>
              <a:spcBef>
                <a:spcPts val="560"/>
              </a:spcBef>
              <a:spcAft>
                <a:spcPts val="0"/>
              </a:spcAft>
              <a:buClr>
                <a:srgbClr val="00B050"/>
              </a:buClr>
              <a:buSzPts val="2800"/>
              <a:buFont typeface="Arial"/>
              <a:buChar char="•"/>
            </a:pPr>
            <a:r>
              <a:rPr b="0" i="0" lang="en-US" sz="2800" u="none" cap="none" strike="noStrike">
                <a:solidFill>
                  <a:srgbClr val="00B050"/>
                </a:solidFill>
                <a:latin typeface="Calibri"/>
                <a:ea typeface="Calibri"/>
                <a:cs typeface="Calibri"/>
                <a:sym typeface="Calibri"/>
              </a:rPr>
              <a:t>IPC_STAT	- will read the current value of 			  		msqid_ds.</a:t>
            </a:r>
            <a:endParaRPr/>
          </a:p>
          <a:p>
            <a:pPr indent="-342900" lvl="0" marL="342900" marR="0" rtl="0" algn="l">
              <a:lnSpc>
                <a:spcPct val="90000"/>
              </a:lnSpc>
              <a:spcBef>
                <a:spcPts val="560"/>
              </a:spcBef>
              <a:spcAft>
                <a:spcPts val="0"/>
              </a:spcAft>
              <a:buClr>
                <a:srgbClr val="00B050"/>
              </a:buClr>
              <a:buSzPts val="2800"/>
              <a:buFont typeface="Arial"/>
              <a:buChar char="•"/>
            </a:pPr>
            <a:r>
              <a:rPr b="0" i="0" lang="en-US" sz="2800" u="none" cap="none" strike="noStrike">
                <a:solidFill>
                  <a:srgbClr val="00B050"/>
                </a:solidFill>
                <a:latin typeface="Calibri"/>
                <a:ea typeface="Calibri"/>
                <a:cs typeface="Calibri"/>
                <a:sym typeface="Calibri"/>
              </a:rPr>
              <a:t>IPC_SET	- is used to change msg_perm.uid,msg_perm.gid, 		msg_perm.mode and msg_qbytes.</a:t>
            </a:r>
            <a:endParaRPr/>
          </a:p>
          <a:p>
            <a:pPr indent="-342900" lvl="0" marL="342900" marR="0" rtl="0" algn="l">
              <a:lnSpc>
                <a:spcPct val="90000"/>
              </a:lnSpc>
              <a:spcBef>
                <a:spcPts val="560"/>
              </a:spcBef>
              <a:spcAft>
                <a:spcPts val="0"/>
              </a:spcAft>
              <a:buClr>
                <a:srgbClr val="00B050"/>
              </a:buClr>
              <a:buSzPts val="2800"/>
              <a:buFont typeface="Arial"/>
              <a:buChar char="•"/>
            </a:pPr>
            <a:r>
              <a:rPr b="0" i="0" lang="en-US" sz="2800" u="none" cap="none" strike="noStrike">
                <a:solidFill>
                  <a:srgbClr val="00B050"/>
                </a:solidFill>
                <a:latin typeface="Calibri"/>
                <a:ea typeface="Calibri"/>
                <a:cs typeface="Calibri"/>
                <a:sym typeface="Calibri"/>
              </a:rPr>
              <a:t>Msg_qbytes can be changed  only by the process with super user permissions.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Message Passing</a:t>
            </a:r>
            <a:endParaRPr b="0" i="0" sz="4400" u="none" cap="none" strike="noStrike">
              <a:solidFill>
                <a:srgbClr val="76923C"/>
              </a:solidFill>
              <a:latin typeface="Calibri"/>
              <a:ea typeface="Calibri"/>
              <a:cs typeface="Calibri"/>
              <a:sym typeface="Calibri"/>
            </a:endParaRPr>
          </a:p>
        </p:txBody>
      </p:sp>
      <p:sp>
        <p:nvSpPr>
          <p:cNvPr id="562" name="Google Shape;562;p77"/>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563" name="Google Shape;563;p77"/>
          <p:cNvSpPr/>
          <p:nvPr/>
        </p:nvSpPr>
        <p:spPr>
          <a:xfrm>
            <a:off x="1524000" y="1600200"/>
            <a:ext cx="1371600" cy="2209800"/>
          </a:xfrm>
          <a:prstGeom prst="ellipse">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FF"/>
                </a:solidFill>
                <a:latin typeface="Calibri"/>
                <a:ea typeface="Calibri"/>
                <a:cs typeface="Calibri"/>
                <a:sym typeface="Calibri"/>
              </a:rPr>
              <a:t>Client</a:t>
            </a:r>
            <a:endParaRPr b="0" i="0" sz="1800" u="none" cap="none" strike="noStrike">
              <a:solidFill>
                <a:srgbClr val="0000FF"/>
              </a:solidFill>
              <a:latin typeface="Calibri"/>
              <a:ea typeface="Calibri"/>
              <a:cs typeface="Calibri"/>
              <a:sym typeface="Calibri"/>
            </a:endParaRPr>
          </a:p>
        </p:txBody>
      </p:sp>
      <p:sp>
        <p:nvSpPr>
          <p:cNvPr id="564" name="Google Shape;564;p77"/>
          <p:cNvSpPr/>
          <p:nvPr/>
        </p:nvSpPr>
        <p:spPr>
          <a:xfrm>
            <a:off x="381000" y="5257800"/>
            <a:ext cx="1219200" cy="1600200"/>
          </a:xfrm>
          <a:prstGeom prst="can">
            <a:avLst>
              <a:gd fmla="val 25000" name="adj"/>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Output file</a:t>
            </a:r>
            <a:endParaRPr b="0" i="0" sz="1800" u="none" cap="none" strike="noStrike">
              <a:solidFill>
                <a:schemeClr val="lt1"/>
              </a:solidFill>
              <a:latin typeface="Calibri"/>
              <a:ea typeface="Calibri"/>
              <a:cs typeface="Calibri"/>
              <a:sym typeface="Calibri"/>
            </a:endParaRPr>
          </a:p>
        </p:txBody>
      </p:sp>
      <p:sp>
        <p:nvSpPr>
          <p:cNvPr id="565" name="Google Shape;565;p77"/>
          <p:cNvSpPr/>
          <p:nvPr/>
        </p:nvSpPr>
        <p:spPr>
          <a:xfrm>
            <a:off x="2209800" y="4038600"/>
            <a:ext cx="4267200" cy="2133600"/>
          </a:xfrm>
          <a:prstGeom prst="rect">
            <a:avLst/>
          </a:prstGeom>
          <a:noFill/>
          <a:ln cap="flat" cmpd="sng" w="25400">
            <a:solidFill>
              <a:srgbClr val="395E89"/>
            </a:solidFill>
            <a:prstDash val="dash"/>
            <a:round/>
            <a:headEnd len="sm" w="sm" type="none"/>
            <a:tailEnd len="sm" w="sm" type="none"/>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kernel</a:t>
            </a:r>
            <a:endParaRPr b="0" i="0" sz="1800" u="none" cap="none" strike="noStrike">
              <a:solidFill>
                <a:schemeClr val="accent6"/>
              </a:solidFill>
              <a:latin typeface="Calibri"/>
              <a:ea typeface="Calibri"/>
              <a:cs typeface="Calibri"/>
              <a:sym typeface="Calibri"/>
            </a:endParaRPr>
          </a:p>
        </p:txBody>
      </p:sp>
      <p:sp>
        <p:nvSpPr>
          <p:cNvPr id="566" name="Google Shape;566;p77"/>
          <p:cNvSpPr/>
          <p:nvPr/>
        </p:nvSpPr>
        <p:spPr>
          <a:xfrm>
            <a:off x="5867400" y="1600200"/>
            <a:ext cx="1371600" cy="2209800"/>
          </a:xfrm>
          <a:prstGeom prst="ellipse">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Server</a:t>
            </a:r>
            <a:endParaRPr b="0" i="0" sz="1800" u="none" cap="none" strike="noStrike">
              <a:solidFill>
                <a:srgbClr val="FF0000"/>
              </a:solidFill>
              <a:latin typeface="Calibri"/>
              <a:ea typeface="Calibri"/>
              <a:cs typeface="Calibri"/>
              <a:sym typeface="Calibri"/>
            </a:endParaRPr>
          </a:p>
        </p:txBody>
      </p:sp>
      <p:sp>
        <p:nvSpPr>
          <p:cNvPr id="567" name="Google Shape;567;p77"/>
          <p:cNvSpPr/>
          <p:nvPr/>
        </p:nvSpPr>
        <p:spPr>
          <a:xfrm>
            <a:off x="7162800" y="5257800"/>
            <a:ext cx="1219200" cy="1600200"/>
          </a:xfrm>
          <a:prstGeom prst="can">
            <a:avLst>
              <a:gd fmla="val 25000" name="adj"/>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Input file</a:t>
            </a:r>
            <a:endParaRPr b="0" i="0" sz="1800" u="none" cap="none" strike="noStrike">
              <a:solidFill>
                <a:schemeClr val="lt1"/>
              </a:solidFill>
              <a:latin typeface="Calibri"/>
              <a:ea typeface="Calibri"/>
              <a:cs typeface="Calibri"/>
              <a:sym typeface="Calibri"/>
            </a:endParaRPr>
          </a:p>
        </p:txBody>
      </p:sp>
      <p:sp>
        <p:nvSpPr>
          <p:cNvPr id="568" name="Google Shape;568;p77"/>
          <p:cNvSpPr/>
          <p:nvPr/>
        </p:nvSpPr>
        <p:spPr>
          <a:xfrm>
            <a:off x="2590800" y="5029200"/>
            <a:ext cx="3048000" cy="914400"/>
          </a:xfrm>
          <a:prstGeom prst="flowChartMagneticDrum">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FIFO, pipe or message queue</a:t>
            </a:r>
            <a:endParaRPr b="0" i="0" sz="1800" u="none" cap="none" strike="noStrike">
              <a:solidFill>
                <a:schemeClr val="accent6"/>
              </a:solidFill>
              <a:latin typeface="Calibri"/>
              <a:ea typeface="Calibri"/>
              <a:cs typeface="Calibri"/>
              <a:sym typeface="Calibri"/>
            </a:endParaRPr>
          </a:p>
        </p:txBody>
      </p:sp>
      <p:cxnSp>
        <p:nvCxnSpPr>
          <p:cNvPr id="569" name="Google Shape;569;p77"/>
          <p:cNvCxnSpPr>
            <a:stCxn id="563" idx="5"/>
          </p:cNvCxnSpPr>
          <p:nvPr/>
        </p:nvCxnSpPr>
        <p:spPr>
          <a:xfrm>
            <a:off x="2694734" y="3486382"/>
            <a:ext cx="658200" cy="1542900"/>
          </a:xfrm>
          <a:prstGeom prst="straightConnector1">
            <a:avLst/>
          </a:prstGeom>
          <a:noFill/>
          <a:ln cap="flat" cmpd="sng" w="9525">
            <a:solidFill>
              <a:srgbClr val="FF0000"/>
            </a:solidFill>
            <a:prstDash val="solid"/>
            <a:round/>
            <a:headEnd len="med" w="med" type="stealth"/>
            <a:tailEnd len="sm" w="sm" type="none"/>
          </a:ln>
        </p:spPr>
      </p:cxnSp>
      <p:cxnSp>
        <p:nvCxnSpPr>
          <p:cNvPr id="570" name="Google Shape;570;p77"/>
          <p:cNvCxnSpPr>
            <a:stCxn id="566" idx="3"/>
          </p:cNvCxnSpPr>
          <p:nvPr/>
        </p:nvCxnSpPr>
        <p:spPr>
          <a:xfrm flipH="1">
            <a:off x="5181466" y="3486382"/>
            <a:ext cx="886800" cy="1542900"/>
          </a:xfrm>
          <a:prstGeom prst="straightConnector1">
            <a:avLst/>
          </a:prstGeom>
          <a:noFill/>
          <a:ln cap="flat" cmpd="sng" w="9525">
            <a:solidFill>
              <a:srgbClr val="FF0000"/>
            </a:solidFill>
            <a:prstDash val="solid"/>
            <a:round/>
            <a:headEnd len="sm" w="sm" type="none"/>
            <a:tailEnd len="med" w="med" type="stealth"/>
          </a:ln>
        </p:spPr>
      </p:cxnSp>
      <p:cxnSp>
        <p:nvCxnSpPr>
          <p:cNvPr id="571" name="Google Shape;571;p77"/>
          <p:cNvCxnSpPr/>
          <p:nvPr/>
        </p:nvCxnSpPr>
        <p:spPr>
          <a:xfrm rot="5400000">
            <a:off x="1181100" y="4152900"/>
            <a:ext cx="1676400" cy="838200"/>
          </a:xfrm>
          <a:prstGeom prst="curvedConnector3">
            <a:avLst>
              <a:gd fmla="val 135537" name="adj1"/>
            </a:avLst>
          </a:prstGeom>
          <a:noFill/>
          <a:ln cap="flat" cmpd="sng" w="9525">
            <a:solidFill>
              <a:srgbClr val="FF0000"/>
            </a:solidFill>
            <a:prstDash val="solid"/>
            <a:round/>
            <a:headEnd len="sm" w="sm" type="none"/>
            <a:tailEnd len="med" w="med" type="triangle"/>
          </a:ln>
        </p:spPr>
      </p:cxnSp>
      <p:cxnSp>
        <p:nvCxnSpPr>
          <p:cNvPr id="572" name="Google Shape;572;p77"/>
          <p:cNvCxnSpPr/>
          <p:nvPr/>
        </p:nvCxnSpPr>
        <p:spPr>
          <a:xfrm flipH="1" rot="-5400000">
            <a:off x="5829300" y="4152900"/>
            <a:ext cx="1752600" cy="914400"/>
          </a:xfrm>
          <a:prstGeom prst="curvedConnector3">
            <a:avLst>
              <a:gd fmla="val 123518" name="adj1"/>
            </a:avLst>
          </a:prstGeom>
          <a:noFill/>
          <a:ln cap="flat" cmpd="sng" w="9525">
            <a:solidFill>
              <a:srgbClr val="FF0000"/>
            </a:solidFill>
            <a:prstDash val="solid"/>
            <a:round/>
            <a:headEnd len="med" w="med" type="triangle"/>
            <a:tailEnd len="sm" w="sm"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8"/>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578" name="Google Shape;578;p78"/>
          <p:cNvSpPr txBox="1"/>
          <p:nvPr>
            <p:ph idx="1" type="body"/>
          </p:nvPr>
        </p:nvSpPr>
        <p:spPr>
          <a:xfrm>
            <a:off x="304800" y="609600"/>
            <a:ext cx="8534400" cy="6248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previous fig. typically shows how a server program retrieves data from one file, pass it to client program which in turn write to another file.</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calls for reading and writing to file passes through the kernel.</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For passing the data from server to client any message passing IPC can be used i.e. pipe, FIFO or message queue.</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This method requires four copies of the same data to be finally written to output file, which is not feasible for large data transfer.</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Using Shared Memory</a:t>
            </a:r>
            <a:endParaRPr b="0" i="0" sz="4400" u="none" cap="none" strike="noStrike">
              <a:solidFill>
                <a:schemeClr val="dk1"/>
              </a:solidFill>
              <a:latin typeface="Calibri"/>
              <a:ea typeface="Calibri"/>
              <a:cs typeface="Calibri"/>
              <a:sym typeface="Calibri"/>
            </a:endParaRPr>
          </a:p>
        </p:txBody>
      </p:sp>
      <p:sp>
        <p:nvSpPr>
          <p:cNvPr id="584" name="Google Shape;584;p79"/>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585" name="Google Shape;585;p79"/>
          <p:cNvSpPr/>
          <p:nvPr/>
        </p:nvSpPr>
        <p:spPr>
          <a:xfrm>
            <a:off x="1524000" y="1600200"/>
            <a:ext cx="1371600" cy="2209800"/>
          </a:xfrm>
          <a:prstGeom prst="ellipse">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FF"/>
                </a:solidFill>
                <a:latin typeface="Calibri"/>
                <a:ea typeface="Calibri"/>
                <a:cs typeface="Calibri"/>
                <a:sym typeface="Calibri"/>
              </a:rPr>
              <a:t>Client</a:t>
            </a:r>
            <a:endParaRPr b="0" i="0" sz="1800" u="none" cap="none" strike="noStrike">
              <a:solidFill>
                <a:srgbClr val="0000FF"/>
              </a:solidFill>
              <a:latin typeface="Calibri"/>
              <a:ea typeface="Calibri"/>
              <a:cs typeface="Calibri"/>
              <a:sym typeface="Calibri"/>
            </a:endParaRPr>
          </a:p>
        </p:txBody>
      </p:sp>
      <p:sp>
        <p:nvSpPr>
          <p:cNvPr id="586" name="Google Shape;586;p79"/>
          <p:cNvSpPr/>
          <p:nvPr/>
        </p:nvSpPr>
        <p:spPr>
          <a:xfrm>
            <a:off x="381000" y="5257800"/>
            <a:ext cx="1219200" cy="1600200"/>
          </a:xfrm>
          <a:prstGeom prst="can">
            <a:avLst>
              <a:gd fmla="val 25000" name="adj"/>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Output file</a:t>
            </a:r>
            <a:endParaRPr b="0" i="0" sz="1800" u="none" cap="none" strike="noStrike">
              <a:solidFill>
                <a:schemeClr val="lt1"/>
              </a:solidFill>
              <a:latin typeface="Calibri"/>
              <a:ea typeface="Calibri"/>
              <a:cs typeface="Calibri"/>
              <a:sym typeface="Calibri"/>
            </a:endParaRPr>
          </a:p>
        </p:txBody>
      </p:sp>
      <p:sp>
        <p:nvSpPr>
          <p:cNvPr id="587" name="Google Shape;587;p79"/>
          <p:cNvSpPr/>
          <p:nvPr/>
        </p:nvSpPr>
        <p:spPr>
          <a:xfrm>
            <a:off x="2209800" y="4038600"/>
            <a:ext cx="4267200" cy="2133600"/>
          </a:xfrm>
          <a:prstGeom prst="rect">
            <a:avLst/>
          </a:prstGeom>
          <a:noFill/>
          <a:ln cap="flat" cmpd="sng" w="25400">
            <a:solidFill>
              <a:srgbClr val="395E89"/>
            </a:solidFill>
            <a:prstDash val="dash"/>
            <a:round/>
            <a:headEnd len="sm" w="sm" type="none"/>
            <a:tailEnd len="sm" w="sm" type="none"/>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accent6"/>
                </a:solidFill>
                <a:latin typeface="Calibri"/>
                <a:ea typeface="Calibri"/>
                <a:cs typeface="Calibri"/>
                <a:sym typeface="Calibri"/>
              </a:rPr>
              <a:t>kernel</a:t>
            </a:r>
            <a:endParaRPr b="0" i="0" sz="1800" u="none" cap="none" strike="noStrike">
              <a:solidFill>
                <a:schemeClr val="accent6"/>
              </a:solidFill>
              <a:latin typeface="Calibri"/>
              <a:ea typeface="Calibri"/>
              <a:cs typeface="Calibri"/>
              <a:sym typeface="Calibri"/>
            </a:endParaRPr>
          </a:p>
        </p:txBody>
      </p:sp>
      <p:sp>
        <p:nvSpPr>
          <p:cNvPr id="588" name="Google Shape;588;p79"/>
          <p:cNvSpPr/>
          <p:nvPr/>
        </p:nvSpPr>
        <p:spPr>
          <a:xfrm>
            <a:off x="5867400" y="1600200"/>
            <a:ext cx="1371600" cy="2209800"/>
          </a:xfrm>
          <a:prstGeom prst="ellipse">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0000"/>
                </a:solidFill>
                <a:latin typeface="Calibri"/>
                <a:ea typeface="Calibri"/>
                <a:cs typeface="Calibri"/>
                <a:sym typeface="Calibri"/>
              </a:rPr>
              <a:t>Server</a:t>
            </a:r>
            <a:endParaRPr b="0" i="0" sz="1800" u="none" cap="none" strike="noStrike">
              <a:solidFill>
                <a:srgbClr val="FF0000"/>
              </a:solidFill>
              <a:latin typeface="Calibri"/>
              <a:ea typeface="Calibri"/>
              <a:cs typeface="Calibri"/>
              <a:sym typeface="Calibri"/>
            </a:endParaRPr>
          </a:p>
        </p:txBody>
      </p:sp>
      <p:sp>
        <p:nvSpPr>
          <p:cNvPr id="589" name="Google Shape;589;p79"/>
          <p:cNvSpPr/>
          <p:nvPr/>
        </p:nvSpPr>
        <p:spPr>
          <a:xfrm>
            <a:off x="7162800" y="5257800"/>
            <a:ext cx="1219200" cy="1600200"/>
          </a:xfrm>
          <a:prstGeom prst="can">
            <a:avLst>
              <a:gd fmla="val 25000" name="adj"/>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Input file</a:t>
            </a:r>
            <a:endParaRPr b="0" i="0" sz="1800" u="none" cap="none" strike="noStrike">
              <a:solidFill>
                <a:schemeClr val="lt1"/>
              </a:solidFill>
              <a:latin typeface="Calibri"/>
              <a:ea typeface="Calibri"/>
              <a:cs typeface="Calibri"/>
              <a:sym typeface="Calibri"/>
            </a:endParaRPr>
          </a:p>
        </p:txBody>
      </p:sp>
      <p:cxnSp>
        <p:nvCxnSpPr>
          <p:cNvPr id="590" name="Google Shape;590;p79"/>
          <p:cNvCxnSpPr/>
          <p:nvPr/>
        </p:nvCxnSpPr>
        <p:spPr>
          <a:xfrm>
            <a:off x="2895600" y="2895600"/>
            <a:ext cx="609600" cy="304800"/>
          </a:xfrm>
          <a:prstGeom prst="straightConnector1">
            <a:avLst/>
          </a:prstGeom>
          <a:noFill/>
          <a:ln cap="flat" cmpd="sng" w="9525">
            <a:solidFill>
              <a:srgbClr val="FF0000"/>
            </a:solidFill>
            <a:prstDash val="solid"/>
            <a:round/>
            <a:headEnd len="med" w="med" type="triangle"/>
            <a:tailEnd len="med" w="med" type="triangle"/>
          </a:ln>
        </p:spPr>
      </p:cxnSp>
      <p:cxnSp>
        <p:nvCxnSpPr>
          <p:cNvPr id="591" name="Google Shape;591;p79"/>
          <p:cNvCxnSpPr>
            <a:stCxn id="588" idx="2"/>
          </p:cNvCxnSpPr>
          <p:nvPr/>
        </p:nvCxnSpPr>
        <p:spPr>
          <a:xfrm flipH="1">
            <a:off x="5257800" y="2705100"/>
            <a:ext cx="609600" cy="330600"/>
          </a:xfrm>
          <a:prstGeom prst="straightConnector1">
            <a:avLst/>
          </a:prstGeom>
          <a:noFill/>
          <a:ln cap="flat" cmpd="sng" w="9525">
            <a:solidFill>
              <a:srgbClr val="FF0000"/>
            </a:solidFill>
            <a:prstDash val="solid"/>
            <a:round/>
            <a:headEnd len="med" w="med" type="triangle"/>
            <a:tailEnd len="med" w="med" type="triangle"/>
          </a:ln>
        </p:spPr>
      </p:cxnSp>
      <p:cxnSp>
        <p:nvCxnSpPr>
          <p:cNvPr id="592" name="Google Shape;592;p79"/>
          <p:cNvCxnSpPr/>
          <p:nvPr/>
        </p:nvCxnSpPr>
        <p:spPr>
          <a:xfrm rot="5400000">
            <a:off x="1181100" y="4152900"/>
            <a:ext cx="1676400" cy="838200"/>
          </a:xfrm>
          <a:prstGeom prst="curvedConnector3">
            <a:avLst>
              <a:gd fmla="val 135537" name="adj1"/>
            </a:avLst>
          </a:prstGeom>
          <a:noFill/>
          <a:ln cap="flat" cmpd="sng" w="9525">
            <a:solidFill>
              <a:srgbClr val="FF0000"/>
            </a:solidFill>
            <a:prstDash val="solid"/>
            <a:round/>
            <a:headEnd len="sm" w="sm" type="none"/>
            <a:tailEnd len="med" w="med" type="triangle"/>
          </a:ln>
        </p:spPr>
      </p:cxnSp>
      <p:cxnSp>
        <p:nvCxnSpPr>
          <p:cNvPr id="593" name="Google Shape;593;p79"/>
          <p:cNvCxnSpPr/>
          <p:nvPr/>
        </p:nvCxnSpPr>
        <p:spPr>
          <a:xfrm flipH="1" rot="-5400000">
            <a:off x="5829300" y="4152900"/>
            <a:ext cx="1752600" cy="914400"/>
          </a:xfrm>
          <a:prstGeom prst="curvedConnector3">
            <a:avLst>
              <a:gd fmla="val 123518" name="adj1"/>
            </a:avLst>
          </a:prstGeom>
          <a:noFill/>
          <a:ln cap="flat" cmpd="sng" w="9525">
            <a:solidFill>
              <a:srgbClr val="FF0000"/>
            </a:solidFill>
            <a:prstDash val="solid"/>
            <a:round/>
            <a:headEnd len="med" w="med" type="triangle"/>
            <a:tailEnd len="sm" w="sm" type="none"/>
          </a:ln>
        </p:spPr>
      </p:cxnSp>
      <p:sp>
        <p:nvSpPr>
          <p:cNvPr id="594" name="Google Shape;594;p79"/>
          <p:cNvSpPr/>
          <p:nvPr/>
        </p:nvSpPr>
        <p:spPr>
          <a:xfrm>
            <a:off x="3505200" y="2514600"/>
            <a:ext cx="1752600" cy="1042416"/>
          </a:xfrm>
          <a:prstGeom prst="bevel">
            <a:avLst>
              <a:gd fmla="val 12500"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Shared Memory</a:t>
            </a:r>
            <a:endParaRPr b="0" i="0" sz="1800" u="none" cap="none" strike="noStrike">
              <a:solidFill>
                <a:srgbClr val="00B0F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0"/>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600" name="Google Shape;600;p80"/>
          <p:cNvSpPr txBox="1"/>
          <p:nvPr>
            <p:ph idx="1" type="body"/>
          </p:nvPr>
        </p:nvSpPr>
        <p:spPr>
          <a:xfrm>
            <a:off x="0" y="6858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previous fig. shows how shared memory avoid the extra copy of data.</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process can directly access the piece of memory once attached, thus to avoid the use of calls, which makes shared memory fastest IPC.</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But it has its own drawback. It doesn’t provide synchronization by itself.</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Synchronization can be achieved by using semaphore.</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Creating Shared Memory</a:t>
            </a:r>
            <a:endParaRPr b="0" i="0" sz="4400" u="none" cap="none" strike="noStrike">
              <a:solidFill>
                <a:srgbClr val="76923C"/>
              </a:solidFill>
              <a:latin typeface="Calibri"/>
              <a:ea typeface="Calibri"/>
              <a:cs typeface="Calibri"/>
              <a:sym typeface="Calibri"/>
            </a:endParaRPr>
          </a:p>
        </p:txBody>
      </p:sp>
      <p:sp>
        <p:nvSpPr>
          <p:cNvPr id="606" name="Google Shape;606;p81"/>
          <p:cNvSpPr txBox="1"/>
          <p:nvPr>
            <p:ph idx="1" type="body"/>
          </p:nvPr>
        </p:nvSpPr>
        <p:spPr>
          <a:xfrm>
            <a:off x="0" y="1295400"/>
            <a:ext cx="9144000" cy="5562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int shmget( key_t key, size_t size, int oflag);</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It creates a new segment of the specified size or gives access to an existing segment.</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key	</a:t>
            </a:r>
            <a:r>
              <a:rPr b="0" i="0" lang="en-US" sz="3200" u="none" cap="none" strike="noStrike">
                <a:solidFill>
                  <a:srgbClr val="7030A0"/>
                </a:solidFill>
                <a:latin typeface="Calibri"/>
                <a:ea typeface="Calibri"/>
                <a:cs typeface="Calibri"/>
                <a:sym typeface="Calibri"/>
              </a:rPr>
              <a:t>	- 32 bit integer value used as unique 		  	name or IPC_PRIVATE.</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Size	</a:t>
            </a:r>
            <a:r>
              <a:rPr b="0" i="0" lang="en-US" sz="3200" u="none" cap="none" strike="noStrike">
                <a:solidFill>
                  <a:srgbClr val="7030A0"/>
                </a:solidFill>
                <a:latin typeface="Calibri"/>
                <a:ea typeface="Calibri"/>
                <a:cs typeface="Calibri"/>
                <a:sym typeface="Calibri"/>
              </a:rPr>
              <a:t>- size of the segment in bytes.</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oflag</a:t>
            </a:r>
            <a:r>
              <a:rPr b="0" i="0" lang="en-US" sz="3200" u="none" cap="none" strike="noStrike">
                <a:solidFill>
                  <a:srgbClr val="7030A0"/>
                </a:solidFill>
                <a:latin typeface="Calibri"/>
                <a:ea typeface="Calibri"/>
                <a:cs typeface="Calibri"/>
                <a:sym typeface="Calibri"/>
              </a:rPr>
              <a:t>	- read-write permission bitwise Ored 		  	with IPC_CREAT or IPC_CREAT | IPC_EXCL.</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Returns an identifier on success or -1 on error.</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000" u="none" cap="none" strike="noStrike">
                <a:solidFill>
                  <a:srgbClr val="76923C"/>
                </a:solidFill>
                <a:latin typeface="Calibri"/>
                <a:ea typeface="Calibri"/>
                <a:cs typeface="Calibri"/>
                <a:sym typeface="Calibri"/>
              </a:rPr>
              <a:t>Process Table</a:t>
            </a:r>
            <a:endParaRPr b="0" i="0" sz="4000" u="none" cap="none" strike="noStrike">
              <a:solidFill>
                <a:srgbClr val="76923C"/>
              </a:solidFill>
              <a:latin typeface="Calibri"/>
              <a:ea typeface="Calibri"/>
              <a:cs typeface="Calibri"/>
              <a:sym typeface="Calibri"/>
            </a:endParaRPr>
          </a:p>
        </p:txBody>
      </p:sp>
      <p:sp>
        <p:nvSpPr>
          <p:cNvPr id="130" name="Google Shape;130;p19"/>
          <p:cNvSpPr txBox="1"/>
          <p:nvPr>
            <p:ph idx="1"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a:t>
            </a:r>
            <a:r>
              <a:rPr b="0" i="1" lang="en-US" sz="3200" u="none" cap="none" strike="noStrike">
                <a:solidFill>
                  <a:srgbClr val="0000FF"/>
                </a:solidFill>
                <a:latin typeface="Calibri"/>
                <a:ea typeface="Calibri"/>
                <a:cs typeface="Calibri"/>
                <a:sym typeface="Calibri"/>
              </a:rPr>
              <a:t>process table</a:t>
            </a:r>
            <a:r>
              <a:rPr b="0" i="0" lang="en-US" sz="3200" u="none" cap="none" strike="noStrike">
                <a:solidFill>
                  <a:srgbClr val="0000FF"/>
                </a:solidFill>
                <a:latin typeface="Calibri"/>
                <a:ea typeface="Calibri"/>
                <a:cs typeface="Calibri"/>
                <a:sym typeface="Calibri"/>
              </a:rPr>
              <a:t> </a:t>
            </a:r>
            <a:r>
              <a:rPr b="0" i="0" lang="en-US" sz="3200" u="none" cap="none" strike="noStrike">
                <a:solidFill>
                  <a:srgbClr val="7030A0"/>
                </a:solidFill>
                <a:latin typeface="Calibri"/>
                <a:ea typeface="Calibri"/>
                <a:cs typeface="Calibri"/>
                <a:sym typeface="Calibri"/>
              </a:rPr>
              <a:t>is a data structure within the kernel that contains one entry per process.</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It </a:t>
            </a:r>
            <a:r>
              <a:rPr b="0" i="1" lang="en-US" sz="3200" u="none" cap="none" strike="noStrike">
                <a:solidFill>
                  <a:srgbClr val="0000FF"/>
                </a:solidFill>
                <a:latin typeface="Calibri"/>
                <a:ea typeface="Calibri"/>
                <a:cs typeface="Calibri"/>
                <a:sym typeface="Calibri"/>
              </a:rPr>
              <a:t>describes processes</a:t>
            </a:r>
            <a:r>
              <a:rPr b="0" i="0" lang="en-US" sz="3200" u="none" cap="none" strike="noStrike">
                <a:solidFill>
                  <a:srgbClr val="0000FF"/>
                </a:solidFill>
                <a:latin typeface="Calibri"/>
                <a:ea typeface="Calibri"/>
                <a:cs typeface="Calibri"/>
                <a:sym typeface="Calibri"/>
              </a:rPr>
              <a:t> </a:t>
            </a:r>
            <a:r>
              <a:rPr b="0" i="0" lang="en-US" sz="3200" u="none" cap="none" strike="noStrike">
                <a:solidFill>
                  <a:srgbClr val="7030A0"/>
                </a:solidFill>
                <a:latin typeface="Calibri"/>
                <a:ea typeface="Calibri"/>
                <a:cs typeface="Calibri"/>
                <a:sym typeface="Calibri"/>
              </a:rPr>
              <a:t>with its </a:t>
            </a:r>
            <a:r>
              <a:rPr b="0" i="0" lang="en-US" sz="3200" u="none" cap="none" strike="noStrike">
                <a:solidFill>
                  <a:srgbClr val="0000FF"/>
                </a:solidFill>
                <a:latin typeface="Calibri"/>
                <a:ea typeface="Calibri"/>
                <a:cs typeface="Calibri"/>
                <a:sym typeface="Calibri"/>
              </a:rPr>
              <a:t>PID</a:t>
            </a:r>
            <a:r>
              <a:rPr b="0" i="0" lang="en-US" sz="3200" u="none" cap="none" strike="noStrike">
                <a:solidFill>
                  <a:srgbClr val="7030A0"/>
                </a:solidFill>
                <a:latin typeface="Calibri"/>
                <a:ea typeface="Calibri"/>
                <a:cs typeface="Calibri"/>
                <a:sym typeface="Calibri"/>
              </a:rPr>
              <a:t>, </a:t>
            </a:r>
            <a:r>
              <a:rPr b="0" i="0" lang="en-US" sz="3200" u="none" cap="none" strike="noStrike">
                <a:solidFill>
                  <a:srgbClr val="0000FF"/>
                </a:solidFill>
                <a:latin typeface="Calibri"/>
                <a:ea typeface="Calibri"/>
                <a:cs typeface="Calibri"/>
                <a:sym typeface="Calibri"/>
              </a:rPr>
              <a:t>status</a:t>
            </a:r>
            <a:r>
              <a:rPr b="0" i="0" lang="en-US" sz="3200" u="none" cap="none" strike="noStrike">
                <a:solidFill>
                  <a:srgbClr val="7030A0"/>
                </a:solidFill>
                <a:latin typeface="Calibri"/>
                <a:ea typeface="Calibri"/>
                <a:cs typeface="Calibri"/>
                <a:sym typeface="Calibri"/>
              </a:rPr>
              <a:t>, </a:t>
            </a:r>
            <a:r>
              <a:rPr b="0" i="0" lang="en-US" sz="3200" u="none" cap="none" strike="noStrike">
                <a:solidFill>
                  <a:srgbClr val="0000FF"/>
                </a:solidFill>
                <a:latin typeface="Calibri"/>
                <a:ea typeface="Calibri"/>
                <a:cs typeface="Calibri"/>
                <a:sym typeface="Calibri"/>
              </a:rPr>
              <a:t>command string</a:t>
            </a:r>
            <a:r>
              <a:rPr b="0" i="0" lang="en-US" sz="3200" u="none" cap="none" strike="noStrike">
                <a:solidFill>
                  <a:srgbClr val="7030A0"/>
                </a:solidFill>
                <a:latin typeface="Calibri"/>
                <a:ea typeface="Calibri"/>
                <a:cs typeface="Calibri"/>
                <a:sym typeface="Calibri"/>
              </a:rPr>
              <a:t> etc.</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kernel identifies each process by its </a:t>
            </a:r>
            <a:r>
              <a:rPr b="0" i="0" lang="en-US" sz="3200" u="none" cap="none" strike="noStrike">
                <a:solidFill>
                  <a:srgbClr val="0000FF"/>
                </a:solidFill>
                <a:latin typeface="Calibri"/>
                <a:ea typeface="Calibri"/>
                <a:cs typeface="Calibri"/>
                <a:sym typeface="Calibri"/>
              </a:rPr>
              <a:t>process number</a:t>
            </a:r>
            <a:r>
              <a:rPr b="0" i="0" lang="en-US" sz="3200" u="none" cap="none" strike="noStrike">
                <a:solidFill>
                  <a:srgbClr val="7030A0"/>
                </a:solidFill>
                <a:latin typeface="Calibri"/>
                <a:ea typeface="Calibri"/>
                <a:cs typeface="Calibri"/>
                <a:sym typeface="Calibri"/>
              </a:rPr>
              <a:t> called the </a:t>
            </a:r>
            <a:r>
              <a:rPr b="0" i="1" lang="en-US" sz="3200" u="none" cap="none" strike="noStrike">
                <a:solidFill>
                  <a:srgbClr val="0000FF"/>
                </a:solidFill>
                <a:latin typeface="Calibri"/>
                <a:ea typeface="Calibri"/>
                <a:cs typeface="Calibri"/>
                <a:sym typeface="Calibri"/>
              </a:rPr>
              <a:t>process ID</a:t>
            </a:r>
            <a:r>
              <a:rPr b="0" i="0" lang="en-US" sz="3200" u="none" cap="none" strike="noStrike">
                <a:solidFill>
                  <a:srgbClr val="0000FF"/>
                </a:solidFill>
                <a:latin typeface="Calibri"/>
                <a:ea typeface="Calibri"/>
                <a:cs typeface="Calibri"/>
                <a:sym typeface="Calibri"/>
              </a:rPr>
              <a:t> (PID)</a:t>
            </a:r>
            <a:r>
              <a:rPr b="0" i="0" lang="en-US" sz="3200" u="none" cap="none" strike="noStrike">
                <a:solidFill>
                  <a:srgbClr val="7030A0"/>
                </a:solidFill>
                <a:latin typeface="Calibri"/>
                <a:ea typeface="Calibri"/>
                <a:cs typeface="Calibri"/>
                <a:sym typeface="Calibri"/>
              </a:rPr>
              <a: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PID is used as an index into the process table.</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a:t>
            </a:r>
            <a:r>
              <a:rPr b="1" i="0" lang="en-US" sz="3200" u="none" cap="none" strike="noStrike">
                <a:solidFill>
                  <a:srgbClr val="0000FF"/>
                </a:solidFill>
                <a:latin typeface="Calibri"/>
                <a:ea typeface="Calibri"/>
                <a:cs typeface="Calibri"/>
                <a:sym typeface="Calibri"/>
              </a:rPr>
              <a:t>ps </a:t>
            </a:r>
            <a:r>
              <a:rPr b="0" i="0" lang="en-US" sz="3200" u="none" cap="none" strike="noStrike">
                <a:solidFill>
                  <a:srgbClr val="0000FF"/>
                </a:solidFill>
                <a:latin typeface="Calibri"/>
                <a:ea typeface="Calibri"/>
                <a:cs typeface="Calibri"/>
                <a:sym typeface="Calibri"/>
              </a:rPr>
              <a:t>command </a:t>
            </a:r>
            <a:r>
              <a:rPr b="0" i="0" lang="en-US" sz="3200" u="none" cap="none" strike="noStrike">
                <a:solidFill>
                  <a:srgbClr val="7030A0"/>
                </a:solidFill>
                <a:latin typeface="Calibri"/>
                <a:ea typeface="Calibri"/>
                <a:cs typeface="Calibri"/>
                <a:sym typeface="Calibri"/>
              </a:rPr>
              <a:t>shows the processes we’re running, the process another user is running or all the processes on the system.</a:t>
            </a:r>
            <a:endParaRPr b="1" i="0" sz="3200" u="none" cap="none" strike="noStrike">
              <a:solidFill>
                <a:srgbClr val="7030A0"/>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2"/>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612" name="Google Shape;612;p82"/>
          <p:cNvSpPr txBox="1"/>
          <p:nvPr>
            <p:ph idx="1" type="body"/>
          </p:nvPr>
        </p:nvSpPr>
        <p:spPr>
          <a:xfrm>
            <a:off x="228600" y="762000"/>
            <a:ext cx="89154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It is defined in &lt;sys/shm.h&gt;. And kernel maintains the details in shmid_ds structure.</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Its very similar to call to </a:t>
            </a:r>
            <a:r>
              <a:rPr b="0" i="1" lang="en-US" sz="3200" u="none" cap="none" strike="noStrike">
                <a:solidFill>
                  <a:srgbClr val="00B050"/>
                </a:solidFill>
                <a:latin typeface="Calibri"/>
                <a:ea typeface="Calibri"/>
                <a:cs typeface="Calibri"/>
                <a:sym typeface="Calibri"/>
              </a:rPr>
              <a:t>malloc()</a:t>
            </a:r>
            <a:r>
              <a:rPr b="0" i="0" lang="en-US" sz="3200" u="none" cap="none" strike="noStrike">
                <a:solidFill>
                  <a:srgbClr val="00B050"/>
                </a:solidFill>
                <a:latin typeface="Calibri"/>
                <a:ea typeface="Calibri"/>
                <a:cs typeface="Calibri"/>
                <a:sym typeface="Calibri"/>
              </a:rPr>
              <a:t>, where the piece of memory is already attached to the process when </a:t>
            </a:r>
            <a:r>
              <a:rPr b="0" i="1" lang="en-US" sz="3200" u="none" cap="none" strike="noStrike">
                <a:solidFill>
                  <a:srgbClr val="00B050"/>
                </a:solidFill>
                <a:latin typeface="Calibri"/>
                <a:ea typeface="Calibri"/>
                <a:cs typeface="Calibri"/>
                <a:sym typeface="Calibri"/>
              </a:rPr>
              <a:t>malloc()</a:t>
            </a:r>
            <a:r>
              <a:rPr b="0" i="0" lang="en-US" sz="3200" u="none" cap="none" strike="noStrike">
                <a:solidFill>
                  <a:srgbClr val="00B050"/>
                </a:solidFill>
                <a:latin typeface="Calibri"/>
                <a:ea typeface="Calibri"/>
                <a:cs typeface="Calibri"/>
                <a:sym typeface="Calibri"/>
              </a:rPr>
              <a:t> returns, however when a shared memory segment is created or opened, the calling process is not give the access.</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To access the process will have to call </a:t>
            </a:r>
            <a:r>
              <a:rPr b="0" i="1" lang="en-US" sz="3200" u="none" cap="none" strike="noStrike">
                <a:solidFill>
                  <a:srgbClr val="00B050"/>
                </a:solidFill>
                <a:latin typeface="Calibri"/>
                <a:ea typeface="Calibri"/>
                <a:cs typeface="Calibri"/>
                <a:sym typeface="Calibri"/>
              </a:rPr>
              <a:t>shmat().</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a new shared segment is being created , </a:t>
            </a:r>
            <a:r>
              <a:rPr b="0" i="1" lang="en-US" sz="3200" u="none" cap="none" strike="noStrike">
                <a:solidFill>
                  <a:srgbClr val="00B050"/>
                </a:solidFill>
                <a:latin typeface="Calibri"/>
                <a:ea typeface="Calibri"/>
                <a:cs typeface="Calibri"/>
                <a:sym typeface="Calibri"/>
              </a:rPr>
              <a:t>size</a:t>
            </a:r>
            <a:r>
              <a:rPr b="0" i="0" lang="en-US" sz="3200" u="none" cap="none" strike="noStrike">
                <a:solidFill>
                  <a:srgbClr val="00B050"/>
                </a:solidFill>
                <a:latin typeface="Calibri"/>
                <a:ea typeface="Calibri"/>
                <a:cs typeface="Calibri"/>
                <a:sym typeface="Calibri"/>
              </a:rPr>
              <a:t> should be a </a:t>
            </a:r>
            <a:r>
              <a:rPr b="0" i="1" lang="en-US" sz="3200" u="none" cap="none" strike="noStrike">
                <a:solidFill>
                  <a:srgbClr val="00B050"/>
                </a:solidFill>
                <a:latin typeface="Calibri"/>
                <a:ea typeface="Calibri"/>
                <a:cs typeface="Calibri"/>
                <a:sym typeface="Calibri"/>
              </a:rPr>
              <a:t>nonzero</a:t>
            </a:r>
            <a:r>
              <a:rPr b="0" i="0" lang="en-US" sz="3200" u="none" cap="none" strike="noStrike">
                <a:solidFill>
                  <a:srgbClr val="00B050"/>
                </a:solidFill>
                <a:latin typeface="Calibri"/>
                <a:ea typeface="Calibri"/>
                <a:cs typeface="Calibri"/>
                <a:sym typeface="Calibri"/>
              </a:rPr>
              <a:t> value or zero for existing segment. Minimum value can 1 byte.</a:t>
            </a:r>
            <a:endParaRPr b="0" i="1" sz="3200" u="none" cap="none" strike="noStrike">
              <a:solidFill>
                <a:srgbClr val="00B050"/>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Attach and Detach</a:t>
            </a:r>
            <a:endParaRPr b="0" i="0" sz="4400" u="none" cap="none" strike="noStrike">
              <a:solidFill>
                <a:srgbClr val="76923C"/>
              </a:solidFill>
              <a:latin typeface="Calibri"/>
              <a:ea typeface="Calibri"/>
              <a:cs typeface="Calibri"/>
              <a:sym typeface="Calibri"/>
            </a:endParaRPr>
          </a:p>
        </p:txBody>
      </p:sp>
      <p:sp>
        <p:nvSpPr>
          <p:cNvPr id="618" name="Google Shape;618;p8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1850" u="none" cap="none" strike="noStrike">
                <a:solidFill>
                  <a:schemeClr val="dk1"/>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void *shmat (int shmid, const void *shmaddr, int flag);</a:t>
            </a:r>
            <a:endParaRPr/>
          </a:p>
          <a:p>
            <a:pPr indent="-342900" lvl="0" marL="342900" marR="0" rtl="0" algn="l">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shmdt (const void *shmaddr);</a:t>
            </a:r>
            <a:endParaRPr/>
          </a:p>
          <a:p>
            <a:pPr indent="-342900" lvl="0" marL="342900" marR="0" rtl="0" algn="l">
              <a:spcBef>
                <a:spcPts val="370"/>
              </a:spcBef>
              <a:spcAft>
                <a:spcPts val="0"/>
              </a:spcAft>
              <a:buClr>
                <a:schemeClr val="dk1"/>
              </a:buClr>
              <a:buFont typeface="Arial"/>
              <a:buNone/>
            </a:pPr>
            <a:r>
              <a:t/>
            </a:r>
            <a:endParaRPr b="0" i="0" sz="1850" u="none" cap="none" strike="noStrike">
              <a:solidFill>
                <a:srgbClr val="00B0F0"/>
              </a:solidFill>
              <a:latin typeface="Calibri"/>
              <a:ea typeface="Calibri"/>
              <a:cs typeface="Calibri"/>
              <a:sym typeface="Calibri"/>
            </a:endParaRPr>
          </a:p>
          <a:p>
            <a:pPr indent="-342900" lvl="0" marL="342900" marR="0" rtl="0" algn="l">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shmaddr	- in </a:t>
            </a:r>
            <a:r>
              <a:rPr b="0" i="1" lang="en-US" sz="2960" u="none" cap="none" strike="noStrike">
                <a:solidFill>
                  <a:srgbClr val="7030A0"/>
                </a:solidFill>
                <a:latin typeface="Calibri"/>
                <a:ea typeface="Calibri"/>
                <a:cs typeface="Calibri"/>
                <a:sym typeface="Calibri"/>
              </a:rPr>
              <a:t>shmat()</a:t>
            </a:r>
            <a:r>
              <a:rPr b="0" i="0" lang="en-US" sz="2960" u="none" cap="none" strike="noStrike">
                <a:solidFill>
                  <a:srgbClr val="7030A0"/>
                </a:solidFill>
                <a:latin typeface="Calibri"/>
                <a:ea typeface="Calibri"/>
                <a:cs typeface="Calibri"/>
                <a:sym typeface="Calibri"/>
              </a:rPr>
              <a:t> is the logical address to 		  	   which the segment is attached.</a:t>
            </a:r>
            <a:endParaRPr/>
          </a:p>
          <a:p>
            <a:pPr indent="-342900" lvl="0" marL="342900" marR="0" rtl="0" algn="l">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flag		- specifies the read and write 				  	  permissions, SHM_RDONLY or SHM_RDWR.</a:t>
            </a:r>
            <a:endParaRPr/>
          </a:p>
          <a:p>
            <a:pPr indent="-342900" lvl="0" marL="342900" marR="0" rtl="0" algn="l">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shmat()</a:t>
            </a:r>
            <a:r>
              <a:rPr b="0" i="0" lang="en-US" sz="2960" u="none" cap="none" strike="noStrike">
                <a:solidFill>
                  <a:srgbClr val="7030A0"/>
                </a:solidFill>
                <a:latin typeface="Calibri"/>
                <a:ea typeface="Calibri"/>
                <a:cs typeface="Calibri"/>
                <a:sym typeface="Calibri"/>
              </a:rPr>
              <a:t> returns the logical address to which the segment is mapped.</a:t>
            </a:r>
            <a:endParaRPr/>
          </a:p>
          <a:p>
            <a:pPr indent="-342900" lvl="0" marL="342900" marR="0" rtl="0" algn="l">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Shmaddr </a:t>
            </a:r>
            <a:r>
              <a:rPr b="0" i="0" lang="en-US" sz="2960" u="none" cap="none" strike="noStrike">
                <a:solidFill>
                  <a:srgbClr val="7030A0"/>
                </a:solidFill>
                <a:latin typeface="Calibri"/>
                <a:ea typeface="Calibri"/>
                <a:cs typeface="Calibri"/>
                <a:sym typeface="Calibri"/>
              </a:rPr>
              <a:t>in </a:t>
            </a:r>
            <a:r>
              <a:rPr b="0" i="1" lang="en-US" sz="2960" u="none" cap="none" strike="noStrike">
                <a:solidFill>
                  <a:srgbClr val="7030A0"/>
                </a:solidFill>
                <a:latin typeface="Calibri"/>
                <a:ea typeface="Calibri"/>
                <a:cs typeface="Calibri"/>
                <a:sym typeface="Calibri"/>
              </a:rPr>
              <a:t>shmdt() </a:t>
            </a:r>
            <a:r>
              <a:rPr b="0" i="0" lang="en-US" sz="2960" u="none" cap="none" strike="noStrike">
                <a:solidFill>
                  <a:srgbClr val="7030A0"/>
                </a:solidFill>
                <a:latin typeface="Calibri"/>
                <a:ea typeface="Calibri"/>
                <a:cs typeface="Calibri"/>
                <a:sym typeface="Calibri"/>
              </a:rPr>
              <a:t>is the address to which the segment to be detached.</a:t>
            </a:r>
            <a:endParaRPr b="0" i="1" sz="2960" u="none" cap="none" strike="noStrike">
              <a:solidFill>
                <a:srgbClr val="7030A0"/>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4"/>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624" name="Google Shape;624;p84"/>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Shmaddr </a:t>
            </a:r>
            <a:r>
              <a:rPr b="0" i="0" lang="en-US" sz="2960" u="none" cap="none" strike="noStrike">
                <a:solidFill>
                  <a:srgbClr val="00B050"/>
                </a:solidFill>
                <a:latin typeface="Calibri"/>
                <a:ea typeface="Calibri"/>
                <a:cs typeface="Calibri"/>
                <a:sym typeface="Calibri"/>
              </a:rPr>
              <a:t>can be null pointer, the kernel selects the logical address to which the segment will be attached.</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If </a:t>
            </a:r>
            <a:r>
              <a:rPr b="0" i="1" lang="en-US" sz="2960" u="none" cap="none" strike="noStrike">
                <a:solidFill>
                  <a:srgbClr val="00B050"/>
                </a:solidFill>
                <a:latin typeface="Calibri"/>
                <a:ea typeface="Calibri"/>
                <a:cs typeface="Calibri"/>
                <a:sym typeface="Calibri"/>
              </a:rPr>
              <a:t>shmaddr </a:t>
            </a:r>
            <a:r>
              <a:rPr b="0" i="0" lang="en-US" sz="2960" u="none" cap="none" strike="noStrike">
                <a:solidFill>
                  <a:srgbClr val="00B050"/>
                </a:solidFill>
                <a:latin typeface="Calibri"/>
                <a:ea typeface="Calibri"/>
                <a:cs typeface="Calibri"/>
                <a:sym typeface="Calibri"/>
              </a:rPr>
              <a:t>is</a:t>
            </a:r>
            <a:r>
              <a:rPr b="0" i="1" lang="en-US" sz="2960" u="none" cap="none" strike="noStrike">
                <a:solidFill>
                  <a:srgbClr val="00B050"/>
                </a:solidFill>
                <a:latin typeface="Calibri"/>
                <a:ea typeface="Calibri"/>
                <a:cs typeface="Calibri"/>
                <a:sym typeface="Calibri"/>
              </a:rPr>
              <a:t> non null </a:t>
            </a:r>
            <a:r>
              <a:rPr b="0" i="0" lang="en-US" sz="2960" u="none" cap="none" strike="noStrike">
                <a:solidFill>
                  <a:srgbClr val="00B050"/>
                </a:solidFill>
                <a:latin typeface="Calibri"/>
                <a:ea typeface="Calibri"/>
                <a:cs typeface="Calibri"/>
                <a:sym typeface="Calibri"/>
              </a:rPr>
              <a:t>pointer then the return address depends on the SHM_RND specified as flag.</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If SHM_RND is specified then</a:t>
            </a:r>
            <a:r>
              <a:rPr b="0" i="1" lang="en-US" sz="2960" u="none" cap="none" strike="noStrike">
                <a:solidFill>
                  <a:srgbClr val="00B050"/>
                </a:solidFill>
                <a:latin typeface="Calibri"/>
                <a:ea typeface="Calibri"/>
                <a:cs typeface="Calibri"/>
                <a:sym typeface="Calibri"/>
              </a:rPr>
              <a:t> shmaddr </a:t>
            </a:r>
            <a:r>
              <a:rPr b="0" i="0" lang="en-US" sz="2960" u="none" cap="none" strike="noStrike">
                <a:solidFill>
                  <a:srgbClr val="00B050"/>
                </a:solidFill>
                <a:latin typeface="Calibri"/>
                <a:ea typeface="Calibri"/>
                <a:cs typeface="Calibri"/>
                <a:sym typeface="Calibri"/>
              </a:rPr>
              <a:t>is rounded to starting of page and is returned to the calling process.</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If SHM_RND is not specified then the segment is mapped to the address specified as </a:t>
            </a:r>
            <a:r>
              <a:rPr b="0" i="1" lang="en-US" sz="2960" u="none" cap="none" strike="noStrike">
                <a:solidFill>
                  <a:srgbClr val="00B050"/>
                </a:solidFill>
                <a:latin typeface="Calibri"/>
                <a:ea typeface="Calibri"/>
                <a:cs typeface="Calibri"/>
                <a:sym typeface="Calibri"/>
              </a:rPr>
              <a:t>shmaddr.</a:t>
            </a:r>
            <a:endParaRPr/>
          </a:p>
          <a:p>
            <a:pPr indent="-342900" lvl="0" marL="342900" marR="0" rtl="0" algn="l">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Shmdt() </a:t>
            </a:r>
            <a:r>
              <a:rPr b="0" i="0" lang="en-US" sz="2960" u="none" cap="none" strike="noStrike">
                <a:solidFill>
                  <a:srgbClr val="00B050"/>
                </a:solidFill>
                <a:latin typeface="Calibri"/>
                <a:ea typeface="Calibri"/>
                <a:cs typeface="Calibri"/>
                <a:sym typeface="Calibri"/>
              </a:rPr>
              <a:t>detaches the segment from the specified address but does not delete it.</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To delete the segment we will have to </a:t>
            </a:r>
            <a:r>
              <a:rPr b="0" i="1" lang="en-US" sz="2960" u="none" cap="none" strike="noStrike">
                <a:solidFill>
                  <a:srgbClr val="00B050"/>
                </a:solidFill>
                <a:latin typeface="Calibri"/>
                <a:ea typeface="Calibri"/>
                <a:cs typeface="Calibri"/>
                <a:sym typeface="Calibri"/>
              </a:rPr>
              <a:t>shmctl().</a:t>
            </a:r>
            <a:endParaRPr b="0" i="1" sz="2960" u="none" cap="none" strike="noStrike">
              <a:solidFill>
                <a:srgbClr val="00B050"/>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Control Operations</a:t>
            </a:r>
            <a:endParaRPr b="0" i="0" sz="4400" u="none" cap="none" strike="noStrike">
              <a:solidFill>
                <a:srgbClr val="76923C"/>
              </a:solidFill>
              <a:latin typeface="Calibri"/>
              <a:ea typeface="Calibri"/>
              <a:cs typeface="Calibri"/>
              <a:sym typeface="Calibri"/>
            </a:endParaRPr>
          </a:p>
        </p:txBody>
      </p:sp>
      <p:sp>
        <p:nvSpPr>
          <p:cNvPr id="630" name="Google Shape;630;p85"/>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int shmctl(int shmid, int cmd, struct shmid_ds *buff);</a:t>
            </a:r>
            <a:endParaRPr/>
          </a:p>
          <a:p>
            <a:pPr indent="-342900" lvl="0" marL="342900" marR="0" rtl="0" algn="l">
              <a:spcBef>
                <a:spcPts val="400"/>
              </a:spcBef>
              <a:spcAft>
                <a:spcPts val="0"/>
              </a:spcAft>
              <a:buClr>
                <a:schemeClr val="dk1"/>
              </a:buClr>
              <a:buFont typeface="Arial"/>
              <a:buNone/>
            </a:pPr>
            <a:r>
              <a:t/>
            </a:r>
            <a:endParaRPr b="0" i="0" sz="2000" u="none" cap="none" strike="noStrike">
              <a:solidFill>
                <a:srgbClr val="00B0F0"/>
              </a:solidFill>
              <a:latin typeface="Calibri"/>
              <a:ea typeface="Calibri"/>
              <a:cs typeface="Calibri"/>
              <a:sym typeface="Calibri"/>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shmid	- identifier returned by the</a:t>
            </a:r>
            <a:r>
              <a:rPr b="0" i="1" lang="en-US" sz="3200" u="none" cap="none" strike="noStrike">
                <a:solidFill>
                  <a:srgbClr val="7030A0"/>
                </a:solidFill>
                <a:latin typeface="Calibri"/>
                <a:ea typeface="Calibri"/>
                <a:cs typeface="Calibri"/>
                <a:sym typeface="Calibri"/>
              </a:rPr>
              <a:t> shmget().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cmd	- control commands can be, IPC_RMID, 		  IPC_STAT, or IPC_SET.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buf		- pointer to the structure </a:t>
            </a:r>
            <a:r>
              <a:rPr b="0" i="1" lang="en-US" sz="3200" u="none" cap="none" strike="noStrike">
                <a:solidFill>
                  <a:srgbClr val="7030A0"/>
                </a:solidFill>
                <a:latin typeface="Calibri"/>
                <a:ea typeface="Calibri"/>
                <a:cs typeface="Calibri"/>
                <a:sym typeface="Calibri"/>
              </a:rPr>
              <a:t>shmid_ds.</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Returns 0 on success or -1 on error.</a:t>
            </a:r>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6"/>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636" name="Google Shape;636;p86"/>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IPC_RMID	- is used to remove the specified  			memory segment.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IPC_STAT	- will read the current value of 			  	shmid_ds.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IPC_SET		- is used to change shm_perm.uid, 			shm_perm.gid, shm_perm.mode.</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Calling </a:t>
            </a:r>
            <a:r>
              <a:rPr b="0" i="1" lang="en-US" sz="3200" u="none" cap="none" strike="noStrike">
                <a:solidFill>
                  <a:srgbClr val="00B050"/>
                </a:solidFill>
                <a:latin typeface="Calibri"/>
                <a:ea typeface="Calibri"/>
                <a:cs typeface="Calibri"/>
                <a:sym typeface="Calibri"/>
              </a:rPr>
              <a:t>shmctl() </a:t>
            </a:r>
            <a:r>
              <a:rPr b="0" i="0" lang="en-US" sz="3200" u="none" cap="none" strike="noStrike">
                <a:solidFill>
                  <a:srgbClr val="00B050"/>
                </a:solidFill>
                <a:latin typeface="Calibri"/>
                <a:ea typeface="Calibri"/>
                <a:cs typeface="Calibri"/>
                <a:sym typeface="Calibri"/>
              </a:rPr>
              <a:t>with IPC_RMID comman doesn’t delete the segment immediately, but marks it as a segment to be deleted.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Deletion happens only  when the last process attached to the segment calls </a:t>
            </a:r>
            <a:r>
              <a:rPr b="0" i="1" lang="en-US" sz="3200" u="none" cap="none" strike="noStrike">
                <a:solidFill>
                  <a:srgbClr val="00B050"/>
                </a:solidFill>
                <a:latin typeface="Calibri"/>
                <a:ea typeface="Calibri"/>
                <a:cs typeface="Calibri"/>
                <a:sym typeface="Calibri"/>
              </a:rPr>
              <a:t>shmdt().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7"/>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Semaphore</a:t>
            </a:r>
            <a:endParaRPr b="0" i="0" sz="3959" u="none" cap="none" strike="noStrike">
              <a:solidFill>
                <a:srgbClr val="76923C"/>
              </a:solidFill>
              <a:latin typeface="Calibri"/>
              <a:ea typeface="Calibri"/>
              <a:cs typeface="Calibri"/>
              <a:sym typeface="Calibri"/>
            </a:endParaRPr>
          </a:p>
        </p:txBody>
      </p:sp>
      <p:pic>
        <p:nvPicPr>
          <p:cNvPr descr="C:\Documents and Settings\prashant patel.HOME-E18C460E46\Local Settings\Temporary Internet Files\Content.IE5\KW4HCTLF\MC900413498[1].wmf" id="642" name="Google Shape;642;p87"/>
          <p:cNvPicPr preferRelativeResize="0"/>
          <p:nvPr/>
        </p:nvPicPr>
        <p:blipFill rotWithShape="1">
          <a:blip r:embed="rId3">
            <a:alphaModFix/>
          </a:blip>
          <a:srcRect b="0" l="0" r="0" t="0"/>
          <a:stretch/>
        </p:blipFill>
        <p:spPr>
          <a:xfrm>
            <a:off x="2819400" y="1295400"/>
            <a:ext cx="1295400" cy="1447800"/>
          </a:xfrm>
          <a:prstGeom prst="rect">
            <a:avLst/>
          </a:prstGeom>
          <a:noFill/>
          <a:ln>
            <a:noFill/>
          </a:ln>
        </p:spPr>
      </p:pic>
      <p:sp>
        <p:nvSpPr>
          <p:cNvPr id="643" name="Google Shape;643;p87"/>
          <p:cNvSpPr txBox="1"/>
          <p:nvPr>
            <p:ph idx="1" type="body"/>
          </p:nvPr>
        </p:nvSpPr>
        <p:spPr>
          <a:xfrm>
            <a:off x="381000" y="1066800"/>
            <a:ext cx="82296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t/>
            </a:r>
            <a:endParaRPr b="0" i="0" sz="1040" u="none" cap="none" strike="noStrike">
              <a:solidFill>
                <a:schemeClr val="dk1"/>
              </a:solidFill>
              <a:latin typeface="Calibri"/>
              <a:ea typeface="Calibri"/>
              <a:cs typeface="Calibri"/>
              <a:sym typeface="Calibri"/>
            </a:endParaRPr>
          </a:p>
        </p:txBody>
      </p:sp>
      <p:pic>
        <p:nvPicPr>
          <p:cNvPr descr="C:\Documents and Settings\prashant patel.HOME-E18C460E46\Local Settings\Temporary Internet Files\Content.IE5\KW4HCTLF\MC900413498[1].wmf" id="644" name="Google Shape;644;p87"/>
          <p:cNvPicPr preferRelativeResize="0"/>
          <p:nvPr/>
        </p:nvPicPr>
        <p:blipFill rotWithShape="1">
          <a:blip r:embed="rId3">
            <a:alphaModFix/>
          </a:blip>
          <a:srcRect b="0" l="0" r="0" t="0"/>
          <a:stretch/>
        </p:blipFill>
        <p:spPr>
          <a:xfrm>
            <a:off x="3886200" y="2895600"/>
            <a:ext cx="1295400" cy="1447800"/>
          </a:xfrm>
          <a:prstGeom prst="rect">
            <a:avLst/>
          </a:prstGeom>
          <a:noFill/>
          <a:ln>
            <a:noFill/>
          </a:ln>
        </p:spPr>
      </p:pic>
      <p:pic>
        <p:nvPicPr>
          <p:cNvPr descr="C:\Documents and Settings\prashant patel.HOME-E18C460E46\Local Settings\Temporary Internet Files\Content.IE5\KW4HCTLF\MC900413498[1].wmf" id="645" name="Google Shape;645;p87"/>
          <p:cNvPicPr preferRelativeResize="0"/>
          <p:nvPr/>
        </p:nvPicPr>
        <p:blipFill rotWithShape="1">
          <a:blip r:embed="rId3">
            <a:alphaModFix/>
          </a:blip>
          <a:srcRect b="0" l="0" r="0" t="0"/>
          <a:stretch/>
        </p:blipFill>
        <p:spPr>
          <a:xfrm>
            <a:off x="1143000" y="4800600"/>
            <a:ext cx="1295400" cy="1447800"/>
          </a:xfrm>
          <a:prstGeom prst="rect">
            <a:avLst/>
          </a:prstGeom>
          <a:noFill/>
          <a:ln>
            <a:noFill/>
          </a:ln>
        </p:spPr>
      </p:pic>
      <p:pic>
        <p:nvPicPr>
          <p:cNvPr descr="C:\Documents and Settings\prashant patel.HOME-E18C460E46\Local Settings\Temporary Internet Files\Content.IE5\KW4HCTLF\MC900413498[1].wmf" id="646" name="Google Shape;646;p87"/>
          <p:cNvPicPr preferRelativeResize="0"/>
          <p:nvPr/>
        </p:nvPicPr>
        <p:blipFill rotWithShape="1">
          <a:blip r:embed="rId3">
            <a:alphaModFix/>
          </a:blip>
          <a:srcRect b="0" l="0" r="0" t="0"/>
          <a:stretch/>
        </p:blipFill>
        <p:spPr>
          <a:xfrm>
            <a:off x="6019800" y="4572000"/>
            <a:ext cx="1295400" cy="1447800"/>
          </a:xfrm>
          <a:prstGeom prst="rect">
            <a:avLst/>
          </a:prstGeom>
          <a:noFill/>
          <a:ln>
            <a:noFill/>
          </a:ln>
        </p:spPr>
      </p:pic>
      <p:pic>
        <p:nvPicPr>
          <p:cNvPr descr="C:\Documents and Settings\prashant patel.HOME-E18C460E46\Local Settings\Temporary Internet Files\Content.IE5\KW4HCTLF\MC900413498[1].wmf" id="647" name="Google Shape;647;p87"/>
          <p:cNvPicPr preferRelativeResize="0"/>
          <p:nvPr/>
        </p:nvPicPr>
        <p:blipFill rotWithShape="1">
          <a:blip r:embed="rId3">
            <a:alphaModFix/>
          </a:blip>
          <a:srcRect b="0" l="0" r="0" t="0"/>
          <a:stretch/>
        </p:blipFill>
        <p:spPr>
          <a:xfrm>
            <a:off x="457200" y="2971800"/>
            <a:ext cx="1295400" cy="1447800"/>
          </a:xfrm>
          <a:prstGeom prst="rect">
            <a:avLst/>
          </a:prstGeom>
          <a:noFill/>
          <a:ln>
            <a:noFill/>
          </a:ln>
        </p:spPr>
      </p:pic>
      <p:sp>
        <p:nvSpPr>
          <p:cNvPr id="648" name="Google Shape;648;p87"/>
          <p:cNvSpPr/>
          <p:nvPr/>
        </p:nvSpPr>
        <p:spPr>
          <a:xfrm rot="10800000">
            <a:off x="1981200" y="3048000"/>
            <a:ext cx="152400" cy="152400"/>
          </a:xfrm>
          <a:prstGeom prst="flowChartConnector">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9" name="Google Shape;649;p87"/>
          <p:cNvSpPr/>
          <p:nvPr/>
        </p:nvSpPr>
        <p:spPr>
          <a:xfrm>
            <a:off x="5181600" y="1371600"/>
            <a:ext cx="152400" cy="1295400"/>
          </a:xfrm>
          <a:prstGeom prst="flowChartProcess">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0" name="Google Shape;650;p87"/>
          <p:cNvSpPr/>
          <p:nvPr/>
        </p:nvSpPr>
        <p:spPr>
          <a:xfrm rot="10800000">
            <a:off x="5181600" y="3048000"/>
            <a:ext cx="152400" cy="152400"/>
          </a:xfrm>
          <a:prstGeom prst="flowChartConnector">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1" name="Google Shape;651;p87"/>
          <p:cNvSpPr/>
          <p:nvPr/>
        </p:nvSpPr>
        <p:spPr>
          <a:xfrm rot="10800000">
            <a:off x="1981200" y="1447800"/>
            <a:ext cx="152400" cy="152400"/>
          </a:xfrm>
          <a:prstGeom prst="flowChartConnector">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2" name="Google Shape;652;p87"/>
          <p:cNvSpPr/>
          <p:nvPr/>
        </p:nvSpPr>
        <p:spPr>
          <a:xfrm rot="10800000">
            <a:off x="5181600" y="1447800"/>
            <a:ext cx="152400" cy="152400"/>
          </a:xfrm>
          <a:prstGeom prst="flowChartConnector">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3" name="Google Shape;653;p87"/>
          <p:cNvSpPr/>
          <p:nvPr/>
        </p:nvSpPr>
        <p:spPr>
          <a:xfrm rot="10800000">
            <a:off x="1905000" y="4876800"/>
            <a:ext cx="152400" cy="152400"/>
          </a:xfrm>
          <a:prstGeom prst="flowChartConnector">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4" name="Google Shape;654;p87"/>
          <p:cNvSpPr/>
          <p:nvPr/>
        </p:nvSpPr>
        <p:spPr>
          <a:xfrm>
            <a:off x="1981200" y="1295400"/>
            <a:ext cx="152400" cy="1295400"/>
          </a:xfrm>
          <a:prstGeom prst="flowChartProcess">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5" name="Google Shape;655;p87"/>
          <p:cNvSpPr/>
          <p:nvPr/>
        </p:nvSpPr>
        <p:spPr>
          <a:xfrm>
            <a:off x="1981200" y="2971800"/>
            <a:ext cx="152400" cy="1295400"/>
          </a:xfrm>
          <a:prstGeom prst="flowChartProcess">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6" name="Google Shape;656;p87"/>
          <p:cNvSpPr/>
          <p:nvPr/>
        </p:nvSpPr>
        <p:spPr>
          <a:xfrm>
            <a:off x="5181600" y="2895600"/>
            <a:ext cx="152400" cy="1295400"/>
          </a:xfrm>
          <a:prstGeom prst="flowChartProcess">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7" name="Google Shape;657;p87"/>
          <p:cNvSpPr/>
          <p:nvPr/>
        </p:nvSpPr>
        <p:spPr>
          <a:xfrm>
            <a:off x="1905000" y="4800600"/>
            <a:ext cx="152400" cy="685800"/>
          </a:xfrm>
          <a:prstGeom prst="flowChartProcess">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8" name="Google Shape;658;p87"/>
          <p:cNvSpPr/>
          <p:nvPr/>
        </p:nvSpPr>
        <p:spPr>
          <a:xfrm>
            <a:off x="5181600" y="4572000"/>
            <a:ext cx="152400" cy="1295400"/>
          </a:xfrm>
          <a:prstGeom prst="flowChartProcess">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9" name="Google Shape;659;p87"/>
          <p:cNvSpPr/>
          <p:nvPr/>
        </p:nvSpPr>
        <p:spPr>
          <a:xfrm rot="10800000">
            <a:off x="5181600" y="4800600"/>
            <a:ext cx="152400" cy="152400"/>
          </a:xfrm>
          <a:prstGeom prst="flowChartConnector">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8"/>
          <p:cNvSpPr txBox="1"/>
          <p:nvPr>
            <p:ph type="title"/>
          </p:nvPr>
        </p:nvSpPr>
        <p:spPr>
          <a:xfrm>
            <a:off x="457200" y="0"/>
            <a:ext cx="8229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665" name="Google Shape;665;p88"/>
          <p:cNvSpPr txBox="1"/>
          <p:nvPr>
            <p:ph idx="1" type="body"/>
          </p:nvPr>
        </p:nvSpPr>
        <p:spPr>
          <a:xfrm>
            <a:off x="228600" y="685800"/>
            <a:ext cx="89154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“Semaphore” is an old rail road term, referring to “arms”, which prevented the cars from crossing at the intersections.</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same concept is used to guard a shared resource, if the semaphore is nonzero, resource is available, if semaphore is zero, resource is not available.</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Semaphore can be defined as a value in the memory which can be tested and set by different processes.</a:t>
            </a:r>
            <a:endParaRPr/>
          </a:p>
          <a:p>
            <a:pPr indent="-342900" lvl="0" marL="342900" marR="0" rtl="0" algn="l">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Semaphore is also used for process synchronization and to implement critical region where only one process can access it.</a:t>
            </a:r>
            <a:endParaRPr b="0" i="0" sz="2960" u="none" cap="none" strike="noStrike">
              <a:solidFill>
                <a:srgbClr val="00B050"/>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9"/>
          <p:cNvSpPr txBox="1"/>
          <p:nvPr>
            <p:ph type="title"/>
          </p:nvPr>
        </p:nvSpPr>
        <p:spPr>
          <a:xfrm>
            <a:off x="457200" y="0"/>
            <a:ext cx="82296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System V Semaphore</a:t>
            </a:r>
            <a:endParaRPr b="0" i="0" sz="4400" u="none" cap="none" strike="noStrike">
              <a:solidFill>
                <a:srgbClr val="76923C"/>
              </a:solidFill>
              <a:latin typeface="Calibri"/>
              <a:ea typeface="Calibri"/>
              <a:cs typeface="Calibri"/>
              <a:sym typeface="Calibri"/>
            </a:endParaRPr>
          </a:p>
        </p:txBody>
      </p:sp>
      <p:sp>
        <p:nvSpPr>
          <p:cNvPr id="671" name="Google Shape;671;p89"/>
          <p:cNvSpPr txBox="1"/>
          <p:nvPr>
            <p:ph idx="1" type="body"/>
          </p:nvPr>
        </p:nvSpPr>
        <p:spPr>
          <a:xfrm>
            <a:off x="0" y="11430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System V semaphores are actually implemented as </a:t>
            </a:r>
            <a:r>
              <a:rPr b="0" i="1" lang="en-US" sz="3200" u="none" cap="none" strike="noStrike">
                <a:solidFill>
                  <a:srgbClr val="7030A0"/>
                </a:solidFill>
                <a:latin typeface="Calibri"/>
                <a:ea typeface="Calibri"/>
                <a:cs typeface="Calibri"/>
                <a:sym typeface="Calibri"/>
              </a:rPr>
              <a:t>sets</a:t>
            </a:r>
            <a:r>
              <a:rPr b="0" i="0" lang="en-US" sz="3200" u="none" cap="none" strike="noStrike">
                <a:solidFill>
                  <a:srgbClr val="7030A0"/>
                </a:solidFill>
                <a:latin typeface="Calibri"/>
                <a:ea typeface="Calibri"/>
                <a:cs typeface="Calibri"/>
                <a:sym typeface="Calibri"/>
              </a:rPr>
              <a:t>, where a given set may have only one semaphore.</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Each semaphore objected describes an array.</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kernel maintains </a:t>
            </a:r>
            <a:r>
              <a:rPr b="0" i="1" lang="en-US" sz="3200" u="none" cap="none" strike="noStrike">
                <a:solidFill>
                  <a:srgbClr val="7030A0"/>
                </a:solidFill>
                <a:latin typeface="Calibri"/>
                <a:ea typeface="Calibri"/>
                <a:cs typeface="Calibri"/>
                <a:sym typeface="Calibri"/>
              </a:rPr>
              <a:t>semid_ds</a:t>
            </a:r>
            <a:r>
              <a:rPr b="0" i="0" lang="en-US" sz="3200" u="none" cap="none" strike="noStrike">
                <a:solidFill>
                  <a:srgbClr val="7030A0"/>
                </a:solidFill>
                <a:latin typeface="Calibri"/>
                <a:ea typeface="Calibri"/>
                <a:cs typeface="Calibri"/>
                <a:sym typeface="Calibri"/>
              </a:rPr>
              <a:t> data structure to represent semaphore objects and struct </a:t>
            </a:r>
            <a:r>
              <a:rPr b="0" i="1" lang="en-US" sz="3200" u="none" cap="none" strike="noStrike">
                <a:solidFill>
                  <a:srgbClr val="7030A0"/>
                </a:solidFill>
                <a:latin typeface="Calibri"/>
                <a:ea typeface="Calibri"/>
                <a:cs typeface="Calibri"/>
                <a:sym typeface="Calibri"/>
              </a:rPr>
              <a:t>sem </a:t>
            </a:r>
            <a:r>
              <a:rPr b="0" i="0" lang="en-US" sz="3200" u="none" cap="none" strike="noStrike">
                <a:solidFill>
                  <a:srgbClr val="7030A0"/>
                </a:solidFill>
                <a:latin typeface="Calibri"/>
                <a:ea typeface="Calibri"/>
                <a:cs typeface="Calibri"/>
                <a:sym typeface="Calibri"/>
              </a:rPr>
              <a:t>for each semaphore in the set.</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related structures are struct ipc_perm, struct sem, strcut semid_ds, struct sembuf.</a:t>
            </a:r>
            <a:endParaRPr/>
          </a:p>
          <a:p>
            <a:pPr indent="-139700" lvl="0" marL="342900" marR="0" rtl="0" algn="l">
              <a:spcBef>
                <a:spcPts val="640"/>
              </a:spcBef>
              <a:spcAft>
                <a:spcPts val="0"/>
              </a:spcAft>
              <a:buClr>
                <a:schemeClr val="dk1"/>
              </a:buClr>
              <a:buSzPts val="3200"/>
              <a:buFont typeface="Arial"/>
              <a:buNone/>
            </a:pPr>
            <a:r>
              <a:t/>
            </a:r>
            <a:endParaRPr b="0" i="1" sz="3200" u="none" cap="none" strike="noStrik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0"/>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677" name="Google Shape;677;p90"/>
          <p:cNvSpPr txBox="1"/>
          <p:nvPr>
            <p:ph idx="1" type="body"/>
          </p:nvPr>
        </p:nvSpPr>
        <p:spPr>
          <a:xfrm>
            <a:off x="228600" y="685800"/>
            <a:ext cx="85344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50"/>
              </a:buClr>
              <a:buSzPts val="2475"/>
              <a:buFont typeface="Arial"/>
              <a:buChar char="•"/>
            </a:pPr>
            <a:r>
              <a:rPr b="0" i="0" lang="en-US" sz="2475" u="none" cap="none" strike="noStrike">
                <a:solidFill>
                  <a:srgbClr val="00B050"/>
                </a:solidFill>
                <a:latin typeface="Calibri"/>
                <a:ea typeface="Calibri"/>
                <a:cs typeface="Calibri"/>
                <a:sym typeface="Calibri"/>
              </a:rPr>
              <a:t>The structure which maintains the details of each semaphore is,</a:t>
            </a:r>
            <a:endParaRPr/>
          </a:p>
          <a:p>
            <a:pPr indent="-342900" lvl="0" marL="342900" marR="0" rtl="0" algn="l">
              <a:lnSpc>
                <a:spcPct val="80000"/>
              </a:lnSpc>
              <a:spcBef>
                <a:spcPts val="352"/>
              </a:spcBef>
              <a:spcAft>
                <a:spcPts val="0"/>
              </a:spcAft>
              <a:buClr>
                <a:srgbClr val="00B050"/>
              </a:buClr>
              <a:buFont typeface="Arial"/>
              <a:buNone/>
            </a:pPr>
            <a:r>
              <a:rPr b="0" i="0" lang="en-US" sz="1430" u="none" cap="none" strike="noStrike">
                <a:solidFill>
                  <a:srgbClr val="00B050"/>
                </a:solidFill>
                <a:latin typeface="Calibri"/>
                <a:ea typeface="Calibri"/>
                <a:cs typeface="Calibri"/>
                <a:sym typeface="Calibri"/>
              </a:rPr>
              <a:t>			</a:t>
            </a:r>
            <a:r>
              <a:rPr b="0" i="0" lang="en-US" sz="1760" u="none" cap="none" strike="noStrike">
                <a:solidFill>
                  <a:srgbClr val="00B0F0"/>
                </a:solidFill>
                <a:latin typeface="Calibri"/>
                <a:ea typeface="Calibri"/>
                <a:cs typeface="Calibri"/>
                <a:sym typeface="Calibri"/>
              </a:rPr>
              <a:t>struct  sem</a:t>
            </a:r>
            <a:endParaRPr/>
          </a:p>
          <a:p>
            <a:pPr indent="-228600" lvl="3" marL="1600200" marR="0" rtl="0" algn="l">
              <a:lnSpc>
                <a:spcPct val="80000"/>
              </a:lnSpc>
              <a:spcBef>
                <a:spcPts val="352"/>
              </a:spcBef>
              <a:spcAft>
                <a:spcPts val="0"/>
              </a:spcAft>
              <a:buClr>
                <a:srgbClr val="00B0F0"/>
              </a:buClr>
              <a:buFont typeface="Arial"/>
              <a:buNone/>
            </a:pPr>
            <a:r>
              <a:rPr b="0" i="0" lang="en-US" sz="1760" u="none" cap="none" strike="noStrike">
                <a:solidFill>
                  <a:srgbClr val="00B0F0"/>
                </a:solidFill>
                <a:latin typeface="Calibri"/>
                <a:ea typeface="Calibri"/>
                <a:cs typeface="Calibri"/>
                <a:sym typeface="Calibri"/>
              </a:rPr>
              <a:t>		{</a:t>
            </a:r>
            <a:endParaRPr/>
          </a:p>
          <a:p>
            <a:pPr indent="-228600" lvl="3" marL="1600200" marR="0" rtl="0" algn="l">
              <a:lnSpc>
                <a:spcPct val="80000"/>
              </a:lnSpc>
              <a:spcBef>
                <a:spcPts val="352"/>
              </a:spcBef>
              <a:spcAft>
                <a:spcPts val="0"/>
              </a:spcAft>
              <a:buClr>
                <a:srgbClr val="00B0F0"/>
              </a:buClr>
              <a:buFont typeface="Arial"/>
              <a:buNone/>
            </a:pPr>
            <a:r>
              <a:rPr b="0" i="0" lang="en-US" sz="1760" u="none" cap="none" strike="noStrike">
                <a:solidFill>
                  <a:srgbClr val="00B0F0"/>
                </a:solidFill>
                <a:latin typeface="Calibri"/>
                <a:ea typeface="Calibri"/>
                <a:cs typeface="Calibri"/>
                <a:sym typeface="Calibri"/>
              </a:rPr>
              <a:t>			ushort 	sempid;</a:t>
            </a:r>
            <a:endParaRPr/>
          </a:p>
          <a:p>
            <a:pPr indent="-228600" lvl="3" marL="1600200" marR="0" rtl="0" algn="l">
              <a:lnSpc>
                <a:spcPct val="80000"/>
              </a:lnSpc>
              <a:spcBef>
                <a:spcPts val="352"/>
              </a:spcBef>
              <a:spcAft>
                <a:spcPts val="0"/>
              </a:spcAft>
              <a:buClr>
                <a:srgbClr val="00B0F0"/>
              </a:buClr>
              <a:buFont typeface="Arial"/>
              <a:buNone/>
            </a:pPr>
            <a:r>
              <a:rPr b="0" i="0" lang="en-US" sz="1760" u="none" cap="none" strike="noStrike">
                <a:solidFill>
                  <a:srgbClr val="00B0F0"/>
                </a:solidFill>
                <a:latin typeface="Calibri"/>
                <a:ea typeface="Calibri"/>
                <a:cs typeface="Calibri"/>
                <a:sym typeface="Calibri"/>
              </a:rPr>
              <a:t>			ushort 	semval;</a:t>
            </a:r>
            <a:endParaRPr/>
          </a:p>
          <a:p>
            <a:pPr indent="-228600" lvl="3" marL="1600200" marR="0" rtl="0" algn="l">
              <a:lnSpc>
                <a:spcPct val="80000"/>
              </a:lnSpc>
              <a:spcBef>
                <a:spcPts val="352"/>
              </a:spcBef>
              <a:spcAft>
                <a:spcPts val="0"/>
              </a:spcAft>
              <a:buClr>
                <a:srgbClr val="00B0F0"/>
              </a:buClr>
              <a:buFont typeface="Arial"/>
              <a:buNone/>
            </a:pPr>
            <a:r>
              <a:rPr b="0" i="0" lang="en-US" sz="1760" u="none" cap="none" strike="noStrike">
                <a:solidFill>
                  <a:srgbClr val="00B0F0"/>
                </a:solidFill>
                <a:latin typeface="Calibri"/>
                <a:ea typeface="Calibri"/>
                <a:cs typeface="Calibri"/>
                <a:sym typeface="Calibri"/>
              </a:rPr>
              <a:t>			ushort 	semncnt;</a:t>
            </a:r>
            <a:endParaRPr/>
          </a:p>
          <a:p>
            <a:pPr indent="-228600" lvl="3" marL="1600200" marR="0" rtl="0" algn="l">
              <a:lnSpc>
                <a:spcPct val="80000"/>
              </a:lnSpc>
              <a:spcBef>
                <a:spcPts val="352"/>
              </a:spcBef>
              <a:spcAft>
                <a:spcPts val="0"/>
              </a:spcAft>
              <a:buClr>
                <a:srgbClr val="00B0F0"/>
              </a:buClr>
              <a:buFont typeface="Arial"/>
              <a:buNone/>
            </a:pPr>
            <a:r>
              <a:rPr b="0" i="0" lang="en-US" sz="1760" u="none" cap="none" strike="noStrike">
                <a:solidFill>
                  <a:srgbClr val="00B0F0"/>
                </a:solidFill>
                <a:latin typeface="Calibri"/>
                <a:ea typeface="Calibri"/>
                <a:cs typeface="Calibri"/>
                <a:sym typeface="Calibri"/>
              </a:rPr>
              <a:t>			ushort 	semzcnt;</a:t>
            </a:r>
            <a:endParaRPr/>
          </a:p>
          <a:p>
            <a:pPr indent="-228600" lvl="3" marL="1600200" marR="0" rtl="0" algn="l">
              <a:lnSpc>
                <a:spcPct val="80000"/>
              </a:lnSpc>
              <a:spcBef>
                <a:spcPts val="352"/>
              </a:spcBef>
              <a:spcAft>
                <a:spcPts val="0"/>
              </a:spcAft>
              <a:buClr>
                <a:srgbClr val="00B0F0"/>
              </a:buClr>
              <a:buFont typeface="Arial"/>
              <a:buNone/>
            </a:pPr>
            <a:r>
              <a:rPr b="0" i="0" lang="en-US" sz="1760" u="none" cap="none" strike="noStrike">
                <a:solidFill>
                  <a:srgbClr val="00B0F0"/>
                </a:solidFill>
                <a:latin typeface="Calibri"/>
                <a:ea typeface="Calibri"/>
                <a:cs typeface="Calibri"/>
                <a:sym typeface="Calibri"/>
              </a:rPr>
              <a:t>		};</a:t>
            </a:r>
            <a:endParaRPr/>
          </a:p>
          <a:p>
            <a:pPr indent="-342900" lvl="0" marL="342900" marR="0" rtl="0" algn="l">
              <a:lnSpc>
                <a:spcPct val="80000"/>
              </a:lnSpc>
              <a:spcBef>
                <a:spcPts val="495"/>
              </a:spcBef>
              <a:spcAft>
                <a:spcPts val="0"/>
              </a:spcAft>
              <a:buClr>
                <a:srgbClr val="00B050"/>
              </a:buClr>
              <a:buSzPts val="2475"/>
              <a:buFont typeface="Arial"/>
              <a:buChar char="•"/>
            </a:pPr>
            <a:r>
              <a:rPr b="0" i="0" lang="en-US" sz="2475" u="none" cap="none" strike="noStrike">
                <a:solidFill>
                  <a:srgbClr val="00B050"/>
                </a:solidFill>
                <a:latin typeface="Calibri"/>
                <a:ea typeface="Calibri"/>
                <a:cs typeface="Calibri"/>
                <a:sym typeface="Calibri"/>
              </a:rPr>
              <a:t>Sempid	- process ID which performed the last 				  operation.</a:t>
            </a:r>
            <a:endParaRPr/>
          </a:p>
          <a:p>
            <a:pPr indent="-342900" lvl="0" marL="342900" marR="0" rtl="0" algn="l">
              <a:lnSpc>
                <a:spcPct val="80000"/>
              </a:lnSpc>
              <a:spcBef>
                <a:spcPts val="495"/>
              </a:spcBef>
              <a:spcAft>
                <a:spcPts val="0"/>
              </a:spcAft>
              <a:buClr>
                <a:srgbClr val="00B050"/>
              </a:buClr>
              <a:buSzPts val="2475"/>
              <a:buFont typeface="Arial"/>
              <a:buChar char="•"/>
            </a:pPr>
            <a:r>
              <a:rPr b="0" i="0" lang="en-US" sz="2475" u="none" cap="none" strike="noStrike">
                <a:solidFill>
                  <a:srgbClr val="00B050"/>
                </a:solidFill>
                <a:latin typeface="Calibri"/>
                <a:ea typeface="Calibri"/>
                <a:cs typeface="Calibri"/>
                <a:sym typeface="Calibri"/>
              </a:rPr>
              <a:t>Semval	- current semaphore value.</a:t>
            </a:r>
            <a:endParaRPr/>
          </a:p>
          <a:p>
            <a:pPr indent="-342900" lvl="0" marL="342900" marR="0" rtl="0" algn="l">
              <a:lnSpc>
                <a:spcPct val="80000"/>
              </a:lnSpc>
              <a:spcBef>
                <a:spcPts val="495"/>
              </a:spcBef>
              <a:spcAft>
                <a:spcPts val="0"/>
              </a:spcAft>
              <a:buClr>
                <a:srgbClr val="00B050"/>
              </a:buClr>
              <a:buSzPts val="2475"/>
              <a:buFont typeface="Arial"/>
              <a:buChar char="•"/>
            </a:pPr>
            <a:r>
              <a:rPr b="0" i="0" lang="en-US" sz="2475" u="none" cap="none" strike="noStrike">
                <a:solidFill>
                  <a:srgbClr val="00B050"/>
                </a:solidFill>
                <a:latin typeface="Calibri"/>
                <a:ea typeface="Calibri"/>
                <a:cs typeface="Calibri"/>
                <a:sym typeface="Calibri"/>
              </a:rPr>
              <a:t>Semncnt	- total number of processes, waiting for the 			  semval to become nonzero.</a:t>
            </a:r>
            <a:endParaRPr/>
          </a:p>
          <a:p>
            <a:pPr indent="-342900" lvl="0" marL="342900" marR="0" rtl="0" algn="l">
              <a:lnSpc>
                <a:spcPct val="80000"/>
              </a:lnSpc>
              <a:spcBef>
                <a:spcPts val="495"/>
              </a:spcBef>
              <a:spcAft>
                <a:spcPts val="0"/>
              </a:spcAft>
              <a:buClr>
                <a:srgbClr val="00B050"/>
              </a:buClr>
              <a:buSzPts val="2475"/>
              <a:buFont typeface="Arial"/>
              <a:buChar char="•"/>
            </a:pPr>
            <a:r>
              <a:rPr b="0" i="0" lang="en-US" sz="2475" u="none" cap="none" strike="noStrike">
                <a:solidFill>
                  <a:srgbClr val="00B050"/>
                </a:solidFill>
                <a:latin typeface="Calibri"/>
                <a:ea typeface="Calibri"/>
                <a:cs typeface="Calibri"/>
                <a:sym typeface="Calibri"/>
              </a:rPr>
              <a:t>Semzcnt	- total number of processes, waiting for the 			  semval to become zero</a:t>
            </a:r>
            <a:r>
              <a:rPr b="0" i="0" lang="en-US" sz="1925" u="none" cap="none" strike="noStrike">
                <a:solidFill>
                  <a:srgbClr val="00B050"/>
                </a:solidFill>
                <a:latin typeface="Calibri"/>
                <a:ea typeface="Calibri"/>
                <a:cs typeface="Calibri"/>
                <a:sym typeface="Calibri"/>
              </a:rPr>
              <a:t>.</a:t>
            </a:r>
            <a:endParaRPr/>
          </a:p>
          <a:p>
            <a:pPr indent="-228600" lvl="3" marL="1600200" marR="0" rtl="0" algn="l">
              <a:lnSpc>
                <a:spcPct val="80000"/>
              </a:lnSpc>
              <a:spcBef>
                <a:spcPts val="220"/>
              </a:spcBef>
              <a:spcAft>
                <a:spcPts val="0"/>
              </a:spcAft>
              <a:buClr>
                <a:schemeClr val="dk1"/>
              </a:buClr>
              <a:buFont typeface="Arial"/>
              <a:buNone/>
            </a:pPr>
            <a:r>
              <a:t/>
            </a:r>
            <a:endParaRPr b="0" i="0" sz="1100" u="none" cap="none" strike="noStrike">
              <a:solidFill>
                <a:schemeClr val="dk1"/>
              </a:solidFill>
              <a:latin typeface="Calibri"/>
              <a:ea typeface="Calibri"/>
              <a:cs typeface="Calibri"/>
              <a:sym typeface="Calibri"/>
            </a:endParaRPr>
          </a:p>
          <a:p>
            <a:pPr indent="-228600" lvl="3" marL="1600200" marR="0" rtl="0" algn="l">
              <a:lnSpc>
                <a:spcPct val="80000"/>
              </a:lnSpc>
              <a:spcBef>
                <a:spcPts val="220"/>
              </a:spcBef>
              <a:spcAft>
                <a:spcPts val="0"/>
              </a:spcAft>
              <a:buClr>
                <a:schemeClr val="dk1"/>
              </a:buClr>
              <a:buFont typeface="Arial"/>
              <a:buNone/>
            </a:pPr>
            <a:r>
              <a:rPr b="0" i="0" lang="en-US"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91"/>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Creating a Semaphore</a:t>
            </a:r>
            <a:endParaRPr b="0" i="0" sz="4400" u="none" cap="none" strike="noStrike">
              <a:solidFill>
                <a:srgbClr val="76923C"/>
              </a:solidFill>
              <a:latin typeface="Calibri"/>
              <a:ea typeface="Calibri"/>
              <a:cs typeface="Calibri"/>
              <a:sym typeface="Calibri"/>
            </a:endParaRPr>
          </a:p>
        </p:txBody>
      </p:sp>
      <p:sp>
        <p:nvSpPr>
          <p:cNvPr id="683" name="Google Shape;683;p91"/>
          <p:cNvSpPr txBox="1"/>
          <p:nvPr>
            <p:ph idx="1" type="body"/>
          </p:nvPr>
        </p:nvSpPr>
        <p:spPr>
          <a:xfrm>
            <a:off x="0" y="9906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semget(key_t key, int nsems, int oflag);</a:t>
            </a:r>
            <a:endParaRPr b="0" i="0" sz="1850" u="none" cap="none" strike="noStrike">
              <a:solidFill>
                <a:srgbClr val="7030A0"/>
              </a:solidFill>
              <a:latin typeface="Calibri"/>
              <a:ea typeface="Calibri"/>
              <a:cs typeface="Calibri"/>
              <a:sym typeface="Calibri"/>
            </a:endParaRPr>
          </a:p>
          <a:p>
            <a:pPr indent="-342900" lvl="0" marL="342900" marR="0" rtl="0" algn="l">
              <a:lnSpc>
                <a:spcPct val="90000"/>
              </a:lnSpc>
              <a:spcBef>
                <a:spcPts val="518"/>
              </a:spcBef>
              <a:spcAft>
                <a:spcPts val="0"/>
              </a:spcAft>
              <a:buClr>
                <a:srgbClr val="7030A0"/>
              </a:buClr>
              <a:buSzPts val="2590"/>
              <a:buFont typeface="Arial"/>
              <a:buChar char="•"/>
            </a:pPr>
            <a:r>
              <a:rPr b="0" i="1" lang="en-US" sz="2590" u="none" cap="none" strike="noStrike">
                <a:solidFill>
                  <a:srgbClr val="7030A0"/>
                </a:solidFill>
                <a:latin typeface="Calibri"/>
                <a:ea typeface="Calibri"/>
                <a:cs typeface="Calibri"/>
                <a:sym typeface="Calibri"/>
              </a:rPr>
              <a:t>key</a:t>
            </a:r>
            <a:r>
              <a:rPr b="0" i="0" lang="en-US" sz="2590" u="none" cap="none" strike="noStrike">
                <a:solidFill>
                  <a:srgbClr val="7030A0"/>
                </a:solidFill>
                <a:latin typeface="Calibri"/>
                <a:ea typeface="Calibri"/>
                <a:cs typeface="Calibri"/>
                <a:sym typeface="Calibri"/>
              </a:rPr>
              <a:t>		- 32 bit integer value used as unique 		  		name or IPC_PRIVATE.</a:t>
            </a:r>
            <a:endParaRPr/>
          </a:p>
          <a:p>
            <a:pPr indent="-342900" lvl="0" marL="342900" marR="0" rtl="0" algn="l">
              <a:lnSpc>
                <a:spcPct val="90000"/>
              </a:lnSpc>
              <a:spcBef>
                <a:spcPts val="518"/>
              </a:spcBef>
              <a:spcAft>
                <a:spcPts val="0"/>
              </a:spcAft>
              <a:buClr>
                <a:srgbClr val="7030A0"/>
              </a:buClr>
              <a:buSzPts val="2590"/>
              <a:buFont typeface="Arial"/>
              <a:buChar char="•"/>
            </a:pPr>
            <a:r>
              <a:rPr b="0" i="1" lang="en-US" sz="2590" u="none" cap="none" strike="noStrike">
                <a:solidFill>
                  <a:srgbClr val="7030A0"/>
                </a:solidFill>
                <a:latin typeface="Calibri"/>
                <a:ea typeface="Calibri"/>
                <a:cs typeface="Calibri"/>
                <a:sym typeface="Calibri"/>
              </a:rPr>
              <a:t>nsems</a:t>
            </a:r>
            <a:r>
              <a:rPr b="0" i="0" lang="en-US" sz="2590" u="none" cap="none" strike="noStrike">
                <a:solidFill>
                  <a:srgbClr val="7030A0"/>
                </a:solidFill>
                <a:latin typeface="Calibri"/>
                <a:ea typeface="Calibri"/>
                <a:cs typeface="Calibri"/>
                <a:sym typeface="Calibri"/>
              </a:rPr>
              <a:t>	- specify the number of semaphore in 		  		the set.</a:t>
            </a:r>
            <a:endParaRPr/>
          </a:p>
          <a:p>
            <a:pPr indent="-342900" lvl="0" marL="342900" marR="0" rtl="0" algn="l">
              <a:lnSpc>
                <a:spcPct val="90000"/>
              </a:lnSpc>
              <a:spcBef>
                <a:spcPts val="518"/>
              </a:spcBef>
              <a:spcAft>
                <a:spcPts val="0"/>
              </a:spcAft>
              <a:buClr>
                <a:srgbClr val="7030A0"/>
              </a:buClr>
              <a:buSzPts val="2590"/>
              <a:buFont typeface="Arial"/>
              <a:buChar char="•"/>
            </a:pPr>
            <a:r>
              <a:rPr b="0" i="1" lang="en-US" sz="2590" u="none" cap="none" strike="noStrike">
                <a:solidFill>
                  <a:srgbClr val="7030A0"/>
                </a:solidFill>
                <a:latin typeface="Calibri"/>
                <a:ea typeface="Calibri"/>
                <a:cs typeface="Calibri"/>
                <a:sym typeface="Calibri"/>
              </a:rPr>
              <a:t>oflag</a:t>
            </a:r>
            <a:r>
              <a:rPr b="0" i="0" lang="en-US" sz="2590" u="none" cap="none" strike="noStrike">
                <a:solidFill>
                  <a:srgbClr val="7030A0"/>
                </a:solidFill>
                <a:latin typeface="Calibri"/>
                <a:ea typeface="Calibri"/>
                <a:cs typeface="Calibri"/>
                <a:sym typeface="Calibri"/>
              </a:rPr>
              <a:t>	- read-write permissions bitwise Ored 		  		with IPC_CREAT or IPC_CREAT | IPC_EXCL.</a:t>
            </a:r>
            <a:endParaRPr/>
          </a:p>
          <a:p>
            <a:pPr indent="-342900" lvl="0" marL="342900" marR="0" rtl="0" algn="l">
              <a:lnSpc>
                <a:spcPct val="90000"/>
              </a:lnSpc>
              <a:spcBef>
                <a:spcPts val="518"/>
              </a:spcBef>
              <a:spcAft>
                <a:spcPts val="0"/>
              </a:spcAft>
              <a:buClr>
                <a:srgbClr val="7030A0"/>
              </a:buClr>
              <a:buSzPts val="2590"/>
              <a:buFont typeface="Arial"/>
              <a:buChar char="•"/>
            </a:pPr>
            <a:r>
              <a:rPr b="0" i="0" lang="en-US" sz="2590" u="none" cap="none" strike="noStrike">
                <a:solidFill>
                  <a:srgbClr val="7030A0"/>
                </a:solidFill>
                <a:latin typeface="Calibri"/>
                <a:ea typeface="Calibri"/>
                <a:cs typeface="Calibri"/>
                <a:sym typeface="Calibri"/>
              </a:rPr>
              <a:t>Returns an integer identifier used by other semxxx() functions.</a:t>
            </a:r>
            <a:endParaRPr/>
          </a:p>
          <a:p>
            <a:pPr indent="-342900" lvl="0" marL="342900" marR="0" rtl="0" algn="l">
              <a:lnSpc>
                <a:spcPct val="90000"/>
              </a:lnSpc>
              <a:spcBef>
                <a:spcPts val="518"/>
              </a:spcBef>
              <a:spcAft>
                <a:spcPts val="0"/>
              </a:spcAft>
              <a:buClr>
                <a:srgbClr val="00B050"/>
              </a:buClr>
              <a:buSzPts val="2590"/>
              <a:buFont typeface="Arial"/>
              <a:buChar char="•"/>
            </a:pPr>
            <a:r>
              <a:rPr b="0" i="0" lang="en-US" sz="2590" u="none" cap="none" strike="noStrike">
                <a:solidFill>
                  <a:srgbClr val="00B050"/>
                </a:solidFill>
                <a:latin typeface="Calibri"/>
                <a:ea typeface="Calibri"/>
                <a:cs typeface="Calibri"/>
                <a:sym typeface="Calibri"/>
              </a:rPr>
              <a:t>When creating a new semaphore object, </a:t>
            </a:r>
            <a:r>
              <a:rPr b="0" i="1" lang="en-US" sz="2590" u="none" cap="none" strike="noStrike">
                <a:solidFill>
                  <a:srgbClr val="00B050"/>
                </a:solidFill>
                <a:latin typeface="Calibri"/>
                <a:ea typeface="Calibri"/>
                <a:cs typeface="Calibri"/>
                <a:sym typeface="Calibri"/>
              </a:rPr>
              <a:t>nsems</a:t>
            </a:r>
            <a:r>
              <a:rPr b="0" i="0" lang="en-US" sz="2590" u="none" cap="none" strike="noStrike">
                <a:solidFill>
                  <a:srgbClr val="00B050"/>
                </a:solidFill>
                <a:latin typeface="Calibri"/>
                <a:ea typeface="Calibri"/>
                <a:cs typeface="Calibri"/>
                <a:sym typeface="Calibri"/>
              </a:rPr>
              <a:t> argument in the </a:t>
            </a:r>
            <a:r>
              <a:rPr b="0" i="1" lang="en-US" sz="2590" u="none" cap="none" strike="noStrike">
                <a:solidFill>
                  <a:srgbClr val="00B050"/>
                </a:solidFill>
                <a:latin typeface="Calibri"/>
                <a:ea typeface="Calibri"/>
                <a:cs typeface="Calibri"/>
                <a:sym typeface="Calibri"/>
              </a:rPr>
              <a:t>semget()</a:t>
            </a:r>
            <a:r>
              <a:rPr b="0" i="0" lang="en-US" sz="2590" u="none" cap="none" strike="noStrike">
                <a:solidFill>
                  <a:srgbClr val="00B050"/>
                </a:solidFill>
                <a:latin typeface="Calibri"/>
                <a:ea typeface="Calibri"/>
                <a:cs typeface="Calibri"/>
                <a:sym typeface="Calibri"/>
              </a:rPr>
              <a:t> is nonzero, if accessing an existing object the value is zero.</a:t>
            </a:r>
            <a:endParaRPr/>
          </a:p>
          <a:p>
            <a:pPr indent="-342900" lvl="0" marL="342900" marR="0" rtl="0" algn="l">
              <a:lnSpc>
                <a:spcPct val="90000"/>
              </a:lnSpc>
              <a:spcBef>
                <a:spcPts val="518"/>
              </a:spcBef>
              <a:spcAft>
                <a:spcPts val="0"/>
              </a:spcAft>
              <a:buClr>
                <a:srgbClr val="00B050"/>
              </a:buClr>
              <a:buSzPts val="2590"/>
              <a:buFont typeface="Arial"/>
              <a:buChar char="•"/>
            </a:pPr>
            <a:r>
              <a:rPr b="0" i="0" lang="en-US" sz="2590" u="none" cap="none" strike="noStrike">
                <a:solidFill>
                  <a:srgbClr val="00B050"/>
                </a:solidFill>
                <a:latin typeface="Calibri"/>
                <a:ea typeface="Calibri"/>
                <a:cs typeface="Calibri"/>
                <a:sym typeface="Calibri"/>
              </a:rPr>
              <a:t>The number of semaphore once specified cannot be changed again.</a:t>
            </a:r>
            <a:endParaRPr/>
          </a:p>
          <a:p>
            <a:pPr indent="-342900" lvl="0" marL="342900" marR="0" rtl="0" algn="l">
              <a:lnSpc>
                <a:spcPct val="90000"/>
              </a:lnSpc>
              <a:spcBef>
                <a:spcPts val="518"/>
              </a:spcBef>
              <a:spcAft>
                <a:spcPts val="0"/>
              </a:spcAft>
              <a:buClr>
                <a:srgbClr val="00B050"/>
              </a:buClr>
              <a:buSzPts val="2590"/>
              <a:buFont typeface="Arial"/>
              <a:buChar char="•"/>
            </a:pPr>
            <a:r>
              <a:rPr b="0" i="1" lang="en-US" sz="2590" u="none" cap="none" strike="noStrike">
                <a:solidFill>
                  <a:srgbClr val="00B050"/>
                </a:solidFill>
                <a:latin typeface="Calibri"/>
                <a:ea typeface="Calibri"/>
                <a:cs typeface="Calibri"/>
                <a:sym typeface="Calibri"/>
              </a:rPr>
              <a:t>semval </a:t>
            </a:r>
            <a:r>
              <a:rPr b="0" i="0" lang="en-US" sz="2590" u="none" cap="none" strike="noStrike">
                <a:solidFill>
                  <a:srgbClr val="00B050"/>
                </a:solidFill>
                <a:latin typeface="Calibri"/>
                <a:ea typeface="Calibri"/>
                <a:cs typeface="Calibri"/>
                <a:sym typeface="Calibri"/>
              </a:rPr>
              <a:t>in the </a:t>
            </a:r>
            <a:r>
              <a:rPr b="0" i="1" lang="en-US" sz="2590" u="none" cap="none" strike="noStrike">
                <a:solidFill>
                  <a:srgbClr val="00B050"/>
                </a:solidFill>
                <a:latin typeface="Calibri"/>
                <a:ea typeface="Calibri"/>
                <a:cs typeface="Calibri"/>
                <a:sym typeface="Calibri"/>
              </a:rPr>
              <a:t>sem </a:t>
            </a:r>
            <a:r>
              <a:rPr b="0" i="0" lang="en-US" sz="2590" u="none" cap="none" strike="noStrike">
                <a:solidFill>
                  <a:srgbClr val="00B050"/>
                </a:solidFill>
                <a:latin typeface="Calibri"/>
                <a:ea typeface="Calibri"/>
                <a:cs typeface="Calibri"/>
                <a:sym typeface="Calibri"/>
              </a:rPr>
              <a:t>structure  is initialized to 0.</a:t>
            </a:r>
            <a:endParaRPr/>
          </a:p>
          <a:p>
            <a:pPr indent="-178435" lvl="0" marL="342900" marR="0" rtl="0" algn="l">
              <a:lnSpc>
                <a:spcPct val="90000"/>
              </a:lnSpc>
              <a:spcBef>
                <a:spcPts val="518"/>
              </a:spcBef>
              <a:spcAft>
                <a:spcPts val="0"/>
              </a:spcAft>
              <a:buClr>
                <a:schemeClr val="dk1"/>
              </a:buClr>
              <a:buSzPts val="2590"/>
              <a:buFont typeface="Arial"/>
              <a:buNone/>
            </a:pPr>
            <a:r>
              <a:t/>
            </a:r>
            <a:endParaRPr b="0" i="0" sz="2590" u="none" cap="none" strike="noStrike">
              <a:solidFill>
                <a:srgbClr val="7030A0"/>
              </a:solidFill>
              <a:latin typeface="Calibri"/>
              <a:ea typeface="Calibri"/>
              <a:cs typeface="Calibri"/>
              <a:sym typeface="Calibri"/>
            </a:endParaRPr>
          </a:p>
          <a:p>
            <a:pPr indent="-178435" lvl="0" marL="342900" marR="0" rtl="0" algn="l">
              <a:lnSpc>
                <a:spcPct val="90000"/>
              </a:lnSpc>
              <a:spcBef>
                <a:spcPts val="518"/>
              </a:spcBef>
              <a:spcAft>
                <a:spcPts val="0"/>
              </a:spcAft>
              <a:buClr>
                <a:schemeClr val="dk1"/>
              </a:buClr>
              <a:buSzPts val="2590"/>
              <a:buFont typeface="Arial"/>
              <a:buNone/>
            </a:pPr>
            <a:r>
              <a:t/>
            </a:r>
            <a:endParaRPr b="0" i="0" sz="2590" u="none" cap="none" strike="noStrike">
              <a:solidFill>
                <a:srgbClr val="7030A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136" name="Google Shape;136;p20"/>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Every process has a </a:t>
            </a:r>
            <a:r>
              <a:rPr b="0" i="0" lang="en-US" sz="3200" u="none" cap="none" strike="noStrike">
                <a:solidFill>
                  <a:srgbClr val="0000FF"/>
                </a:solidFill>
                <a:latin typeface="Calibri"/>
                <a:ea typeface="Calibri"/>
                <a:cs typeface="Calibri"/>
                <a:sym typeface="Calibri"/>
              </a:rPr>
              <a:t>unique process ID </a:t>
            </a:r>
            <a:r>
              <a:rPr b="0" i="0" lang="en-US" sz="3200" u="none" cap="none" strike="noStrike">
                <a:solidFill>
                  <a:srgbClr val="00B050"/>
                </a:solidFill>
                <a:latin typeface="Calibri"/>
                <a:ea typeface="Calibri"/>
                <a:cs typeface="Calibri"/>
                <a:sym typeface="Calibri"/>
              </a:rPr>
              <a:t>or </a:t>
            </a:r>
            <a:r>
              <a:rPr b="0" i="0" lang="en-US" sz="3200" u="none" cap="none" strike="noStrike">
                <a:solidFill>
                  <a:srgbClr val="0000FF"/>
                </a:solidFill>
                <a:latin typeface="Calibri"/>
                <a:ea typeface="Calibri"/>
                <a:cs typeface="Calibri"/>
                <a:sym typeface="Calibri"/>
              </a:rPr>
              <a:t>PID</a:t>
            </a:r>
            <a:r>
              <a:rPr b="0" i="0" lang="en-US" sz="3200" u="none" cap="none" strike="noStrike">
                <a:solidFill>
                  <a:srgbClr val="00B050"/>
                </a:solidFill>
                <a:latin typeface="Calibri"/>
                <a:ea typeface="Calibri"/>
                <a:cs typeface="Calibri"/>
                <a:sym typeface="Calibri"/>
              </a:rPr>
              <a: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a:t>
            </a:r>
            <a:r>
              <a:rPr b="0" i="0" lang="en-US" sz="3200" u="none" cap="none" strike="noStrike">
                <a:solidFill>
                  <a:srgbClr val="0000FF"/>
                </a:solidFill>
                <a:latin typeface="Calibri"/>
                <a:ea typeface="Calibri"/>
                <a:cs typeface="Calibri"/>
                <a:sym typeface="Calibri"/>
              </a:rPr>
              <a:t>PID</a:t>
            </a:r>
            <a:r>
              <a:rPr b="0" i="0" lang="en-US" sz="3200" u="none" cap="none" strike="noStrike">
                <a:solidFill>
                  <a:srgbClr val="00B050"/>
                </a:solidFill>
                <a:latin typeface="Calibri"/>
                <a:ea typeface="Calibri"/>
                <a:cs typeface="Calibri"/>
                <a:sym typeface="Calibri"/>
              </a:rPr>
              <a:t> is a positive integer between </a:t>
            </a:r>
            <a:r>
              <a:rPr b="0" i="0" lang="en-US" sz="3200" u="none" cap="none" strike="noStrike">
                <a:solidFill>
                  <a:srgbClr val="0000FF"/>
                </a:solidFill>
                <a:latin typeface="Calibri"/>
                <a:ea typeface="Calibri"/>
                <a:cs typeface="Calibri"/>
                <a:sym typeface="Calibri"/>
              </a:rPr>
              <a:t>0</a:t>
            </a:r>
            <a:r>
              <a:rPr b="0" i="0" lang="en-US" sz="3200" u="none" cap="none" strike="noStrike">
                <a:solidFill>
                  <a:srgbClr val="00B050"/>
                </a:solidFill>
                <a:latin typeface="Calibri"/>
                <a:ea typeface="Calibri"/>
                <a:cs typeface="Calibri"/>
                <a:sym typeface="Calibri"/>
              </a:rPr>
              <a:t> and </a:t>
            </a:r>
            <a:r>
              <a:rPr b="0" i="0" lang="en-US" sz="3200" u="none" cap="none" strike="noStrike">
                <a:solidFill>
                  <a:srgbClr val="0000FF"/>
                </a:solidFill>
                <a:latin typeface="Calibri"/>
                <a:ea typeface="Calibri"/>
                <a:cs typeface="Calibri"/>
                <a:sym typeface="Calibri"/>
              </a:rPr>
              <a:t>32767</a:t>
            </a:r>
            <a:r>
              <a:rPr b="0" i="0" lang="en-US" sz="3200" u="none" cap="none" strike="noStrike">
                <a:solidFill>
                  <a:srgbClr val="00B050"/>
                </a:solidFill>
                <a:latin typeface="Calibri"/>
                <a:ea typeface="Calibri"/>
                <a:cs typeface="Calibri"/>
                <a:sym typeface="Calibri"/>
              </a:rPr>
              <a: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kernel assigns the PID when a new process is created.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a process is started, the next unused number in sequence is chosen and the number restarts at 2 so that they wrap around.</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process can obtain its PID using the </a:t>
            </a:r>
            <a:r>
              <a:rPr b="1" i="0" lang="en-US" sz="3200" u="none" cap="none" strike="noStrike">
                <a:solidFill>
                  <a:srgbClr val="0000FF"/>
                </a:solidFill>
                <a:latin typeface="Calibri"/>
                <a:ea typeface="Calibri"/>
                <a:cs typeface="Calibri"/>
                <a:sym typeface="Calibri"/>
              </a:rPr>
              <a:t>getpid</a:t>
            </a:r>
            <a:r>
              <a:rPr b="0" i="0" lang="en-US" sz="3200" u="none" cap="none" strike="noStrike">
                <a:solidFill>
                  <a:srgbClr val="00B050"/>
                </a:solidFill>
                <a:latin typeface="Calibri"/>
                <a:ea typeface="Calibri"/>
                <a:cs typeface="Calibri"/>
                <a:sym typeface="Calibri"/>
              </a:rPr>
              <a:t> system call.</a:t>
            </a:r>
            <a:endParaRPr/>
          </a:p>
          <a:p>
            <a:pPr indent="-342900" lvl="0" marL="342900" marR="0" rtl="0" algn="l">
              <a:spcBef>
                <a:spcPts val="640"/>
              </a:spcBef>
              <a:spcAft>
                <a:spcPts val="0"/>
              </a:spcAft>
              <a:buClr>
                <a:srgbClr val="00B050"/>
              </a:buClr>
              <a:buFont typeface="Arial"/>
              <a:buNone/>
            </a:pPr>
            <a:r>
              <a:rPr b="1" i="0" lang="en-US" sz="3200" u="none" cap="none" strike="noStrike">
                <a:solidFill>
                  <a:srgbClr val="00B050"/>
                </a:solidFill>
                <a:latin typeface="Calibri"/>
                <a:ea typeface="Calibri"/>
                <a:cs typeface="Calibri"/>
                <a:sym typeface="Calibri"/>
              </a:rPr>
              <a:t>			</a:t>
            </a:r>
            <a:r>
              <a:rPr b="0" i="0" lang="en-US" sz="3200" u="none" cap="none" strike="noStrike">
                <a:solidFill>
                  <a:srgbClr val="00B0F0"/>
                </a:solidFill>
                <a:latin typeface="Calibri"/>
                <a:ea typeface="Calibri"/>
                <a:cs typeface="Calibri"/>
                <a:sym typeface="Calibri"/>
              </a:rPr>
              <a:t>int getpid();</a:t>
            </a:r>
            <a:endParaRPr b="0" i="0" sz="3200" u="none" cap="none" strike="noStrike">
              <a:solidFill>
                <a:srgbClr val="00B0F0"/>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Operation Structure</a:t>
            </a:r>
            <a:endParaRPr b="0" i="0" sz="4400" u="none" cap="none" strike="noStrike">
              <a:solidFill>
                <a:srgbClr val="76923C"/>
              </a:solidFill>
              <a:latin typeface="Calibri"/>
              <a:ea typeface="Calibri"/>
              <a:cs typeface="Calibri"/>
              <a:sym typeface="Calibri"/>
            </a:endParaRPr>
          </a:p>
        </p:txBody>
      </p:sp>
      <p:sp>
        <p:nvSpPr>
          <p:cNvPr id="689" name="Google Shape;689;p92"/>
          <p:cNvSpPr txBox="1"/>
          <p:nvPr>
            <p:ph idx="1" type="body"/>
          </p:nvPr>
        </p:nvSpPr>
        <p:spPr>
          <a:xfrm>
            <a:off x="0" y="1600200"/>
            <a:ext cx="9144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struct sembuf</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short 	sem_num;</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short 	sem_op;</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short 	sem_flg;</a:t>
            </a:r>
            <a:endParaRPr/>
          </a:p>
          <a:p>
            <a:pPr indent="-342900" lvl="0" marL="342900" marR="0" rtl="0" algn="l">
              <a:lnSpc>
                <a:spcPct val="90000"/>
              </a:lnSpc>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above structure is used </a:t>
            </a:r>
            <a:r>
              <a:rPr b="0" i="1" lang="en-US" sz="3200" u="none" cap="none" strike="noStrike">
                <a:solidFill>
                  <a:srgbClr val="7030A0"/>
                </a:solidFill>
                <a:latin typeface="Calibri"/>
                <a:ea typeface="Calibri"/>
                <a:cs typeface="Calibri"/>
                <a:sym typeface="Calibri"/>
              </a:rPr>
              <a:t>semop() </a:t>
            </a:r>
            <a:r>
              <a:rPr b="0" i="0" lang="en-US" sz="3200" u="none" cap="none" strike="noStrike">
                <a:solidFill>
                  <a:srgbClr val="7030A0"/>
                </a:solidFill>
                <a:latin typeface="Calibri"/>
                <a:ea typeface="Calibri"/>
                <a:cs typeface="Calibri"/>
                <a:sym typeface="Calibri"/>
              </a:rPr>
              <a:t>to perform an operation on the object.</a:t>
            </a:r>
            <a:endParaRPr/>
          </a:p>
          <a:p>
            <a:pPr indent="-342900" lvl="0" marL="342900" marR="0" rtl="0" algn="l">
              <a:lnSpc>
                <a:spcPct val="90000"/>
              </a:lnSpc>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sem_num	</a:t>
            </a:r>
            <a:r>
              <a:rPr b="0" i="0" lang="en-US" sz="3200" u="none" cap="none" strike="noStrike">
                <a:solidFill>
                  <a:srgbClr val="7030A0"/>
                </a:solidFill>
                <a:latin typeface="Calibri"/>
                <a:ea typeface="Calibri"/>
                <a:cs typeface="Calibri"/>
                <a:sym typeface="Calibri"/>
              </a:rPr>
              <a:t>- semaphore number.</a:t>
            </a:r>
            <a:endParaRPr/>
          </a:p>
          <a:p>
            <a:pPr indent="-342900" lvl="0" marL="342900" marR="0" rtl="0" algn="l">
              <a:lnSpc>
                <a:spcPct val="90000"/>
              </a:lnSpc>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sem_op		-</a:t>
            </a:r>
            <a:r>
              <a:rPr b="0" i="0" lang="en-US" sz="3200" u="none" cap="none" strike="noStrike">
                <a:solidFill>
                  <a:srgbClr val="7030A0"/>
                </a:solidFill>
                <a:latin typeface="Calibri"/>
                <a:ea typeface="Calibri"/>
                <a:cs typeface="Calibri"/>
                <a:sym typeface="Calibri"/>
              </a:rPr>
              <a:t> type of operation.</a:t>
            </a:r>
            <a:endParaRPr/>
          </a:p>
          <a:p>
            <a:pPr indent="-342900" lvl="0" marL="342900" marR="0" rtl="0" algn="l">
              <a:lnSpc>
                <a:spcPct val="90000"/>
              </a:lnSpc>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sem_flg		- </a:t>
            </a:r>
            <a:r>
              <a:rPr b="0" i="0" lang="en-US" sz="3200" u="none" cap="none" strike="noStrike">
                <a:solidFill>
                  <a:srgbClr val="7030A0"/>
                </a:solidFill>
                <a:latin typeface="Calibri"/>
                <a:ea typeface="Calibri"/>
                <a:cs typeface="Calibri"/>
                <a:sym typeface="Calibri"/>
              </a:rPr>
              <a:t>flag of operation.</a:t>
            </a:r>
            <a:endParaRPr b="0" i="1" sz="3200" u="none" cap="none" strike="noStrike">
              <a:solidFill>
                <a:srgbClr val="7030A0"/>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3"/>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695" name="Google Shape;695;p93"/>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Each instance of this structure specifies an operation on a semaphore in the set.</a:t>
            </a:r>
            <a:endParaRPr/>
          </a:p>
          <a:p>
            <a:pPr indent="-342900" lvl="0" marL="342900" marR="0" rtl="0" algn="l">
              <a:lnSpc>
                <a:spcPct val="90000"/>
              </a:lnSpc>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sem_num </a:t>
            </a:r>
            <a:r>
              <a:rPr b="0" i="0" lang="en-US" sz="2960" u="none" cap="none" strike="noStrike">
                <a:solidFill>
                  <a:srgbClr val="00B050"/>
                </a:solidFill>
                <a:latin typeface="Calibri"/>
                <a:ea typeface="Calibri"/>
                <a:cs typeface="Calibri"/>
                <a:sym typeface="Calibri"/>
              </a:rPr>
              <a:t>specifies the semaphore number or index value for the set, thus ranges from 0 to nsem-1.</a:t>
            </a:r>
            <a:endParaRPr/>
          </a:p>
          <a:p>
            <a:pPr indent="-342900" lvl="0" marL="342900" marR="0" rtl="0" algn="l">
              <a:lnSpc>
                <a:spcPct val="90000"/>
              </a:lnSpc>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sem_op</a:t>
            </a:r>
            <a:r>
              <a:rPr b="0" i="0" lang="en-US" sz="2960" u="none" cap="none" strike="noStrike">
                <a:solidFill>
                  <a:srgbClr val="00B050"/>
                </a:solidFill>
                <a:latin typeface="Calibri"/>
                <a:ea typeface="Calibri"/>
                <a:cs typeface="Calibri"/>
                <a:sym typeface="Calibri"/>
              </a:rPr>
              <a:t> specifies the operation i.e. p() operation and v() operation( according to Djikstra’s algorithm).</a:t>
            </a:r>
            <a:endParaRPr/>
          </a:p>
          <a:p>
            <a:pPr indent="-342900" lvl="0" marL="342900" marR="0" rtl="0" algn="l">
              <a:lnSpc>
                <a:spcPct val="90000"/>
              </a:lnSpc>
              <a:spcBef>
                <a:spcPts val="592"/>
              </a:spcBef>
              <a:spcAft>
                <a:spcPts val="0"/>
              </a:spcAft>
              <a:buClr>
                <a:srgbClr val="00B050"/>
              </a:buClr>
              <a:buFont typeface="Arial"/>
              <a:buNone/>
            </a:pPr>
            <a:r>
              <a:rPr b="0" i="1" lang="en-US" sz="296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&gt; 0 – releasing the semaphore (v()  operation).</a:t>
            </a:r>
            <a:endParaRPr/>
          </a:p>
          <a:p>
            <a:pPr indent="-342900" lvl="0" marL="342900" marR="0" rtl="0" algn="l">
              <a:lnSpc>
                <a:spcPct val="90000"/>
              </a:lnSpc>
              <a:spcBef>
                <a:spcPts val="592"/>
              </a:spcBef>
              <a:spcAft>
                <a:spcPts val="0"/>
              </a:spcAft>
              <a:buClr>
                <a:srgbClr val="00B050"/>
              </a:buClr>
              <a:buFont typeface="Arial"/>
              <a:buNone/>
            </a:pPr>
            <a:r>
              <a:rPr b="0" i="1" lang="en-US" sz="296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&lt; 0 – taking the semaphore (p() operation).</a:t>
            </a:r>
            <a:endParaRPr/>
          </a:p>
          <a:p>
            <a:pPr indent="-342900" lvl="0" marL="342900" marR="0" rtl="0" algn="l">
              <a:lnSpc>
                <a:spcPct val="90000"/>
              </a:lnSpc>
              <a:spcBef>
                <a:spcPts val="592"/>
              </a:spcBef>
              <a:spcAft>
                <a:spcPts val="0"/>
              </a:spcAft>
              <a:buClr>
                <a:srgbClr val="00B050"/>
              </a:buClr>
              <a:buFont typeface="Arial"/>
              <a:buNone/>
            </a:pPr>
            <a:r>
              <a:rPr b="0" i="1" lang="en-US" sz="2960" u="none" cap="none" strike="noStrike">
                <a:solidFill>
                  <a:srgbClr val="00B050"/>
                </a:solidFill>
                <a:latin typeface="Calibri"/>
                <a:ea typeface="Calibri"/>
                <a:cs typeface="Calibri"/>
                <a:sym typeface="Calibri"/>
              </a:rPr>
              <a:t>		</a:t>
            </a:r>
            <a:r>
              <a:rPr b="0" i="0" lang="en-US" sz="2960" u="none" cap="none" strike="noStrike">
                <a:solidFill>
                  <a:srgbClr val="00B050"/>
                </a:solidFill>
                <a:latin typeface="Calibri"/>
                <a:ea typeface="Calibri"/>
                <a:cs typeface="Calibri"/>
                <a:sym typeface="Calibri"/>
              </a:rPr>
              <a:t>0    - if flag is 0, then the process will wait till </a:t>
            </a:r>
            <a:endParaRPr/>
          </a:p>
          <a:p>
            <a:pPr indent="-342900" lvl="0" marL="342900" marR="0" rtl="0" algn="l">
              <a:lnSpc>
                <a:spcPct val="90000"/>
              </a:lnSpc>
              <a:spcBef>
                <a:spcPts val="592"/>
              </a:spcBef>
              <a:spcAft>
                <a:spcPts val="0"/>
              </a:spcAft>
              <a:buClr>
                <a:srgbClr val="00B050"/>
              </a:buClr>
              <a:buFont typeface="Arial"/>
              <a:buNone/>
            </a:pPr>
            <a:r>
              <a:rPr b="0" i="1" lang="en-US" sz="2960" u="none" cap="none" strike="noStrike">
                <a:solidFill>
                  <a:srgbClr val="00B050"/>
                </a:solidFill>
                <a:latin typeface="Calibri"/>
                <a:ea typeface="Calibri"/>
                <a:cs typeface="Calibri"/>
                <a:sym typeface="Calibri"/>
              </a:rPr>
              <a:t>			semval </a:t>
            </a:r>
            <a:r>
              <a:rPr b="0" i="0" lang="en-US" sz="2960" u="none" cap="none" strike="noStrike">
                <a:solidFill>
                  <a:srgbClr val="00B050"/>
                </a:solidFill>
                <a:latin typeface="Calibri"/>
                <a:ea typeface="Calibri"/>
                <a:cs typeface="Calibri"/>
                <a:sym typeface="Calibri"/>
              </a:rPr>
              <a:t>becomes 0.</a:t>
            </a:r>
            <a:endParaRPr/>
          </a:p>
          <a:p>
            <a:pPr indent="-342900" lvl="0" marL="342900" marR="0" rtl="0" algn="l">
              <a:lnSpc>
                <a:spcPct val="90000"/>
              </a:lnSpc>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sem_flg</a:t>
            </a:r>
            <a:r>
              <a:rPr b="0" i="0" lang="en-US" sz="2960" u="none" cap="none" strike="noStrike">
                <a:solidFill>
                  <a:srgbClr val="00B050"/>
                </a:solidFill>
                <a:latin typeface="Calibri"/>
                <a:ea typeface="Calibri"/>
                <a:cs typeface="Calibri"/>
                <a:sym typeface="Calibri"/>
              </a:rPr>
              <a:t> can be 0, IPC_NOWAIT or SEM_UNDO.</a:t>
            </a:r>
            <a:endParaRPr/>
          </a:p>
          <a:p>
            <a:pPr indent="-342900" lvl="0" marL="342900" marR="0" rtl="0" algn="l">
              <a:lnSpc>
                <a:spcPct val="9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release operation is performed only when the condition |</a:t>
            </a:r>
            <a:r>
              <a:rPr b="0" i="1" lang="en-US" sz="2960" u="none" cap="none" strike="noStrike">
                <a:solidFill>
                  <a:srgbClr val="00B050"/>
                </a:solidFill>
                <a:latin typeface="Calibri"/>
                <a:ea typeface="Calibri"/>
                <a:cs typeface="Calibri"/>
                <a:sym typeface="Calibri"/>
              </a:rPr>
              <a:t>sem_op</a:t>
            </a:r>
            <a:r>
              <a:rPr b="0" i="0" lang="en-US" sz="2960" u="none" cap="none" strike="noStrike">
                <a:solidFill>
                  <a:srgbClr val="00B050"/>
                </a:solidFill>
                <a:latin typeface="Calibri"/>
                <a:ea typeface="Calibri"/>
                <a:cs typeface="Calibri"/>
                <a:sym typeface="Calibri"/>
              </a:rPr>
              <a:t>| &lt;= </a:t>
            </a:r>
            <a:r>
              <a:rPr b="0" i="1" lang="en-US" sz="2960" u="none" cap="none" strike="noStrike">
                <a:solidFill>
                  <a:srgbClr val="00B050"/>
                </a:solidFill>
                <a:latin typeface="Calibri"/>
                <a:ea typeface="Calibri"/>
                <a:cs typeface="Calibri"/>
                <a:sym typeface="Calibri"/>
              </a:rPr>
              <a:t>semval</a:t>
            </a:r>
            <a:r>
              <a:rPr b="0" i="0" lang="en-US" sz="2960" u="none" cap="none" strike="noStrike">
                <a:solidFill>
                  <a:srgbClr val="00B050"/>
                </a:solidFill>
                <a:latin typeface="Calibri"/>
                <a:ea typeface="Calibri"/>
                <a:cs typeface="Calibri"/>
                <a:sym typeface="Calibri"/>
              </a:rPr>
              <a:t> is true.</a:t>
            </a:r>
            <a:endParaRPr b="0" i="0" sz="2960" u="none" cap="none" strike="noStrike">
              <a:solidFill>
                <a:srgbClr val="00B050"/>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4"/>
          <p:cNvSpPr txBox="1"/>
          <p:nvPr>
            <p:ph type="title"/>
          </p:nvPr>
        </p:nvSpPr>
        <p:spPr>
          <a:xfrm>
            <a:off x="457200" y="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Semaphore Operation</a:t>
            </a:r>
            <a:endParaRPr b="0" i="0" sz="3959" u="none" cap="none" strike="noStrike">
              <a:solidFill>
                <a:srgbClr val="76923C"/>
              </a:solidFill>
              <a:latin typeface="Calibri"/>
              <a:ea typeface="Calibri"/>
              <a:cs typeface="Calibri"/>
              <a:sym typeface="Calibri"/>
            </a:endParaRPr>
          </a:p>
        </p:txBody>
      </p:sp>
      <p:sp>
        <p:nvSpPr>
          <p:cNvPr id="701" name="Google Shape;701;p94"/>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semop( int semid, struct sembuf *opsptr, size_t  nops);</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semid	- identifier for the object returned by 		  	</a:t>
            </a:r>
            <a:r>
              <a:rPr b="0" i="1" lang="en-US" sz="2960" u="none" cap="none" strike="noStrike">
                <a:solidFill>
                  <a:srgbClr val="7030A0"/>
                </a:solidFill>
                <a:latin typeface="Calibri"/>
                <a:ea typeface="Calibri"/>
                <a:cs typeface="Calibri"/>
                <a:sym typeface="Calibri"/>
              </a:rPr>
              <a:t>semget().</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opsptr	- </a:t>
            </a:r>
            <a:r>
              <a:rPr b="0" i="0" lang="en-US" sz="2960" u="none" cap="none" strike="noStrike">
                <a:solidFill>
                  <a:srgbClr val="7030A0"/>
                </a:solidFill>
                <a:latin typeface="Calibri"/>
                <a:ea typeface="Calibri"/>
                <a:cs typeface="Calibri"/>
                <a:sym typeface="Calibri"/>
              </a:rPr>
              <a:t>pointer to the array of struct 			  	</a:t>
            </a:r>
            <a:r>
              <a:rPr b="0" i="1" lang="en-US" sz="2960" u="none" cap="none" strike="noStrike">
                <a:solidFill>
                  <a:srgbClr val="7030A0"/>
                </a:solidFill>
                <a:latin typeface="Calibri"/>
                <a:ea typeface="Calibri"/>
                <a:cs typeface="Calibri"/>
                <a:sym typeface="Calibri"/>
              </a:rPr>
              <a:t>sembuf.</a:t>
            </a:r>
            <a:endParaRPr/>
          </a:p>
          <a:p>
            <a:pPr indent="-342900" lvl="0" marL="342900" marR="0" rtl="0" algn="l">
              <a:lnSpc>
                <a:spcPct val="80000"/>
              </a:lnSpc>
              <a:spcBef>
                <a:spcPts val="592"/>
              </a:spcBef>
              <a:spcAft>
                <a:spcPts val="0"/>
              </a:spcAft>
              <a:buClr>
                <a:srgbClr val="7030A0"/>
              </a:buClr>
              <a:buSzPts val="2960"/>
              <a:buFont typeface="Arial"/>
              <a:buChar char="•"/>
            </a:pPr>
            <a:r>
              <a:rPr b="0" i="1" lang="en-US" sz="2960" u="none" cap="none" strike="noStrike">
                <a:solidFill>
                  <a:srgbClr val="7030A0"/>
                </a:solidFill>
                <a:latin typeface="Calibri"/>
                <a:ea typeface="Calibri"/>
                <a:cs typeface="Calibri"/>
                <a:sym typeface="Calibri"/>
              </a:rPr>
              <a:t>nops	- </a:t>
            </a:r>
            <a:r>
              <a:rPr b="0" i="0" lang="en-US" sz="2960" u="none" cap="none" strike="noStrike">
                <a:solidFill>
                  <a:srgbClr val="7030A0"/>
                </a:solidFill>
                <a:latin typeface="Calibri"/>
                <a:ea typeface="Calibri"/>
                <a:cs typeface="Calibri"/>
                <a:sym typeface="Calibri"/>
              </a:rPr>
              <a:t>number of operations.</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Returns 0 on success and -1 on error.</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We can specify more than one operations on the object, by passing an array of operations as the second argument.</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All the operations specified will be performed atomically, thus avoiding deadlock where multiple resources are being accessed by multiple resources.</a:t>
            </a:r>
            <a:endParaRPr/>
          </a:p>
          <a:p>
            <a:pPr indent="-342900" lvl="0" marL="342900" marR="0" rtl="0" algn="l">
              <a:lnSpc>
                <a:spcPct val="80000"/>
              </a:lnSpc>
              <a:spcBef>
                <a:spcPts val="592"/>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nops</a:t>
            </a:r>
            <a:r>
              <a:rPr b="0" i="0" lang="en-US" sz="2960" u="none" cap="none" strike="noStrike">
                <a:solidFill>
                  <a:srgbClr val="00B050"/>
                </a:solidFill>
                <a:latin typeface="Calibri"/>
                <a:ea typeface="Calibri"/>
                <a:cs typeface="Calibri"/>
                <a:sym typeface="Calibri"/>
              </a:rPr>
              <a:t> specifies the size of the array, or in other words total number of operations to be performed atomically.</a:t>
            </a:r>
            <a:endParaRPr b="0" i="1" sz="2960" u="none" cap="none" strike="noStrike">
              <a:solidFill>
                <a:srgbClr val="00B050"/>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rgbClr val="7030A0"/>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5"/>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Control Operations</a:t>
            </a:r>
            <a:endParaRPr b="0" i="0" sz="4400" u="none" cap="none" strike="noStrike">
              <a:solidFill>
                <a:srgbClr val="76923C"/>
              </a:solidFill>
              <a:latin typeface="Calibri"/>
              <a:ea typeface="Calibri"/>
              <a:cs typeface="Calibri"/>
              <a:sym typeface="Calibri"/>
            </a:endParaRPr>
          </a:p>
        </p:txBody>
      </p:sp>
      <p:sp>
        <p:nvSpPr>
          <p:cNvPr id="707" name="Google Shape;707;p95"/>
          <p:cNvSpPr txBox="1"/>
          <p:nvPr>
            <p:ph idx="1" type="body"/>
          </p:nvPr>
        </p:nvSpPr>
        <p:spPr>
          <a:xfrm>
            <a:off x="0" y="7620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int semctl (int semid, int semnum, int cmd, union semun arg);</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00B0F0"/>
              </a:solidFill>
              <a:latin typeface="Calibri"/>
              <a:ea typeface="Calibri"/>
              <a:cs typeface="Calibri"/>
              <a:sym typeface="Calibri"/>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semid</a:t>
            </a:r>
            <a:r>
              <a:rPr b="0" i="0" lang="en-US" sz="3200" u="none" cap="none" strike="noStrike">
                <a:solidFill>
                  <a:srgbClr val="7030A0"/>
                </a:solidFill>
                <a:latin typeface="Calibri"/>
                <a:ea typeface="Calibri"/>
                <a:cs typeface="Calibri"/>
                <a:sym typeface="Calibri"/>
              </a:rPr>
              <a:t>		- identifier returned by 					  semget().</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semnum</a:t>
            </a:r>
            <a:r>
              <a:rPr b="0" i="0" lang="en-US" sz="3200" u="none" cap="none" strike="noStrike">
                <a:solidFill>
                  <a:srgbClr val="7030A0"/>
                </a:solidFill>
                <a:latin typeface="Calibri"/>
                <a:ea typeface="Calibri"/>
                <a:cs typeface="Calibri"/>
                <a:sym typeface="Calibri"/>
              </a:rPr>
              <a:t>		- is the semaphore in the set.</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cmd</a:t>
            </a:r>
            <a:r>
              <a:rPr b="0" i="0" lang="en-US" sz="3200" u="none" cap="none" strike="noStrike">
                <a:solidFill>
                  <a:srgbClr val="7030A0"/>
                </a:solidFill>
                <a:latin typeface="Calibri"/>
                <a:ea typeface="Calibri"/>
                <a:cs typeface="Calibri"/>
                <a:sym typeface="Calibri"/>
              </a:rPr>
              <a:t>		- control command.</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arg	</a:t>
            </a:r>
            <a:r>
              <a:rPr b="0" i="0" lang="en-US" sz="3200" u="none" cap="none" strike="noStrike">
                <a:solidFill>
                  <a:srgbClr val="7030A0"/>
                </a:solidFill>
                <a:latin typeface="Calibri"/>
                <a:ea typeface="Calibri"/>
                <a:cs typeface="Calibri"/>
                <a:sym typeface="Calibri"/>
              </a:rPr>
              <a:t>		- this argument depends on the cmd.</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Return nonnegative value on success and -1 on error.	</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6"/>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713" name="Google Shape;713;p96"/>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B050"/>
              </a:buClr>
              <a:buSzPts val="2960"/>
              <a:buFont typeface="Arial"/>
              <a:buChar char="•"/>
            </a:pPr>
            <a:r>
              <a:rPr b="0" i="1" lang="en-US" sz="2960" u="none" cap="none" strike="noStrike">
                <a:solidFill>
                  <a:srgbClr val="00B050"/>
                </a:solidFill>
                <a:latin typeface="Calibri"/>
                <a:ea typeface="Calibri"/>
                <a:cs typeface="Calibri"/>
                <a:sym typeface="Calibri"/>
              </a:rPr>
              <a:t>semnum </a:t>
            </a:r>
            <a:r>
              <a:rPr b="0" i="0" lang="en-US" sz="2960" u="none" cap="none" strike="noStrike">
                <a:solidFill>
                  <a:srgbClr val="00B050"/>
                </a:solidFill>
                <a:latin typeface="Calibri"/>
                <a:ea typeface="Calibri"/>
                <a:cs typeface="Calibri"/>
                <a:sym typeface="Calibri"/>
              </a:rPr>
              <a:t>is the semaphore number on which to perform the control operation.</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value for cmd can be IPC_RMID, IPC_STAT, IPC_SET, SETVAL, SETALL, GETPID, GETNCNT, GETZCNT, GETALL.</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fourth argument is a union, which is as follows,</a:t>
            </a:r>
            <a:endParaRPr/>
          </a:p>
          <a:p>
            <a:pPr indent="-342900" lvl="0" marL="342900" marR="0" rtl="0" algn="l">
              <a:lnSpc>
                <a:spcPct val="80000"/>
              </a:lnSpc>
              <a:spcBef>
                <a:spcPts val="592"/>
              </a:spcBef>
              <a:spcAft>
                <a:spcPts val="0"/>
              </a:spcAft>
              <a:buClr>
                <a:srgbClr val="00B050"/>
              </a:buClr>
              <a:buFont typeface="Arial"/>
              <a:buNone/>
            </a:pPr>
            <a:r>
              <a:rPr b="0" i="0" lang="en-US" sz="2960" u="none" cap="none" strike="noStrike">
                <a:solidFill>
                  <a:srgbClr val="00B050"/>
                </a:solidFill>
                <a:latin typeface="Calibri"/>
                <a:ea typeface="Calibri"/>
                <a:cs typeface="Calibri"/>
                <a:sym typeface="Calibri"/>
              </a:rPr>
              <a:t>		</a:t>
            </a:r>
            <a:r>
              <a:rPr b="0" i="0" lang="en-US" sz="1850" u="none" cap="none" strike="noStrike">
                <a:solidFill>
                  <a:srgbClr val="00B0F0"/>
                </a:solidFill>
                <a:latin typeface="Calibri"/>
                <a:ea typeface="Calibri"/>
                <a:cs typeface="Calibri"/>
                <a:sym typeface="Calibri"/>
              </a:rPr>
              <a:t>union semun</a:t>
            </a:r>
            <a:endParaRPr/>
          </a:p>
          <a:p>
            <a:pPr indent="-342900" lvl="0" marL="342900" marR="0" rtl="0" algn="l">
              <a:lnSpc>
                <a:spcPct val="8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a:t>
            </a:r>
            <a:endParaRPr/>
          </a:p>
          <a:p>
            <a:pPr indent="-342900" lvl="0" marL="342900" marR="0" rtl="0" algn="l">
              <a:lnSpc>
                <a:spcPct val="8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int 		val;</a:t>
            </a:r>
            <a:endParaRPr/>
          </a:p>
          <a:p>
            <a:pPr indent="-342900" lvl="0" marL="342900" marR="0" rtl="0" algn="l">
              <a:lnSpc>
                <a:spcPct val="8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struct semid_ds	*buf;</a:t>
            </a:r>
            <a:endParaRPr/>
          </a:p>
          <a:p>
            <a:pPr indent="-342900" lvl="0" marL="342900" marR="0" rtl="0" algn="l">
              <a:lnSpc>
                <a:spcPct val="8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ushort		*array;</a:t>
            </a:r>
            <a:endParaRPr/>
          </a:p>
          <a:p>
            <a:pPr indent="-342900" lvl="0" marL="342900" marR="0" rtl="0" algn="l">
              <a:lnSpc>
                <a:spcPct val="80000"/>
              </a:lnSpc>
              <a:spcBef>
                <a:spcPts val="370"/>
              </a:spcBef>
              <a:spcAft>
                <a:spcPts val="0"/>
              </a:spcAft>
              <a:buClr>
                <a:srgbClr val="00B0F0"/>
              </a:buClr>
              <a:buFont typeface="Arial"/>
              <a:buNone/>
            </a:pPr>
            <a:r>
              <a:rPr b="0" i="0" lang="en-US" sz="1850" u="none" cap="none" strike="noStrike">
                <a:solidFill>
                  <a:srgbClr val="00B0F0"/>
                </a:solidFill>
                <a:latin typeface="Calibri"/>
                <a:ea typeface="Calibri"/>
                <a:cs typeface="Calibri"/>
                <a:sym typeface="Calibri"/>
              </a:rPr>
              <a:t>		};</a:t>
            </a:r>
            <a:endParaRPr/>
          </a:p>
          <a:p>
            <a:pPr indent="-342900" lvl="0" marL="342900" marR="0" rtl="0" algn="l">
              <a:lnSpc>
                <a:spcPct val="80000"/>
              </a:lnSpc>
              <a:spcBef>
                <a:spcPts val="370"/>
              </a:spcBef>
              <a:spcAft>
                <a:spcPts val="0"/>
              </a:spcAft>
              <a:buClr>
                <a:srgbClr val="00B050"/>
              </a:buClr>
              <a:buFont typeface="Arial"/>
              <a:buNone/>
            </a:pPr>
            <a:r>
              <a:rPr b="0" i="0" lang="en-US" sz="1850" u="none" cap="none" strike="noStrike">
                <a:solidFill>
                  <a:srgbClr val="00B050"/>
                </a:solidFill>
                <a:latin typeface="Calibri"/>
                <a:ea typeface="Calibri"/>
                <a:cs typeface="Calibri"/>
                <a:sym typeface="Calibri"/>
              </a:rPr>
              <a:t>		- Val is used when the cmd is SETVAL.</a:t>
            </a:r>
            <a:endParaRPr/>
          </a:p>
          <a:p>
            <a:pPr indent="-342900" lvl="0" marL="342900" marR="0" rtl="0" algn="l">
              <a:lnSpc>
                <a:spcPct val="80000"/>
              </a:lnSpc>
              <a:spcBef>
                <a:spcPts val="370"/>
              </a:spcBef>
              <a:spcAft>
                <a:spcPts val="0"/>
              </a:spcAft>
              <a:buClr>
                <a:srgbClr val="00B050"/>
              </a:buClr>
              <a:buFont typeface="Arial"/>
              <a:buNone/>
            </a:pPr>
            <a:r>
              <a:rPr b="0" i="0" lang="en-US" sz="1850" u="none" cap="none" strike="noStrike">
                <a:solidFill>
                  <a:srgbClr val="00B050"/>
                </a:solidFill>
                <a:latin typeface="Calibri"/>
                <a:ea typeface="Calibri"/>
                <a:cs typeface="Calibri"/>
                <a:sym typeface="Calibri"/>
              </a:rPr>
              <a:t>		- Buf is used when cmd is IPC_STAT or IPC_SET.</a:t>
            </a:r>
            <a:endParaRPr/>
          </a:p>
          <a:p>
            <a:pPr indent="-342900" lvl="0" marL="342900" marR="0" rtl="0" algn="l">
              <a:lnSpc>
                <a:spcPct val="80000"/>
              </a:lnSpc>
              <a:spcBef>
                <a:spcPts val="370"/>
              </a:spcBef>
              <a:spcAft>
                <a:spcPts val="0"/>
              </a:spcAft>
              <a:buClr>
                <a:srgbClr val="00B050"/>
              </a:buClr>
              <a:buFont typeface="Arial"/>
              <a:buNone/>
            </a:pPr>
            <a:r>
              <a:rPr b="0" i="0" lang="en-US" sz="1850" u="none" cap="none" strike="noStrike">
                <a:solidFill>
                  <a:srgbClr val="00B050"/>
                </a:solidFill>
                <a:latin typeface="Calibri"/>
                <a:ea typeface="Calibri"/>
                <a:cs typeface="Calibri"/>
                <a:sym typeface="Calibri"/>
              </a:rPr>
              <a:t>		- Array is used when cmd is SETALL or GETALL.</a:t>
            </a:r>
            <a:endParaRPr/>
          </a:p>
          <a:p>
            <a:pPr indent="-342900" lvl="0" marL="342900" marR="0" rtl="0" algn="l">
              <a:lnSpc>
                <a:spcPct val="80000"/>
              </a:lnSpc>
              <a:spcBef>
                <a:spcPts val="592"/>
              </a:spcBef>
              <a:spcAft>
                <a:spcPts val="0"/>
              </a:spcAft>
              <a:buClr>
                <a:srgbClr val="00B050"/>
              </a:buClr>
              <a:buSzPts val="2960"/>
              <a:buFont typeface="Arial"/>
              <a:buChar char="•"/>
            </a:pPr>
            <a:r>
              <a:rPr b="0" i="0" lang="en-US" sz="2960" u="none" cap="none" strike="noStrike">
                <a:solidFill>
                  <a:srgbClr val="00B050"/>
                </a:solidFill>
                <a:latin typeface="Calibri"/>
                <a:ea typeface="Calibri"/>
                <a:cs typeface="Calibri"/>
                <a:sym typeface="Calibri"/>
              </a:rPr>
              <a:t>The union must be declared by programmer and is not predefined.</a:t>
            </a:r>
            <a:endParaRPr b="0" i="0" sz="2960" u="none" cap="none" strike="noStrike">
              <a:solidFill>
                <a:srgbClr val="00B050"/>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Sockets</a:t>
            </a:r>
            <a:endParaRPr b="0" i="0" sz="4400" u="none" cap="none" strike="noStrike">
              <a:solidFill>
                <a:srgbClr val="76923C"/>
              </a:solidFill>
              <a:latin typeface="Calibri"/>
              <a:ea typeface="Calibri"/>
              <a:cs typeface="Calibri"/>
              <a:sym typeface="Calibri"/>
            </a:endParaRPr>
          </a:p>
        </p:txBody>
      </p:sp>
      <p:sp>
        <p:nvSpPr>
          <p:cNvPr id="719" name="Google Shape;719;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Introduction</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Socket Programming</a:t>
            </a:r>
            <a:endParaRPr/>
          </a:p>
          <a:p>
            <a:pPr indent="-342900" lvl="0" marL="342900" marR="0" rtl="0" algn="l">
              <a:spcBef>
                <a:spcPts val="640"/>
              </a:spcBef>
              <a:spcAft>
                <a:spcPts val="0"/>
              </a:spcAft>
              <a:buClr>
                <a:srgbClr val="0000FF"/>
              </a:buClr>
              <a:buSzPts val="3200"/>
              <a:buFont typeface="Arial"/>
              <a:buChar char="•"/>
            </a:pPr>
            <a:r>
              <a:rPr b="0" i="0" lang="en-US" sz="3200" u="none" cap="none" strike="noStrike">
                <a:solidFill>
                  <a:srgbClr val="0000FF"/>
                </a:solidFill>
                <a:latin typeface="Calibri"/>
                <a:ea typeface="Calibri"/>
                <a:cs typeface="Calibri"/>
                <a:sym typeface="Calibri"/>
              </a:rPr>
              <a:t>Miscellaneous</a:t>
            </a:r>
            <a:endParaRPr b="0" i="0" sz="3200" u="none" cap="none" strike="noStrike">
              <a:solidFill>
                <a:srgbClr val="0000FF"/>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CLIENT-SERVER MODEL</a:t>
            </a:r>
            <a:endParaRPr b="0" i="0" sz="4400" u="none" cap="none" strike="noStrike">
              <a:solidFill>
                <a:srgbClr val="76923C"/>
              </a:solidFill>
              <a:latin typeface="Calibri"/>
              <a:ea typeface="Calibri"/>
              <a:cs typeface="Calibri"/>
              <a:sym typeface="Calibri"/>
            </a:endParaRPr>
          </a:p>
        </p:txBody>
      </p:sp>
      <p:sp>
        <p:nvSpPr>
          <p:cNvPr id="725" name="Google Shape;725;p98"/>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Sockets is method of communication between two process in a network.</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Every network application has two communication endpoints.</a:t>
            </a:r>
            <a:endParaRPr/>
          </a:p>
          <a:p>
            <a:pPr indent="-342900" lvl="0" marL="342900" marR="0" rtl="0" algn="l">
              <a:lnSpc>
                <a:spcPct val="90000"/>
              </a:lnSpc>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Server</a:t>
            </a:r>
            <a:endParaRPr/>
          </a:p>
          <a:p>
            <a:pPr indent="-342900" lvl="0" marL="342900" marR="0" rtl="0" algn="l">
              <a:lnSpc>
                <a:spcPct val="90000"/>
              </a:lnSpc>
              <a:spcBef>
                <a:spcPts val="640"/>
              </a:spcBef>
              <a:spcAft>
                <a:spcPts val="0"/>
              </a:spcAft>
              <a:buClr>
                <a:srgbClr val="7030A0"/>
              </a:buClr>
              <a:buFont typeface="Arial"/>
              <a:buNone/>
            </a:pPr>
            <a:r>
              <a:rPr b="0" i="0" lang="en-US" sz="3200" u="none" cap="none" strike="noStrike">
                <a:solidFill>
                  <a:srgbClr val="7030A0"/>
                </a:solidFill>
                <a:latin typeface="Calibri"/>
                <a:ea typeface="Calibri"/>
                <a:cs typeface="Calibri"/>
                <a:sym typeface="Calibri"/>
              </a:rPr>
              <a:t>		- Client</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Each en is characterized by the role it plays during initial communication.</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After initial contact, either the client or the server is capable of sending and receiving data.</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731" name="Google Shape;731;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Socket is defined as endpoint in a connection.</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Network applications are designated to perform complimentary network operations in sequences, rather than simultaneously.</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server application executes first and waits to receive; the client executes second and sends the first network packet.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CLIENT-SERVER ASSOCIATION</a:t>
            </a:r>
            <a:endParaRPr b="0" i="0" sz="4400" u="none" cap="none" strike="noStrike">
              <a:solidFill>
                <a:srgbClr val="76923C"/>
              </a:solidFill>
              <a:latin typeface="Calibri"/>
              <a:ea typeface="Calibri"/>
              <a:cs typeface="Calibri"/>
              <a:sym typeface="Calibri"/>
            </a:endParaRPr>
          </a:p>
        </p:txBody>
      </p:sp>
      <p:sp>
        <p:nvSpPr>
          <p:cNvPr id="737" name="Google Shape;737;p10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Socket are characterized by the protocol they support.</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A </a:t>
            </a:r>
            <a:r>
              <a:rPr b="1" i="0" lang="en-US" sz="2960" u="none" cap="none" strike="noStrike">
                <a:solidFill>
                  <a:srgbClr val="7030A0"/>
                </a:solidFill>
                <a:latin typeface="Calibri"/>
                <a:ea typeface="Calibri"/>
                <a:cs typeface="Calibri"/>
                <a:sym typeface="Calibri"/>
              </a:rPr>
              <a:t>socket name</a:t>
            </a:r>
            <a:r>
              <a:rPr b="0" i="0" lang="en-US" sz="2960" u="none" cap="none" strike="noStrike">
                <a:solidFill>
                  <a:srgbClr val="7030A0"/>
                </a:solidFill>
                <a:latin typeface="Calibri"/>
                <a:ea typeface="Calibri"/>
                <a:cs typeface="Calibri"/>
                <a:sym typeface="Calibri"/>
              </a:rPr>
              <a:t> consists of the </a:t>
            </a:r>
            <a:r>
              <a:rPr b="0" i="1" lang="en-US" sz="2960" u="none" cap="none" strike="noStrike">
                <a:solidFill>
                  <a:srgbClr val="7030A0"/>
                </a:solidFill>
                <a:latin typeface="Calibri"/>
                <a:ea typeface="Calibri"/>
                <a:cs typeface="Calibri"/>
                <a:sym typeface="Calibri"/>
              </a:rPr>
              <a:t>IP address</a:t>
            </a:r>
            <a:r>
              <a:rPr b="0" i="0" lang="en-US" sz="2960" u="none" cap="none" strike="noStrike">
                <a:solidFill>
                  <a:srgbClr val="7030A0"/>
                </a:solidFill>
                <a:latin typeface="Calibri"/>
                <a:ea typeface="Calibri"/>
                <a:cs typeface="Calibri"/>
                <a:sym typeface="Calibri"/>
              </a:rPr>
              <a:t>, </a:t>
            </a:r>
            <a:r>
              <a:rPr b="0" i="1" lang="en-US" sz="2960" u="none" cap="none" strike="noStrike">
                <a:solidFill>
                  <a:srgbClr val="7030A0"/>
                </a:solidFill>
                <a:latin typeface="Calibri"/>
                <a:ea typeface="Calibri"/>
                <a:cs typeface="Calibri"/>
                <a:sym typeface="Calibri"/>
              </a:rPr>
              <a:t>port number</a:t>
            </a:r>
            <a:r>
              <a:rPr b="0" i="0" lang="en-US" sz="2960" u="none" cap="none" strike="noStrike">
                <a:solidFill>
                  <a:srgbClr val="7030A0"/>
                </a:solidFill>
                <a:latin typeface="Calibri"/>
                <a:ea typeface="Calibri"/>
                <a:cs typeface="Calibri"/>
                <a:sym typeface="Calibri"/>
              </a:rPr>
              <a:t>, and </a:t>
            </a:r>
            <a:r>
              <a:rPr b="0" i="1" lang="en-US" sz="2960" u="none" cap="none" strike="noStrike">
                <a:solidFill>
                  <a:srgbClr val="7030A0"/>
                </a:solidFill>
                <a:latin typeface="Calibri"/>
                <a:ea typeface="Calibri"/>
                <a:cs typeface="Calibri"/>
                <a:sym typeface="Calibri"/>
              </a:rPr>
              <a:t>protocol</a:t>
            </a:r>
            <a:r>
              <a:rPr b="0" i="0" lang="en-US" sz="2960" u="none" cap="none" strike="noStrike">
                <a:solidFill>
                  <a:srgbClr val="7030A0"/>
                </a:solidFill>
                <a:latin typeface="Calibri"/>
                <a:ea typeface="Calibri"/>
                <a:cs typeface="Calibri"/>
                <a:sym typeface="Calibri"/>
              </a:rPr>
              <a:t>.</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When the server socket is successfully contacted by a client, their names form an association.</a:t>
            </a:r>
            <a:endParaRPr/>
          </a:p>
          <a:p>
            <a:pPr indent="-342900" lvl="0" marL="342900" marR="0" rtl="0" algn="l">
              <a:lnSpc>
                <a:spcPct val="80000"/>
              </a:lnSpc>
              <a:spcBef>
                <a:spcPts val="592"/>
              </a:spcBef>
              <a:spcAft>
                <a:spcPts val="0"/>
              </a:spcAft>
              <a:buClr>
                <a:srgbClr val="7030A0"/>
              </a:buClr>
              <a:buSzPts val="2960"/>
              <a:buFont typeface="Arial"/>
              <a:buChar char="•"/>
            </a:pPr>
            <a:r>
              <a:rPr b="0" i="0" lang="en-US" sz="2960" u="none" cap="none" strike="noStrike">
                <a:solidFill>
                  <a:srgbClr val="7030A0"/>
                </a:solidFill>
                <a:latin typeface="Calibri"/>
                <a:ea typeface="Calibri"/>
                <a:cs typeface="Calibri"/>
                <a:sym typeface="Calibri"/>
              </a:rPr>
              <a:t>This association has five elements:</a:t>
            </a:r>
            <a:endParaRPr/>
          </a:p>
          <a:p>
            <a:pPr indent="-342900" lvl="0" marL="342900" marR="0" rtl="0" algn="l">
              <a:lnSpc>
                <a:spcPct val="8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protocol(same for both client and server sockets)</a:t>
            </a:r>
            <a:endParaRPr/>
          </a:p>
          <a:p>
            <a:pPr indent="-342900" lvl="0" marL="342900" marR="0" rtl="0" algn="l">
              <a:lnSpc>
                <a:spcPct val="8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local address</a:t>
            </a:r>
            <a:endParaRPr/>
          </a:p>
          <a:p>
            <a:pPr indent="-342900" lvl="0" marL="342900" marR="0" rtl="0" algn="l">
              <a:lnSpc>
                <a:spcPct val="8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local process</a:t>
            </a:r>
            <a:endParaRPr/>
          </a:p>
          <a:p>
            <a:pPr indent="-342900" lvl="0" marL="342900" marR="0" rtl="0" algn="l">
              <a:lnSpc>
                <a:spcPct val="8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foreign address</a:t>
            </a:r>
            <a:endParaRPr/>
          </a:p>
          <a:p>
            <a:pPr indent="-342900" lvl="0" marL="342900" marR="0" rtl="0" algn="l">
              <a:lnSpc>
                <a:spcPct val="80000"/>
              </a:lnSpc>
              <a:spcBef>
                <a:spcPts val="592"/>
              </a:spcBef>
              <a:spcAft>
                <a:spcPts val="0"/>
              </a:spcAft>
              <a:buClr>
                <a:srgbClr val="7030A0"/>
              </a:buClr>
              <a:buFont typeface="Arial"/>
              <a:buNone/>
            </a:pPr>
            <a:r>
              <a:rPr b="0" i="0" lang="en-US" sz="2960" u="none" cap="none" strike="noStrike">
                <a:solidFill>
                  <a:srgbClr val="7030A0"/>
                </a:solidFill>
                <a:latin typeface="Calibri"/>
                <a:ea typeface="Calibri"/>
                <a:cs typeface="Calibri"/>
                <a:sym typeface="Calibri"/>
              </a:rPr>
              <a:t>		- foreign process</a:t>
            </a:r>
            <a:endParaRPr/>
          </a:p>
          <a:p>
            <a:pPr indent="-342900" lvl="0" marL="342900" marR="0" rtl="0" algn="l">
              <a:lnSpc>
                <a:spcPct val="80000"/>
              </a:lnSpc>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1"/>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743" name="Google Shape;743;p101"/>
          <p:cNvSpPr txBox="1"/>
          <p:nvPr>
            <p:ph idx="1" type="body"/>
          </p:nvPr>
        </p:nvSpPr>
        <p:spPr>
          <a:xfrm>
            <a:off x="0" y="533400"/>
            <a:ext cx="9144000" cy="632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For the communication between client and server, they should have the same socket type,</a:t>
            </a:r>
            <a:endParaRPr/>
          </a:p>
          <a:p>
            <a:pPr indent="-228600" lvl="2" marL="1143000" marR="0" rtl="0" algn="l">
              <a:lnSpc>
                <a:spcPct val="90000"/>
              </a:lnSpc>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Stream sockets (TCP)</a:t>
            </a:r>
            <a:endParaRPr/>
          </a:p>
          <a:p>
            <a:pPr indent="-228600" lvl="2" marL="1143000" marR="0" rtl="0" algn="l">
              <a:lnSpc>
                <a:spcPct val="90000"/>
              </a:lnSpc>
              <a:spcBef>
                <a:spcPts val="480"/>
              </a:spcBef>
              <a:spcAft>
                <a:spcPts val="0"/>
              </a:spcAft>
              <a:buClr>
                <a:srgbClr val="00B050"/>
              </a:buClr>
              <a:buSzPts val="2400"/>
              <a:buFont typeface="Arial"/>
              <a:buChar char="-"/>
            </a:pPr>
            <a:r>
              <a:rPr b="0" i="0" lang="en-US" sz="2400" u="none" cap="none" strike="noStrike">
                <a:solidFill>
                  <a:srgbClr val="00B050"/>
                </a:solidFill>
                <a:latin typeface="Calibri"/>
                <a:ea typeface="Calibri"/>
                <a:cs typeface="Calibri"/>
                <a:sym typeface="Calibri"/>
              </a:rPr>
              <a:t>Datagram sockets(UDP)</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A server application means its socket to establish its identity so that client application can locate and identify the server’s socket.</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Once an association has been established, each socket is identified uniquely by the combination of its own name and its peer’s name.</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life of an association, for stream socket, is from the creation till destruction of the virtual circuit between the client and server.</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228600" lvl="2" marL="114300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000" u="none" cap="none" strike="noStrike">
                <a:solidFill>
                  <a:srgbClr val="76923C"/>
                </a:solidFill>
                <a:latin typeface="Calibri"/>
                <a:ea typeface="Calibri"/>
                <a:cs typeface="Calibri"/>
                <a:sym typeface="Calibri"/>
              </a:rPr>
              <a:t>Evolution of process</a:t>
            </a:r>
            <a:endParaRPr/>
          </a:p>
        </p:txBody>
      </p:sp>
      <p:sp>
        <p:nvSpPr>
          <p:cNvPr id="142" name="Google Shape;142;p21"/>
          <p:cNvSpPr txBox="1"/>
          <p:nvPr>
            <p:ph idx="1" type="body"/>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A process on Linux system is the entity that is created by the </a:t>
            </a:r>
            <a:r>
              <a:rPr b="1" i="0" lang="en-US" sz="3200" u="none" cap="none" strike="noStrike">
                <a:solidFill>
                  <a:srgbClr val="0000FF"/>
                </a:solidFill>
                <a:latin typeface="Calibri"/>
                <a:ea typeface="Calibri"/>
                <a:cs typeface="Calibri"/>
                <a:sym typeface="Calibri"/>
              </a:rPr>
              <a:t>fork</a:t>
            </a:r>
            <a:r>
              <a:rPr b="0" i="0" lang="en-US" sz="3200" u="none" cap="none" strike="noStrike">
                <a:solidFill>
                  <a:srgbClr val="7030A0"/>
                </a:solidFill>
                <a:latin typeface="Calibri"/>
                <a:ea typeface="Calibri"/>
                <a:cs typeface="Calibri"/>
                <a:sym typeface="Calibri"/>
              </a:rPr>
              <a:t> system call (to be discussed later).</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Every process except </a:t>
            </a:r>
            <a:r>
              <a:rPr b="1" i="0" lang="en-US" sz="3200" u="none" cap="none" strike="noStrike">
                <a:solidFill>
                  <a:srgbClr val="0000FF"/>
                </a:solidFill>
                <a:latin typeface="Calibri"/>
                <a:ea typeface="Calibri"/>
                <a:cs typeface="Calibri"/>
                <a:sym typeface="Calibri"/>
              </a:rPr>
              <a:t>process 0</a:t>
            </a:r>
            <a:r>
              <a:rPr b="1" i="0" lang="en-US" sz="3200" u="none" cap="none" strike="noStrike">
                <a:solidFill>
                  <a:srgbClr val="7030A0"/>
                </a:solidFill>
                <a:latin typeface="Calibri"/>
                <a:ea typeface="Calibri"/>
                <a:cs typeface="Calibri"/>
                <a:sym typeface="Calibri"/>
              </a:rPr>
              <a:t> </a:t>
            </a:r>
            <a:r>
              <a:rPr b="0" i="0" lang="en-US" sz="3200" u="none" cap="none" strike="noStrike">
                <a:solidFill>
                  <a:srgbClr val="7030A0"/>
                </a:solidFill>
                <a:latin typeface="Calibri"/>
                <a:ea typeface="Calibri"/>
                <a:cs typeface="Calibri"/>
                <a:sym typeface="Calibri"/>
              </a:rPr>
              <a:t>is created when another process executes the </a:t>
            </a:r>
            <a:r>
              <a:rPr b="1" i="0" lang="en-US" sz="3200" u="none" cap="none" strike="noStrike">
                <a:solidFill>
                  <a:srgbClr val="0000FF"/>
                </a:solidFill>
                <a:latin typeface="Calibri"/>
                <a:ea typeface="Calibri"/>
                <a:cs typeface="Calibri"/>
                <a:sym typeface="Calibri"/>
              </a:rPr>
              <a:t>fork()</a:t>
            </a:r>
            <a:r>
              <a:rPr b="0" i="0" lang="en-US" sz="3200" u="none" cap="none" strike="noStrike">
                <a:solidFill>
                  <a:srgbClr val="0000FF"/>
                </a:solidFill>
                <a:latin typeface="Calibri"/>
                <a:ea typeface="Calibri"/>
                <a:cs typeface="Calibri"/>
                <a:sym typeface="Calibri"/>
              </a:rPr>
              <a:t> </a:t>
            </a:r>
            <a:r>
              <a:rPr b="0" i="0" lang="en-US" sz="3200" u="none" cap="none" strike="noStrike">
                <a:solidFill>
                  <a:srgbClr val="7030A0"/>
                </a:solidFill>
                <a:latin typeface="Calibri"/>
                <a:ea typeface="Calibri"/>
                <a:cs typeface="Calibri"/>
                <a:sym typeface="Calibri"/>
              </a:rPr>
              <a:t>system call.</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a:t>
            </a:r>
            <a:r>
              <a:rPr b="0" i="0" lang="en-US" sz="3200" u="none" cap="none" strike="noStrike">
                <a:solidFill>
                  <a:srgbClr val="0000FF"/>
                </a:solidFill>
                <a:latin typeface="Calibri"/>
                <a:ea typeface="Calibri"/>
                <a:cs typeface="Calibri"/>
                <a:sym typeface="Calibri"/>
              </a:rPr>
              <a:t>process 0 </a:t>
            </a:r>
            <a:r>
              <a:rPr b="0" i="0" lang="en-US" sz="3200" u="none" cap="none" strike="noStrike">
                <a:solidFill>
                  <a:srgbClr val="7030A0"/>
                </a:solidFill>
                <a:latin typeface="Calibri"/>
                <a:ea typeface="Calibri"/>
                <a:cs typeface="Calibri"/>
                <a:sym typeface="Calibri"/>
              </a:rPr>
              <a:t>is a special process that is created “by hand” when the </a:t>
            </a:r>
            <a:r>
              <a:rPr b="0" i="0" lang="en-US" sz="3200" u="none" cap="none" strike="noStrike">
                <a:solidFill>
                  <a:srgbClr val="0000FF"/>
                </a:solidFill>
                <a:latin typeface="Calibri"/>
                <a:ea typeface="Calibri"/>
                <a:cs typeface="Calibri"/>
                <a:sym typeface="Calibri"/>
              </a:rPr>
              <a:t>system boots</a:t>
            </a:r>
            <a:r>
              <a:rPr b="0" i="0" lang="en-US" sz="3200" u="none" cap="none" strike="noStrike">
                <a:solidFill>
                  <a:srgbClr val="7030A0"/>
                </a:solidFill>
                <a:latin typeface="Calibri"/>
                <a:ea typeface="Calibri"/>
                <a:cs typeface="Calibri"/>
                <a:sym typeface="Calibri"/>
              </a:rPr>
              <a:t>; after forking a child process (process 1), </a:t>
            </a:r>
            <a:r>
              <a:rPr b="0" i="0" lang="en-US" sz="3200" u="none" cap="none" strike="noStrike">
                <a:solidFill>
                  <a:srgbClr val="0000FF"/>
                </a:solidFill>
                <a:latin typeface="Calibri"/>
                <a:ea typeface="Calibri"/>
                <a:cs typeface="Calibri"/>
                <a:sym typeface="Calibri"/>
              </a:rPr>
              <a:t>process 0</a:t>
            </a:r>
            <a:r>
              <a:rPr b="0" i="0" lang="en-US" sz="3200" u="none" cap="none" strike="noStrike">
                <a:solidFill>
                  <a:srgbClr val="7030A0"/>
                </a:solidFill>
                <a:latin typeface="Calibri"/>
                <a:ea typeface="Calibri"/>
                <a:cs typeface="Calibri"/>
                <a:sym typeface="Calibri"/>
              </a:rPr>
              <a:t> becomes the </a:t>
            </a:r>
            <a:r>
              <a:rPr b="0" i="0" lang="en-US" sz="3200" u="none" cap="none" strike="noStrike">
                <a:solidFill>
                  <a:srgbClr val="0000FF"/>
                </a:solidFill>
                <a:latin typeface="Calibri"/>
                <a:ea typeface="Calibri"/>
                <a:cs typeface="Calibri"/>
                <a:sym typeface="Calibri"/>
              </a:rPr>
              <a:t>SWAPPER process</a:t>
            </a:r>
            <a:r>
              <a:rPr b="0" i="0" lang="en-US" sz="3200" u="none" cap="none" strike="noStrike">
                <a:solidFill>
                  <a:srgbClr val="7030A0"/>
                </a:solidFill>
                <a:latin typeface="Calibri"/>
                <a:ea typeface="Calibri"/>
                <a:cs typeface="Calibri"/>
                <a:sym typeface="Calibri"/>
              </a:rPr>
              <a:t>.</a:t>
            </a:r>
            <a:endParaRPr/>
          </a:p>
          <a:p>
            <a:pPr indent="-342900" lvl="0" marL="342900" marR="0" rtl="0" algn="l">
              <a:lnSpc>
                <a:spcPct val="90000"/>
              </a:lnSpc>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The </a:t>
            </a:r>
            <a:r>
              <a:rPr b="0" i="0" lang="en-US" sz="3200" u="none" cap="none" strike="noStrike">
                <a:solidFill>
                  <a:srgbClr val="0000FF"/>
                </a:solidFill>
                <a:latin typeface="Calibri"/>
                <a:ea typeface="Calibri"/>
                <a:cs typeface="Calibri"/>
                <a:sym typeface="Calibri"/>
              </a:rPr>
              <a:t>process 1</a:t>
            </a:r>
            <a:r>
              <a:rPr b="0" i="0" lang="en-US" sz="3200" u="none" cap="none" strike="noStrike">
                <a:solidFill>
                  <a:srgbClr val="7030A0"/>
                </a:solidFill>
                <a:latin typeface="Calibri"/>
                <a:ea typeface="Calibri"/>
                <a:cs typeface="Calibri"/>
                <a:sym typeface="Calibri"/>
              </a:rPr>
              <a:t>, known as </a:t>
            </a:r>
            <a:r>
              <a:rPr b="0" i="0" lang="en-US" sz="3200" u="none" cap="none" strike="noStrike">
                <a:solidFill>
                  <a:srgbClr val="0000FF"/>
                </a:solidFill>
                <a:latin typeface="Calibri"/>
                <a:ea typeface="Calibri"/>
                <a:cs typeface="Calibri"/>
                <a:sym typeface="Calibri"/>
              </a:rPr>
              <a:t>“init”</a:t>
            </a:r>
            <a:r>
              <a:rPr b="0" i="0" lang="en-US" sz="3200" u="none" cap="none" strike="noStrike">
                <a:solidFill>
                  <a:srgbClr val="7030A0"/>
                </a:solidFill>
                <a:latin typeface="Calibri"/>
                <a:ea typeface="Calibri"/>
                <a:cs typeface="Calibri"/>
                <a:sym typeface="Calibri"/>
              </a:rPr>
              <a:t>, is the </a:t>
            </a:r>
            <a:r>
              <a:rPr b="0" i="0" lang="en-US" sz="3200" u="none" cap="none" strike="noStrike">
                <a:solidFill>
                  <a:srgbClr val="0000FF"/>
                </a:solidFill>
                <a:latin typeface="Calibri"/>
                <a:ea typeface="Calibri"/>
                <a:cs typeface="Calibri"/>
                <a:sym typeface="Calibri"/>
              </a:rPr>
              <a:t>ancestor of every other process </a:t>
            </a:r>
            <a:r>
              <a:rPr b="0" i="0" lang="en-US" sz="3200" u="none" cap="none" strike="noStrike">
                <a:solidFill>
                  <a:srgbClr val="7030A0"/>
                </a:solidFill>
                <a:latin typeface="Calibri"/>
                <a:ea typeface="Calibri"/>
                <a:cs typeface="Calibri"/>
                <a:sym typeface="Calibri"/>
              </a:rPr>
              <a:t>in the system and has a special relationship with them.</a:t>
            </a:r>
            <a:endParaRPr b="0" i="0" sz="3200" u="none" cap="none" strike="noStrike">
              <a:solidFill>
                <a:srgbClr val="7030A0"/>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NETWORK PROGRAM SKETCH</a:t>
            </a:r>
            <a:endParaRPr b="0" i="0" sz="4400" u="none" cap="none" strike="noStrike">
              <a:solidFill>
                <a:srgbClr val="76923C"/>
              </a:solidFill>
              <a:latin typeface="Calibri"/>
              <a:ea typeface="Calibri"/>
              <a:cs typeface="Calibri"/>
              <a:sym typeface="Calibri"/>
            </a:endParaRPr>
          </a:p>
        </p:txBody>
      </p:sp>
      <p:sp>
        <p:nvSpPr>
          <p:cNvPr id="749" name="Google Shape;749;p10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7030A0"/>
              </a:buClr>
              <a:buSzPts val="2240"/>
              <a:buFont typeface="Arial"/>
              <a:buChar char="•"/>
            </a:pPr>
            <a:r>
              <a:rPr b="0" i="0" lang="en-US" sz="2240" u="none" cap="none" strike="noStrike">
                <a:solidFill>
                  <a:srgbClr val="7030A0"/>
                </a:solidFill>
                <a:latin typeface="Calibri"/>
                <a:ea typeface="Calibri"/>
                <a:cs typeface="Calibri"/>
                <a:sym typeface="Calibri"/>
              </a:rPr>
              <a:t>All network application programs consists of five simple steps:</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 Open a socket.</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 Name the socket.</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 Associate with another socket.</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 Send and receive between sockets.</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 Close the socket.</a:t>
            </a:r>
            <a:endParaRPr/>
          </a:p>
          <a:p>
            <a:pPr indent="-342900" lvl="0" marL="342900" marR="0" rtl="0" algn="l">
              <a:lnSpc>
                <a:spcPct val="80000"/>
              </a:lnSpc>
              <a:spcBef>
                <a:spcPts val="448"/>
              </a:spcBef>
              <a:spcAft>
                <a:spcPts val="0"/>
              </a:spcAft>
              <a:buClr>
                <a:srgbClr val="7030A0"/>
              </a:buClr>
              <a:buSzPts val="2240"/>
              <a:buFont typeface="Arial"/>
              <a:buChar char="•"/>
            </a:pPr>
            <a:r>
              <a:rPr b="0" i="0" lang="en-US" sz="2240" u="none" cap="none" strike="noStrike">
                <a:solidFill>
                  <a:srgbClr val="7030A0"/>
                </a:solidFill>
                <a:latin typeface="Calibri"/>
                <a:ea typeface="Calibri"/>
                <a:cs typeface="Calibri"/>
                <a:sym typeface="Calibri"/>
              </a:rPr>
              <a:t>The steps are similar to those in file I/O.</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a:t>
            </a:r>
            <a:r>
              <a:rPr b="1" i="1" lang="en-US" sz="2240" u="none" cap="none" strike="noStrike">
                <a:solidFill>
                  <a:srgbClr val="7030A0"/>
                </a:solidFill>
                <a:latin typeface="Calibri"/>
                <a:ea typeface="Calibri"/>
                <a:cs typeface="Calibri"/>
                <a:sym typeface="Calibri"/>
              </a:rPr>
              <a:t>File I/O                   	Network I/O</a:t>
            </a:r>
            <a:endParaRPr/>
          </a:p>
          <a:p>
            <a:pPr indent="-342900" lvl="0" marL="342900" marR="0" rtl="0" algn="l">
              <a:lnSpc>
                <a:spcPct val="80000"/>
              </a:lnSpc>
              <a:spcBef>
                <a:spcPts val="448"/>
              </a:spcBef>
              <a:spcAft>
                <a:spcPts val="0"/>
              </a:spcAft>
              <a:buClr>
                <a:schemeClr val="dk1"/>
              </a:buClr>
              <a:buFont typeface="Arial"/>
              <a:buNone/>
            </a:pPr>
            <a:r>
              <a:t/>
            </a:r>
            <a:endParaRPr b="0" i="0" sz="2240" u="none" cap="none" strike="noStrike">
              <a:solidFill>
                <a:srgbClr val="7030A0"/>
              </a:solidFill>
              <a:latin typeface="Calibri"/>
              <a:ea typeface="Calibri"/>
              <a:cs typeface="Calibri"/>
              <a:sym typeface="Calibri"/>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Open a file             	Open a socket</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Name the socket</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Associate with another socket</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Read and write		Send and Receive between sockets</a:t>
            </a:r>
            <a:endParaRPr/>
          </a:p>
          <a:p>
            <a:pPr indent="-342900" lvl="0" marL="342900" marR="0" rtl="0" algn="l">
              <a:lnSpc>
                <a:spcPct val="80000"/>
              </a:lnSpc>
              <a:spcBef>
                <a:spcPts val="448"/>
              </a:spcBef>
              <a:spcAft>
                <a:spcPts val="0"/>
              </a:spcAft>
              <a:buClr>
                <a:srgbClr val="7030A0"/>
              </a:buClr>
              <a:buFont typeface="Arial"/>
              <a:buNone/>
            </a:pPr>
            <a:r>
              <a:rPr b="0" i="0" lang="en-US" sz="2240" u="none" cap="none" strike="noStrike">
                <a:solidFill>
                  <a:srgbClr val="7030A0"/>
                </a:solidFill>
                <a:latin typeface="Calibri"/>
                <a:ea typeface="Calibri"/>
                <a:cs typeface="Calibri"/>
                <a:sym typeface="Calibri"/>
              </a:rPr>
              <a:t>		Close the file		Close the socket</a:t>
            </a:r>
            <a:endParaRPr/>
          </a:p>
          <a:p>
            <a:pPr indent="-342900" lvl="0" marL="342900" marR="0" rtl="0" algn="l">
              <a:lnSpc>
                <a:spcPct val="80000"/>
              </a:lnSpc>
              <a:spcBef>
                <a:spcPts val="448"/>
              </a:spcBef>
              <a:spcAft>
                <a:spcPts val="0"/>
              </a:spcAft>
              <a:buClr>
                <a:schemeClr val="dk1"/>
              </a:buClr>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3"/>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755" name="Google Shape;755;p103"/>
          <p:cNvSpPr txBox="1"/>
          <p:nvPr>
            <p:ph idx="1" type="body"/>
          </p:nvPr>
        </p:nvSpPr>
        <p:spPr>
          <a:xfrm>
            <a:off x="0" y="7620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Network I/O is a descendent of File I/O.</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a file is opened, it already has an identity (name) and associated with file system, but for a socket, the name has to be bound and associated with another socket.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Send and receive is similar to read and write to a file.</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we close a file, the handle is returned to the system but its identity persists, whereas when we close a socket its identity is lost.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4"/>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Socket System call for Connection-Oriented Protocol</a:t>
            </a:r>
            <a:endParaRPr b="0" i="0" sz="3959" u="none" cap="none" strike="noStrike">
              <a:solidFill>
                <a:srgbClr val="76923C"/>
              </a:solidFill>
              <a:latin typeface="Calibri"/>
              <a:ea typeface="Calibri"/>
              <a:cs typeface="Calibri"/>
              <a:sym typeface="Calibri"/>
            </a:endParaRPr>
          </a:p>
        </p:txBody>
      </p:sp>
      <p:sp>
        <p:nvSpPr>
          <p:cNvPr id="761" name="Google Shape;761;p104"/>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1" i="0" lang="en-US" sz="2000" u="none" cap="none" strike="noStrike">
                <a:solidFill>
                  <a:srgbClr val="FF0000"/>
                </a:solidFill>
                <a:latin typeface="Calibri"/>
                <a:ea typeface="Calibri"/>
                <a:cs typeface="Calibri"/>
                <a:sym typeface="Calibri"/>
              </a:rPr>
              <a:t>Server</a:t>
            </a:r>
            <a:r>
              <a:rPr b="0" i="0" lang="en-US" sz="2000" u="none" cap="none" strike="noStrike">
                <a:solidFill>
                  <a:srgbClr val="00B0F0"/>
                </a:solidFill>
                <a:latin typeface="Calibri"/>
                <a:ea typeface="Calibri"/>
                <a:cs typeface="Calibri"/>
                <a:sym typeface="Calibri"/>
              </a:rPr>
              <a:t>( connection-oriented protocol)</a:t>
            </a:r>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1" i="0" lang="en-US" sz="2000" u="none" cap="none" strike="noStrike">
                <a:solidFill>
                  <a:srgbClr val="FF0000"/>
                </a:solidFill>
                <a:latin typeface="Calibri"/>
                <a:ea typeface="Calibri"/>
                <a:cs typeface="Calibri"/>
                <a:sym typeface="Calibri"/>
              </a:rPr>
              <a:t>Client</a:t>
            </a:r>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7030A0"/>
                </a:solidFill>
                <a:latin typeface="Calibri"/>
                <a:ea typeface="Calibri"/>
                <a:cs typeface="Calibri"/>
                <a:sym typeface="Calibri"/>
              </a:rPr>
              <a:t>connection establishment</a:t>
            </a:r>
            <a:endParaRPr/>
          </a:p>
          <a:p>
            <a:pPr indent="-342900" lvl="0" marL="342900" marR="0" rtl="0" algn="l">
              <a:spcBef>
                <a:spcPts val="400"/>
              </a:spcBef>
              <a:spcAft>
                <a:spcPts val="0"/>
              </a:spcAft>
              <a:buClr>
                <a:srgbClr val="FF0000"/>
              </a:buClr>
              <a:buFont typeface="Arial"/>
              <a:buNone/>
            </a:pPr>
            <a:r>
              <a:rPr b="0" i="0" lang="en-US" sz="2000" u="none" cap="none" strike="noStrike">
                <a:solidFill>
                  <a:srgbClr val="FF0000"/>
                </a:solidFill>
                <a:latin typeface="Calibri"/>
                <a:ea typeface="Calibri"/>
                <a:cs typeface="Calibri"/>
                <a:sym typeface="Calibri"/>
              </a:rPr>
              <a:t>blocks until connection from client</a:t>
            </a:r>
            <a:r>
              <a:rPr b="0" i="0" lang="en-US" sz="2000" u="none" cap="none" strike="noStrike">
                <a:solidFill>
                  <a:schemeClr val="accent6"/>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                      </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C00000"/>
                </a:solidFill>
                <a:latin typeface="Calibri"/>
                <a:ea typeface="Calibri"/>
                <a:cs typeface="Calibri"/>
                <a:sym typeface="Calibri"/>
              </a:rPr>
              <a:t>data(request)</a:t>
            </a:r>
            <a:endParaRPr/>
          </a:p>
          <a:p>
            <a:pPr indent="-342900" lvl="0" marL="342900" marR="0" rtl="0" algn="l">
              <a:spcBef>
                <a:spcPts val="4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7030A0"/>
                </a:solidFill>
                <a:latin typeface="Calibri"/>
                <a:ea typeface="Calibri"/>
                <a:cs typeface="Calibri"/>
                <a:sym typeface="Calibri"/>
              </a:rPr>
              <a:t>process    request</a:t>
            </a:r>
            <a:endParaRPr/>
          </a:p>
          <a:p>
            <a:pPr indent="-342900" lvl="0" marL="342900" marR="0" rtl="0" algn="l">
              <a:spcBef>
                <a:spcPts val="40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C00000"/>
                </a:solidFill>
                <a:latin typeface="Calibri"/>
                <a:ea typeface="Calibri"/>
                <a:cs typeface="Calibri"/>
                <a:sym typeface="Calibri"/>
              </a:rPr>
              <a:t>data(reply)</a:t>
            </a:r>
            <a:endParaRPr/>
          </a:p>
        </p:txBody>
      </p:sp>
      <p:sp>
        <p:nvSpPr>
          <p:cNvPr id="762" name="Google Shape;762;p104"/>
          <p:cNvSpPr/>
          <p:nvPr/>
        </p:nvSpPr>
        <p:spPr>
          <a:xfrm>
            <a:off x="1447800" y="16002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socket()</a:t>
            </a:r>
            <a:endParaRPr b="0" i="0" sz="1800" u="none" cap="none" strike="noStrike">
              <a:solidFill>
                <a:srgbClr val="00B0F0"/>
              </a:solidFill>
              <a:latin typeface="Calibri"/>
              <a:ea typeface="Calibri"/>
              <a:cs typeface="Calibri"/>
              <a:sym typeface="Calibri"/>
            </a:endParaRPr>
          </a:p>
        </p:txBody>
      </p:sp>
      <p:sp>
        <p:nvSpPr>
          <p:cNvPr id="763" name="Google Shape;763;p104"/>
          <p:cNvSpPr/>
          <p:nvPr/>
        </p:nvSpPr>
        <p:spPr>
          <a:xfrm>
            <a:off x="6172200" y="31242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socket()</a:t>
            </a:r>
            <a:endParaRPr b="0" i="0" sz="1800" u="none" cap="none" strike="noStrike">
              <a:solidFill>
                <a:srgbClr val="00B050"/>
              </a:solidFill>
              <a:latin typeface="Calibri"/>
              <a:ea typeface="Calibri"/>
              <a:cs typeface="Calibri"/>
              <a:sym typeface="Calibri"/>
            </a:endParaRPr>
          </a:p>
        </p:txBody>
      </p:sp>
      <p:sp>
        <p:nvSpPr>
          <p:cNvPr id="764" name="Google Shape;764;p104"/>
          <p:cNvSpPr/>
          <p:nvPr/>
        </p:nvSpPr>
        <p:spPr>
          <a:xfrm>
            <a:off x="1447800" y="51054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read()</a:t>
            </a:r>
            <a:endParaRPr b="0" i="0" sz="1800" u="none" cap="none" strike="noStrike">
              <a:solidFill>
                <a:srgbClr val="00B0F0"/>
              </a:solidFill>
              <a:latin typeface="Calibri"/>
              <a:ea typeface="Calibri"/>
              <a:cs typeface="Calibri"/>
              <a:sym typeface="Calibri"/>
            </a:endParaRPr>
          </a:p>
        </p:txBody>
      </p:sp>
      <p:sp>
        <p:nvSpPr>
          <p:cNvPr id="765" name="Google Shape;765;p104"/>
          <p:cNvSpPr/>
          <p:nvPr/>
        </p:nvSpPr>
        <p:spPr>
          <a:xfrm>
            <a:off x="6172200" y="51054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write()</a:t>
            </a:r>
            <a:endParaRPr b="0" i="0" sz="1800" u="none" cap="none" strike="noStrike">
              <a:solidFill>
                <a:srgbClr val="00B050"/>
              </a:solidFill>
              <a:latin typeface="Calibri"/>
              <a:ea typeface="Calibri"/>
              <a:cs typeface="Calibri"/>
              <a:sym typeface="Calibri"/>
            </a:endParaRPr>
          </a:p>
        </p:txBody>
      </p:sp>
      <p:sp>
        <p:nvSpPr>
          <p:cNvPr id="766" name="Google Shape;766;p104"/>
          <p:cNvSpPr/>
          <p:nvPr/>
        </p:nvSpPr>
        <p:spPr>
          <a:xfrm>
            <a:off x="1447800" y="36576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accept()</a:t>
            </a:r>
            <a:endParaRPr b="0" i="0" sz="1800" u="none" cap="none" strike="noStrike">
              <a:solidFill>
                <a:srgbClr val="00B0F0"/>
              </a:solidFill>
              <a:latin typeface="Calibri"/>
              <a:ea typeface="Calibri"/>
              <a:cs typeface="Calibri"/>
              <a:sym typeface="Calibri"/>
            </a:endParaRPr>
          </a:p>
        </p:txBody>
      </p:sp>
      <p:sp>
        <p:nvSpPr>
          <p:cNvPr id="767" name="Google Shape;767;p104"/>
          <p:cNvSpPr/>
          <p:nvPr/>
        </p:nvSpPr>
        <p:spPr>
          <a:xfrm>
            <a:off x="1447800" y="30480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listen()</a:t>
            </a:r>
            <a:endParaRPr b="0" i="0" sz="1800" u="none" cap="none" strike="noStrike">
              <a:solidFill>
                <a:srgbClr val="00B0F0"/>
              </a:solidFill>
              <a:latin typeface="Calibri"/>
              <a:ea typeface="Calibri"/>
              <a:cs typeface="Calibri"/>
              <a:sym typeface="Calibri"/>
            </a:endParaRPr>
          </a:p>
        </p:txBody>
      </p:sp>
      <p:sp>
        <p:nvSpPr>
          <p:cNvPr id="768" name="Google Shape;768;p104"/>
          <p:cNvSpPr/>
          <p:nvPr/>
        </p:nvSpPr>
        <p:spPr>
          <a:xfrm>
            <a:off x="1447800" y="22860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bind()</a:t>
            </a:r>
            <a:endParaRPr b="0" i="0" sz="1800" u="none" cap="none" strike="noStrike">
              <a:solidFill>
                <a:srgbClr val="00B0F0"/>
              </a:solidFill>
              <a:latin typeface="Calibri"/>
              <a:ea typeface="Calibri"/>
              <a:cs typeface="Calibri"/>
              <a:sym typeface="Calibri"/>
            </a:endParaRPr>
          </a:p>
        </p:txBody>
      </p:sp>
      <p:sp>
        <p:nvSpPr>
          <p:cNvPr id="769" name="Google Shape;769;p104"/>
          <p:cNvSpPr/>
          <p:nvPr/>
        </p:nvSpPr>
        <p:spPr>
          <a:xfrm>
            <a:off x="1447800" y="63246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write()</a:t>
            </a:r>
            <a:endParaRPr b="0" i="0" sz="1800" u="none" cap="none" strike="noStrike">
              <a:solidFill>
                <a:srgbClr val="00B0F0"/>
              </a:solidFill>
              <a:latin typeface="Calibri"/>
              <a:ea typeface="Calibri"/>
              <a:cs typeface="Calibri"/>
              <a:sym typeface="Calibri"/>
            </a:endParaRPr>
          </a:p>
        </p:txBody>
      </p:sp>
      <p:sp>
        <p:nvSpPr>
          <p:cNvPr id="770" name="Google Shape;770;p104"/>
          <p:cNvSpPr/>
          <p:nvPr/>
        </p:nvSpPr>
        <p:spPr>
          <a:xfrm>
            <a:off x="6172200" y="37338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connect()</a:t>
            </a:r>
            <a:endParaRPr b="0" i="0" sz="1800" u="none" cap="none" strike="noStrike">
              <a:solidFill>
                <a:srgbClr val="00B050"/>
              </a:solidFill>
              <a:latin typeface="Calibri"/>
              <a:ea typeface="Calibri"/>
              <a:cs typeface="Calibri"/>
              <a:sym typeface="Calibri"/>
            </a:endParaRPr>
          </a:p>
        </p:txBody>
      </p:sp>
      <p:sp>
        <p:nvSpPr>
          <p:cNvPr id="771" name="Google Shape;771;p104"/>
          <p:cNvSpPr/>
          <p:nvPr/>
        </p:nvSpPr>
        <p:spPr>
          <a:xfrm>
            <a:off x="6172200" y="63246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read()</a:t>
            </a:r>
            <a:endParaRPr b="0" i="0" sz="1800" u="none" cap="none" strike="noStrike">
              <a:solidFill>
                <a:srgbClr val="00B050"/>
              </a:solidFill>
              <a:latin typeface="Calibri"/>
              <a:ea typeface="Calibri"/>
              <a:cs typeface="Calibri"/>
              <a:sym typeface="Calibri"/>
            </a:endParaRPr>
          </a:p>
        </p:txBody>
      </p:sp>
      <p:cxnSp>
        <p:nvCxnSpPr>
          <p:cNvPr id="772" name="Google Shape;772;p104"/>
          <p:cNvCxnSpPr>
            <a:stCxn id="762" idx="2"/>
            <a:endCxn id="768" idx="0"/>
          </p:cNvCxnSpPr>
          <p:nvPr/>
        </p:nvCxnSpPr>
        <p:spPr>
          <a:xfrm>
            <a:off x="2362200" y="1905000"/>
            <a:ext cx="0" cy="381000"/>
          </a:xfrm>
          <a:prstGeom prst="straightConnector1">
            <a:avLst/>
          </a:prstGeom>
          <a:noFill/>
          <a:ln cap="flat" cmpd="sng" w="9525">
            <a:solidFill>
              <a:srgbClr val="4A7DBA"/>
            </a:solidFill>
            <a:prstDash val="solid"/>
            <a:round/>
            <a:headEnd len="sm" w="sm" type="none"/>
            <a:tailEnd len="med" w="med" type="stealth"/>
          </a:ln>
        </p:spPr>
      </p:cxnSp>
      <p:cxnSp>
        <p:nvCxnSpPr>
          <p:cNvPr id="773" name="Google Shape;773;p104"/>
          <p:cNvCxnSpPr>
            <a:stCxn id="768" idx="2"/>
            <a:endCxn id="767" idx="0"/>
          </p:cNvCxnSpPr>
          <p:nvPr/>
        </p:nvCxnSpPr>
        <p:spPr>
          <a:xfrm>
            <a:off x="2362200" y="2590800"/>
            <a:ext cx="0" cy="457200"/>
          </a:xfrm>
          <a:prstGeom prst="straightConnector1">
            <a:avLst/>
          </a:prstGeom>
          <a:noFill/>
          <a:ln cap="flat" cmpd="sng" w="9525">
            <a:solidFill>
              <a:srgbClr val="4A7DBA"/>
            </a:solidFill>
            <a:prstDash val="solid"/>
            <a:round/>
            <a:headEnd len="sm" w="sm" type="none"/>
            <a:tailEnd len="med" w="med" type="stealth"/>
          </a:ln>
        </p:spPr>
      </p:cxnSp>
      <p:cxnSp>
        <p:nvCxnSpPr>
          <p:cNvPr id="774" name="Google Shape;774;p104"/>
          <p:cNvCxnSpPr>
            <a:stCxn id="767" idx="2"/>
            <a:endCxn id="766" idx="0"/>
          </p:cNvCxnSpPr>
          <p:nvPr/>
        </p:nvCxnSpPr>
        <p:spPr>
          <a:xfrm>
            <a:off x="2362200" y="3352800"/>
            <a:ext cx="0" cy="304800"/>
          </a:xfrm>
          <a:prstGeom prst="straightConnector1">
            <a:avLst/>
          </a:prstGeom>
          <a:noFill/>
          <a:ln cap="flat" cmpd="sng" w="9525">
            <a:solidFill>
              <a:srgbClr val="4A7DBA"/>
            </a:solidFill>
            <a:prstDash val="solid"/>
            <a:round/>
            <a:headEnd len="sm" w="sm" type="none"/>
            <a:tailEnd len="med" w="med" type="stealth"/>
          </a:ln>
        </p:spPr>
      </p:cxnSp>
      <p:cxnSp>
        <p:nvCxnSpPr>
          <p:cNvPr id="775" name="Google Shape;775;p104"/>
          <p:cNvCxnSpPr>
            <a:stCxn id="766" idx="2"/>
          </p:cNvCxnSpPr>
          <p:nvPr/>
        </p:nvCxnSpPr>
        <p:spPr>
          <a:xfrm flipH="1">
            <a:off x="2360700" y="3962400"/>
            <a:ext cx="1500" cy="381000"/>
          </a:xfrm>
          <a:prstGeom prst="straightConnector1">
            <a:avLst/>
          </a:prstGeom>
          <a:noFill/>
          <a:ln cap="flat" cmpd="sng" w="9525">
            <a:solidFill>
              <a:srgbClr val="4A7DBA"/>
            </a:solidFill>
            <a:prstDash val="solid"/>
            <a:round/>
            <a:headEnd len="sm" w="sm" type="none"/>
            <a:tailEnd len="med" w="med" type="stealth"/>
          </a:ln>
        </p:spPr>
      </p:cxnSp>
      <p:cxnSp>
        <p:nvCxnSpPr>
          <p:cNvPr id="776" name="Google Shape;776;p104"/>
          <p:cNvCxnSpPr>
            <a:endCxn id="764" idx="0"/>
          </p:cNvCxnSpPr>
          <p:nvPr/>
        </p:nvCxnSpPr>
        <p:spPr>
          <a:xfrm flipH="1">
            <a:off x="2362200" y="4724400"/>
            <a:ext cx="1500" cy="381000"/>
          </a:xfrm>
          <a:prstGeom prst="straightConnector1">
            <a:avLst/>
          </a:prstGeom>
          <a:noFill/>
          <a:ln cap="flat" cmpd="sng" w="9525">
            <a:solidFill>
              <a:srgbClr val="4A7DBA"/>
            </a:solidFill>
            <a:prstDash val="solid"/>
            <a:round/>
            <a:headEnd len="sm" w="sm" type="none"/>
            <a:tailEnd len="med" w="med" type="stealth"/>
          </a:ln>
        </p:spPr>
      </p:cxnSp>
      <p:cxnSp>
        <p:nvCxnSpPr>
          <p:cNvPr id="777" name="Google Shape;777;p104"/>
          <p:cNvCxnSpPr>
            <a:stCxn id="764" idx="2"/>
          </p:cNvCxnSpPr>
          <p:nvPr/>
        </p:nvCxnSpPr>
        <p:spPr>
          <a:xfrm flipH="1">
            <a:off x="2360700" y="5410200"/>
            <a:ext cx="1500" cy="304800"/>
          </a:xfrm>
          <a:prstGeom prst="straightConnector1">
            <a:avLst/>
          </a:prstGeom>
          <a:noFill/>
          <a:ln cap="flat" cmpd="sng" w="9525">
            <a:solidFill>
              <a:srgbClr val="4A7DBA"/>
            </a:solidFill>
            <a:prstDash val="solid"/>
            <a:round/>
            <a:headEnd len="sm" w="sm" type="none"/>
            <a:tailEnd len="med" w="med" type="stealth"/>
          </a:ln>
        </p:spPr>
      </p:cxnSp>
      <p:cxnSp>
        <p:nvCxnSpPr>
          <p:cNvPr id="778" name="Google Shape;778;p104"/>
          <p:cNvCxnSpPr>
            <a:endCxn id="769" idx="0"/>
          </p:cNvCxnSpPr>
          <p:nvPr/>
        </p:nvCxnSpPr>
        <p:spPr>
          <a:xfrm flipH="1">
            <a:off x="2362200" y="6019800"/>
            <a:ext cx="1500" cy="304800"/>
          </a:xfrm>
          <a:prstGeom prst="straightConnector1">
            <a:avLst/>
          </a:prstGeom>
          <a:noFill/>
          <a:ln cap="flat" cmpd="sng" w="9525">
            <a:solidFill>
              <a:srgbClr val="4A7DBA"/>
            </a:solidFill>
            <a:prstDash val="solid"/>
            <a:round/>
            <a:headEnd len="sm" w="sm" type="none"/>
            <a:tailEnd len="med" w="med" type="stealth"/>
          </a:ln>
        </p:spPr>
      </p:cxnSp>
      <p:cxnSp>
        <p:nvCxnSpPr>
          <p:cNvPr id="779" name="Google Shape;779;p104"/>
          <p:cNvCxnSpPr>
            <a:stCxn id="765" idx="2"/>
            <a:endCxn id="771" idx="0"/>
          </p:cNvCxnSpPr>
          <p:nvPr/>
        </p:nvCxnSpPr>
        <p:spPr>
          <a:xfrm>
            <a:off x="7086600" y="5410200"/>
            <a:ext cx="0" cy="914400"/>
          </a:xfrm>
          <a:prstGeom prst="straightConnector1">
            <a:avLst/>
          </a:prstGeom>
          <a:noFill/>
          <a:ln cap="flat" cmpd="sng" w="9525">
            <a:solidFill>
              <a:srgbClr val="4A7DBA"/>
            </a:solidFill>
            <a:prstDash val="solid"/>
            <a:round/>
            <a:headEnd len="sm" w="sm" type="none"/>
            <a:tailEnd len="med" w="med" type="stealth"/>
          </a:ln>
        </p:spPr>
      </p:cxnSp>
      <p:cxnSp>
        <p:nvCxnSpPr>
          <p:cNvPr id="780" name="Google Shape;780;p104"/>
          <p:cNvCxnSpPr>
            <a:stCxn id="770" idx="2"/>
            <a:endCxn id="765" idx="0"/>
          </p:cNvCxnSpPr>
          <p:nvPr/>
        </p:nvCxnSpPr>
        <p:spPr>
          <a:xfrm>
            <a:off x="7086600" y="4038600"/>
            <a:ext cx="0" cy="1066800"/>
          </a:xfrm>
          <a:prstGeom prst="straightConnector1">
            <a:avLst/>
          </a:prstGeom>
          <a:noFill/>
          <a:ln cap="flat" cmpd="sng" w="9525">
            <a:solidFill>
              <a:srgbClr val="4A7DBA"/>
            </a:solidFill>
            <a:prstDash val="solid"/>
            <a:round/>
            <a:headEnd len="sm" w="sm" type="none"/>
            <a:tailEnd len="med" w="med" type="stealth"/>
          </a:ln>
        </p:spPr>
      </p:cxnSp>
      <p:cxnSp>
        <p:nvCxnSpPr>
          <p:cNvPr id="781" name="Google Shape;781;p104"/>
          <p:cNvCxnSpPr>
            <a:stCxn id="763" idx="2"/>
            <a:endCxn id="770" idx="0"/>
          </p:cNvCxnSpPr>
          <p:nvPr/>
        </p:nvCxnSpPr>
        <p:spPr>
          <a:xfrm>
            <a:off x="7086600" y="3429000"/>
            <a:ext cx="0" cy="304800"/>
          </a:xfrm>
          <a:prstGeom prst="straightConnector1">
            <a:avLst/>
          </a:prstGeom>
          <a:noFill/>
          <a:ln cap="flat" cmpd="sng" w="9525">
            <a:solidFill>
              <a:srgbClr val="4A7DBA"/>
            </a:solidFill>
            <a:prstDash val="solid"/>
            <a:round/>
            <a:headEnd len="sm" w="sm" type="none"/>
            <a:tailEnd len="med" w="med" type="stealth"/>
          </a:ln>
        </p:spPr>
      </p:cxnSp>
      <p:cxnSp>
        <p:nvCxnSpPr>
          <p:cNvPr id="782" name="Google Shape;782;p104"/>
          <p:cNvCxnSpPr>
            <a:stCxn id="770" idx="1"/>
          </p:cNvCxnSpPr>
          <p:nvPr/>
        </p:nvCxnSpPr>
        <p:spPr>
          <a:xfrm flipH="1">
            <a:off x="2362200" y="3886200"/>
            <a:ext cx="3810000" cy="990600"/>
          </a:xfrm>
          <a:prstGeom prst="straightConnector1">
            <a:avLst/>
          </a:prstGeom>
          <a:noFill/>
          <a:ln cap="flat" cmpd="sng" w="9525">
            <a:solidFill>
              <a:srgbClr val="4A7DBA"/>
            </a:solidFill>
            <a:prstDash val="solid"/>
            <a:round/>
            <a:headEnd len="med" w="med" type="stealth"/>
            <a:tailEnd len="med" w="med" type="stealth"/>
          </a:ln>
        </p:spPr>
      </p:cxnSp>
      <p:cxnSp>
        <p:nvCxnSpPr>
          <p:cNvPr id="783" name="Google Shape;783;p104"/>
          <p:cNvCxnSpPr>
            <a:stCxn id="765" idx="1"/>
            <a:endCxn id="764" idx="3"/>
          </p:cNvCxnSpPr>
          <p:nvPr/>
        </p:nvCxnSpPr>
        <p:spPr>
          <a:xfrm rot="10800000">
            <a:off x="3276600" y="5257800"/>
            <a:ext cx="2895600" cy="0"/>
          </a:xfrm>
          <a:prstGeom prst="straightConnector1">
            <a:avLst/>
          </a:prstGeom>
          <a:noFill/>
          <a:ln cap="flat" cmpd="sng" w="9525">
            <a:solidFill>
              <a:srgbClr val="4A7DBA"/>
            </a:solidFill>
            <a:prstDash val="solid"/>
            <a:round/>
            <a:headEnd len="sm" w="sm" type="none"/>
            <a:tailEnd len="med" w="med" type="stealth"/>
          </a:ln>
        </p:spPr>
      </p:cxnSp>
      <p:cxnSp>
        <p:nvCxnSpPr>
          <p:cNvPr id="784" name="Google Shape;784;p104"/>
          <p:cNvCxnSpPr>
            <a:stCxn id="771" idx="1"/>
            <a:endCxn id="769" idx="3"/>
          </p:cNvCxnSpPr>
          <p:nvPr/>
        </p:nvCxnSpPr>
        <p:spPr>
          <a:xfrm rot="10800000">
            <a:off x="3276600" y="6477000"/>
            <a:ext cx="2895600" cy="0"/>
          </a:xfrm>
          <a:prstGeom prst="straightConnector1">
            <a:avLst/>
          </a:prstGeom>
          <a:noFill/>
          <a:ln cap="flat" cmpd="sng" w="9525">
            <a:solidFill>
              <a:srgbClr val="4A7DBA"/>
            </a:solidFill>
            <a:prstDash val="solid"/>
            <a:round/>
            <a:headEnd len="med" w="med" type="stealth"/>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5"/>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790" name="Google Shape;790;p105"/>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Network I/O for connection oriented is always with the same peer process.</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previous fig. gives a time line for a connection oriented transfer.</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First the server process starts and sometime later client starts, which tries to connect to the server.</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Both server and client opens a socket, but only server needs to bind a name to its own socket.</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When client asks for a connection the server will accept it and association is established.</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6"/>
          <p:cNvSpPr txBox="1"/>
          <p:nvPr>
            <p:ph type="title"/>
          </p:nvPr>
        </p:nvSpPr>
        <p:spPr>
          <a:xfrm>
            <a:off x="457200" y="0"/>
            <a:ext cx="82296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3959" u="none" cap="none" strike="noStrike">
                <a:solidFill>
                  <a:srgbClr val="76923C"/>
                </a:solidFill>
                <a:latin typeface="Calibri"/>
                <a:ea typeface="Calibri"/>
                <a:cs typeface="Calibri"/>
                <a:sym typeface="Calibri"/>
              </a:rPr>
              <a:t>Socket System Calls for Connectionless Protocol</a:t>
            </a:r>
            <a:endParaRPr b="0" i="0" sz="3959" u="none" cap="none" strike="noStrike">
              <a:solidFill>
                <a:srgbClr val="76923C"/>
              </a:solidFill>
              <a:latin typeface="Calibri"/>
              <a:ea typeface="Calibri"/>
              <a:cs typeface="Calibri"/>
              <a:sym typeface="Calibri"/>
            </a:endParaRPr>
          </a:p>
        </p:txBody>
      </p:sp>
      <p:sp>
        <p:nvSpPr>
          <p:cNvPr id="796" name="Google Shape;796;p106"/>
          <p:cNvSpPr txBox="1"/>
          <p:nvPr>
            <p:ph idx="1" type="body"/>
          </p:nvPr>
        </p:nvSpPr>
        <p:spPr>
          <a:xfrm>
            <a:off x="0" y="9906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t/>
            </a:r>
            <a:endParaRPr b="1" i="0" sz="2000" u="none" cap="none" strike="noStrike">
              <a:solidFill>
                <a:srgbClr val="FF0000"/>
              </a:solidFill>
              <a:latin typeface="Calibri"/>
              <a:ea typeface="Calibri"/>
              <a:cs typeface="Calibri"/>
              <a:sym typeface="Calibri"/>
            </a:endParaRPr>
          </a:p>
          <a:p>
            <a:pPr indent="-342900" lvl="0" marL="342900" marR="0" rtl="0" algn="l">
              <a:spcBef>
                <a:spcPts val="400"/>
              </a:spcBef>
              <a:spcAft>
                <a:spcPts val="0"/>
              </a:spcAft>
              <a:buClr>
                <a:srgbClr val="FF0000"/>
              </a:buClr>
              <a:buFont typeface="Arial"/>
              <a:buNone/>
            </a:pPr>
            <a:r>
              <a:rPr b="1" i="0" lang="en-US" sz="2000" u="none" cap="none" strike="noStrike">
                <a:solidFill>
                  <a:srgbClr val="FF0000"/>
                </a:solidFill>
                <a:latin typeface="Calibri"/>
                <a:ea typeface="Calibri"/>
                <a:cs typeface="Calibri"/>
                <a:sym typeface="Calibri"/>
              </a:rPr>
              <a:t>		Server</a:t>
            </a:r>
            <a:r>
              <a:rPr b="0" i="0" lang="en-US" sz="2000" u="none" cap="none" strike="noStrike">
                <a:solidFill>
                  <a:srgbClr val="00B0F0"/>
                </a:solidFill>
                <a:latin typeface="Calibri"/>
                <a:ea typeface="Calibri"/>
                <a:cs typeface="Calibri"/>
                <a:sym typeface="Calibri"/>
              </a:rPr>
              <a:t>( connectionless protocol)</a:t>
            </a:r>
            <a:endParaRPr/>
          </a:p>
          <a:p>
            <a:pPr indent="-342900" lvl="0" marL="342900" marR="0" rtl="0" algn="l">
              <a:spcBef>
                <a:spcPts val="400"/>
              </a:spcBef>
              <a:spcAft>
                <a:spcPts val="0"/>
              </a:spcAft>
              <a:buClr>
                <a:schemeClr val="dk1"/>
              </a:buClr>
              <a:buFont typeface="Arial"/>
              <a:buNone/>
            </a:pPr>
            <a:r>
              <a:t/>
            </a:r>
            <a:endParaRPr b="0" i="0" sz="2000" u="none" cap="none" strike="noStrike">
              <a:solidFill>
                <a:srgbClr val="00B0F0"/>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0" i="0" sz="2000" u="none" cap="none" strike="noStrike">
              <a:solidFill>
                <a:srgbClr val="00B0F0"/>
              </a:solidFill>
              <a:latin typeface="Calibri"/>
              <a:ea typeface="Calibri"/>
              <a:cs typeface="Calibri"/>
              <a:sym typeface="Calibri"/>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r>
              <a:rPr b="1" i="0" lang="en-US" sz="2000" u="none" cap="none" strike="noStrike">
                <a:solidFill>
                  <a:srgbClr val="FF0000"/>
                </a:solidFill>
                <a:latin typeface="Calibri"/>
                <a:ea typeface="Calibri"/>
                <a:cs typeface="Calibri"/>
                <a:sym typeface="Calibri"/>
              </a:rPr>
              <a:t>Client</a:t>
            </a:r>
            <a:endParaRPr/>
          </a:p>
          <a:p>
            <a:pPr indent="-342900" lvl="0" marL="342900" marR="0" rtl="0" algn="l">
              <a:spcBef>
                <a:spcPts val="400"/>
              </a:spcBef>
              <a:spcAft>
                <a:spcPts val="0"/>
              </a:spcAft>
              <a:buClr>
                <a:schemeClr val="dk1"/>
              </a:buClr>
              <a:buFont typeface="Arial"/>
              <a:buNone/>
            </a:pPr>
            <a:r>
              <a:t/>
            </a:r>
            <a:endParaRPr b="1" i="0" sz="2000" u="none" cap="none" strike="noStrike">
              <a:solidFill>
                <a:srgbClr val="FF0000"/>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1" i="0" sz="2000" u="none" cap="none" strike="noStrike">
              <a:solidFill>
                <a:srgbClr val="FF0000"/>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1" i="0" sz="2000" u="none" cap="none" strike="noStrike">
              <a:solidFill>
                <a:srgbClr val="FF0000"/>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1" i="0" sz="2000" u="none" cap="none" strike="noStrike">
              <a:solidFill>
                <a:srgbClr val="FF0000"/>
              </a:solidFill>
              <a:latin typeface="Calibri"/>
              <a:ea typeface="Calibri"/>
              <a:cs typeface="Calibri"/>
              <a:sym typeface="Calibri"/>
            </a:endParaRPr>
          </a:p>
          <a:p>
            <a:pPr indent="-342900" lvl="0" marL="342900" marR="0" rtl="0" algn="l">
              <a:spcBef>
                <a:spcPts val="400"/>
              </a:spcBef>
              <a:spcAft>
                <a:spcPts val="0"/>
              </a:spcAft>
              <a:buClr>
                <a:schemeClr val="dk1"/>
              </a:buClr>
              <a:buFont typeface="Arial"/>
              <a:buNone/>
            </a:pPr>
            <a:r>
              <a:t/>
            </a:r>
            <a:endParaRPr b="1" i="0" sz="2000" u="none" cap="none" strike="noStrike">
              <a:solidFill>
                <a:srgbClr val="FF0000"/>
              </a:solidFill>
              <a:latin typeface="Calibri"/>
              <a:ea typeface="Calibri"/>
              <a:cs typeface="Calibri"/>
              <a:sym typeface="Calibri"/>
            </a:endParaRPr>
          </a:p>
          <a:p>
            <a:pPr indent="-342900" lvl="0" marL="342900" marR="0" rtl="0" algn="l">
              <a:spcBef>
                <a:spcPts val="400"/>
              </a:spcBef>
              <a:spcAft>
                <a:spcPts val="0"/>
              </a:spcAft>
              <a:buClr>
                <a:srgbClr val="FF0000"/>
              </a:buClr>
              <a:buFont typeface="Arial"/>
              <a:buNone/>
            </a:pPr>
            <a:r>
              <a:rPr b="0" i="0" lang="en-US" sz="2000" u="none" cap="none" strike="noStrike">
                <a:solidFill>
                  <a:srgbClr val="FF0000"/>
                </a:solidFill>
                <a:latin typeface="Calibri"/>
                <a:ea typeface="Calibri"/>
                <a:cs typeface="Calibri"/>
                <a:sym typeface="Calibri"/>
              </a:rPr>
              <a:t>	blocks until data received      </a:t>
            </a:r>
            <a:r>
              <a:rPr b="0" i="0" lang="en-US" sz="2000" u="none" cap="none" strike="noStrike">
                <a:solidFill>
                  <a:srgbClr val="C00000"/>
                </a:solidFill>
                <a:latin typeface="Calibri"/>
                <a:ea typeface="Calibri"/>
                <a:cs typeface="Calibri"/>
                <a:sym typeface="Calibri"/>
              </a:rPr>
              <a:t>data(request)</a:t>
            </a:r>
            <a:endParaRPr/>
          </a:p>
          <a:p>
            <a:pPr indent="-342900" lvl="0" marL="342900" marR="0" rtl="0" algn="l">
              <a:spcBef>
                <a:spcPts val="400"/>
              </a:spcBef>
              <a:spcAft>
                <a:spcPts val="0"/>
              </a:spcAft>
              <a:buClr>
                <a:srgbClr val="FF0000"/>
              </a:buClr>
              <a:buFont typeface="Arial"/>
              <a:buNone/>
            </a:pPr>
            <a:r>
              <a:rPr b="0" i="0" lang="en-US" sz="2000" u="none" cap="none" strike="noStrike">
                <a:solidFill>
                  <a:srgbClr val="FF0000"/>
                </a:solidFill>
                <a:latin typeface="Calibri"/>
                <a:ea typeface="Calibri"/>
                <a:cs typeface="Calibri"/>
                <a:sym typeface="Calibri"/>
              </a:rPr>
              <a:t>		from a client</a:t>
            </a:r>
            <a:endParaRPr b="0" i="0" sz="2000" u="none" cap="none" strike="noStrike">
              <a:solidFill>
                <a:srgbClr val="00B0F0"/>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000" u="none" cap="none" strike="noStrike">
                <a:solidFill>
                  <a:srgbClr val="FF0000"/>
                </a:solidFill>
                <a:latin typeface="Calibri"/>
                <a:ea typeface="Calibri"/>
                <a:cs typeface="Calibri"/>
                <a:sym typeface="Calibri"/>
              </a:rPr>
              <a:t>  </a:t>
            </a:r>
            <a:r>
              <a:rPr b="0" i="0" lang="en-US" sz="2000" u="none" cap="none" strike="noStrike">
                <a:solidFill>
                  <a:srgbClr val="7030A0"/>
                </a:solidFill>
                <a:latin typeface="Calibri"/>
                <a:ea typeface="Calibri"/>
                <a:cs typeface="Calibri"/>
                <a:sym typeface="Calibri"/>
              </a:rPr>
              <a:t>process  request</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000" u="none" cap="none" strike="noStrike">
                <a:solidFill>
                  <a:srgbClr val="C00000"/>
                </a:solidFill>
                <a:latin typeface="Calibri"/>
                <a:ea typeface="Calibri"/>
                <a:cs typeface="Calibri"/>
                <a:sym typeface="Calibri"/>
              </a:rPr>
              <a:t>data(reply)</a:t>
            </a:r>
            <a:endParaRPr/>
          </a:p>
        </p:txBody>
      </p:sp>
      <p:sp>
        <p:nvSpPr>
          <p:cNvPr id="797" name="Google Shape;797;p106"/>
          <p:cNvSpPr/>
          <p:nvPr/>
        </p:nvSpPr>
        <p:spPr>
          <a:xfrm>
            <a:off x="914400" y="63246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sendto()</a:t>
            </a:r>
            <a:endParaRPr b="0" i="0" sz="1800" u="none" cap="none" strike="noStrike">
              <a:solidFill>
                <a:srgbClr val="00B0F0"/>
              </a:solidFill>
              <a:latin typeface="Calibri"/>
              <a:ea typeface="Calibri"/>
              <a:cs typeface="Calibri"/>
              <a:sym typeface="Calibri"/>
            </a:endParaRPr>
          </a:p>
        </p:txBody>
      </p:sp>
      <p:sp>
        <p:nvSpPr>
          <p:cNvPr id="798" name="Google Shape;798;p106"/>
          <p:cNvSpPr/>
          <p:nvPr/>
        </p:nvSpPr>
        <p:spPr>
          <a:xfrm>
            <a:off x="914400" y="18288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socket()</a:t>
            </a:r>
            <a:endParaRPr b="0" i="0" sz="1800" u="none" cap="none" strike="noStrike">
              <a:solidFill>
                <a:srgbClr val="00B0F0"/>
              </a:solidFill>
              <a:latin typeface="Calibri"/>
              <a:ea typeface="Calibri"/>
              <a:cs typeface="Calibri"/>
              <a:sym typeface="Calibri"/>
            </a:endParaRPr>
          </a:p>
        </p:txBody>
      </p:sp>
      <p:sp>
        <p:nvSpPr>
          <p:cNvPr id="799" name="Google Shape;799;p106"/>
          <p:cNvSpPr/>
          <p:nvPr/>
        </p:nvSpPr>
        <p:spPr>
          <a:xfrm>
            <a:off x="5791200" y="62484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recvfrom()</a:t>
            </a:r>
            <a:endParaRPr b="0" i="0" sz="1800" u="none" cap="none" strike="noStrike">
              <a:solidFill>
                <a:srgbClr val="00B050"/>
              </a:solidFill>
              <a:latin typeface="Calibri"/>
              <a:ea typeface="Calibri"/>
              <a:cs typeface="Calibri"/>
              <a:sym typeface="Calibri"/>
            </a:endParaRPr>
          </a:p>
        </p:txBody>
      </p:sp>
      <p:sp>
        <p:nvSpPr>
          <p:cNvPr id="800" name="Google Shape;800;p106"/>
          <p:cNvSpPr/>
          <p:nvPr/>
        </p:nvSpPr>
        <p:spPr>
          <a:xfrm>
            <a:off x="914400" y="27432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bind()</a:t>
            </a:r>
            <a:endParaRPr b="0" i="0" sz="1800" u="none" cap="none" strike="noStrike">
              <a:solidFill>
                <a:srgbClr val="00B0F0"/>
              </a:solidFill>
              <a:latin typeface="Calibri"/>
              <a:ea typeface="Calibri"/>
              <a:cs typeface="Calibri"/>
              <a:sym typeface="Calibri"/>
            </a:endParaRPr>
          </a:p>
        </p:txBody>
      </p:sp>
      <p:sp>
        <p:nvSpPr>
          <p:cNvPr id="801" name="Google Shape;801;p106"/>
          <p:cNvSpPr/>
          <p:nvPr/>
        </p:nvSpPr>
        <p:spPr>
          <a:xfrm>
            <a:off x="5791200" y="46482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sendto()</a:t>
            </a:r>
            <a:endParaRPr b="0" i="0" sz="1800" u="none" cap="none" strike="noStrike">
              <a:solidFill>
                <a:srgbClr val="00B050"/>
              </a:solidFill>
              <a:latin typeface="Calibri"/>
              <a:ea typeface="Calibri"/>
              <a:cs typeface="Calibri"/>
              <a:sym typeface="Calibri"/>
            </a:endParaRPr>
          </a:p>
        </p:txBody>
      </p:sp>
      <p:sp>
        <p:nvSpPr>
          <p:cNvPr id="802" name="Google Shape;802;p106"/>
          <p:cNvSpPr/>
          <p:nvPr/>
        </p:nvSpPr>
        <p:spPr>
          <a:xfrm>
            <a:off x="914400" y="39624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F0"/>
                </a:solidFill>
                <a:latin typeface="Calibri"/>
                <a:ea typeface="Calibri"/>
                <a:cs typeface="Calibri"/>
                <a:sym typeface="Calibri"/>
              </a:rPr>
              <a:t>recvfrom()</a:t>
            </a:r>
            <a:endParaRPr b="0" i="0" sz="1800" u="none" cap="none" strike="noStrike">
              <a:solidFill>
                <a:srgbClr val="00B0F0"/>
              </a:solidFill>
              <a:latin typeface="Calibri"/>
              <a:ea typeface="Calibri"/>
              <a:cs typeface="Calibri"/>
              <a:sym typeface="Calibri"/>
            </a:endParaRPr>
          </a:p>
        </p:txBody>
      </p:sp>
      <p:sp>
        <p:nvSpPr>
          <p:cNvPr id="803" name="Google Shape;803;p106"/>
          <p:cNvSpPr/>
          <p:nvPr/>
        </p:nvSpPr>
        <p:spPr>
          <a:xfrm>
            <a:off x="5791200" y="37338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bind()</a:t>
            </a:r>
            <a:endParaRPr b="0" i="0" sz="1800" u="none" cap="none" strike="noStrike">
              <a:solidFill>
                <a:srgbClr val="00B050"/>
              </a:solidFill>
              <a:latin typeface="Calibri"/>
              <a:ea typeface="Calibri"/>
              <a:cs typeface="Calibri"/>
              <a:sym typeface="Calibri"/>
            </a:endParaRPr>
          </a:p>
        </p:txBody>
      </p:sp>
      <p:sp>
        <p:nvSpPr>
          <p:cNvPr id="804" name="Google Shape;804;p106"/>
          <p:cNvSpPr/>
          <p:nvPr/>
        </p:nvSpPr>
        <p:spPr>
          <a:xfrm>
            <a:off x="5791200" y="2895600"/>
            <a:ext cx="1828800" cy="30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050"/>
                </a:solidFill>
                <a:latin typeface="Calibri"/>
                <a:ea typeface="Calibri"/>
                <a:cs typeface="Calibri"/>
                <a:sym typeface="Calibri"/>
              </a:rPr>
              <a:t>socket()</a:t>
            </a:r>
            <a:endParaRPr b="0" i="0" sz="1800" u="none" cap="none" strike="noStrike">
              <a:solidFill>
                <a:srgbClr val="00B050"/>
              </a:solidFill>
              <a:latin typeface="Calibri"/>
              <a:ea typeface="Calibri"/>
              <a:cs typeface="Calibri"/>
              <a:sym typeface="Calibri"/>
            </a:endParaRPr>
          </a:p>
        </p:txBody>
      </p:sp>
      <p:cxnSp>
        <p:nvCxnSpPr>
          <p:cNvPr id="805" name="Google Shape;805;p106"/>
          <p:cNvCxnSpPr>
            <a:stCxn id="798" idx="2"/>
            <a:endCxn id="800" idx="0"/>
          </p:cNvCxnSpPr>
          <p:nvPr/>
        </p:nvCxnSpPr>
        <p:spPr>
          <a:xfrm>
            <a:off x="1828800" y="2133600"/>
            <a:ext cx="0" cy="609600"/>
          </a:xfrm>
          <a:prstGeom prst="straightConnector1">
            <a:avLst/>
          </a:prstGeom>
          <a:noFill/>
          <a:ln cap="flat" cmpd="sng" w="9525">
            <a:solidFill>
              <a:srgbClr val="4A7DBA"/>
            </a:solidFill>
            <a:prstDash val="solid"/>
            <a:round/>
            <a:headEnd len="sm" w="sm" type="none"/>
            <a:tailEnd len="med" w="med" type="stealth"/>
          </a:ln>
        </p:spPr>
      </p:cxnSp>
      <p:cxnSp>
        <p:nvCxnSpPr>
          <p:cNvPr id="806" name="Google Shape;806;p106"/>
          <p:cNvCxnSpPr>
            <a:stCxn id="800" idx="2"/>
            <a:endCxn id="802" idx="0"/>
          </p:cNvCxnSpPr>
          <p:nvPr/>
        </p:nvCxnSpPr>
        <p:spPr>
          <a:xfrm>
            <a:off x="1828800" y="3048000"/>
            <a:ext cx="0" cy="914400"/>
          </a:xfrm>
          <a:prstGeom prst="straightConnector1">
            <a:avLst/>
          </a:prstGeom>
          <a:noFill/>
          <a:ln cap="flat" cmpd="sng" w="9525">
            <a:solidFill>
              <a:srgbClr val="4A7DBA"/>
            </a:solidFill>
            <a:prstDash val="solid"/>
            <a:round/>
            <a:headEnd len="sm" w="sm" type="none"/>
            <a:tailEnd len="med" w="med" type="stealth"/>
          </a:ln>
        </p:spPr>
      </p:cxnSp>
      <p:cxnSp>
        <p:nvCxnSpPr>
          <p:cNvPr id="807" name="Google Shape;807;p106"/>
          <p:cNvCxnSpPr>
            <a:stCxn id="802" idx="2"/>
          </p:cNvCxnSpPr>
          <p:nvPr/>
        </p:nvCxnSpPr>
        <p:spPr>
          <a:xfrm flipH="1">
            <a:off x="1827300" y="4267200"/>
            <a:ext cx="1500" cy="381000"/>
          </a:xfrm>
          <a:prstGeom prst="straightConnector1">
            <a:avLst/>
          </a:prstGeom>
          <a:noFill/>
          <a:ln cap="flat" cmpd="sng" w="9525">
            <a:solidFill>
              <a:srgbClr val="4A7DBA"/>
            </a:solidFill>
            <a:prstDash val="solid"/>
            <a:round/>
            <a:headEnd len="sm" w="sm" type="none"/>
            <a:tailEnd len="med" w="med" type="stealth"/>
          </a:ln>
        </p:spPr>
      </p:cxnSp>
      <p:cxnSp>
        <p:nvCxnSpPr>
          <p:cNvPr id="808" name="Google Shape;808;p106"/>
          <p:cNvCxnSpPr/>
          <p:nvPr/>
        </p:nvCxnSpPr>
        <p:spPr>
          <a:xfrm rot="5400000">
            <a:off x="1639094" y="5371306"/>
            <a:ext cx="381000" cy="1588"/>
          </a:xfrm>
          <a:prstGeom prst="straightConnector1">
            <a:avLst/>
          </a:prstGeom>
          <a:noFill/>
          <a:ln cap="flat" cmpd="sng" w="9525">
            <a:solidFill>
              <a:srgbClr val="4A7DBA"/>
            </a:solidFill>
            <a:prstDash val="solid"/>
            <a:round/>
            <a:headEnd len="sm" w="sm" type="none"/>
            <a:tailEnd len="med" w="med" type="stealth"/>
          </a:ln>
        </p:spPr>
      </p:cxnSp>
      <p:cxnSp>
        <p:nvCxnSpPr>
          <p:cNvPr id="809" name="Google Shape;809;p106"/>
          <p:cNvCxnSpPr>
            <a:endCxn id="797" idx="0"/>
          </p:cNvCxnSpPr>
          <p:nvPr/>
        </p:nvCxnSpPr>
        <p:spPr>
          <a:xfrm flipH="1">
            <a:off x="1828800" y="5943600"/>
            <a:ext cx="1500" cy="381000"/>
          </a:xfrm>
          <a:prstGeom prst="straightConnector1">
            <a:avLst/>
          </a:prstGeom>
          <a:noFill/>
          <a:ln cap="flat" cmpd="sng" w="9525">
            <a:solidFill>
              <a:srgbClr val="4A7DBA"/>
            </a:solidFill>
            <a:prstDash val="solid"/>
            <a:round/>
            <a:headEnd len="sm" w="sm" type="none"/>
            <a:tailEnd len="med" w="med" type="stealth"/>
          </a:ln>
        </p:spPr>
      </p:cxnSp>
      <p:cxnSp>
        <p:nvCxnSpPr>
          <p:cNvPr id="810" name="Google Shape;810;p106"/>
          <p:cNvCxnSpPr>
            <a:stCxn id="801" idx="2"/>
            <a:endCxn id="799" idx="0"/>
          </p:cNvCxnSpPr>
          <p:nvPr/>
        </p:nvCxnSpPr>
        <p:spPr>
          <a:xfrm>
            <a:off x="6705600" y="4953000"/>
            <a:ext cx="0" cy="1295400"/>
          </a:xfrm>
          <a:prstGeom prst="straightConnector1">
            <a:avLst/>
          </a:prstGeom>
          <a:noFill/>
          <a:ln cap="flat" cmpd="sng" w="9525">
            <a:solidFill>
              <a:srgbClr val="4A7DBA"/>
            </a:solidFill>
            <a:prstDash val="solid"/>
            <a:round/>
            <a:headEnd len="sm" w="sm" type="none"/>
            <a:tailEnd len="med" w="med" type="stealth"/>
          </a:ln>
        </p:spPr>
      </p:cxnSp>
      <p:cxnSp>
        <p:nvCxnSpPr>
          <p:cNvPr id="811" name="Google Shape;811;p106"/>
          <p:cNvCxnSpPr>
            <a:stCxn id="803" idx="2"/>
            <a:endCxn id="801" idx="0"/>
          </p:cNvCxnSpPr>
          <p:nvPr/>
        </p:nvCxnSpPr>
        <p:spPr>
          <a:xfrm>
            <a:off x="6705600" y="4038600"/>
            <a:ext cx="0" cy="609600"/>
          </a:xfrm>
          <a:prstGeom prst="straightConnector1">
            <a:avLst/>
          </a:prstGeom>
          <a:noFill/>
          <a:ln cap="flat" cmpd="sng" w="9525">
            <a:solidFill>
              <a:srgbClr val="4A7DBA"/>
            </a:solidFill>
            <a:prstDash val="solid"/>
            <a:round/>
            <a:headEnd len="sm" w="sm" type="none"/>
            <a:tailEnd len="med" w="med" type="stealth"/>
          </a:ln>
        </p:spPr>
      </p:cxnSp>
      <p:cxnSp>
        <p:nvCxnSpPr>
          <p:cNvPr id="812" name="Google Shape;812;p106"/>
          <p:cNvCxnSpPr>
            <a:stCxn id="804" idx="2"/>
            <a:endCxn id="803" idx="0"/>
          </p:cNvCxnSpPr>
          <p:nvPr/>
        </p:nvCxnSpPr>
        <p:spPr>
          <a:xfrm>
            <a:off x="6705600" y="3200400"/>
            <a:ext cx="0" cy="533400"/>
          </a:xfrm>
          <a:prstGeom prst="straightConnector1">
            <a:avLst/>
          </a:prstGeom>
          <a:noFill/>
          <a:ln cap="flat" cmpd="sng" w="9525">
            <a:solidFill>
              <a:srgbClr val="4A7DBA"/>
            </a:solidFill>
            <a:prstDash val="solid"/>
            <a:round/>
            <a:headEnd len="sm" w="sm" type="none"/>
            <a:tailEnd len="med" w="med" type="stealth"/>
          </a:ln>
        </p:spPr>
      </p:cxnSp>
      <p:cxnSp>
        <p:nvCxnSpPr>
          <p:cNvPr id="813" name="Google Shape;813;p106"/>
          <p:cNvCxnSpPr>
            <a:stCxn id="801" idx="1"/>
          </p:cNvCxnSpPr>
          <p:nvPr/>
        </p:nvCxnSpPr>
        <p:spPr>
          <a:xfrm flipH="1">
            <a:off x="1828800" y="4800600"/>
            <a:ext cx="3962400" cy="533400"/>
          </a:xfrm>
          <a:prstGeom prst="straightConnector1">
            <a:avLst/>
          </a:prstGeom>
          <a:noFill/>
          <a:ln cap="flat" cmpd="sng" w="9525">
            <a:solidFill>
              <a:srgbClr val="4A7DBA"/>
            </a:solidFill>
            <a:prstDash val="solid"/>
            <a:round/>
            <a:headEnd len="sm" w="sm" type="none"/>
            <a:tailEnd len="med" w="med" type="stealth"/>
          </a:ln>
        </p:spPr>
      </p:cxnSp>
      <p:cxnSp>
        <p:nvCxnSpPr>
          <p:cNvPr id="814" name="Google Shape;814;p106"/>
          <p:cNvCxnSpPr>
            <a:stCxn id="799" idx="1"/>
            <a:endCxn id="797" idx="3"/>
          </p:cNvCxnSpPr>
          <p:nvPr/>
        </p:nvCxnSpPr>
        <p:spPr>
          <a:xfrm flipH="1">
            <a:off x="2743200" y="6400800"/>
            <a:ext cx="3048000" cy="76200"/>
          </a:xfrm>
          <a:prstGeom prst="straightConnector1">
            <a:avLst/>
          </a:prstGeom>
          <a:noFill/>
          <a:ln cap="flat" cmpd="sng" w="9525">
            <a:solidFill>
              <a:srgbClr val="4A7DBA"/>
            </a:solidFill>
            <a:prstDash val="solid"/>
            <a:round/>
            <a:headEnd len="med" w="med" type="stealth"/>
            <a:tailEnd len="sm" w="sm"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07"/>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820" name="Google Shape;820;p107"/>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previous fig. gives a time line for a connectionless transfer.</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First the server process starts and sometime later client starts, but unlike connection oriented it doesn’t try to establish a connection.</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Both server and client opens a socket, and both bind a name to its own socket.</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client just sends a datagram to the server by calling </a:t>
            </a:r>
            <a:r>
              <a:rPr b="0" i="1" lang="en-US" sz="3200" u="none" cap="none" strike="noStrike">
                <a:solidFill>
                  <a:srgbClr val="00B050"/>
                </a:solidFill>
                <a:latin typeface="Calibri"/>
                <a:ea typeface="Calibri"/>
                <a:cs typeface="Calibri"/>
                <a:sym typeface="Calibri"/>
              </a:rPr>
              <a:t>sendto(), </a:t>
            </a:r>
            <a:r>
              <a:rPr b="0" i="0" lang="en-US" sz="3200" u="none" cap="none" strike="noStrike">
                <a:solidFill>
                  <a:srgbClr val="00B050"/>
                </a:solidFill>
                <a:latin typeface="Calibri"/>
                <a:ea typeface="Calibri"/>
                <a:cs typeface="Calibri"/>
                <a:sym typeface="Calibri"/>
              </a:rPr>
              <a:t>and server doesn’t accept a connection but calls </a:t>
            </a:r>
            <a:r>
              <a:rPr b="0" i="1" lang="en-US" sz="3200" u="none" cap="none" strike="noStrike">
                <a:solidFill>
                  <a:srgbClr val="00B050"/>
                </a:solidFill>
                <a:latin typeface="Calibri"/>
                <a:ea typeface="Calibri"/>
                <a:cs typeface="Calibri"/>
                <a:sym typeface="Calibri"/>
              </a:rPr>
              <a:t>recvfrom() </a:t>
            </a:r>
            <a:r>
              <a:rPr b="0" i="0" lang="en-US" sz="3200" u="none" cap="none" strike="noStrike">
                <a:solidFill>
                  <a:srgbClr val="00B050"/>
                </a:solidFill>
                <a:latin typeface="Calibri"/>
                <a:ea typeface="Calibri"/>
                <a:cs typeface="Calibri"/>
                <a:sym typeface="Calibri"/>
              </a:rPr>
              <a:t>and waits for data to come.</a:t>
            </a:r>
            <a:endParaRPr/>
          </a:p>
          <a:p>
            <a:pPr indent="-342900" lvl="0" marL="342900" marR="0" rtl="0" algn="l">
              <a:lnSpc>
                <a:spcPct val="90000"/>
              </a:lnSpc>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data will have the client address, so that the server can send a response to client.</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Open a socket</a:t>
            </a:r>
            <a:endParaRPr b="0" i="0" sz="4400" u="none" cap="none" strike="noStrike">
              <a:solidFill>
                <a:srgbClr val="76923C"/>
              </a:solidFill>
              <a:latin typeface="Calibri"/>
              <a:ea typeface="Calibri"/>
              <a:cs typeface="Calibri"/>
              <a:sym typeface="Calibri"/>
            </a:endParaRPr>
          </a:p>
        </p:txBody>
      </p:sp>
      <p:sp>
        <p:nvSpPr>
          <p:cNvPr id="826" name="Google Shape;826;p108"/>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int socket( int domain, int type, int protocol);</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domain</a:t>
            </a:r>
            <a:r>
              <a:rPr b="0" i="0" lang="en-US" sz="3200" u="none" cap="none" strike="noStrike">
                <a:solidFill>
                  <a:srgbClr val="7030A0"/>
                </a:solidFill>
                <a:latin typeface="Calibri"/>
                <a:ea typeface="Calibri"/>
                <a:cs typeface="Calibri"/>
                <a:sym typeface="Calibri"/>
              </a:rPr>
              <a:t>	- specifies communication domain, 			  AF_UNIX, AF_INET.</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type</a:t>
            </a:r>
            <a:r>
              <a:rPr b="0" i="0" lang="en-US" sz="3200" u="none" cap="none" strike="noStrike">
                <a:solidFill>
                  <a:srgbClr val="7030A0"/>
                </a:solidFill>
                <a:latin typeface="Calibri"/>
                <a:ea typeface="Calibri"/>
                <a:cs typeface="Calibri"/>
                <a:sym typeface="Calibri"/>
              </a:rPr>
              <a:t>	- type of socket, SOCK_STREAM, 				  SOCK_DGRAM.</a:t>
            </a:r>
            <a:endParaRPr/>
          </a:p>
          <a:p>
            <a:pPr indent="-342900" lvl="0" marL="342900" marR="0" rtl="0" algn="l">
              <a:spcBef>
                <a:spcPts val="640"/>
              </a:spcBef>
              <a:spcAft>
                <a:spcPts val="0"/>
              </a:spcAft>
              <a:buClr>
                <a:srgbClr val="7030A0"/>
              </a:buClr>
              <a:buSzPts val="3200"/>
              <a:buFont typeface="Arial"/>
              <a:buChar char="•"/>
            </a:pPr>
            <a:r>
              <a:rPr b="0" i="1" lang="en-US" sz="3200" u="none" cap="none" strike="noStrike">
                <a:solidFill>
                  <a:srgbClr val="7030A0"/>
                </a:solidFill>
                <a:latin typeface="Calibri"/>
                <a:ea typeface="Calibri"/>
                <a:cs typeface="Calibri"/>
                <a:sym typeface="Calibri"/>
              </a:rPr>
              <a:t>protocol	</a:t>
            </a:r>
            <a:r>
              <a:rPr b="0" i="0" lang="en-US" sz="3200" u="none" cap="none" strike="noStrike">
                <a:solidFill>
                  <a:srgbClr val="7030A0"/>
                </a:solidFill>
                <a:latin typeface="Calibri"/>
                <a:ea typeface="Calibri"/>
                <a:cs typeface="Calibri"/>
                <a:sym typeface="Calibri"/>
              </a:rPr>
              <a:t>- protocol value for specific protocol, 			   IPPROTO_UDP, IPPROTO_TCP.</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Returns a handle called socket descriptor.</a:t>
            </a:r>
            <a:endParaRPr/>
          </a:p>
          <a:p>
            <a:pPr indent="-342900" lvl="0" marL="342900" marR="0" rtl="0" algn="l">
              <a:spcBef>
                <a:spcPts val="640"/>
              </a:spcBef>
              <a:spcAft>
                <a:spcPts val="0"/>
              </a:spcAft>
              <a:buClr>
                <a:srgbClr val="7030A0"/>
              </a:buClr>
              <a:buSzPts val="3200"/>
              <a:buFont typeface="Arial"/>
              <a:buChar char="•"/>
            </a:pPr>
            <a:r>
              <a:rPr b="0" i="0" lang="en-US" sz="3200" u="none" cap="none" strike="noStrike">
                <a:solidFill>
                  <a:srgbClr val="7030A0"/>
                </a:solidFill>
                <a:latin typeface="Calibri"/>
                <a:ea typeface="Calibri"/>
                <a:cs typeface="Calibri"/>
                <a:sym typeface="Calibri"/>
              </a:rPr>
              <a:t>Defined in &lt;sys/socket.h&gt;.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09"/>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832" name="Google Shape;832;p10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For any communication, first the socket has to be opened by calling </a:t>
            </a:r>
            <a:r>
              <a:rPr b="0" i="1" lang="en-US" sz="2720" u="none" cap="none" strike="noStrike">
                <a:solidFill>
                  <a:srgbClr val="00B050"/>
                </a:solidFill>
                <a:latin typeface="Calibri"/>
                <a:ea typeface="Calibri"/>
                <a:cs typeface="Calibri"/>
                <a:sym typeface="Calibri"/>
              </a:rPr>
              <a:t>socket(), </a:t>
            </a:r>
            <a:r>
              <a:rPr b="0" i="0" lang="en-US" sz="2720" u="none" cap="none" strike="noStrike">
                <a:solidFill>
                  <a:srgbClr val="00B050"/>
                </a:solidFill>
                <a:latin typeface="Calibri"/>
                <a:ea typeface="Calibri"/>
                <a:cs typeface="Calibri"/>
                <a:sym typeface="Calibri"/>
              </a:rPr>
              <a:t>specifying the communication protocol.</a:t>
            </a:r>
            <a:endParaRPr/>
          </a:p>
          <a:p>
            <a:pPr indent="-342900" lvl="0" marL="342900" marR="0" rtl="0" algn="l">
              <a:lnSpc>
                <a:spcPct val="90000"/>
              </a:lnSpc>
              <a:spcBef>
                <a:spcPts val="544"/>
              </a:spcBef>
              <a:spcAft>
                <a:spcPts val="0"/>
              </a:spcAft>
              <a:buClr>
                <a:srgbClr val="00B050"/>
              </a:buClr>
              <a:buSzPts val="2720"/>
              <a:buFont typeface="Arial"/>
              <a:buChar char="•"/>
            </a:pPr>
            <a:r>
              <a:rPr b="0" i="1" lang="en-US" sz="2720" u="none" cap="none" strike="noStrike">
                <a:solidFill>
                  <a:srgbClr val="00B050"/>
                </a:solidFill>
                <a:latin typeface="Calibri"/>
                <a:ea typeface="Calibri"/>
                <a:cs typeface="Calibri"/>
                <a:sym typeface="Calibri"/>
              </a:rPr>
              <a:t>AF_</a:t>
            </a:r>
            <a:r>
              <a:rPr b="0" i="0" lang="en-US" sz="2720" u="none" cap="none" strike="noStrike">
                <a:solidFill>
                  <a:srgbClr val="00B050"/>
                </a:solidFill>
                <a:latin typeface="Calibri"/>
                <a:ea typeface="Calibri"/>
                <a:cs typeface="Calibri"/>
                <a:sym typeface="Calibri"/>
              </a:rPr>
              <a:t> stands for address family. </a:t>
            </a:r>
            <a:r>
              <a:rPr b="0" i="1" lang="en-US" sz="2720" u="none" cap="none" strike="noStrike">
                <a:solidFill>
                  <a:srgbClr val="00B050"/>
                </a:solidFill>
                <a:latin typeface="Calibri"/>
                <a:ea typeface="Calibri"/>
                <a:cs typeface="Calibri"/>
                <a:sym typeface="Calibri"/>
              </a:rPr>
              <a:t>AF_UNIX</a:t>
            </a:r>
            <a:r>
              <a:rPr b="0" i="0" lang="en-US" sz="2720" u="none" cap="none" strike="noStrike">
                <a:solidFill>
                  <a:srgbClr val="00B050"/>
                </a:solidFill>
                <a:latin typeface="Calibri"/>
                <a:ea typeface="Calibri"/>
                <a:cs typeface="Calibri"/>
                <a:sym typeface="Calibri"/>
              </a:rPr>
              <a:t> is the Unix internal protocol and is supported only in Unix or Linux systems.</a:t>
            </a:r>
            <a:endParaRPr/>
          </a:p>
          <a:p>
            <a:pPr indent="-342900" lvl="0" marL="342900" marR="0" rtl="0" algn="l">
              <a:lnSpc>
                <a:spcPct val="90000"/>
              </a:lnSpc>
              <a:spcBef>
                <a:spcPts val="544"/>
              </a:spcBef>
              <a:spcAft>
                <a:spcPts val="0"/>
              </a:spcAft>
              <a:buClr>
                <a:srgbClr val="00B050"/>
              </a:buClr>
              <a:buSzPts val="2720"/>
              <a:buFont typeface="Arial"/>
              <a:buChar char="•"/>
            </a:pPr>
            <a:r>
              <a:rPr b="0" i="1" lang="en-US" sz="2720" u="none" cap="none" strike="noStrike">
                <a:solidFill>
                  <a:srgbClr val="00B050"/>
                </a:solidFill>
                <a:latin typeface="Calibri"/>
                <a:ea typeface="Calibri"/>
                <a:cs typeface="Calibri"/>
                <a:sym typeface="Calibri"/>
              </a:rPr>
              <a:t>AF_INET</a:t>
            </a:r>
            <a:r>
              <a:rPr b="0" i="0" lang="en-US" sz="2720" u="none" cap="none" strike="noStrike">
                <a:solidFill>
                  <a:srgbClr val="00B050"/>
                </a:solidFill>
                <a:latin typeface="Calibri"/>
                <a:ea typeface="Calibri"/>
                <a:cs typeface="Calibri"/>
                <a:sym typeface="Calibri"/>
              </a:rPr>
              <a:t> is for internet protocols and all the other protocol like TCP, UDP , ICMP comes in.</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The type of socket specifies the communication semantics, SOCK_STREAM for TCP and SOCK_DGRAM for UDP.</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The protocol argument is normally set to 0. The value is taken based on the domain and type argument. E.g. AF_INET and SOCK_STREAM specifies protocol as IPPROTO_TCP.</a:t>
            </a:r>
            <a:endParaRPr/>
          </a:p>
          <a:p>
            <a:pPr indent="-342900" lvl="0" marL="342900" marR="0" rtl="0" algn="l">
              <a:lnSpc>
                <a:spcPct val="90000"/>
              </a:lnSpc>
              <a:spcBef>
                <a:spcPts val="544"/>
              </a:spcBef>
              <a:spcAft>
                <a:spcPts val="0"/>
              </a:spcAft>
              <a:buClr>
                <a:srgbClr val="00B050"/>
              </a:buClr>
              <a:buSzPts val="2720"/>
              <a:buFont typeface="Arial"/>
              <a:buChar char="•"/>
            </a:pPr>
            <a:r>
              <a:rPr b="0" i="0" lang="en-US" sz="2720" u="none" cap="none" strike="noStrike">
                <a:solidFill>
                  <a:srgbClr val="00B050"/>
                </a:solidFill>
                <a:latin typeface="Calibri"/>
                <a:ea typeface="Calibri"/>
                <a:cs typeface="Calibri"/>
                <a:sym typeface="Calibri"/>
              </a:rPr>
              <a:t>Socket system call specifies the protocol element in the association.</a:t>
            </a:r>
            <a:endParaRPr b="0" i="0" sz="2720" u="none" cap="none" strike="noStrike">
              <a:solidFill>
                <a:srgbClr val="00B050"/>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76923C"/>
              </a:buClr>
              <a:buFont typeface="Calibri"/>
              <a:buNone/>
            </a:pPr>
            <a:r>
              <a:rPr b="0" i="0" lang="en-US" sz="4400" u="none" cap="none" strike="noStrike">
                <a:solidFill>
                  <a:srgbClr val="76923C"/>
                </a:solidFill>
                <a:latin typeface="Calibri"/>
                <a:ea typeface="Calibri"/>
                <a:cs typeface="Calibri"/>
                <a:sym typeface="Calibri"/>
              </a:rPr>
              <a:t>Naming Structure</a:t>
            </a:r>
            <a:endParaRPr b="0" i="0" sz="4400" u="none" cap="none" strike="noStrike">
              <a:solidFill>
                <a:srgbClr val="76923C"/>
              </a:solidFill>
              <a:latin typeface="Calibri"/>
              <a:ea typeface="Calibri"/>
              <a:cs typeface="Calibri"/>
              <a:sym typeface="Calibri"/>
            </a:endParaRPr>
          </a:p>
        </p:txBody>
      </p:sp>
      <p:sp>
        <p:nvSpPr>
          <p:cNvPr id="838" name="Google Shape;838;p110"/>
          <p:cNvSpPr txBox="1"/>
          <p:nvPr>
            <p:ph idx="1" type="body"/>
          </p:nvPr>
        </p:nvSpPr>
        <p:spPr>
          <a:xfrm>
            <a:off x="457200" y="1535113"/>
            <a:ext cx="4040188" cy="141287"/>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Arial"/>
              <a:buNone/>
            </a:pPr>
            <a:r>
              <a:t/>
            </a:r>
            <a:endParaRPr b="1" i="0" sz="600" u="none" cap="none" strike="noStrike">
              <a:solidFill>
                <a:schemeClr val="dk1"/>
              </a:solidFill>
              <a:latin typeface="Calibri"/>
              <a:ea typeface="Calibri"/>
              <a:cs typeface="Calibri"/>
              <a:sym typeface="Calibri"/>
            </a:endParaRPr>
          </a:p>
        </p:txBody>
      </p:sp>
      <p:sp>
        <p:nvSpPr>
          <p:cNvPr id="839" name="Google Shape;839;p110"/>
          <p:cNvSpPr txBox="1"/>
          <p:nvPr>
            <p:ph idx="2" type="body"/>
          </p:nvPr>
        </p:nvSpPr>
        <p:spPr>
          <a:xfrm>
            <a:off x="457200" y="1752600"/>
            <a:ext cx="4040188"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7030A0"/>
              </a:buClr>
              <a:buSzPts val="2220"/>
              <a:buFont typeface="Arial"/>
              <a:buChar char="•"/>
            </a:pPr>
            <a:r>
              <a:rPr b="0" i="0" lang="en-US" sz="2220" u="none" cap="none" strike="noStrike">
                <a:solidFill>
                  <a:srgbClr val="7030A0"/>
                </a:solidFill>
                <a:latin typeface="Calibri"/>
                <a:ea typeface="Calibri"/>
                <a:cs typeface="Calibri"/>
                <a:sym typeface="Calibri"/>
              </a:rPr>
              <a:t>The naming structure for internet family is defined in &lt;netinet/in.h&gt;.</a:t>
            </a:r>
            <a:endParaRPr/>
          </a:p>
          <a:p>
            <a:pPr indent="-342900" lvl="0" marL="342900" marR="0" rtl="0" algn="l">
              <a:lnSpc>
                <a:spcPct val="90000"/>
              </a:lnSpc>
              <a:spcBef>
                <a:spcPts val="444"/>
              </a:spcBef>
              <a:spcAft>
                <a:spcPts val="0"/>
              </a:spcAft>
              <a:buClr>
                <a:srgbClr val="7030A0"/>
              </a:buClr>
              <a:buSzPts val="2220"/>
              <a:buFont typeface="Arial"/>
              <a:buChar char="•"/>
            </a:pPr>
            <a:r>
              <a:rPr b="0" i="0" lang="en-US" sz="2220" u="none" cap="none" strike="noStrike">
                <a:solidFill>
                  <a:srgbClr val="7030A0"/>
                </a:solidFill>
                <a:latin typeface="Calibri"/>
                <a:ea typeface="Calibri"/>
                <a:cs typeface="Calibri"/>
                <a:sym typeface="Calibri"/>
              </a:rPr>
              <a:t>The size of this structure is 16 bytes</a:t>
            </a:r>
            <a:endParaRPr/>
          </a:p>
          <a:p>
            <a:pPr indent="-342900" lvl="0" marL="342900" marR="0" rtl="0" algn="l">
              <a:lnSpc>
                <a:spcPct val="90000"/>
              </a:lnSpc>
              <a:spcBef>
                <a:spcPts val="444"/>
              </a:spcBef>
              <a:spcAft>
                <a:spcPts val="0"/>
              </a:spcAft>
              <a:buClr>
                <a:schemeClr val="dk1"/>
              </a:buClr>
              <a:buFont typeface="Arial"/>
              <a:buNone/>
            </a:pPr>
            <a:r>
              <a:t/>
            </a:r>
            <a:endParaRPr b="0" i="0" sz="2220" u="none" cap="none" strike="noStrike">
              <a:solidFill>
                <a:srgbClr val="00B0F0"/>
              </a:solidFill>
              <a:latin typeface="Calibri"/>
              <a:ea typeface="Calibri"/>
              <a:cs typeface="Calibri"/>
              <a:sym typeface="Calibri"/>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struct sockaddr_in</a:t>
            </a:r>
            <a:endParaRPr b="0" i="0" sz="2220" u="none" cap="none" strike="noStrike">
              <a:solidFill>
                <a:srgbClr val="00B0F0"/>
              </a:solidFill>
              <a:latin typeface="Calibri"/>
              <a:ea typeface="Calibri"/>
              <a:cs typeface="Calibri"/>
              <a:sym typeface="Calibri"/>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short sin_family;</a:t>
            </a:r>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u_short sin_port;</a:t>
            </a:r>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struct in_addr sin_addr;</a:t>
            </a:r>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char sin_zero[8];</a:t>
            </a:r>
            <a:endParaRPr/>
          </a:p>
          <a:p>
            <a:pPr indent="-342900" lvl="0" marL="342900" marR="0" rtl="0" algn="l">
              <a:lnSpc>
                <a:spcPct val="90000"/>
              </a:lnSpc>
              <a:spcBef>
                <a:spcPts val="444"/>
              </a:spcBef>
              <a:spcAft>
                <a:spcPts val="0"/>
              </a:spcAft>
              <a:buClr>
                <a:srgbClr val="00B0F0"/>
              </a:buClr>
              <a:buFont typeface="Arial"/>
              <a:buNone/>
            </a:pPr>
            <a:r>
              <a:rPr b="0" i="0" lang="en-US" sz="2220" u="none" cap="none" strike="noStrike">
                <a:solidFill>
                  <a:srgbClr val="00B0F0"/>
                </a:solidFill>
                <a:latin typeface="Calibri"/>
                <a:ea typeface="Calibri"/>
                <a:cs typeface="Calibri"/>
                <a:sym typeface="Calibri"/>
              </a:rPr>
              <a:t>	};</a:t>
            </a:r>
            <a:endParaRPr/>
          </a:p>
          <a:p>
            <a:pPr indent="-342900" lvl="0" marL="342900" marR="0" rtl="0" algn="l">
              <a:lnSpc>
                <a:spcPct val="90000"/>
              </a:lnSpc>
              <a:spcBef>
                <a:spcPts val="444"/>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endParaRPr b="0" i="0" sz="2220" u="none" cap="none" strike="noStrike">
              <a:solidFill>
                <a:schemeClr val="dk1"/>
              </a:solidFill>
              <a:latin typeface="Calibri"/>
              <a:ea typeface="Calibri"/>
              <a:cs typeface="Calibri"/>
              <a:sym typeface="Calibri"/>
            </a:endParaRPr>
          </a:p>
        </p:txBody>
      </p:sp>
      <p:sp>
        <p:nvSpPr>
          <p:cNvPr id="840" name="Google Shape;840;p110"/>
          <p:cNvSpPr txBox="1"/>
          <p:nvPr>
            <p:ph idx="3" type="body"/>
          </p:nvPr>
        </p:nvSpPr>
        <p:spPr>
          <a:xfrm>
            <a:off x="4645025" y="1535113"/>
            <a:ext cx="4041775" cy="141287"/>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Arial"/>
              <a:buNone/>
            </a:pPr>
            <a:r>
              <a:t/>
            </a:r>
            <a:endParaRPr b="1" i="0" sz="600" u="none" cap="none" strike="noStrike">
              <a:solidFill>
                <a:schemeClr val="dk1"/>
              </a:solidFill>
              <a:latin typeface="Calibri"/>
              <a:ea typeface="Calibri"/>
              <a:cs typeface="Calibri"/>
              <a:sym typeface="Calibri"/>
            </a:endParaRPr>
          </a:p>
        </p:txBody>
      </p:sp>
      <p:sp>
        <p:nvSpPr>
          <p:cNvPr id="841" name="Google Shape;841;p110"/>
          <p:cNvSpPr txBox="1"/>
          <p:nvPr>
            <p:ph idx="4" type="body"/>
          </p:nvPr>
        </p:nvSpPr>
        <p:spPr>
          <a:xfrm>
            <a:off x="4645025" y="1752600"/>
            <a:ext cx="4041775"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2200"/>
              <a:buFont typeface="Arial"/>
              <a:buChar char="•"/>
            </a:pPr>
            <a:r>
              <a:rPr b="0" i="0" lang="en-US" sz="2200" u="none" cap="none" strike="noStrike">
                <a:solidFill>
                  <a:srgbClr val="7030A0"/>
                </a:solidFill>
                <a:latin typeface="Calibri"/>
                <a:ea typeface="Calibri"/>
                <a:cs typeface="Calibri"/>
                <a:sym typeface="Calibri"/>
              </a:rPr>
              <a:t>The naming structure for UNIX family is defined in &lt;sys/un.h&gt;.</a:t>
            </a:r>
            <a:endParaRPr/>
          </a:p>
          <a:p>
            <a:pPr indent="-342900" lvl="0" marL="342900" marR="0" rtl="0" algn="l">
              <a:spcBef>
                <a:spcPts val="440"/>
              </a:spcBef>
              <a:spcAft>
                <a:spcPts val="0"/>
              </a:spcAft>
              <a:buClr>
                <a:srgbClr val="7030A0"/>
              </a:buClr>
              <a:buSzPts val="2200"/>
              <a:buFont typeface="Arial"/>
              <a:buChar char="•"/>
            </a:pPr>
            <a:r>
              <a:rPr b="0" i="0" lang="en-US" sz="2200" u="none" cap="none" strike="noStrike">
                <a:solidFill>
                  <a:srgbClr val="7030A0"/>
                </a:solidFill>
                <a:latin typeface="Calibri"/>
                <a:ea typeface="Calibri"/>
                <a:cs typeface="Calibri"/>
                <a:sym typeface="Calibri"/>
              </a:rPr>
              <a:t>The size of this structure is 110 bytes.</a:t>
            </a:r>
            <a:endParaRPr/>
          </a:p>
          <a:p>
            <a:pPr indent="-342900" lvl="0" marL="342900" marR="0" rtl="0" algn="l">
              <a:spcBef>
                <a:spcPts val="440"/>
              </a:spcBef>
              <a:spcAft>
                <a:spcPts val="0"/>
              </a:spcAft>
              <a:buClr>
                <a:schemeClr val="dk1"/>
              </a:buClr>
              <a:buFont typeface="Arial"/>
              <a:buNone/>
            </a:pPr>
            <a:r>
              <a:t/>
            </a:r>
            <a:endParaRPr b="0" i="0" sz="2200" u="none" cap="none" strike="noStrike">
              <a:solidFill>
                <a:srgbClr val="00B0F0"/>
              </a:solidFill>
              <a:latin typeface="Calibri"/>
              <a:ea typeface="Calibri"/>
              <a:cs typeface="Calibri"/>
              <a:sym typeface="Calibri"/>
            </a:endParaRPr>
          </a:p>
          <a:p>
            <a:pPr indent="-342900" lvl="0" marL="342900" marR="0" rtl="0" algn="l">
              <a:spcBef>
                <a:spcPts val="440"/>
              </a:spcBef>
              <a:spcAft>
                <a:spcPts val="0"/>
              </a:spcAft>
              <a:buClr>
                <a:srgbClr val="00B0F0"/>
              </a:buClr>
              <a:buFont typeface="Arial"/>
              <a:buNone/>
            </a:pPr>
            <a:r>
              <a:rPr b="0" i="0" lang="en-US" sz="2200" u="none" cap="none" strike="noStrike">
                <a:solidFill>
                  <a:srgbClr val="00B0F0"/>
                </a:solidFill>
                <a:latin typeface="Calibri"/>
                <a:ea typeface="Calibri"/>
                <a:cs typeface="Calibri"/>
                <a:sym typeface="Calibri"/>
              </a:rPr>
              <a:t>	struct sockaddr_un</a:t>
            </a:r>
            <a:endParaRPr b="0" i="0" sz="2200" u="none" cap="none" strike="noStrike">
              <a:solidFill>
                <a:srgbClr val="00B0F0"/>
              </a:solidFill>
              <a:latin typeface="Calibri"/>
              <a:ea typeface="Calibri"/>
              <a:cs typeface="Calibri"/>
              <a:sym typeface="Calibri"/>
            </a:endParaRPr>
          </a:p>
          <a:p>
            <a:pPr indent="-342900" lvl="0" marL="342900" marR="0" rtl="0" algn="l">
              <a:spcBef>
                <a:spcPts val="440"/>
              </a:spcBef>
              <a:spcAft>
                <a:spcPts val="0"/>
              </a:spcAft>
              <a:buClr>
                <a:srgbClr val="00B0F0"/>
              </a:buClr>
              <a:buFont typeface="Arial"/>
              <a:buNone/>
            </a:pPr>
            <a:r>
              <a:rPr b="0" i="0" lang="en-US" sz="2200" u="none" cap="none" strike="noStrike">
                <a:solidFill>
                  <a:srgbClr val="00B0F0"/>
                </a:solidFill>
                <a:latin typeface="Calibri"/>
                <a:ea typeface="Calibri"/>
                <a:cs typeface="Calibri"/>
                <a:sym typeface="Calibri"/>
              </a:rPr>
              <a:t>	{</a:t>
            </a:r>
            <a:endParaRPr/>
          </a:p>
          <a:p>
            <a:pPr indent="-342900" lvl="0" marL="342900" marR="0" rtl="0" algn="l">
              <a:spcBef>
                <a:spcPts val="440"/>
              </a:spcBef>
              <a:spcAft>
                <a:spcPts val="0"/>
              </a:spcAft>
              <a:buClr>
                <a:srgbClr val="00B0F0"/>
              </a:buClr>
              <a:buFont typeface="Arial"/>
              <a:buNone/>
            </a:pPr>
            <a:r>
              <a:rPr b="0" i="0" lang="en-US" sz="2200" u="none" cap="none" strike="noStrike">
                <a:solidFill>
                  <a:srgbClr val="00B0F0"/>
                </a:solidFill>
                <a:latin typeface="Calibri"/>
                <a:ea typeface="Calibri"/>
                <a:cs typeface="Calibri"/>
                <a:sym typeface="Calibri"/>
              </a:rPr>
              <a:t>		short sun_family;</a:t>
            </a:r>
            <a:endParaRPr/>
          </a:p>
          <a:p>
            <a:pPr indent="-342900" lvl="0" marL="342900" marR="0" rtl="0" algn="l">
              <a:spcBef>
                <a:spcPts val="440"/>
              </a:spcBef>
              <a:spcAft>
                <a:spcPts val="0"/>
              </a:spcAft>
              <a:buClr>
                <a:srgbClr val="00B0F0"/>
              </a:buClr>
              <a:buFont typeface="Arial"/>
              <a:buNone/>
            </a:pPr>
            <a:r>
              <a:rPr b="0" i="0" lang="en-US" sz="2200" u="none" cap="none" strike="noStrike">
                <a:solidFill>
                  <a:srgbClr val="00B0F0"/>
                </a:solidFill>
                <a:latin typeface="Calibri"/>
                <a:ea typeface="Calibri"/>
                <a:cs typeface="Calibri"/>
                <a:sym typeface="Calibri"/>
              </a:rPr>
              <a:t>		char sun_path[108];</a:t>
            </a:r>
            <a:endParaRPr/>
          </a:p>
          <a:p>
            <a:pPr indent="-342900" lvl="0" marL="342900" marR="0" rtl="0" algn="l">
              <a:spcBef>
                <a:spcPts val="440"/>
              </a:spcBef>
              <a:spcAft>
                <a:spcPts val="0"/>
              </a:spcAft>
              <a:buClr>
                <a:srgbClr val="00B0F0"/>
              </a:buClr>
              <a:buFont typeface="Arial"/>
              <a:buNone/>
            </a:pPr>
            <a:r>
              <a:rPr b="0" i="0" lang="en-US" sz="2200" u="none" cap="none" strike="noStrike">
                <a:solidFill>
                  <a:srgbClr val="00B0F0"/>
                </a:solidFill>
                <a:latin typeface="Calibri"/>
                <a:ea typeface="Calibri"/>
                <a:cs typeface="Calibri"/>
                <a:sym typeface="Calibri"/>
              </a:rPr>
              <a:t>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11"/>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3959" u="none" cap="none" strike="noStrike">
              <a:solidFill>
                <a:schemeClr val="dk1"/>
              </a:solidFill>
              <a:latin typeface="Calibri"/>
              <a:ea typeface="Calibri"/>
              <a:cs typeface="Calibri"/>
              <a:sym typeface="Calibri"/>
            </a:endParaRPr>
          </a:p>
        </p:txBody>
      </p:sp>
      <p:sp>
        <p:nvSpPr>
          <p:cNvPr id="847" name="Google Shape;847;p111"/>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BSD system calls take pointers to generic naming structure defined in &lt;sys/socket.h&gt;,</a:t>
            </a:r>
            <a:endParaRPr/>
          </a:p>
          <a:p>
            <a:pPr indent="-342900" lvl="0" marL="342900" marR="0" rtl="0" algn="l">
              <a:spcBef>
                <a:spcPts val="640"/>
              </a:spcBef>
              <a:spcAft>
                <a:spcPts val="0"/>
              </a:spcAft>
              <a:buClr>
                <a:srgbClr val="00B050"/>
              </a:buClr>
              <a:buFont typeface="Arial"/>
              <a:buNone/>
            </a:pPr>
            <a:r>
              <a:rPr b="0" i="0" lang="en-US" sz="3200" u="none" cap="none" strike="noStrike">
                <a:solidFill>
                  <a:srgbClr val="00B050"/>
                </a:solidFill>
                <a:latin typeface="Calibri"/>
                <a:ea typeface="Calibri"/>
                <a:cs typeface="Calibri"/>
                <a:sym typeface="Calibri"/>
              </a:rPr>
              <a:t>	</a:t>
            </a:r>
            <a:r>
              <a:rPr b="0" i="0" lang="en-US" sz="2000" u="none" cap="none" strike="noStrike">
                <a:solidFill>
                  <a:srgbClr val="00B050"/>
                </a:solidFill>
                <a:latin typeface="Calibri"/>
                <a:ea typeface="Calibri"/>
                <a:cs typeface="Calibri"/>
                <a:sym typeface="Calibri"/>
              </a:rPr>
              <a:t>	</a:t>
            </a:r>
            <a:r>
              <a:rPr b="0" i="0" lang="en-US" sz="2000" u="none" cap="none" strike="noStrike">
                <a:solidFill>
                  <a:srgbClr val="00B0F0"/>
                </a:solidFill>
                <a:latin typeface="Calibri"/>
                <a:ea typeface="Calibri"/>
                <a:cs typeface="Calibri"/>
                <a:sym typeface="Calibri"/>
              </a:rPr>
              <a:t>struct sockaddr</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u_short		ss_family;	 /* address family */</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char 		ss_data[14]; 	/* protocol-specific address */</a:t>
            </a:r>
            <a:endParaRPr/>
          </a:p>
          <a:p>
            <a:pPr indent="-342900" lvl="0" marL="342900" marR="0" rtl="0" algn="l">
              <a:spcBef>
                <a:spcPts val="400"/>
              </a:spcBef>
              <a:spcAft>
                <a:spcPts val="0"/>
              </a:spcAft>
              <a:buClr>
                <a:srgbClr val="00B0F0"/>
              </a:buClr>
              <a:buFont typeface="Arial"/>
              <a:buNone/>
            </a:pPr>
            <a:r>
              <a:rPr b="0" i="0" lang="en-US" sz="2000" u="none" cap="none" strike="noStrike">
                <a:solidFill>
                  <a:srgbClr val="00B0F0"/>
                </a:solidFill>
                <a:latin typeface="Calibri"/>
                <a:ea typeface="Calibri"/>
                <a:cs typeface="Calibri"/>
                <a:sym typeface="Calibri"/>
              </a:rPr>
              <a:t>		};</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The 14 bytes of protocol specific address is interpreted depending on the address family.</a:t>
            </a:r>
            <a:endParaRPr/>
          </a:p>
          <a:p>
            <a:pPr indent="-342900" lvl="0" marL="342900" marR="0" rtl="0" algn="l">
              <a:spcBef>
                <a:spcPts val="640"/>
              </a:spcBef>
              <a:spcAft>
                <a:spcPts val="0"/>
              </a:spcAft>
              <a:buClr>
                <a:srgbClr val="00B050"/>
              </a:buClr>
              <a:buSzPts val="3200"/>
              <a:buFont typeface="Arial"/>
              <a:buChar char="•"/>
            </a:pPr>
            <a:r>
              <a:rPr b="0" i="0" lang="en-US" sz="3200" u="none" cap="none" strike="noStrike">
                <a:solidFill>
                  <a:srgbClr val="00B050"/>
                </a:solidFill>
                <a:latin typeface="Calibri"/>
                <a:ea typeface="Calibri"/>
                <a:cs typeface="Calibri"/>
                <a:sym typeface="Calibri"/>
              </a:rPr>
              <a:t>Since the size of naming structure is different for different address family, the interface also passes the size of the structure.</a:t>
            </a:r>
            <a:endParaRPr b="0" i="0" sz="3200" u="none" cap="none" strike="noStrike">
              <a:solidFill>
                <a:srgbClr val="00B05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