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4EBD44-8EB0-4B10-8799-A65C7002F912}">
  <a:tblStyle styleId="{C24EBD44-8EB0-4B10-8799-A65C7002F9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97911972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9791197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97911972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97911972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97911972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97911972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97911972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97911972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9791197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979119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9791197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9791197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97911972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97911972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9791197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9791197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97911972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9791197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9791197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9791197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97911972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97911972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97911972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9791197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ciencedirect.com/science/article/pii/S016740482100238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800">
                <a:latin typeface="Times New Roman"/>
                <a:ea typeface="Times New Roman"/>
                <a:cs typeface="Times New Roman"/>
                <a:sym typeface="Times New Roman"/>
              </a:rPr>
              <a:t>PHISHING ATTACK DETECTION USING MACHINE LEARNING</a:t>
            </a:r>
            <a:endParaRPr b="1" sz="518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                        </a:t>
            </a:r>
            <a:r>
              <a:rPr lang="en" sz="2200"/>
              <a:t>RIYA VINCENT - MCA431</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363875" y="147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1446825" y="729975"/>
            <a:ext cx="7383425" cy="392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p:txBody>
      </p:sp>
      <p:sp>
        <p:nvSpPr>
          <p:cNvPr id="197" name="Google Shape;197;p23"/>
          <p:cNvSpPr txBox="1"/>
          <p:nvPr>
            <p:ph idx="1" type="body"/>
          </p:nvPr>
        </p:nvSpPr>
        <p:spPr>
          <a:xfrm>
            <a:off x="945750" y="393750"/>
            <a:ext cx="7390800" cy="45339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chemeClr val="lt1"/>
              </a:buClr>
              <a:buSzPts val="1500"/>
              <a:buFont typeface="Times New Roman"/>
              <a:buAutoNum type="arabicPeriod"/>
            </a:pPr>
            <a:r>
              <a:rPr lang="en" sz="1500">
                <a:highlight>
                  <a:schemeClr val="dk1"/>
                </a:highlight>
                <a:latin typeface="Times New Roman"/>
                <a:ea typeface="Times New Roman"/>
                <a:cs typeface="Times New Roman"/>
                <a:sym typeface="Times New Roman"/>
              </a:rPr>
              <a:t>Collection of the data for testing purposes. We will collect the data from the dataset and then use it for classification.</a:t>
            </a:r>
            <a:endParaRPr sz="1500">
              <a:highlight>
                <a:schemeClr val="dk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lt1"/>
              </a:buClr>
              <a:buSzPts val="1500"/>
              <a:buFont typeface="Times New Roman"/>
              <a:buAutoNum type="arabicPeriod"/>
            </a:pPr>
            <a:r>
              <a:rPr lang="en" sz="1500">
                <a:highlight>
                  <a:schemeClr val="dk1"/>
                </a:highlight>
                <a:latin typeface="Times New Roman"/>
                <a:ea typeface="Times New Roman"/>
                <a:cs typeface="Times New Roman"/>
                <a:sym typeface="Times New Roman"/>
              </a:rPr>
              <a:t>Then splitting the data into train and test sets. These sets will be divided in the ratio of 80:20. The train set will be used in training the model and the test set will be used in verifying our model.</a:t>
            </a:r>
            <a:endParaRPr sz="1500">
              <a:highlight>
                <a:schemeClr val="dk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lt1"/>
              </a:buClr>
              <a:buSzPts val="1500"/>
              <a:buFont typeface="Times New Roman"/>
              <a:buAutoNum type="arabicPeriod"/>
            </a:pPr>
            <a:r>
              <a:rPr lang="en" sz="1500">
                <a:highlight>
                  <a:schemeClr val="dk1"/>
                </a:highlight>
                <a:latin typeface="Times New Roman"/>
                <a:ea typeface="Times New Roman"/>
                <a:cs typeface="Times New Roman"/>
                <a:sym typeface="Times New Roman"/>
              </a:rPr>
              <a:t>Building the model is applying the algorithms, i.e., implementing the ANN and the XGBoost algorithms.</a:t>
            </a:r>
            <a:endParaRPr sz="1500">
              <a:highlight>
                <a:schemeClr val="dk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lt1"/>
              </a:buClr>
              <a:buSzPts val="1500"/>
              <a:buFont typeface="Times New Roman"/>
              <a:buAutoNum type="arabicPeriod"/>
            </a:pPr>
            <a:r>
              <a:rPr lang="en" sz="1500">
                <a:highlight>
                  <a:schemeClr val="dk1"/>
                </a:highlight>
                <a:latin typeface="Times New Roman"/>
                <a:ea typeface="Times New Roman"/>
                <a:cs typeface="Times New Roman"/>
                <a:sym typeface="Times New Roman"/>
              </a:rPr>
              <a:t>Training the model using the test set which will train the ANN and the XGBoost models.</a:t>
            </a:r>
            <a:endParaRPr sz="1500">
              <a:highlight>
                <a:schemeClr val="dk1"/>
              </a:highlight>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lt1"/>
              </a:buClr>
              <a:buSzPts val="1500"/>
              <a:buFont typeface="Times New Roman"/>
              <a:buAutoNum type="arabicPeriod"/>
            </a:pPr>
            <a:r>
              <a:rPr lang="en" sz="1500">
                <a:highlight>
                  <a:schemeClr val="dk1"/>
                </a:highlight>
                <a:latin typeface="Times New Roman"/>
                <a:ea typeface="Times New Roman"/>
                <a:cs typeface="Times New Roman"/>
                <a:sym typeface="Times New Roman"/>
              </a:rPr>
              <a:t>Importing links to the prediction step is the main step after the training of the model. This is testing the model for accuracy and checking whether the model is implemented successfully or not.</a:t>
            </a:r>
            <a:endParaRPr sz="1500">
              <a:highlight>
                <a:schemeClr val="dk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3" name="Google Shape;203;p24"/>
          <p:cNvSpPr txBox="1"/>
          <p:nvPr>
            <p:ph idx="1" type="body"/>
          </p:nvPr>
        </p:nvSpPr>
        <p:spPr>
          <a:xfrm>
            <a:off x="1297500" y="1095075"/>
            <a:ext cx="7038900" cy="3383700"/>
          </a:xfrm>
          <a:prstGeom prst="rect">
            <a:avLst/>
          </a:prstGeom>
        </p:spPr>
        <p:txBody>
          <a:bodyPr anchorCtr="0" anchor="t" bIns="91425" lIns="91425" spcFirstLastPara="1" rIns="91425" wrap="square" tIns="91425">
            <a:normAutofit lnSpcReduction="20000"/>
          </a:bodyPr>
          <a:lstStyle/>
          <a:p>
            <a:pPr indent="0" lvl="0" marL="0" rtl="0" algn="just">
              <a:lnSpc>
                <a:spcPct val="200000"/>
              </a:lnSpc>
              <a:spcBef>
                <a:spcPts val="0"/>
              </a:spcBef>
              <a:spcAft>
                <a:spcPts val="0"/>
              </a:spcAft>
              <a:buNone/>
            </a:pPr>
            <a:r>
              <a:rPr lang="en" sz="1887"/>
              <a:t>This project aims to enhance detection method to detect phishing websites using machine learning technology. It will achieve 85.14% detection accuracy using XGBoost algorithm.</a:t>
            </a:r>
            <a:endParaRPr sz="1887"/>
          </a:p>
          <a:p>
            <a:pPr indent="0" lvl="0" marL="0" rtl="0" algn="just">
              <a:lnSpc>
                <a:spcPct val="200000"/>
              </a:lnSpc>
              <a:spcBef>
                <a:spcPts val="1200"/>
              </a:spcBef>
              <a:spcAft>
                <a:spcPts val="0"/>
              </a:spcAft>
              <a:buNone/>
            </a:pPr>
            <a:r>
              <a:rPr lang="en" sz="1887"/>
              <a:t>I</a:t>
            </a:r>
            <a:endParaRPr sz="1887"/>
          </a:p>
          <a:p>
            <a:pPr indent="0" lvl="0" marL="0" rtl="0" algn="just">
              <a:lnSpc>
                <a:spcPct val="200000"/>
              </a:lnSpc>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9" name="Google Shape;209;p25"/>
          <p:cNvSpPr txBox="1"/>
          <p:nvPr>
            <p:ph idx="1" type="body"/>
          </p:nvPr>
        </p:nvSpPr>
        <p:spPr>
          <a:xfrm>
            <a:off x="1297500" y="929150"/>
            <a:ext cx="70389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2900"/>
              <a:t>THANK YOU</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lt1"/>
              </a:buClr>
              <a:buSzPts val="1500"/>
              <a:buAutoNum type="arabicPeriod"/>
            </a:pPr>
            <a:r>
              <a:rPr b="1" lang="en" sz="1500"/>
              <a:t>Introduction </a:t>
            </a:r>
            <a:endParaRPr b="1" sz="1500"/>
          </a:p>
          <a:p>
            <a:pPr indent="-323850" lvl="0" marL="457200" rtl="0" algn="l">
              <a:lnSpc>
                <a:spcPct val="150000"/>
              </a:lnSpc>
              <a:spcBef>
                <a:spcPts val="0"/>
              </a:spcBef>
              <a:spcAft>
                <a:spcPts val="0"/>
              </a:spcAft>
              <a:buClr>
                <a:schemeClr val="lt1"/>
              </a:buClr>
              <a:buSzPts val="1500"/>
              <a:buAutoNum type="arabicPeriod"/>
            </a:pPr>
            <a:r>
              <a:rPr b="1" lang="en" sz="1500"/>
              <a:t>Related Works</a:t>
            </a:r>
            <a:endParaRPr b="1" sz="1500"/>
          </a:p>
          <a:p>
            <a:pPr indent="-323850" lvl="0" marL="457200" rtl="0" algn="l">
              <a:lnSpc>
                <a:spcPct val="150000"/>
              </a:lnSpc>
              <a:spcBef>
                <a:spcPts val="0"/>
              </a:spcBef>
              <a:spcAft>
                <a:spcPts val="0"/>
              </a:spcAft>
              <a:buClr>
                <a:schemeClr val="lt1"/>
              </a:buClr>
              <a:buSzPts val="1500"/>
              <a:buAutoNum type="arabicPeriod"/>
            </a:pPr>
            <a:r>
              <a:rPr b="1" lang="en" sz="1500"/>
              <a:t>Gap Identified</a:t>
            </a:r>
            <a:endParaRPr b="1" sz="1500"/>
          </a:p>
          <a:p>
            <a:pPr indent="-323850" lvl="0" marL="457200" rtl="0" algn="l">
              <a:lnSpc>
                <a:spcPct val="150000"/>
              </a:lnSpc>
              <a:spcBef>
                <a:spcPts val="0"/>
              </a:spcBef>
              <a:spcAft>
                <a:spcPts val="0"/>
              </a:spcAft>
              <a:buClr>
                <a:schemeClr val="lt1"/>
              </a:buClr>
              <a:buSzPts val="1500"/>
              <a:buAutoNum type="arabicPeriod"/>
            </a:pPr>
            <a:r>
              <a:rPr b="1" lang="en" sz="1500"/>
              <a:t>Problem </a:t>
            </a:r>
            <a:endParaRPr b="1" sz="1500"/>
          </a:p>
          <a:p>
            <a:pPr indent="-323850" lvl="0" marL="457200" rtl="0" algn="l">
              <a:lnSpc>
                <a:spcPct val="150000"/>
              </a:lnSpc>
              <a:spcBef>
                <a:spcPts val="0"/>
              </a:spcBef>
              <a:spcAft>
                <a:spcPts val="0"/>
              </a:spcAft>
              <a:buClr>
                <a:schemeClr val="lt1"/>
              </a:buClr>
              <a:buSzPts val="1500"/>
              <a:buAutoNum type="arabicPeriod"/>
            </a:pPr>
            <a:r>
              <a:rPr b="1" lang="en" sz="1500"/>
              <a:t>Objective</a:t>
            </a:r>
            <a:endParaRPr b="1" sz="1500"/>
          </a:p>
          <a:p>
            <a:pPr indent="-323850" lvl="0" marL="457200" rtl="0" algn="l">
              <a:lnSpc>
                <a:spcPct val="150000"/>
              </a:lnSpc>
              <a:spcBef>
                <a:spcPts val="0"/>
              </a:spcBef>
              <a:spcAft>
                <a:spcPts val="0"/>
              </a:spcAft>
              <a:buClr>
                <a:schemeClr val="lt1"/>
              </a:buClr>
              <a:buSzPts val="1500"/>
              <a:buAutoNum type="arabicPeriod"/>
            </a:pPr>
            <a:r>
              <a:rPr b="1" lang="en" sz="1500"/>
              <a:t>Methodology</a:t>
            </a:r>
            <a:endParaRPr b="1" sz="1500"/>
          </a:p>
          <a:p>
            <a:pPr indent="-323850" lvl="0" marL="457200" rtl="0" algn="l">
              <a:lnSpc>
                <a:spcPct val="150000"/>
              </a:lnSpc>
              <a:spcBef>
                <a:spcPts val="0"/>
              </a:spcBef>
              <a:spcAft>
                <a:spcPts val="0"/>
              </a:spcAft>
              <a:buClr>
                <a:schemeClr val="lt1"/>
              </a:buClr>
              <a:buSzPts val="1500"/>
              <a:buAutoNum type="arabicPeriod"/>
            </a:pPr>
            <a:r>
              <a:rPr b="1" lang="en" sz="1500"/>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227800"/>
            <a:ext cx="7038900" cy="32511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a:t>T</a:t>
            </a:r>
            <a:r>
              <a:rPr lang="en" sz="1700"/>
              <a:t>he internet is growing very fast and everyone is using it because it can afford all needs online as well as providing a wide range of services. As the use of the internet rapidly increase the requirement of providing confidential and critical data transmissions raises. This has revealed it to a wide range of security attacks, Therefore, it is important to implement web applications security techniques while developing an online web application.</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sz="1700">
                <a:latin typeface="Times New Roman"/>
                <a:ea typeface="Times New Roman"/>
                <a:cs typeface="Times New Roman"/>
                <a:sym typeface="Times New Roman"/>
              </a:rPr>
              <a:t>Besides these attacks, phishing is one of the most common social engineering attacks that is used by attackers to steal critical and sensitive information by disguising themselves as trustworthy organizations, phishing has compromised millions of users’ data.</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159" name="Google Shape;159;p17"/>
          <p:cNvSpPr txBox="1"/>
          <p:nvPr>
            <p:ph idx="1" type="body"/>
          </p:nvPr>
        </p:nvSpPr>
        <p:spPr>
          <a:xfrm>
            <a:off x="1297500" y="1501175"/>
            <a:ext cx="7824000" cy="28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graphicFrame>
        <p:nvGraphicFramePr>
          <p:cNvPr id="160" name="Google Shape;160;p17"/>
          <p:cNvGraphicFramePr/>
          <p:nvPr/>
        </p:nvGraphicFramePr>
        <p:xfrm>
          <a:off x="1605175" y="1284050"/>
          <a:ext cx="3000000" cy="3000000"/>
        </p:xfrm>
        <a:graphic>
          <a:graphicData uri="http://schemas.openxmlformats.org/drawingml/2006/table">
            <a:tbl>
              <a:tblPr>
                <a:noFill/>
                <a:tableStyleId>{C24EBD44-8EB0-4B10-8799-A65C7002F912}</a:tableStyleId>
              </a:tblPr>
              <a:tblGrid>
                <a:gridCol w="1809750"/>
                <a:gridCol w="4613800"/>
              </a:tblGrid>
              <a:tr h="632900">
                <a:tc>
                  <a:txBody>
                    <a:bodyPr/>
                    <a:lstStyle/>
                    <a:p>
                      <a:pPr indent="0" lvl="0" marL="0" rtl="0" algn="l">
                        <a:spcBef>
                          <a:spcPts val="0"/>
                        </a:spcBef>
                        <a:spcAft>
                          <a:spcPts val="0"/>
                        </a:spcAft>
                        <a:buNone/>
                      </a:pPr>
                      <a:r>
                        <a:rPr b="1" lang="en">
                          <a:solidFill>
                            <a:schemeClr val="lt1"/>
                          </a:solidFill>
                        </a:rPr>
                        <a:t>SL.NO</a:t>
                      </a:r>
                      <a:endParaRPr b="1">
                        <a:solidFill>
                          <a:schemeClr val="lt1"/>
                        </a:solidFill>
                      </a:endParaRPr>
                    </a:p>
                  </a:txBody>
                  <a:tcPr marT="91425" marB="91425" marR="91425" marL="91425"/>
                </a:tc>
                <a:tc>
                  <a:txBody>
                    <a:bodyPr/>
                    <a:lstStyle/>
                    <a:p>
                      <a:pPr indent="0" lvl="0" marL="0" rtl="0" algn="l">
                        <a:spcBef>
                          <a:spcPts val="0"/>
                        </a:spcBef>
                        <a:spcAft>
                          <a:spcPts val="0"/>
                        </a:spcAft>
                        <a:buNone/>
                      </a:pPr>
                      <a:r>
                        <a:rPr b="1" lang="en">
                          <a:solidFill>
                            <a:schemeClr val="lt1"/>
                          </a:solidFill>
                        </a:rPr>
                        <a:t>Title of the Paper, Journal name, </a:t>
                      </a:r>
                      <a:endParaRPr b="1">
                        <a:solidFill>
                          <a:schemeClr val="lt1"/>
                        </a:solidFill>
                      </a:endParaRPr>
                    </a:p>
                    <a:p>
                      <a:pPr indent="0" lvl="0" marL="0" rtl="0" algn="l">
                        <a:spcBef>
                          <a:spcPts val="0"/>
                        </a:spcBef>
                        <a:spcAft>
                          <a:spcPts val="0"/>
                        </a:spcAft>
                        <a:buNone/>
                      </a:pPr>
                      <a:r>
                        <a:rPr b="1" lang="en">
                          <a:solidFill>
                            <a:schemeClr val="lt1"/>
                          </a:solidFill>
                        </a:rPr>
                        <a:t>Publisher , Year</a:t>
                      </a:r>
                      <a:endParaRPr b="1">
                        <a:solidFill>
                          <a:schemeClr val="lt1"/>
                        </a:solidFill>
                      </a:endParaRPr>
                    </a:p>
                  </a:txBody>
                  <a:tcPr marT="91425" marB="91425" marR="91425" marL="91425"/>
                </a:tc>
              </a:tr>
              <a:tr h="862750">
                <a:tc>
                  <a:txBody>
                    <a:bodyPr/>
                    <a:lstStyle/>
                    <a:p>
                      <a:pPr indent="0" lvl="0" marL="0" rtl="0" algn="l">
                        <a:spcBef>
                          <a:spcPts val="0"/>
                        </a:spcBef>
                        <a:spcAft>
                          <a:spcPts val="0"/>
                        </a:spcAft>
                        <a:buNone/>
                      </a:pPr>
                      <a:r>
                        <a:rPr lang="en">
                          <a:solidFill>
                            <a:schemeClr val="lt1"/>
                          </a:solidFill>
                        </a:rPr>
                        <a:t>             </a:t>
                      </a:r>
                      <a:endParaRPr>
                        <a:solidFill>
                          <a:schemeClr val="lt1"/>
                        </a:solidFill>
                      </a:endParaRPr>
                    </a:p>
                    <a:p>
                      <a:pPr indent="0" lvl="0" marL="0" rtl="0" algn="l">
                        <a:spcBef>
                          <a:spcPts val="0"/>
                        </a:spcBef>
                        <a:spcAft>
                          <a:spcPts val="0"/>
                        </a:spcAft>
                        <a:buNone/>
                      </a:pPr>
                      <a:r>
                        <a:rPr lang="en">
                          <a:solidFill>
                            <a:schemeClr val="lt1"/>
                          </a:solidFill>
                        </a:rPr>
                        <a:t>         1</a:t>
                      </a:r>
                      <a:endParaRPr>
                        <a:solidFill>
                          <a:schemeClr val="lt1"/>
                        </a:solidFill>
                      </a:endParaRPr>
                    </a:p>
                  </a:txBody>
                  <a:tcPr marT="91425" marB="91425" marR="91425" marL="91425"/>
                </a:tc>
                <a:tc>
                  <a:txBody>
                    <a:bodyPr/>
                    <a:lstStyle/>
                    <a:p>
                      <a:pPr indent="0" lvl="0" marL="0" rtl="0" algn="l">
                        <a:lnSpc>
                          <a:spcPct val="100000"/>
                        </a:lnSpc>
                        <a:spcBef>
                          <a:spcPts val="2400"/>
                        </a:spcBef>
                        <a:spcAft>
                          <a:spcPts val="0"/>
                        </a:spcAft>
                        <a:buNone/>
                      </a:pPr>
                      <a:r>
                        <a:rPr b="1" lang="en" sz="1200">
                          <a:solidFill>
                            <a:schemeClr val="lt1"/>
                          </a:solidFill>
                          <a:latin typeface="Times New Roman"/>
                          <a:ea typeface="Times New Roman"/>
                          <a:cs typeface="Times New Roman"/>
                          <a:sym typeface="Times New Roman"/>
                        </a:rPr>
                        <a:t>Applying machine learning and natural language processing to detect phishing email</a:t>
                      </a:r>
                      <a:endParaRPr b="1" sz="1200">
                        <a:solidFill>
                          <a:schemeClr val="lt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150">
                          <a:solidFill>
                            <a:schemeClr val="lt1"/>
                          </a:solidFill>
                          <a:uFill>
                            <a:noFill/>
                          </a:uFill>
                          <a:hlinkClick r:id="rId3">
                            <a:extLst>
                              <a:ext uri="{A12FA001-AC4F-418D-AE19-62706E023703}">
                                <ahyp:hlinkClr val="tx"/>
                              </a:ext>
                            </a:extLst>
                          </a:hlinkClick>
                        </a:rPr>
                        <a:t>AreejAlhogail,AfrahAlsabih</a:t>
                      </a:r>
                      <a:r>
                        <a:rPr lang="en" sz="1150">
                          <a:solidFill>
                            <a:srgbClr val="FFFFFF"/>
                          </a:solidFill>
                        </a:rPr>
                        <a:t>,</a:t>
                      </a:r>
                      <a:r>
                        <a:rPr lang="en" sz="1150">
                          <a:solidFill>
                            <a:srgbClr val="FFFFFF"/>
                          </a:solidFill>
                        </a:rPr>
                        <a:t>18 July 2021</a:t>
                      </a:r>
                      <a:endParaRPr sz="1150">
                        <a:solidFill>
                          <a:srgbClr val="FFFFFF"/>
                        </a:solidFill>
                      </a:endParaRPr>
                    </a:p>
                    <a:p>
                      <a:pPr indent="0" lvl="0" marL="0" rtl="0" algn="l">
                        <a:spcBef>
                          <a:spcPts val="0"/>
                        </a:spcBef>
                        <a:spcAft>
                          <a:spcPts val="0"/>
                        </a:spcAft>
                        <a:buNone/>
                      </a:pPr>
                      <a:r>
                        <a:t/>
                      </a:r>
                      <a:endParaRPr sz="1500">
                        <a:solidFill>
                          <a:srgbClr val="FFFFFF"/>
                        </a:solidFill>
                      </a:endParaRPr>
                    </a:p>
                  </a:txBody>
                  <a:tcPr marT="91425" marB="91425" marR="91425" marL="91425"/>
                </a:tc>
              </a:tr>
              <a:tr h="1207000">
                <a:tc>
                  <a:txBody>
                    <a:bodyPr/>
                    <a:lstStyle/>
                    <a:p>
                      <a:pPr indent="0" lvl="0" marL="0" rtl="0" algn="l">
                        <a:spcBef>
                          <a:spcPts val="0"/>
                        </a:spcBef>
                        <a:spcAft>
                          <a:spcPts val="0"/>
                        </a:spcAft>
                        <a:buNone/>
                      </a:pPr>
                      <a:r>
                        <a:rPr lang="en">
                          <a:solidFill>
                            <a:schemeClr val="lt1"/>
                          </a:solidFill>
                        </a:rPr>
                        <a:t>          2</a:t>
                      </a:r>
                      <a:endParaRPr>
                        <a:solidFill>
                          <a:schemeClr val="lt1"/>
                        </a:solidFill>
                      </a:endParaRPr>
                    </a:p>
                  </a:txBody>
                  <a:tcPr marT="91425" marB="91425" marR="91425" marL="91425"/>
                </a:tc>
                <a:tc>
                  <a:txBody>
                    <a:bodyPr/>
                    <a:lstStyle/>
                    <a:p>
                      <a:pPr indent="0" lvl="0" marL="0" rtl="0" algn="l">
                        <a:lnSpc>
                          <a:spcPct val="100000"/>
                        </a:lnSpc>
                        <a:spcBef>
                          <a:spcPts val="2400"/>
                        </a:spcBef>
                        <a:spcAft>
                          <a:spcPts val="600"/>
                        </a:spcAft>
                        <a:buNone/>
                      </a:pPr>
                      <a:r>
                        <a:rPr b="1" lang="en" sz="1500">
                          <a:solidFill>
                            <a:schemeClr val="lt1"/>
                          </a:solidFill>
                          <a:latin typeface="Times New Roman"/>
                          <a:ea typeface="Times New Roman"/>
                          <a:cs typeface="Times New Roman"/>
                          <a:sym typeface="Times New Roman"/>
                        </a:rPr>
                        <a:t>AI Meta-Learners and Extra-Trees Algorithm for the Detection of Phishing Websites -</a:t>
                      </a:r>
                      <a:r>
                        <a:rPr b="1" lang="en" sz="900">
                          <a:solidFill>
                            <a:schemeClr val="lt1"/>
                          </a:solidFill>
                          <a:latin typeface="Times New Roman"/>
                          <a:ea typeface="Times New Roman"/>
                          <a:cs typeface="Times New Roman"/>
                          <a:sym typeface="Times New Roman"/>
                        </a:rPr>
                        <a:t>YAZAN AHMAD ALSARIERA 1 , VICTOR ELIJAH ADEYEMO 2 , ABDULLATEEF OLUWAGBEMIGA BALOGUN 3,4, (Member, IEEE), AND AMMAR KAREEM ALAZZAWI 3 </a:t>
                      </a:r>
                      <a:endParaRPr b="1" sz="900">
                        <a:solidFill>
                          <a:schemeClr val="lt1"/>
                        </a:solidFill>
                        <a:latin typeface="Times New Roman"/>
                        <a:ea typeface="Times New Roman"/>
                        <a:cs typeface="Times New Roman"/>
                        <a:sym typeface="Times New Roman"/>
                      </a:endParaRPr>
                    </a:p>
                  </a:txBody>
                  <a:tcPr marT="91425" marB="91425" marR="91425" marL="91425"/>
                </a:tc>
              </a:tr>
              <a:tr h="233500">
                <a:tc>
                  <a:txBody>
                    <a:bodyPr/>
                    <a:lstStyle/>
                    <a:p>
                      <a:pPr indent="0" lvl="0" marL="0" rtl="0" algn="l">
                        <a:spcBef>
                          <a:spcPts val="0"/>
                        </a:spcBef>
                        <a:spcAft>
                          <a:spcPts val="0"/>
                        </a:spcAft>
                        <a:buNone/>
                      </a:pPr>
                      <a:r>
                        <a:rPr lang="en">
                          <a:solidFill>
                            <a:schemeClr val="lt1"/>
                          </a:solidFill>
                        </a:rPr>
                        <a:t>         3</a:t>
                      </a:r>
                      <a:endParaRPr>
                        <a:solidFill>
                          <a:schemeClr val="lt1"/>
                        </a:solidFill>
                      </a:endParaRPr>
                    </a:p>
                  </a:txBody>
                  <a:tcPr marT="91425" marB="91425" marR="91425" marL="91425"/>
                </a:tc>
                <a:tc>
                  <a:txBody>
                    <a:bodyPr/>
                    <a:lstStyle/>
                    <a:p>
                      <a:pPr indent="0" lvl="0" marL="0" rtl="0" algn="l">
                        <a:lnSpc>
                          <a:spcPct val="100000"/>
                        </a:lnSpc>
                        <a:spcBef>
                          <a:spcPts val="2400"/>
                        </a:spcBef>
                        <a:spcAft>
                          <a:spcPts val="600"/>
                        </a:spcAft>
                        <a:buNone/>
                      </a:pPr>
                      <a:r>
                        <a:rPr b="1" lang="en" sz="1500">
                          <a:solidFill>
                            <a:schemeClr val="lt1"/>
                          </a:solidFill>
                          <a:latin typeface="Times New Roman"/>
                          <a:ea typeface="Times New Roman"/>
                          <a:cs typeface="Times New Roman"/>
                          <a:sym typeface="Times New Roman"/>
                        </a:rPr>
                        <a:t>A Deep Learning-Based Framework for Phishing Website Detection -LIZHEN TANG AND QUSAY H. MAHMOUD</a:t>
                      </a:r>
                      <a:endParaRPr b="1" sz="1500">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GAP IDENTIFIED</a:t>
            </a:r>
            <a:endParaRPr b="1"/>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SzPts val="1900"/>
              <a:buFont typeface="Times New Roman"/>
              <a:buChar char="●"/>
            </a:pPr>
            <a:r>
              <a:rPr lang="en" sz="1900">
                <a:highlight>
                  <a:schemeClr val="dk1"/>
                </a:highlight>
                <a:latin typeface="Times New Roman"/>
                <a:ea typeface="Times New Roman"/>
                <a:cs typeface="Times New Roman"/>
                <a:sym typeface="Times New Roman"/>
              </a:rPr>
              <a:t>A culture of distraction</a:t>
            </a:r>
            <a:endParaRPr sz="1900">
              <a:highlight>
                <a:schemeClr val="dk1"/>
              </a:highlight>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 sz="1900">
                <a:highlight>
                  <a:schemeClr val="dk1"/>
                </a:highlight>
                <a:latin typeface="Times New Roman"/>
                <a:ea typeface="Times New Roman"/>
                <a:cs typeface="Times New Roman"/>
                <a:sym typeface="Times New Roman"/>
              </a:rPr>
              <a:t>Spear phishing can be almost undetectable</a:t>
            </a:r>
            <a:endParaRPr sz="1900">
              <a:highlight>
                <a:schemeClr val="dk1"/>
              </a:highlight>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 sz="1900">
                <a:highlight>
                  <a:schemeClr val="dk1"/>
                </a:highlight>
                <a:latin typeface="Times New Roman"/>
                <a:ea typeface="Times New Roman"/>
                <a:cs typeface="Times New Roman"/>
                <a:sym typeface="Times New Roman"/>
              </a:rPr>
              <a:t>Curiosity</a:t>
            </a:r>
            <a:endParaRPr sz="1900">
              <a:highlight>
                <a:schemeClr val="dk1"/>
              </a:highlight>
              <a:latin typeface="Times New Roman"/>
              <a:ea typeface="Times New Roman"/>
              <a:cs typeface="Times New Roman"/>
              <a:sym typeface="Times New Roman"/>
            </a:endParaRPr>
          </a:p>
          <a:p>
            <a:pPr indent="-349250" lvl="0" marL="457200" rtl="0" algn="l">
              <a:lnSpc>
                <a:spcPct val="200000"/>
              </a:lnSpc>
              <a:spcBef>
                <a:spcPts val="0"/>
              </a:spcBef>
              <a:spcAft>
                <a:spcPts val="0"/>
              </a:spcAft>
              <a:buSzPts val="1900"/>
              <a:buFont typeface="Times New Roman"/>
              <a:buChar char="●"/>
            </a:pPr>
            <a:r>
              <a:rPr lang="en" sz="1900">
                <a:highlight>
                  <a:schemeClr val="dk1"/>
                </a:highlight>
                <a:latin typeface="Times New Roman"/>
                <a:ea typeface="Times New Roman"/>
                <a:cs typeface="Times New Roman"/>
                <a:sym typeface="Times New Roman"/>
              </a:rPr>
              <a:t>users lack security awareness. ...</a:t>
            </a:r>
            <a:endParaRPr sz="1900">
              <a:highlight>
                <a:schemeClr val="dk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1239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spcBef>
                <a:spcPts val="1200"/>
              </a:spcBef>
              <a:spcAft>
                <a:spcPts val="0"/>
              </a:spcAft>
              <a:buSzPts val="1700"/>
              <a:buFont typeface="Times New Roman"/>
              <a:buChar char="●"/>
            </a:pPr>
            <a:r>
              <a:rPr lang="en" sz="1700">
                <a:latin typeface="Times New Roman"/>
                <a:ea typeface="Times New Roman"/>
                <a:cs typeface="Times New Roman"/>
                <a:sym typeface="Times New Roman"/>
              </a:rPr>
              <a:t>Nowadays making any online web application without securing it properly makes it vulnerable to cyber-attacks.</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 Hackers all over the world can attack your website and gain secret information or make serious damage to your website. </a:t>
            </a:r>
            <a:endParaRPr sz="1700">
              <a:latin typeface="Times New Roman"/>
              <a:ea typeface="Times New Roman"/>
              <a:cs typeface="Times New Roman"/>
              <a:sym typeface="Times New Roman"/>
            </a:endParaRPr>
          </a:p>
          <a:p>
            <a:pPr indent="0" lvl="0" marL="0" rtl="0" algn="l">
              <a:spcBef>
                <a:spcPts val="1200"/>
              </a:spcBef>
              <a:spcAft>
                <a:spcPts val="12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3737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 when a user opens a link contains a malicious JavaScript code, it might steal personal information or hijack a web session, and many different hacking scenarios can happen.</a:t>
            </a:r>
            <a:endParaRPr sz="1700">
              <a:latin typeface="Times New Roman"/>
              <a:ea typeface="Times New Roman"/>
              <a:cs typeface="Times New Roman"/>
              <a:sym typeface="Times New Roman"/>
            </a:endParaRPr>
          </a:p>
          <a:p>
            <a:pPr indent="-336550" lvl="0" marL="457200" rtl="0" algn="just">
              <a:spcBef>
                <a:spcPts val="0"/>
              </a:spcBef>
              <a:spcAft>
                <a:spcPts val="0"/>
              </a:spcAft>
              <a:buSzPts val="1700"/>
              <a:buFont typeface="Times New Roman"/>
              <a:buChar char="●"/>
            </a:pPr>
            <a:r>
              <a:rPr lang="en" sz="1700">
                <a:latin typeface="Times New Roman"/>
                <a:ea typeface="Times New Roman"/>
                <a:cs typeface="Times New Roman"/>
                <a:sym typeface="Times New Roman"/>
              </a:rPr>
              <a:t>Hackers will also often insert phishing links into a website, detecting phishing links manually by searching every page in the website is inefficient, time-consuming and requires security expert</a:t>
            </a:r>
            <a:endParaRPr sz="17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en" sz="1700">
                <a:highlight>
                  <a:schemeClr val="dk1"/>
                </a:highlight>
                <a:latin typeface="Times New Roman"/>
                <a:ea typeface="Times New Roman"/>
                <a:cs typeface="Times New Roman"/>
                <a:sym typeface="Times New Roman"/>
              </a:rPr>
              <a:t>To overcome this problem machine learning techniques (Artificial Neural Networks and XGBoost) has been used so that our computer can take real-time decisions and can classify in advance that whether a particular site is a phishing site or not based on previously collected data.</a:t>
            </a:r>
            <a:endParaRPr sz="1800">
              <a:highlight>
                <a:schemeClr val="dk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