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9" r:id="rId3"/>
    <p:sldId id="301" r:id="rId4"/>
    <p:sldId id="296" r:id="rId5"/>
    <p:sldId id="297" r:id="rId6"/>
    <p:sldId id="298" r:id="rId7"/>
    <p:sldId id="299" r:id="rId8"/>
    <p:sldId id="300" r:id="rId9"/>
  </p:sldIdLst>
  <p:sldSz cx="9144000" cy="5143500" type="screen16x9"/>
  <p:notesSz cx="6858000" cy="9144000"/>
  <p:embeddedFontLst>
    <p:embeddedFont>
      <p:font typeface="Aldrich" panose="020B0604020202020204" charset="0"/>
      <p:regular r:id="rId11"/>
    </p:embeddedFont>
    <p:embeddedFont>
      <p:font typeface="Nunito Light" pitchFamily="2" charset="0"/>
      <p:regular r:id="rId12"/>
      <p:italic r:id="rId13"/>
    </p:embeddedFont>
    <p:embeddedFont>
      <p:font typeface="Open Sans" panose="020B0606030504020204" pitchFamily="34" charset="0"/>
      <p:regular r:id="rId14"/>
    </p:embeddedFont>
    <p:embeddedFont>
      <p:font typeface="Sair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FFA7CA-8B4C-43C8-A8D0-76DCDB870131}">
  <a:tblStyle styleId="{F9FFA7CA-8B4C-43C8-A8D0-76DCDB8701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195BB7-82FA-4E48-A79C-DD5D79A293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e81e8eaf5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e81e8eaf5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e81e8eaf5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e81e8eaf5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88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e81e8eaf5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e81e8eaf5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90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e81e8eaf5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e81e8eaf5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99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e81e8eaf5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e81e8eaf5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434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e81e8eaf5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e81e8eaf5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781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80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62600" y="3706181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3974167" y="788525"/>
            <a:ext cx="4175700" cy="12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"/>
          <p:cNvSpPr txBox="1">
            <a:spLocks noGrp="1"/>
          </p:cNvSpPr>
          <p:nvPr>
            <p:ph type="body" idx="1"/>
          </p:nvPr>
        </p:nvSpPr>
        <p:spPr>
          <a:xfrm>
            <a:off x="3974169" y="1990075"/>
            <a:ext cx="4175700" cy="23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4" name="Google Shape;254;p7"/>
          <p:cNvSpPr>
            <a:spLocks noGrp="1"/>
          </p:cNvSpPr>
          <p:nvPr>
            <p:ph type="pic" idx="2"/>
          </p:nvPr>
        </p:nvSpPr>
        <p:spPr>
          <a:xfrm>
            <a:off x="994131" y="694950"/>
            <a:ext cx="2540700" cy="375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55" name="Google Shape;255;p7"/>
          <p:cNvGrpSpPr/>
          <p:nvPr/>
        </p:nvGrpSpPr>
        <p:grpSpPr>
          <a:xfrm>
            <a:off x="-1776656" y="986429"/>
            <a:ext cx="3025131" cy="1757025"/>
            <a:chOff x="-1776656" y="986429"/>
            <a:chExt cx="3025131" cy="1757025"/>
          </a:xfrm>
        </p:grpSpPr>
        <p:grpSp>
          <p:nvGrpSpPr>
            <p:cNvPr id="256" name="Google Shape;256;p7"/>
            <p:cNvGrpSpPr/>
            <p:nvPr/>
          </p:nvGrpSpPr>
          <p:grpSpPr>
            <a:xfrm>
              <a:off x="-1776656" y="986429"/>
              <a:ext cx="2590356" cy="1757025"/>
              <a:chOff x="-1776656" y="986429"/>
              <a:chExt cx="2590356" cy="1757025"/>
            </a:xfrm>
          </p:grpSpPr>
          <p:grpSp>
            <p:nvGrpSpPr>
              <p:cNvPr id="257" name="Google Shape;257;p7"/>
              <p:cNvGrpSpPr/>
              <p:nvPr/>
            </p:nvGrpSpPr>
            <p:grpSpPr>
              <a:xfrm flipH="1">
                <a:off x="-1776656" y="986429"/>
                <a:ext cx="2590356" cy="1757025"/>
                <a:chOff x="2280775" y="570800"/>
                <a:chExt cx="1702725" cy="1154950"/>
              </a:xfrm>
            </p:grpSpPr>
            <p:sp>
              <p:nvSpPr>
                <p:cNvPr id="258" name="Google Shape;258;p7"/>
                <p:cNvSpPr/>
                <p:nvPr/>
              </p:nvSpPr>
              <p:spPr>
                <a:xfrm>
                  <a:off x="2562775" y="1179175"/>
                  <a:ext cx="1420725" cy="5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29" h="21863" extrusionOk="0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777" y="871"/>
                      </a:lnTo>
                      <a:lnTo>
                        <a:pt x="777" y="6495"/>
                      </a:lnTo>
                      <a:lnTo>
                        <a:pt x="15843" y="21831"/>
                      </a:lnTo>
                      <a:lnTo>
                        <a:pt x="15875" y="21863"/>
                      </a:lnTo>
                      <a:lnTo>
                        <a:pt x="56828" y="21863"/>
                      </a:lnTo>
                      <a:lnTo>
                        <a:pt x="56828" y="21673"/>
                      </a:lnTo>
                      <a:lnTo>
                        <a:pt x="15954" y="21673"/>
                      </a:lnTo>
                      <a:lnTo>
                        <a:pt x="983" y="6416"/>
                      </a:lnTo>
                      <a:lnTo>
                        <a:pt x="983" y="776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7"/>
                <p:cNvSpPr/>
                <p:nvPr/>
              </p:nvSpPr>
              <p:spPr>
                <a:xfrm>
                  <a:off x="2385350" y="1087275"/>
                  <a:ext cx="1598150" cy="57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6" h="22973" extrusionOk="0">
                      <a:moveTo>
                        <a:pt x="1901" y="1"/>
                      </a:moveTo>
                      <a:lnTo>
                        <a:pt x="0" y="1886"/>
                      </a:lnTo>
                      <a:lnTo>
                        <a:pt x="127" y="2013"/>
                      </a:lnTo>
                      <a:lnTo>
                        <a:pt x="1981" y="191"/>
                      </a:lnTo>
                      <a:lnTo>
                        <a:pt x="9363" y="191"/>
                      </a:lnTo>
                      <a:lnTo>
                        <a:pt x="9854" y="824"/>
                      </a:lnTo>
                      <a:lnTo>
                        <a:pt x="9854" y="8096"/>
                      </a:lnTo>
                      <a:lnTo>
                        <a:pt x="24636" y="22972"/>
                      </a:lnTo>
                      <a:lnTo>
                        <a:pt x="63925" y="22972"/>
                      </a:lnTo>
                      <a:lnTo>
                        <a:pt x="63925" y="22766"/>
                      </a:lnTo>
                      <a:lnTo>
                        <a:pt x="24715" y="22766"/>
                      </a:lnTo>
                      <a:lnTo>
                        <a:pt x="10060" y="8017"/>
                      </a:lnTo>
                      <a:lnTo>
                        <a:pt x="10060" y="745"/>
                      </a:lnTo>
                      <a:lnTo>
                        <a:pt x="94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7"/>
                <p:cNvSpPr/>
                <p:nvPr/>
              </p:nvSpPr>
              <p:spPr>
                <a:xfrm>
                  <a:off x="2329900" y="1057575"/>
                  <a:ext cx="1653600" cy="5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44" h="23163" extrusionOk="0">
                      <a:moveTo>
                        <a:pt x="0" y="0"/>
                      </a:moveTo>
                      <a:lnTo>
                        <a:pt x="0" y="190"/>
                      </a:lnTo>
                      <a:lnTo>
                        <a:pt x="12278" y="190"/>
                      </a:lnTo>
                      <a:lnTo>
                        <a:pt x="13070" y="808"/>
                      </a:lnTo>
                      <a:lnTo>
                        <a:pt x="13070" y="8777"/>
                      </a:lnTo>
                      <a:lnTo>
                        <a:pt x="27297" y="23131"/>
                      </a:lnTo>
                      <a:lnTo>
                        <a:pt x="27329" y="23162"/>
                      </a:lnTo>
                      <a:lnTo>
                        <a:pt x="66143" y="23162"/>
                      </a:lnTo>
                      <a:lnTo>
                        <a:pt x="66143" y="22972"/>
                      </a:lnTo>
                      <a:lnTo>
                        <a:pt x="27408" y="22972"/>
                      </a:lnTo>
                      <a:lnTo>
                        <a:pt x="13261" y="8698"/>
                      </a:lnTo>
                      <a:lnTo>
                        <a:pt x="13261" y="713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7"/>
                <p:cNvSpPr/>
                <p:nvPr/>
              </p:nvSpPr>
              <p:spPr>
                <a:xfrm>
                  <a:off x="2547725" y="1017975"/>
                  <a:ext cx="1435775" cy="5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31" h="23955" extrusionOk="0">
                      <a:moveTo>
                        <a:pt x="1" y="0"/>
                      </a:moveTo>
                      <a:lnTo>
                        <a:pt x="1" y="190"/>
                      </a:lnTo>
                      <a:lnTo>
                        <a:pt x="4310" y="190"/>
                      </a:lnTo>
                      <a:lnTo>
                        <a:pt x="5340" y="1172"/>
                      </a:lnTo>
                      <a:lnTo>
                        <a:pt x="5340" y="9854"/>
                      </a:lnTo>
                      <a:lnTo>
                        <a:pt x="19059" y="23922"/>
                      </a:lnTo>
                      <a:lnTo>
                        <a:pt x="19091" y="23954"/>
                      </a:lnTo>
                      <a:lnTo>
                        <a:pt x="57430" y="23954"/>
                      </a:lnTo>
                      <a:lnTo>
                        <a:pt x="57430" y="23764"/>
                      </a:lnTo>
                      <a:lnTo>
                        <a:pt x="19186" y="23764"/>
                      </a:lnTo>
                      <a:lnTo>
                        <a:pt x="5546" y="9775"/>
                      </a:lnTo>
                      <a:lnTo>
                        <a:pt x="5546" y="1093"/>
                      </a:lnTo>
                      <a:lnTo>
                        <a:pt x="4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7"/>
                <p:cNvSpPr/>
                <p:nvPr/>
              </p:nvSpPr>
              <p:spPr>
                <a:xfrm>
                  <a:off x="2442775" y="978350"/>
                  <a:ext cx="1540725" cy="6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9" h="24557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9126" y="191"/>
                      </a:lnTo>
                      <a:lnTo>
                        <a:pt x="10330" y="1522"/>
                      </a:lnTo>
                      <a:lnTo>
                        <a:pt x="10330" y="10948"/>
                      </a:lnTo>
                      <a:lnTo>
                        <a:pt x="23733" y="24509"/>
                      </a:lnTo>
                      <a:lnTo>
                        <a:pt x="23780" y="24557"/>
                      </a:lnTo>
                      <a:lnTo>
                        <a:pt x="61628" y="24557"/>
                      </a:lnTo>
                      <a:lnTo>
                        <a:pt x="61628" y="24351"/>
                      </a:lnTo>
                      <a:lnTo>
                        <a:pt x="23859" y="24351"/>
                      </a:lnTo>
                      <a:lnTo>
                        <a:pt x="10536" y="10869"/>
                      </a:lnTo>
                      <a:lnTo>
                        <a:pt x="10536" y="1442"/>
                      </a:lnTo>
                      <a:lnTo>
                        <a:pt x="92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2676850" y="934800"/>
                  <a:ext cx="1306650" cy="63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66" h="25507" extrusionOk="0">
                      <a:moveTo>
                        <a:pt x="143" y="0"/>
                      </a:moveTo>
                      <a:lnTo>
                        <a:pt x="0" y="143"/>
                      </a:lnTo>
                      <a:lnTo>
                        <a:pt x="1965" y="2060"/>
                      </a:lnTo>
                      <a:lnTo>
                        <a:pt x="1965" y="12183"/>
                      </a:lnTo>
                      <a:lnTo>
                        <a:pt x="14845" y="25459"/>
                      </a:lnTo>
                      <a:lnTo>
                        <a:pt x="14892" y="25507"/>
                      </a:lnTo>
                      <a:lnTo>
                        <a:pt x="52265" y="25507"/>
                      </a:lnTo>
                      <a:lnTo>
                        <a:pt x="52265" y="25301"/>
                      </a:lnTo>
                      <a:lnTo>
                        <a:pt x="14972" y="25301"/>
                      </a:lnTo>
                      <a:lnTo>
                        <a:pt x="2155" y="12104"/>
                      </a:lnTo>
                      <a:lnTo>
                        <a:pt x="2155" y="1980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7"/>
                <p:cNvSpPr/>
                <p:nvPr/>
              </p:nvSpPr>
              <p:spPr>
                <a:xfrm>
                  <a:off x="2508525" y="824675"/>
                  <a:ext cx="1474975" cy="7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99" h="28914" extrusionOk="0">
                      <a:moveTo>
                        <a:pt x="3391" y="1"/>
                      </a:moveTo>
                      <a:lnTo>
                        <a:pt x="0" y="3439"/>
                      </a:lnTo>
                      <a:lnTo>
                        <a:pt x="143" y="3565"/>
                      </a:lnTo>
                      <a:lnTo>
                        <a:pt x="3470" y="207"/>
                      </a:lnTo>
                      <a:lnTo>
                        <a:pt x="6337" y="207"/>
                      </a:lnTo>
                      <a:lnTo>
                        <a:pt x="9490" y="3407"/>
                      </a:lnTo>
                      <a:lnTo>
                        <a:pt x="9490" y="16081"/>
                      </a:lnTo>
                      <a:lnTo>
                        <a:pt x="22085" y="28882"/>
                      </a:lnTo>
                      <a:lnTo>
                        <a:pt x="22101" y="28914"/>
                      </a:lnTo>
                      <a:lnTo>
                        <a:pt x="58998" y="28914"/>
                      </a:lnTo>
                      <a:lnTo>
                        <a:pt x="58998" y="28724"/>
                      </a:lnTo>
                      <a:lnTo>
                        <a:pt x="22180" y="28724"/>
                      </a:lnTo>
                      <a:lnTo>
                        <a:pt x="9680" y="16002"/>
                      </a:lnTo>
                      <a:lnTo>
                        <a:pt x="9680" y="3328"/>
                      </a:lnTo>
                      <a:lnTo>
                        <a:pt x="64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7"/>
                <p:cNvSpPr/>
                <p:nvPr/>
              </p:nvSpPr>
              <p:spPr>
                <a:xfrm>
                  <a:off x="2413850" y="804875"/>
                  <a:ext cx="1569650" cy="7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86" h="28724" extrusionOk="0">
                      <a:moveTo>
                        <a:pt x="7178" y="1"/>
                      </a:moveTo>
                      <a:lnTo>
                        <a:pt x="4738" y="2377"/>
                      </a:lnTo>
                      <a:lnTo>
                        <a:pt x="1" y="2377"/>
                      </a:lnTo>
                      <a:lnTo>
                        <a:pt x="1" y="2583"/>
                      </a:lnTo>
                      <a:lnTo>
                        <a:pt x="4817" y="2583"/>
                      </a:lnTo>
                      <a:lnTo>
                        <a:pt x="7257" y="207"/>
                      </a:lnTo>
                      <a:lnTo>
                        <a:pt x="10901" y="207"/>
                      </a:lnTo>
                      <a:lnTo>
                        <a:pt x="14259" y="3597"/>
                      </a:lnTo>
                      <a:lnTo>
                        <a:pt x="14259" y="16382"/>
                      </a:lnTo>
                      <a:lnTo>
                        <a:pt x="26347" y="28676"/>
                      </a:lnTo>
                      <a:lnTo>
                        <a:pt x="26363" y="28723"/>
                      </a:lnTo>
                      <a:lnTo>
                        <a:pt x="62785" y="28723"/>
                      </a:lnTo>
                      <a:lnTo>
                        <a:pt x="62785" y="28517"/>
                      </a:lnTo>
                      <a:lnTo>
                        <a:pt x="26442" y="28517"/>
                      </a:lnTo>
                      <a:lnTo>
                        <a:pt x="14465" y="16303"/>
                      </a:lnTo>
                      <a:lnTo>
                        <a:pt x="14465" y="3502"/>
                      </a:lnTo>
                      <a:lnTo>
                        <a:pt x="109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7"/>
                <p:cNvSpPr/>
                <p:nvPr/>
              </p:nvSpPr>
              <p:spPr>
                <a:xfrm>
                  <a:off x="2946975" y="1316600"/>
                  <a:ext cx="1036525" cy="16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1" h="6671" extrusionOk="0">
                      <a:moveTo>
                        <a:pt x="143" y="0"/>
                      </a:moveTo>
                      <a:lnTo>
                        <a:pt x="0" y="127"/>
                      </a:lnTo>
                      <a:lnTo>
                        <a:pt x="6559" y="6670"/>
                      </a:lnTo>
                      <a:lnTo>
                        <a:pt x="41460" y="6670"/>
                      </a:lnTo>
                      <a:lnTo>
                        <a:pt x="41460" y="6464"/>
                      </a:lnTo>
                      <a:lnTo>
                        <a:pt x="6638" y="6464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7"/>
                <p:cNvSpPr/>
                <p:nvPr/>
              </p:nvSpPr>
              <p:spPr>
                <a:xfrm>
                  <a:off x="2770325" y="666250"/>
                  <a:ext cx="1213175" cy="7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7" h="30102" extrusionOk="0">
                      <a:moveTo>
                        <a:pt x="0" y="1"/>
                      </a:moveTo>
                      <a:lnTo>
                        <a:pt x="0" y="2979"/>
                      </a:lnTo>
                      <a:lnTo>
                        <a:pt x="2377" y="5292"/>
                      </a:lnTo>
                      <a:lnTo>
                        <a:pt x="2377" y="19725"/>
                      </a:lnTo>
                      <a:lnTo>
                        <a:pt x="13039" y="30102"/>
                      </a:lnTo>
                      <a:lnTo>
                        <a:pt x="48526" y="30102"/>
                      </a:lnTo>
                      <a:lnTo>
                        <a:pt x="48526" y="29912"/>
                      </a:lnTo>
                      <a:lnTo>
                        <a:pt x="13118" y="29912"/>
                      </a:lnTo>
                      <a:lnTo>
                        <a:pt x="2583" y="19630"/>
                      </a:lnTo>
                      <a:lnTo>
                        <a:pt x="2583" y="5213"/>
                      </a:lnTo>
                      <a:lnTo>
                        <a:pt x="206" y="2900"/>
                      </a:lnTo>
                      <a:lnTo>
                        <a:pt x="2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7"/>
                <p:cNvSpPr/>
                <p:nvPr/>
              </p:nvSpPr>
              <p:spPr>
                <a:xfrm>
                  <a:off x="2864575" y="798150"/>
                  <a:ext cx="1118925" cy="60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57" h="24240" extrusionOk="0">
                      <a:moveTo>
                        <a:pt x="1" y="0"/>
                      </a:moveTo>
                      <a:lnTo>
                        <a:pt x="1" y="14132"/>
                      </a:lnTo>
                      <a:lnTo>
                        <a:pt x="10140" y="24240"/>
                      </a:lnTo>
                      <a:lnTo>
                        <a:pt x="44756" y="24240"/>
                      </a:lnTo>
                      <a:lnTo>
                        <a:pt x="44756" y="24034"/>
                      </a:lnTo>
                      <a:lnTo>
                        <a:pt x="10219" y="24034"/>
                      </a:lnTo>
                      <a:lnTo>
                        <a:pt x="191" y="14053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7"/>
                <p:cNvSpPr/>
                <p:nvPr/>
              </p:nvSpPr>
              <p:spPr>
                <a:xfrm>
                  <a:off x="2857050" y="695175"/>
                  <a:ext cx="1126450" cy="68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58" h="27361" extrusionOk="0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1680" y="1901"/>
                      </a:lnTo>
                      <a:lnTo>
                        <a:pt x="1680" y="17760"/>
                      </a:lnTo>
                      <a:lnTo>
                        <a:pt x="11503" y="27361"/>
                      </a:lnTo>
                      <a:lnTo>
                        <a:pt x="45057" y="27361"/>
                      </a:lnTo>
                      <a:lnTo>
                        <a:pt x="45057" y="27170"/>
                      </a:lnTo>
                      <a:lnTo>
                        <a:pt x="11582" y="27170"/>
                      </a:lnTo>
                      <a:lnTo>
                        <a:pt x="1886" y="17681"/>
                      </a:lnTo>
                      <a:lnTo>
                        <a:pt x="1886" y="1822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7"/>
                <p:cNvSpPr/>
                <p:nvPr/>
              </p:nvSpPr>
              <p:spPr>
                <a:xfrm>
                  <a:off x="2567525" y="596950"/>
                  <a:ext cx="1415975" cy="7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39" h="29120" extrusionOk="0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12247" y="206"/>
                      </a:lnTo>
                      <a:lnTo>
                        <a:pt x="15241" y="3296"/>
                      </a:lnTo>
                      <a:lnTo>
                        <a:pt x="15241" y="20279"/>
                      </a:lnTo>
                      <a:lnTo>
                        <a:pt x="24256" y="29119"/>
                      </a:lnTo>
                      <a:lnTo>
                        <a:pt x="56638" y="29119"/>
                      </a:lnTo>
                      <a:lnTo>
                        <a:pt x="56638" y="28913"/>
                      </a:lnTo>
                      <a:lnTo>
                        <a:pt x="24335" y="28913"/>
                      </a:lnTo>
                      <a:lnTo>
                        <a:pt x="15447" y="20200"/>
                      </a:lnTo>
                      <a:lnTo>
                        <a:pt x="15447" y="3216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7"/>
                <p:cNvSpPr/>
                <p:nvPr/>
              </p:nvSpPr>
              <p:spPr>
                <a:xfrm>
                  <a:off x="2357225" y="1123325"/>
                  <a:ext cx="46750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854" extrusionOk="0">
                      <a:moveTo>
                        <a:pt x="935" y="0"/>
                      </a:moveTo>
                      <a:cubicBezTo>
                        <a:pt x="428" y="0"/>
                        <a:pt x="1" y="412"/>
                        <a:pt x="1" y="935"/>
                      </a:cubicBezTo>
                      <a:cubicBezTo>
                        <a:pt x="1" y="1442"/>
                        <a:pt x="428" y="1854"/>
                        <a:pt x="935" y="1854"/>
                      </a:cubicBezTo>
                      <a:cubicBezTo>
                        <a:pt x="1458" y="1854"/>
                        <a:pt x="1870" y="1442"/>
                        <a:pt x="1870" y="935"/>
                      </a:cubicBezTo>
                      <a:cubicBezTo>
                        <a:pt x="1870" y="412"/>
                        <a:pt x="145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7"/>
                <p:cNvSpPr/>
                <p:nvPr/>
              </p:nvSpPr>
              <p:spPr>
                <a:xfrm>
                  <a:off x="2748525" y="633375"/>
                  <a:ext cx="46775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1855" extrusionOk="0">
                      <a:moveTo>
                        <a:pt x="936" y="1"/>
                      </a:moveTo>
                      <a:cubicBezTo>
                        <a:pt x="413" y="1"/>
                        <a:pt x="1" y="413"/>
                        <a:pt x="1" y="920"/>
                      </a:cubicBezTo>
                      <a:cubicBezTo>
                        <a:pt x="1" y="1443"/>
                        <a:pt x="413" y="1854"/>
                        <a:pt x="936" y="1854"/>
                      </a:cubicBezTo>
                      <a:cubicBezTo>
                        <a:pt x="1443" y="1854"/>
                        <a:pt x="1870" y="1443"/>
                        <a:pt x="1870" y="920"/>
                      </a:cubicBezTo>
                      <a:cubicBezTo>
                        <a:pt x="1870" y="413"/>
                        <a:pt x="1443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2842800" y="682900"/>
                  <a:ext cx="46375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54" extrusionOk="0">
                      <a:moveTo>
                        <a:pt x="919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19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2530700" y="1148275"/>
                  <a:ext cx="46375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54" extrusionOk="0">
                      <a:moveTo>
                        <a:pt x="935" y="0"/>
                      </a:moveTo>
                      <a:cubicBezTo>
                        <a:pt x="412" y="0"/>
                        <a:pt x="1" y="412"/>
                        <a:pt x="1" y="919"/>
                      </a:cubicBezTo>
                      <a:cubicBezTo>
                        <a:pt x="1" y="1442"/>
                        <a:pt x="412" y="1854"/>
                        <a:pt x="935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2916875" y="1286900"/>
                  <a:ext cx="46750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854" extrusionOk="0">
                      <a:moveTo>
                        <a:pt x="935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35" y="1854"/>
                      </a:cubicBezTo>
                      <a:cubicBezTo>
                        <a:pt x="1442" y="1854"/>
                        <a:pt x="1869" y="1442"/>
                        <a:pt x="1869" y="919"/>
                      </a:cubicBezTo>
                      <a:cubicBezTo>
                        <a:pt x="1869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7"/>
                <p:cNvSpPr/>
                <p:nvPr/>
              </p:nvSpPr>
              <p:spPr>
                <a:xfrm>
                  <a:off x="2280775" y="1031425"/>
                  <a:ext cx="51525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1" extrusionOk="0">
                      <a:moveTo>
                        <a:pt x="1031" y="207"/>
                      </a:moveTo>
                      <a:cubicBezTo>
                        <a:pt x="1490" y="207"/>
                        <a:pt x="1854" y="587"/>
                        <a:pt x="1854" y="1046"/>
                      </a:cubicBezTo>
                      <a:cubicBezTo>
                        <a:pt x="1854" y="1506"/>
                        <a:pt x="1490" y="1870"/>
                        <a:pt x="1031" y="1870"/>
                      </a:cubicBezTo>
                      <a:cubicBezTo>
                        <a:pt x="571" y="1870"/>
                        <a:pt x="191" y="1506"/>
                        <a:pt x="191" y="1046"/>
                      </a:cubicBezTo>
                      <a:cubicBezTo>
                        <a:pt x="191" y="587"/>
                        <a:pt x="571" y="207"/>
                        <a:pt x="1031" y="207"/>
                      </a:cubicBezTo>
                      <a:close/>
                      <a:moveTo>
                        <a:pt x="1031" y="1"/>
                      </a:moveTo>
                      <a:cubicBezTo>
                        <a:pt x="460" y="1"/>
                        <a:pt x="1" y="476"/>
                        <a:pt x="1" y="1030"/>
                      </a:cubicBezTo>
                      <a:cubicBezTo>
                        <a:pt x="1" y="1601"/>
                        <a:pt x="476" y="2060"/>
                        <a:pt x="1031" y="2060"/>
                      </a:cubicBezTo>
                      <a:cubicBezTo>
                        <a:pt x="1601" y="2060"/>
                        <a:pt x="2060" y="1601"/>
                        <a:pt x="2060" y="1030"/>
                      </a:cubicBezTo>
                      <a:cubicBezTo>
                        <a:pt x="2060" y="444"/>
                        <a:pt x="1585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2364750" y="842900"/>
                  <a:ext cx="51525" cy="5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77" extrusionOk="0">
                      <a:moveTo>
                        <a:pt x="1030" y="222"/>
                      </a:moveTo>
                      <a:cubicBezTo>
                        <a:pt x="1490" y="222"/>
                        <a:pt x="1870" y="603"/>
                        <a:pt x="1870" y="1062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6" y="1522"/>
                        <a:pt x="206" y="1062"/>
                      </a:cubicBezTo>
                      <a:cubicBezTo>
                        <a:pt x="206" y="603"/>
                        <a:pt x="587" y="222"/>
                        <a:pt x="1030" y="222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92"/>
                        <a:pt x="1" y="1046"/>
                      </a:cubicBezTo>
                      <a:cubicBezTo>
                        <a:pt x="1" y="1617"/>
                        <a:pt x="476" y="2076"/>
                        <a:pt x="1030" y="2076"/>
                      </a:cubicBezTo>
                      <a:cubicBezTo>
                        <a:pt x="1616" y="2076"/>
                        <a:pt x="2060" y="1617"/>
                        <a:pt x="2060" y="1046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2468925" y="9027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0" y="1870"/>
                        <a:pt x="190" y="1506"/>
                        <a:pt x="190" y="1046"/>
                      </a:cubicBezTo>
                      <a:cubicBezTo>
                        <a:pt x="190" y="587"/>
                        <a:pt x="570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584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2637250" y="8928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600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2394450" y="952225"/>
                  <a:ext cx="51525" cy="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0" extrusionOk="0">
                      <a:moveTo>
                        <a:pt x="1030" y="206"/>
                      </a:moveTo>
                      <a:cubicBezTo>
                        <a:pt x="1490" y="206"/>
                        <a:pt x="1870" y="586"/>
                        <a:pt x="1870" y="1046"/>
                      </a:cubicBezTo>
                      <a:cubicBezTo>
                        <a:pt x="1870" y="1489"/>
                        <a:pt x="1490" y="1870"/>
                        <a:pt x="1030" y="1870"/>
                      </a:cubicBezTo>
                      <a:cubicBezTo>
                        <a:pt x="587" y="1870"/>
                        <a:pt x="207" y="1505"/>
                        <a:pt x="207" y="1046"/>
                      </a:cubicBezTo>
                      <a:cubicBezTo>
                        <a:pt x="207" y="586"/>
                        <a:pt x="587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60" y="0"/>
                        <a:pt x="1" y="475"/>
                        <a:pt x="1" y="1030"/>
                      </a:cubicBezTo>
                      <a:cubicBezTo>
                        <a:pt x="1" y="1600"/>
                        <a:pt x="476" y="2060"/>
                        <a:pt x="1030" y="2060"/>
                      </a:cubicBezTo>
                      <a:cubicBezTo>
                        <a:pt x="1617" y="2060"/>
                        <a:pt x="2060" y="1600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>
                  <a:off x="2498625" y="991825"/>
                  <a:ext cx="51500" cy="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0" extrusionOk="0">
                      <a:moveTo>
                        <a:pt x="1030" y="206"/>
                      </a:moveTo>
                      <a:cubicBezTo>
                        <a:pt x="1489" y="206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44" y="0"/>
                        <a:pt x="0" y="476"/>
                        <a:pt x="0" y="1030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>
                  <a:off x="2840025" y="749025"/>
                  <a:ext cx="51525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1" extrusionOk="0">
                      <a:moveTo>
                        <a:pt x="1030" y="223"/>
                      </a:moveTo>
                      <a:cubicBezTo>
                        <a:pt x="1490" y="223"/>
                        <a:pt x="1870" y="603"/>
                        <a:pt x="1870" y="1047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7" y="1506"/>
                        <a:pt x="207" y="1047"/>
                      </a:cubicBezTo>
                      <a:cubicBezTo>
                        <a:pt x="207" y="603"/>
                        <a:pt x="587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76"/>
                        <a:pt x="1" y="1031"/>
                      </a:cubicBezTo>
                      <a:cubicBezTo>
                        <a:pt x="1" y="1601"/>
                        <a:pt x="476" y="2060"/>
                        <a:pt x="1030" y="2060"/>
                      </a:cubicBezTo>
                      <a:cubicBezTo>
                        <a:pt x="1617" y="2060"/>
                        <a:pt x="2060" y="1601"/>
                        <a:pt x="2060" y="1031"/>
                      </a:cubicBezTo>
                      <a:cubicBezTo>
                        <a:pt x="2060" y="460"/>
                        <a:pt x="1601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2518425" y="5708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23"/>
                      </a:moveTo>
                      <a:cubicBezTo>
                        <a:pt x="1490" y="223"/>
                        <a:pt x="1854" y="603"/>
                        <a:pt x="1854" y="1046"/>
                      </a:cubicBezTo>
                      <a:cubicBezTo>
                        <a:pt x="1854" y="1506"/>
                        <a:pt x="1490" y="1886"/>
                        <a:pt x="1030" y="1886"/>
                      </a:cubicBezTo>
                      <a:cubicBezTo>
                        <a:pt x="571" y="1886"/>
                        <a:pt x="191" y="1506"/>
                        <a:pt x="191" y="1046"/>
                      </a:cubicBezTo>
                      <a:cubicBezTo>
                        <a:pt x="191" y="603"/>
                        <a:pt x="571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1" y="2060"/>
                        <a:pt x="2060" y="1601"/>
                        <a:pt x="2060" y="1031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4" name="Google Shape;284;p7"/>
              <p:cNvSpPr/>
              <p:nvPr/>
            </p:nvSpPr>
            <p:spPr>
              <a:xfrm flipH="1">
                <a:off x="-621102" y="1681604"/>
                <a:ext cx="831600" cy="8316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52549"/>
                    </a:srgbClr>
                  </a:gs>
                  <a:gs pos="6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ira"/>
                  <a:ea typeface="Saira"/>
                  <a:cs typeface="Saira"/>
                  <a:sym typeface="Saira"/>
                </a:endParaRPr>
              </a:p>
            </p:txBody>
          </p:sp>
        </p:grpSp>
        <p:pic>
          <p:nvPicPr>
            <p:cNvPr id="285" name="Google Shape;285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25" y="127626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7"/>
          <p:cNvGrpSpPr/>
          <p:nvPr/>
        </p:nvGrpSpPr>
        <p:grpSpPr>
          <a:xfrm>
            <a:off x="7706000" y="3177613"/>
            <a:ext cx="1582102" cy="3138965"/>
            <a:chOff x="7706000" y="3177613"/>
            <a:chExt cx="1582102" cy="3138965"/>
          </a:xfrm>
        </p:grpSpPr>
        <p:grpSp>
          <p:nvGrpSpPr>
            <p:cNvPr id="287" name="Google Shape;287;p7"/>
            <p:cNvGrpSpPr/>
            <p:nvPr/>
          </p:nvGrpSpPr>
          <p:grpSpPr>
            <a:xfrm flipH="1">
              <a:off x="8246887" y="3744934"/>
              <a:ext cx="1041216" cy="2571644"/>
              <a:chOff x="4709050" y="974800"/>
              <a:chExt cx="684425" cy="1690425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09" name="Google Shape;309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72900" y="317761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06000" y="40771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14" name="Google Shape;314;p8"/>
          <p:cNvGrpSpPr/>
          <p:nvPr/>
        </p:nvGrpSpPr>
        <p:grpSpPr>
          <a:xfrm>
            <a:off x="126425" y="3058850"/>
            <a:ext cx="1694475" cy="3126028"/>
            <a:chOff x="126425" y="3058850"/>
            <a:chExt cx="1694475" cy="3126028"/>
          </a:xfrm>
        </p:grpSpPr>
        <p:grpSp>
          <p:nvGrpSpPr>
            <p:cNvPr id="315" name="Google Shape;315;p8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37" name="Google Shape;337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43550" y="3923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26425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8"/>
          <p:cNvGrpSpPr/>
          <p:nvPr/>
        </p:nvGrpSpPr>
        <p:grpSpPr>
          <a:xfrm>
            <a:off x="7114525" y="-120600"/>
            <a:ext cx="3487326" cy="2515170"/>
            <a:chOff x="7114525" y="-120600"/>
            <a:chExt cx="3487326" cy="251517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342" name="Google Shape;342;p8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68" name="Google Shape;36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45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902550" y="-120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73525" y="101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2241450" y="1583838"/>
            <a:ext cx="46611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1"/>
          </p:nvPr>
        </p:nvSpPr>
        <p:spPr>
          <a:xfrm>
            <a:off x="2241450" y="2565163"/>
            <a:ext cx="46611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>
            <a:off x="-1684333" y="361707"/>
            <a:ext cx="3490358" cy="1733468"/>
            <a:chOff x="-1684333" y="361707"/>
            <a:chExt cx="3490358" cy="1733468"/>
          </a:xfrm>
        </p:grpSpPr>
        <p:grpSp>
          <p:nvGrpSpPr>
            <p:cNvPr id="376" name="Google Shape;376;p9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98" name="Google Shape;398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28675" y="761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37750" y="91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9"/>
          <p:cNvGrpSpPr/>
          <p:nvPr/>
        </p:nvGrpSpPr>
        <p:grpSpPr>
          <a:xfrm>
            <a:off x="7323150" y="3559675"/>
            <a:ext cx="4020937" cy="1950500"/>
            <a:chOff x="7323150" y="3559675"/>
            <a:chExt cx="4020937" cy="1950500"/>
          </a:xfrm>
        </p:grpSpPr>
        <p:grpSp>
          <p:nvGrpSpPr>
            <p:cNvPr id="401" name="Google Shape;401;p9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402" name="Google Shape;402;p9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32" name="Google Shape;432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3150" y="4207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2150" y="3559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3950" y="433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10"/>
          <p:cNvGrpSpPr/>
          <p:nvPr/>
        </p:nvGrpSpPr>
        <p:grpSpPr>
          <a:xfrm>
            <a:off x="-1642006" y="-243575"/>
            <a:ext cx="3539356" cy="2528970"/>
            <a:chOff x="-1642006" y="-243575"/>
            <a:chExt cx="3539356" cy="2528970"/>
          </a:xfrm>
        </p:grpSpPr>
        <p:grpSp>
          <p:nvGrpSpPr>
            <p:cNvPr id="439" name="Google Shape;439;p10"/>
            <p:cNvGrpSpPr/>
            <p:nvPr/>
          </p:nvGrpSpPr>
          <p:grpSpPr>
            <a:xfrm flipH="1">
              <a:off x="-1642006" y="159248"/>
              <a:ext cx="3134546" cy="2126147"/>
              <a:chOff x="2280775" y="570800"/>
              <a:chExt cx="1702725" cy="1154950"/>
            </a:xfrm>
          </p:grpSpPr>
          <p:sp>
            <p:nvSpPr>
              <p:cNvPr id="440" name="Google Shape;440;p1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66" name="Google Shape;466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293125" y="888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20000" y="633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-243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10"/>
          <p:cNvGrpSpPr/>
          <p:nvPr/>
        </p:nvGrpSpPr>
        <p:grpSpPr>
          <a:xfrm>
            <a:off x="7370500" y="2551650"/>
            <a:ext cx="1600406" cy="3176028"/>
            <a:chOff x="7370500" y="2551650"/>
            <a:chExt cx="1600406" cy="3176028"/>
          </a:xfrm>
        </p:grpSpPr>
        <p:grpSp>
          <p:nvGrpSpPr>
            <p:cNvPr id="470" name="Google Shape;470;p10"/>
            <p:cNvGrpSpPr/>
            <p:nvPr/>
          </p:nvGrpSpPr>
          <p:grpSpPr>
            <a:xfrm flipH="1">
              <a:off x="7929690" y="3156034"/>
              <a:ext cx="1041216" cy="2571644"/>
              <a:chOff x="4709050" y="974800"/>
              <a:chExt cx="684425" cy="1690425"/>
            </a:xfrm>
          </p:grpSpPr>
          <p:sp>
            <p:nvSpPr>
              <p:cNvPr id="471" name="Google Shape;471;p1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92" name="Google Shape;492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08525" y="255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0500" y="35032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3" name="Google Shape;1283;p24"/>
          <p:cNvGrpSpPr/>
          <p:nvPr/>
        </p:nvGrpSpPr>
        <p:grpSpPr>
          <a:xfrm>
            <a:off x="66900" y="3058850"/>
            <a:ext cx="1768875" cy="3126028"/>
            <a:chOff x="66900" y="3058850"/>
            <a:chExt cx="1768875" cy="3126028"/>
          </a:xfrm>
        </p:grpSpPr>
        <p:grpSp>
          <p:nvGrpSpPr>
            <p:cNvPr id="1284" name="Google Shape;1284;p24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285" name="Google Shape;1285;p24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06" name="Google Shape;1306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8425" y="38840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6900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9" name="Google Shape;1309;p24"/>
          <p:cNvGrpSpPr/>
          <p:nvPr/>
        </p:nvGrpSpPr>
        <p:grpSpPr>
          <a:xfrm>
            <a:off x="7107050" y="-104675"/>
            <a:ext cx="3494801" cy="2499245"/>
            <a:chOff x="7107050" y="-104675"/>
            <a:chExt cx="3494801" cy="2499245"/>
          </a:xfrm>
        </p:grpSpPr>
        <p:grpSp>
          <p:nvGrpSpPr>
            <p:cNvPr id="1310" name="Google Shape;1310;p24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311" name="Google Shape;1311;p24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4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37" name="Google Shape;133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0705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8" name="Google Shape;133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03050" y="-104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00400" y="107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2" name="Google Shape;1342;p25"/>
          <p:cNvGrpSpPr/>
          <p:nvPr/>
        </p:nvGrpSpPr>
        <p:grpSpPr>
          <a:xfrm>
            <a:off x="-1684333" y="361707"/>
            <a:ext cx="3460658" cy="1726043"/>
            <a:chOff x="-1684333" y="361707"/>
            <a:chExt cx="3460658" cy="1726043"/>
          </a:xfrm>
        </p:grpSpPr>
        <p:grpSp>
          <p:nvGrpSpPr>
            <p:cNvPr id="1343" name="Google Shape;1343;p25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344" name="Google Shape;1344;p25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5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5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65" name="Google Shape;1365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98975" y="776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6" name="Google Shape;1366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67450" y="9104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25"/>
          <p:cNvGrpSpPr/>
          <p:nvPr/>
        </p:nvGrpSpPr>
        <p:grpSpPr>
          <a:xfrm>
            <a:off x="7352875" y="3702559"/>
            <a:ext cx="3991212" cy="1778866"/>
            <a:chOff x="7352875" y="3702559"/>
            <a:chExt cx="3991212" cy="1778866"/>
          </a:xfrm>
        </p:grpSpPr>
        <p:grpSp>
          <p:nvGrpSpPr>
            <p:cNvPr id="1368" name="Google Shape;1368;p25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369" name="Google Shape;1369;p25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5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5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5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99" name="Google Shape;1399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52875" y="4222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71350" y="43040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9"/>
          <p:cNvSpPr txBox="1">
            <a:spLocks noGrp="1"/>
          </p:cNvSpPr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Resume Ranking Using Machine Learning</a:t>
            </a:r>
            <a:endParaRPr dirty="0"/>
          </a:p>
        </p:txBody>
      </p:sp>
      <p:cxnSp>
        <p:nvCxnSpPr>
          <p:cNvPr id="1413" name="Google Shape;1413;p29"/>
          <p:cNvCxnSpPr/>
          <p:nvPr/>
        </p:nvCxnSpPr>
        <p:spPr>
          <a:xfrm>
            <a:off x="2145900" y="3459619"/>
            <a:ext cx="485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414" name="Google Shape;1414;p29"/>
          <p:cNvGrpSpPr/>
          <p:nvPr/>
        </p:nvGrpSpPr>
        <p:grpSpPr>
          <a:xfrm>
            <a:off x="0" y="3058850"/>
            <a:ext cx="1731700" cy="3126028"/>
            <a:chOff x="0" y="3058850"/>
            <a:chExt cx="1731700" cy="3126028"/>
          </a:xfrm>
        </p:grpSpPr>
        <p:grpSp>
          <p:nvGrpSpPr>
            <p:cNvPr id="1415" name="Google Shape;1415;p29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416" name="Google Shape;1416;p29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37" name="Google Shape;143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8" name="Google Shape;143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Google Shape;1439;p29"/>
          <p:cNvGrpSpPr/>
          <p:nvPr/>
        </p:nvGrpSpPr>
        <p:grpSpPr>
          <a:xfrm>
            <a:off x="7093325" y="-149525"/>
            <a:ext cx="3508526" cy="2544095"/>
            <a:chOff x="7093325" y="-149525"/>
            <a:chExt cx="3508526" cy="2544095"/>
          </a:xfrm>
        </p:grpSpPr>
        <p:grpSp>
          <p:nvGrpSpPr>
            <p:cNvPr id="1440" name="Google Shape;1440;p29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441" name="Google Shape;1441;p29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67" name="Google Shape;146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933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49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9" name="Google Shape;1469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26000" y="102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0" name="Google Shape;1470;p29"/>
          <p:cNvGrpSpPr/>
          <p:nvPr/>
        </p:nvGrpSpPr>
        <p:grpSpPr>
          <a:xfrm>
            <a:off x="-1312494" y="155294"/>
            <a:ext cx="3417969" cy="1688482"/>
            <a:chOff x="-1312494" y="155294"/>
            <a:chExt cx="3417969" cy="1688482"/>
          </a:xfrm>
        </p:grpSpPr>
        <p:grpSp>
          <p:nvGrpSpPr>
            <p:cNvPr id="1471" name="Google Shape;1471;p29"/>
            <p:cNvGrpSpPr/>
            <p:nvPr/>
          </p:nvGrpSpPr>
          <p:grpSpPr>
            <a:xfrm>
              <a:off x="-1312494" y="155294"/>
              <a:ext cx="2907181" cy="1177348"/>
              <a:chOff x="2442775" y="3274750"/>
              <a:chExt cx="1690025" cy="68442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93" name="Google Shape;1493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666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4" name="Google Shape;1494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928125" y="535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2"/>
          <p:cNvSpPr txBox="1">
            <a:spLocks noGrp="1"/>
          </p:cNvSpPr>
          <p:nvPr>
            <p:ph type="title"/>
          </p:nvPr>
        </p:nvSpPr>
        <p:spPr>
          <a:xfrm>
            <a:off x="2572267" y="413062"/>
            <a:ext cx="4175700" cy="7008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CAEFE7-131B-B4B5-0B59-A766BEA4D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262" y="1519195"/>
            <a:ext cx="669778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23850" indent="-171450" algn="just" defTabSz="914400" eaLnBrk="0" fontAlgn="base" latinLnBrk="0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dk1"/>
                </a:solidFill>
                <a:latin typeface="Saira"/>
                <a:sym typeface="Saira"/>
              </a:rPr>
              <a:t>Project Overview: This project aims to develop a machine learning algorithm for ranking resumes based on job descriptions.</a:t>
            </a:r>
          </a:p>
          <a:p>
            <a:pPr marL="323850" indent="-171450" algn="just" defTabSz="914400" eaLnBrk="0" fontAlgn="base" latinLnBrk="0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chemeClr val="dk1"/>
              </a:solidFill>
              <a:latin typeface="Saira"/>
              <a:sym typeface="Saira"/>
            </a:endParaRPr>
          </a:p>
          <a:p>
            <a:pPr marL="323850" indent="-171450" algn="just" defTabSz="914400" eaLnBrk="0" fontAlgn="base" latinLnBrk="0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dk1"/>
                </a:solidFill>
                <a:latin typeface="Saira"/>
                <a:sym typeface="Saira"/>
              </a:rPr>
              <a:t>Problem Statement: Traditional resume screening can be time-consuming and subjective. Automating this process can save time and improve efficiency.</a:t>
            </a:r>
          </a:p>
          <a:p>
            <a:pPr marL="323850" indent="-171450" algn="just" defTabSz="914400" eaLnBrk="0" fontAlgn="base" latinLnBrk="0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chemeClr val="dk1"/>
              </a:solidFill>
              <a:latin typeface="Saira"/>
              <a:sym typeface="Saira"/>
            </a:endParaRPr>
          </a:p>
          <a:p>
            <a:pPr marL="323850" indent="-171450" algn="just" defTabSz="914400" eaLnBrk="0" fontAlgn="base" latinLnBrk="0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dk1"/>
                </a:solidFill>
                <a:latin typeface="Saira"/>
                <a:sym typeface="Saira"/>
              </a:rPr>
              <a:t>Dataset: We utilized a dataset comprising 1574 resumes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2"/>
          <p:cNvSpPr txBox="1">
            <a:spLocks noGrp="1"/>
          </p:cNvSpPr>
          <p:nvPr>
            <p:ph type="title"/>
          </p:nvPr>
        </p:nvSpPr>
        <p:spPr>
          <a:xfrm>
            <a:off x="1000126" y="1843088"/>
            <a:ext cx="3764755" cy="10853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Job description considered:</a:t>
            </a:r>
            <a:endParaRPr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CAEFE7-131B-B4B5-0B59-A766BEA4D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1396083"/>
            <a:ext cx="31289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solidFill>
                  <a:schemeClr val="dk1"/>
                </a:solidFill>
                <a:latin typeface="Saira"/>
              </a:rPr>
              <a:t>Looking for a full stack developer proficient in Python, JavaScript, and Django. Must have experience with machine learning and deep learning projects. A degree in Computer Science or related field is preferred.</a:t>
            </a:r>
          </a:p>
          <a:p>
            <a:pPr marL="323850" indent="-171450" algn="just" defTabSz="914400" eaLnBrk="0" fontAlgn="base" latinLnBrk="0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chemeClr val="dk1"/>
              </a:solidFill>
              <a:latin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6038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2"/>
          <p:cNvSpPr txBox="1">
            <a:spLocks noGrp="1"/>
          </p:cNvSpPr>
          <p:nvPr>
            <p:ph type="title"/>
          </p:nvPr>
        </p:nvSpPr>
        <p:spPr>
          <a:xfrm>
            <a:off x="2128603" y="443043"/>
            <a:ext cx="5293921" cy="7008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lvl="0" eaLnBrk="0" fontAlgn="base" hangingPunct="0">
              <a:spcBef>
                <a:spcPct val="0"/>
              </a:spcBef>
              <a:buClr>
                <a:schemeClr val="dk1"/>
              </a:buClr>
              <a:buSzPts val="1200"/>
            </a:pPr>
            <a:r>
              <a:rPr lang="en-US" altLang="en-US" sz="3600" dirty="0">
                <a:solidFill>
                  <a:schemeClr val="dk1"/>
                </a:solidFill>
                <a:latin typeface="Saira"/>
              </a:rPr>
              <a:t>Data Preprocessing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CE689760-6CA5-6089-FE52-1FAF0476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047" y="1233447"/>
            <a:ext cx="6580554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23850" lvl="0" indent="-17145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dk1"/>
                </a:solidFill>
                <a:latin typeface="Saira"/>
              </a:rPr>
              <a:t>Cleaned and prepared the resumes dataset by handling missing values and formatting issues.</a:t>
            </a:r>
          </a:p>
          <a:p>
            <a:pPr marL="323850" lvl="0" indent="-17145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dk1"/>
              </a:solidFill>
              <a:latin typeface="Saira"/>
            </a:endParaRPr>
          </a:p>
          <a:p>
            <a:pPr marL="323850" lvl="0" indent="-17145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dk1"/>
                </a:solidFill>
                <a:latin typeface="Saira"/>
              </a:rPr>
              <a:t>Combined fields such as name, degree, skills, etc., into a single cohesive text representation for each resume.</a:t>
            </a:r>
          </a:p>
          <a:p>
            <a:pPr marL="323850" lvl="0" indent="-17145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dk1"/>
              </a:solidFill>
              <a:latin typeface="Saira"/>
            </a:endParaRPr>
          </a:p>
          <a:p>
            <a:pPr marL="323850" lvl="0" indent="-17145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dk1"/>
                </a:solidFill>
                <a:latin typeface="Saira"/>
              </a:rPr>
              <a:t>Applied preprocessing techniques including tokenization, stop word removal, and lemmatization to normalize text data.</a:t>
            </a:r>
          </a:p>
          <a:p>
            <a:pPr marL="323850" lvl="0" indent="-17145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dk1"/>
              </a:solidFill>
              <a:latin typeface="Saira"/>
            </a:endParaRPr>
          </a:p>
          <a:p>
            <a:pPr marL="323850" lvl="0" indent="-17145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Saira"/>
              </a:rPr>
              <a:t>Applied similar preprocessing steps to job descriptions to ensure consistency in text processing.</a:t>
            </a:r>
            <a:endParaRPr lang="en-US" altLang="en-US" sz="1600" dirty="0">
              <a:solidFill>
                <a:schemeClr val="dk1"/>
              </a:solidFill>
              <a:latin typeface="Sair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3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2"/>
          <p:cNvSpPr txBox="1">
            <a:spLocks noGrp="1"/>
          </p:cNvSpPr>
          <p:nvPr>
            <p:ph type="title"/>
          </p:nvPr>
        </p:nvSpPr>
        <p:spPr>
          <a:xfrm>
            <a:off x="2128603" y="443043"/>
            <a:ext cx="5293921" cy="7008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lvl="0" eaLnBrk="0" fontAlgn="base" hangingPunct="0">
              <a:spcBef>
                <a:spcPct val="0"/>
              </a:spcBef>
              <a:buClr>
                <a:schemeClr val="dk1"/>
              </a:buClr>
              <a:buSzPts val="1200"/>
            </a:pPr>
            <a:r>
              <a:rPr lang="en-IN" sz="3600" dirty="0">
                <a:latin typeface="Saira"/>
              </a:rPr>
              <a:t>TF-IDF Vectorization</a:t>
            </a:r>
            <a:endParaRPr lang="en-US" altLang="en-US" sz="3600" dirty="0">
              <a:latin typeface="Sair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C83502-742E-CCE9-82DA-DB3BB34A9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72" y="1448741"/>
            <a:ext cx="766157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52400" algn="just" defTabSz="914400" eaLnBrk="0" fontAlgn="base" latinLnBrk="0" hangingPunct="0">
              <a:spcBef>
                <a:spcPct val="0"/>
              </a:spcBef>
              <a:buClr>
                <a:schemeClr val="dk1"/>
              </a:buClr>
              <a:buSzPts val="1200"/>
              <a:tabLst/>
            </a:pPr>
            <a:r>
              <a:rPr lang="en-US" altLang="en-US" sz="1600" dirty="0">
                <a:solidFill>
                  <a:schemeClr val="dk1"/>
                </a:solidFill>
                <a:latin typeface="Saira"/>
              </a:rPr>
              <a:t>Term Frequency-Inverse Document Frequency (TF-IDF) is a numerical statistic that reflects how important a word is to a document in a collection or corpus. It helps in identifying unique words that differentiate documents.</a:t>
            </a:r>
          </a:p>
          <a:p>
            <a:pPr marL="323850" indent="-171450" algn="just" defTabSz="914400" eaLnBrk="0" fontAlgn="base" latinLnBrk="0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chemeClr val="dk1"/>
              </a:solidFill>
              <a:latin typeface="Saira"/>
            </a:endParaRPr>
          </a:p>
          <a:p>
            <a:pPr marL="323850" indent="-171450" algn="just" defTabSz="914400" eaLnBrk="0" fontAlgn="base" latinLnBrk="0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chemeClr val="dk1"/>
              </a:solidFill>
              <a:latin typeface="Sai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10C30-6F8E-2620-3E02-F163441D9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73" y="2553787"/>
            <a:ext cx="766157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52400" lvl="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</a:pPr>
            <a:r>
              <a:rPr lang="en-US" altLang="en-US" sz="1600" dirty="0">
                <a:solidFill>
                  <a:schemeClr val="dk1"/>
                </a:solidFill>
                <a:latin typeface="Saira"/>
              </a:rPr>
              <a:t>Implementation:</a:t>
            </a:r>
          </a:p>
          <a:p>
            <a:pPr marL="323850" lvl="0" indent="-17145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dk1"/>
                </a:solidFill>
                <a:latin typeface="Saira"/>
              </a:rPr>
              <a:t>Utilized </a:t>
            </a:r>
            <a:r>
              <a:rPr lang="en-US" altLang="en-US" sz="1600" dirty="0" err="1">
                <a:solidFill>
                  <a:schemeClr val="dk1"/>
                </a:solidFill>
                <a:latin typeface="Saira"/>
              </a:rPr>
              <a:t>TfidfVectorizer</a:t>
            </a:r>
            <a:r>
              <a:rPr lang="en-US" altLang="en-US" sz="1600" dirty="0">
                <a:solidFill>
                  <a:schemeClr val="dk1"/>
                </a:solidFill>
                <a:latin typeface="Saira"/>
              </a:rPr>
              <a:t> from scikit-learn to convert text data into TF-IDF vectors.</a:t>
            </a:r>
          </a:p>
          <a:p>
            <a:pPr marL="323850" lvl="0" indent="-17145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dk1"/>
                </a:solidFill>
                <a:latin typeface="Saira"/>
              </a:rPr>
              <a:t>Fitted and transformed both resumes and job descriptions into TF-IDF matrices for further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4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2"/>
          <p:cNvSpPr txBox="1">
            <a:spLocks noGrp="1"/>
          </p:cNvSpPr>
          <p:nvPr>
            <p:ph type="title"/>
          </p:nvPr>
        </p:nvSpPr>
        <p:spPr>
          <a:xfrm>
            <a:off x="2167340" y="300636"/>
            <a:ext cx="4128530" cy="7008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lvl="0" eaLnBrk="0" fontAlgn="base" hangingPunct="0">
              <a:spcBef>
                <a:spcPct val="0"/>
              </a:spcBef>
              <a:buClr>
                <a:schemeClr val="dk1"/>
              </a:buClr>
              <a:buSzPts val="1200"/>
            </a:pPr>
            <a:r>
              <a:rPr lang="en-IN" sz="3600" dirty="0">
                <a:latin typeface="Saira"/>
              </a:rPr>
              <a:t>Cosine Similarity </a:t>
            </a:r>
            <a:endParaRPr lang="en-US" altLang="en-US" sz="3600" dirty="0">
              <a:latin typeface="Sai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87441-5F37-FF32-5271-87E98944A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923" y="976188"/>
            <a:ext cx="719015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52400" algn="just" defTabSz="914400" eaLnBrk="0" fontAlgn="base" latinLnBrk="0" hangingPunct="0">
              <a:spcBef>
                <a:spcPct val="0"/>
              </a:spcBef>
              <a:buClr>
                <a:schemeClr val="dk1"/>
              </a:buClr>
              <a:buSzPts val="1200"/>
              <a:tabLst/>
            </a:pPr>
            <a:r>
              <a:rPr lang="en-US" altLang="en-US" sz="1600" dirty="0">
                <a:solidFill>
                  <a:schemeClr val="dk1"/>
                </a:solidFill>
                <a:latin typeface="Saira"/>
              </a:rPr>
              <a:t>	Cosine similarity measures the cosine of the angle between two non-zero vectors. In this project, cosine similarity was employed to quantify the similarity between the TF-IDF vectors of the job description and each resume.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7C9B61-9499-BA7D-8ADA-60E18B871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923" y="2682181"/>
            <a:ext cx="719015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5240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</a:pPr>
            <a:r>
              <a:rPr lang="en-US" sz="1800" dirty="0">
                <a:solidFill>
                  <a:schemeClr val="dk1"/>
                </a:solidFill>
                <a:latin typeface="Saira"/>
              </a:rPr>
              <a:t>Application:</a:t>
            </a:r>
          </a:p>
          <a:p>
            <a:pPr marL="15240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</a:pPr>
            <a:endParaRPr lang="en-US" sz="1800" dirty="0">
              <a:solidFill>
                <a:schemeClr val="dk1"/>
              </a:solidFill>
              <a:latin typeface="Saira"/>
            </a:endParaRPr>
          </a:p>
          <a:p>
            <a:pPr marL="152400" lvl="1" indent="-28575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Saira"/>
              </a:rPr>
              <a:t>Computed cosine similarity scores to rank resumes based on how closely they match the job description.</a:t>
            </a:r>
          </a:p>
          <a:p>
            <a:pPr marL="152400" lvl="1" indent="-28575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Saira"/>
              </a:rPr>
              <a:t>Higher scores indicate resumes that are more relevant to the job requirements.</a:t>
            </a:r>
          </a:p>
        </p:txBody>
      </p:sp>
    </p:spTree>
    <p:extLst>
      <p:ext uri="{BB962C8B-B14F-4D97-AF65-F5344CB8AC3E}">
        <p14:creationId xmlns:p14="http://schemas.microsoft.com/office/powerpoint/2010/main" val="54467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2"/>
          <p:cNvSpPr txBox="1">
            <a:spLocks noGrp="1"/>
          </p:cNvSpPr>
          <p:nvPr>
            <p:ph type="title"/>
          </p:nvPr>
        </p:nvSpPr>
        <p:spPr>
          <a:xfrm>
            <a:off x="2814638" y="362188"/>
            <a:ext cx="6457950" cy="11644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eaLnBrk="0" fontAlgn="base" hangingPunct="0">
              <a:spcBef>
                <a:spcPct val="0"/>
              </a:spcBef>
              <a:buSzPts val="1200"/>
            </a:pPr>
            <a:r>
              <a:rPr lang="en-IN" sz="3600" dirty="0">
                <a:latin typeface="Saira"/>
              </a:rPr>
              <a:t> Results</a:t>
            </a:r>
            <a:br>
              <a:rPr lang="en-IN" sz="2000" b="1" dirty="0"/>
            </a:br>
            <a:endParaRPr lang="en-US" altLang="en-US" sz="3600" dirty="0">
              <a:latin typeface="Sai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87441-5F37-FF32-5271-87E98944A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77" y="1130678"/>
            <a:ext cx="346203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52400" algn="just" defTabSz="914400" eaLnBrk="0" fontAlgn="base" latinLnBrk="0" hangingPunct="0">
              <a:spcBef>
                <a:spcPct val="0"/>
              </a:spcBef>
              <a:buClr>
                <a:schemeClr val="dk1"/>
              </a:buClr>
              <a:buSzPts val="1200"/>
              <a:tabLst/>
            </a:pPr>
            <a:r>
              <a:rPr lang="en-US" sz="1800" b="1" dirty="0">
                <a:solidFill>
                  <a:schemeClr val="dk1"/>
                </a:solidFill>
                <a:latin typeface="Saira"/>
              </a:rPr>
              <a:t>Ranked Resumes:</a:t>
            </a:r>
          </a:p>
          <a:p>
            <a:pPr marL="152400" algn="just" defTabSz="914400" eaLnBrk="0" fontAlgn="base" latinLnBrk="0" hangingPunct="0">
              <a:spcBef>
                <a:spcPct val="0"/>
              </a:spcBef>
              <a:buClr>
                <a:schemeClr val="dk1"/>
              </a:buClr>
              <a:buSzPts val="1200"/>
              <a:tabLst/>
            </a:pPr>
            <a:endParaRPr lang="en-US" sz="1800" dirty="0">
              <a:solidFill>
                <a:schemeClr val="dk1"/>
              </a:solidFill>
              <a:latin typeface="Saira"/>
            </a:endParaRPr>
          </a:p>
          <a:p>
            <a:pPr marL="15240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Saira"/>
              </a:rPr>
              <a:t>Presented a sample of top-ranked resumes based on a specific job description.</a:t>
            </a:r>
          </a:p>
          <a:p>
            <a:pPr marL="15240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Saira"/>
            </a:endParaRPr>
          </a:p>
          <a:p>
            <a:pPr marL="152400" algn="just" eaLnBrk="0" fontAlgn="base" hangingPunct="0">
              <a:spcBef>
                <a:spcPct val="0"/>
              </a:spcBef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Saira"/>
              </a:rPr>
              <a:t>Displayed names of top candidates along with their similarity scores indicating relevance to the job.</a:t>
            </a:r>
          </a:p>
          <a:p>
            <a:pPr marL="152400" algn="just" defTabSz="914400" eaLnBrk="0" fontAlgn="base" latinLnBrk="0" hangingPunct="0">
              <a:spcBef>
                <a:spcPct val="0"/>
              </a:spcBef>
              <a:buClr>
                <a:schemeClr val="dk1"/>
              </a:buClr>
              <a:buSzPts val="1200"/>
              <a:tabLst/>
            </a:pPr>
            <a:endParaRPr lang="en-US" altLang="en-US" sz="1800" dirty="0">
              <a:solidFill>
                <a:schemeClr val="dk1"/>
              </a:solidFill>
              <a:latin typeface="Sair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DC7E8-02CC-D85E-094C-594C6961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92865"/>
            <a:ext cx="4448796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0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9"/>
          <p:cNvSpPr txBox="1">
            <a:spLocks noGrp="1"/>
          </p:cNvSpPr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</a:t>
            </a:r>
            <a:endParaRPr dirty="0"/>
          </a:p>
        </p:txBody>
      </p:sp>
      <p:cxnSp>
        <p:nvCxnSpPr>
          <p:cNvPr id="1413" name="Google Shape;1413;p29"/>
          <p:cNvCxnSpPr/>
          <p:nvPr/>
        </p:nvCxnSpPr>
        <p:spPr>
          <a:xfrm>
            <a:off x="2145900" y="3459619"/>
            <a:ext cx="485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414" name="Google Shape;1414;p29"/>
          <p:cNvGrpSpPr/>
          <p:nvPr/>
        </p:nvGrpSpPr>
        <p:grpSpPr>
          <a:xfrm>
            <a:off x="0" y="3058850"/>
            <a:ext cx="1731700" cy="3126028"/>
            <a:chOff x="0" y="3058850"/>
            <a:chExt cx="1731700" cy="3126028"/>
          </a:xfrm>
        </p:grpSpPr>
        <p:grpSp>
          <p:nvGrpSpPr>
            <p:cNvPr id="1415" name="Google Shape;1415;p29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416" name="Google Shape;1416;p29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37" name="Google Shape;143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8" name="Google Shape;143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Google Shape;1439;p29"/>
          <p:cNvGrpSpPr/>
          <p:nvPr/>
        </p:nvGrpSpPr>
        <p:grpSpPr>
          <a:xfrm>
            <a:off x="7093325" y="-149525"/>
            <a:ext cx="3508526" cy="2544095"/>
            <a:chOff x="7093325" y="-149525"/>
            <a:chExt cx="3508526" cy="2544095"/>
          </a:xfrm>
        </p:grpSpPr>
        <p:grpSp>
          <p:nvGrpSpPr>
            <p:cNvPr id="1440" name="Google Shape;1440;p29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441" name="Google Shape;1441;p29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67" name="Google Shape;146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933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49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9" name="Google Shape;1469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26000" y="102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0" name="Google Shape;1470;p29"/>
          <p:cNvGrpSpPr/>
          <p:nvPr/>
        </p:nvGrpSpPr>
        <p:grpSpPr>
          <a:xfrm>
            <a:off x="-1312494" y="155294"/>
            <a:ext cx="3417969" cy="1688482"/>
            <a:chOff x="-1312494" y="155294"/>
            <a:chExt cx="3417969" cy="1688482"/>
          </a:xfrm>
        </p:grpSpPr>
        <p:grpSp>
          <p:nvGrpSpPr>
            <p:cNvPr id="1471" name="Google Shape;1471;p29"/>
            <p:cNvGrpSpPr/>
            <p:nvPr/>
          </p:nvGrpSpPr>
          <p:grpSpPr>
            <a:xfrm>
              <a:off x="-1312494" y="155294"/>
              <a:ext cx="2907181" cy="1177348"/>
              <a:chOff x="2442775" y="3274750"/>
              <a:chExt cx="1690025" cy="68442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93" name="Google Shape;1493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666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4" name="Google Shape;1494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928125" y="535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2889121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344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Open Sans</vt:lpstr>
      <vt:lpstr>Arial</vt:lpstr>
      <vt:lpstr>Saira</vt:lpstr>
      <vt:lpstr>Nunito Light</vt:lpstr>
      <vt:lpstr>Aldrich</vt:lpstr>
      <vt:lpstr>Information Technology Project Proposal by Slidesgo</vt:lpstr>
      <vt:lpstr>Resume Ranking Using Machine Learning</vt:lpstr>
      <vt:lpstr>Introduction</vt:lpstr>
      <vt:lpstr>Job description considered:</vt:lpstr>
      <vt:lpstr>Data Preprocessing</vt:lpstr>
      <vt:lpstr>TF-IDF Vectorization</vt:lpstr>
      <vt:lpstr>Cosine Similarity </vt:lpstr>
      <vt:lpstr> Results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RIYA DINESH AGRAWAL</cp:lastModifiedBy>
  <cp:revision>2</cp:revision>
  <dcterms:modified xsi:type="dcterms:W3CDTF">2024-06-14T15:23:59Z</dcterms:modified>
</cp:coreProperties>
</file>