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3" r:id="rId1"/>
  </p:sldMasterIdLst>
  <p:notesMasterIdLst>
    <p:notesMasterId r:id="rId15"/>
  </p:notesMasterIdLst>
  <p:sldIdLst>
    <p:sldId id="258" r:id="rId2"/>
    <p:sldId id="256" r:id="rId3"/>
    <p:sldId id="259" r:id="rId4"/>
    <p:sldId id="262" r:id="rId5"/>
    <p:sldId id="263" r:id="rId6"/>
    <p:sldId id="260" r:id="rId7"/>
    <p:sldId id="261" r:id="rId8"/>
    <p:sldId id="266" r:id="rId9"/>
    <p:sldId id="268" r:id="rId10"/>
    <p:sldId id="270" r:id="rId11"/>
    <p:sldId id="264" r:id="rId12"/>
    <p:sldId id="267"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E7EEE-5BB6-4E39-BD82-82A369359672}" type="datetimeFigureOut">
              <a:rPr lang="en-IN" smtClean="0"/>
              <a:t>28-09-2024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468D1E-DB26-496F-8CCB-188E2ED4608A}" type="slidenum">
              <a:rPr lang="en-IN" smtClean="0"/>
              <a:t>‹#›</a:t>
            </a:fld>
            <a:endParaRPr lang="en-IN"/>
          </a:p>
        </p:txBody>
      </p:sp>
    </p:spTree>
    <p:extLst>
      <p:ext uri="{BB962C8B-B14F-4D97-AF65-F5344CB8AC3E}">
        <p14:creationId xmlns:p14="http://schemas.microsoft.com/office/powerpoint/2010/main" val="2570594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468D1E-DB26-496F-8CCB-188E2ED4608A}" type="slidenum">
              <a:rPr lang="en-IN" smtClean="0"/>
              <a:t>5</a:t>
            </a:fld>
            <a:endParaRPr lang="en-IN"/>
          </a:p>
        </p:txBody>
      </p:sp>
    </p:spTree>
    <p:extLst>
      <p:ext uri="{BB962C8B-B14F-4D97-AF65-F5344CB8AC3E}">
        <p14:creationId xmlns:p14="http://schemas.microsoft.com/office/powerpoint/2010/main" val="4292749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468D1E-DB26-496F-8CCB-188E2ED4608A}" type="slidenum">
              <a:rPr lang="en-IN" smtClean="0"/>
              <a:t>9</a:t>
            </a:fld>
            <a:endParaRPr lang="en-IN"/>
          </a:p>
        </p:txBody>
      </p:sp>
    </p:spTree>
    <p:extLst>
      <p:ext uri="{BB962C8B-B14F-4D97-AF65-F5344CB8AC3E}">
        <p14:creationId xmlns:p14="http://schemas.microsoft.com/office/powerpoint/2010/main" val="1886275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0203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06555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1650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21206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7336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24797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73365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7117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746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4729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60904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9/28/2024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1085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9/28/2024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36341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9/28/2024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86354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95052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9/28/2024</a:t>
            </a:fld>
            <a:endParaRPr lang="en-US" dirty="0"/>
          </a:p>
        </p:txBody>
      </p:sp>
    </p:spTree>
    <p:extLst>
      <p:ext uri="{BB962C8B-B14F-4D97-AF65-F5344CB8AC3E}">
        <p14:creationId xmlns:p14="http://schemas.microsoft.com/office/powerpoint/2010/main" val="1423969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DE6118-2437-4B30-8E3C-4D2BE6020583}" type="datetimeFigureOut">
              <a:rPr lang="en-US" smtClean="0"/>
              <a:pPr/>
              <a:t>9/28/2024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01293717"/>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 id="21474840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docs.python.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6A31-5272-22E5-3CA4-288C75598055}"/>
              </a:ext>
            </a:extLst>
          </p:cNvPr>
          <p:cNvSpPr>
            <a:spLocks noGrp="1"/>
          </p:cNvSpPr>
          <p:nvPr>
            <p:ph type="title"/>
          </p:nvPr>
        </p:nvSpPr>
        <p:spPr>
          <a:xfrm>
            <a:off x="663677" y="1671485"/>
            <a:ext cx="9601200" cy="2998838"/>
          </a:xfrm>
        </p:spPr>
        <p:txBody>
          <a:bodyPr>
            <a:normAutofit/>
          </a:bodyPr>
          <a:lstStyle/>
          <a:p>
            <a:r>
              <a:rPr lang="en-US" sz="5400" dirty="0"/>
              <a:t>          MINI PROJECT </a:t>
            </a:r>
            <a:br>
              <a:rPr lang="en-US" sz="5400" dirty="0"/>
            </a:br>
            <a:r>
              <a:rPr lang="en-US" sz="5400" dirty="0"/>
              <a:t>                 ON </a:t>
            </a:r>
            <a:br>
              <a:rPr lang="en-US" sz="5400" dirty="0"/>
            </a:br>
            <a:r>
              <a:rPr lang="en-US" sz="5400" dirty="0"/>
              <a:t>“TEAM FORMATION TOOL ”</a:t>
            </a:r>
            <a:endParaRPr lang="en-IN" sz="5400" dirty="0"/>
          </a:p>
        </p:txBody>
      </p:sp>
    </p:spTree>
    <p:extLst>
      <p:ext uri="{BB962C8B-B14F-4D97-AF65-F5344CB8AC3E}">
        <p14:creationId xmlns:p14="http://schemas.microsoft.com/office/powerpoint/2010/main" val="1905058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4644E-3B60-9DC1-9E2A-3A76CA7F2876}"/>
              </a:ext>
            </a:extLst>
          </p:cNvPr>
          <p:cNvSpPr>
            <a:spLocks noGrp="1"/>
          </p:cNvSpPr>
          <p:nvPr>
            <p:ph type="title"/>
          </p:nvPr>
        </p:nvSpPr>
        <p:spPr/>
        <p:txBody>
          <a:bodyPr/>
          <a:lstStyle/>
          <a:p>
            <a:r>
              <a:rPr lang="en-US" dirty="0"/>
              <a:t>         </a:t>
            </a:r>
            <a:r>
              <a:rPr lang="en-US" dirty="0">
                <a:solidFill>
                  <a:schemeClr val="accent2">
                    <a:lumMod val="75000"/>
                  </a:schemeClr>
                </a:solidFill>
              </a:rPr>
              <a:t>FUTURE ENHANCEMENT</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27949773-ED96-1437-5912-EF1B99E611F5}"/>
              </a:ext>
            </a:extLst>
          </p:cNvPr>
          <p:cNvSpPr>
            <a:spLocks noGrp="1"/>
          </p:cNvSpPr>
          <p:nvPr>
            <p:ph idx="1"/>
          </p:nvPr>
        </p:nvSpPr>
        <p:spPr>
          <a:xfrm>
            <a:off x="319550" y="1661651"/>
            <a:ext cx="8028584" cy="4778477"/>
          </a:xfrm>
        </p:spPr>
        <p:txBody>
          <a:bodyPr rIns="72000" anchor="ctr">
            <a:normAutofit/>
          </a:bodyPr>
          <a:lstStyle/>
          <a:p>
            <a:pPr>
              <a:buFont typeface="Wingdings" panose="05000000000000000000" pitchFamily="2" charset="2"/>
              <a:buChar char="q"/>
            </a:pPr>
            <a:r>
              <a:rPr lang="en-US" dirty="0">
                <a:latin typeface="Calibiri"/>
              </a:rPr>
              <a:t>User Interface (UI) Development</a:t>
            </a:r>
            <a:r>
              <a:rPr lang="en-IN" dirty="0">
                <a:latin typeface="Calibiri"/>
              </a:rPr>
              <a:t>:-</a:t>
            </a:r>
          </a:p>
          <a:p>
            <a:pPr marL="0" indent="0">
              <a:buNone/>
            </a:pPr>
            <a:r>
              <a:rPr lang="en-US" dirty="0">
                <a:latin typeface="Calibiri"/>
              </a:rPr>
              <a:t> Provides an intuitive and accessible way for users to interact with the tool without relying solely and command-line operations.</a:t>
            </a:r>
          </a:p>
          <a:p>
            <a:pPr>
              <a:buFont typeface="Wingdings" panose="05000000000000000000" pitchFamily="2" charset="2"/>
              <a:buChar char="q"/>
            </a:pPr>
            <a:r>
              <a:rPr lang="en-US" dirty="0">
                <a:latin typeface="Calibiri"/>
              </a:rPr>
              <a:t>Advanced Balancing Algorithms:-</a:t>
            </a:r>
          </a:p>
          <a:p>
            <a:pPr marL="0" indent="0">
              <a:buNone/>
            </a:pPr>
            <a:r>
              <a:rPr lang="en-US" dirty="0">
                <a:latin typeface="Calibiri"/>
              </a:rPr>
              <a:t>Enhance the Roster Balancer with more sophisticated algorithms that consider multiple criteria such as positional balance, player synergy, and real-time performance data.</a:t>
            </a:r>
          </a:p>
          <a:p>
            <a:pPr>
              <a:buFont typeface="Wingdings" panose="05000000000000000000" pitchFamily="2" charset="2"/>
              <a:buChar char="q"/>
            </a:pPr>
            <a:r>
              <a:rPr lang="en-US" dirty="0">
                <a:latin typeface="Calibiri"/>
              </a:rPr>
              <a:t>API Development:-</a:t>
            </a:r>
          </a:p>
          <a:p>
            <a:pPr marL="0" indent="0">
              <a:buNone/>
            </a:pPr>
            <a:r>
              <a:rPr lang="en-US" dirty="0">
                <a:latin typeface="Calibiri"/>
              </a:rPr>
              <a:t>Create RESTful or GraphQL APIs using FastAPI or Flask-RESTful to allow external applications and services to interact with the Team Formation Tool</a:t>
            </a:r>
          </a:p>
        </p:txBody>
      </p:sp>
    </p:spTree>
    <p:extLst>
      <p:ext uri="{BB962C8B-B14F-4D97-AF65-F5344CB8AC3E}">
        <p14:creationId xmlns:p14="http://schemas.microsoft.com/office/powerpoint/2010/main" val="3115853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3D6C5-83B5-DDD1-4325-D092E6CC8308}"/>
              </a:ext>
            </a:extLst>
          </p:cNvPr>
          <p:cNvSpPr>
            <a:spLocks noGrp="1"/>
          </p:cNvSpPr>
          <p:nvPr>
            <p:ph type="title"/>
          </p:nvPr>
        </p:nvSpPr>
        <p:spPr/>
        <p:txBody>
          <a:bodyPr/>
          <a:lstStyle/>
          <a:p>
            <a:r>
              <a:rPr lang="en-US" dirty="0">
                <a:solidFill>
                  <a:schemeClr val="accent2">
                    <a:lumMod val="75000"/>
                  </a:schemeClr>
                </a:solidFill>
              </a:rPr>
              <a:t>                 CONCLUSION</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7AA6BC60-0BE8-1C6B-4DB1-840034FB5BBF}"/>
              </a:ext>
            </a:extLst>
          </p:cNvPr>
          <p:cNvSpPr>
            <a:spLocks noGrp="1"/>
          </p:cNvSpPr>
          <p:nvPr>
            <p:ph idx="1"/>
          </p:nvPr>
        </p:nvSpPr>
        <p:spPr/>
        <p:txBody>
          <a:bodyPr anchor="t">
            <a:normAutofit/>
          </a:bodyPr>
          <a:lstStyle/>
          <a:p>
            <a:pPr>
              <a:buFont typeface="Wingdings" panose="05000000000000000000" pitchFamily="2" charset="2"/>
              <a:buChar char="q"/>
            </a:pPr>
            <a:r>
              <a:rPr lang="en-US" sz="2400" dirty="0">
                <a:latin typeface="Calibiri"/>
              </a:rPr>
              <a:t>The Team Formation Tool POC successfully automates and manages balanced team formation. Its scalability and modularity make it a versatile solution for various applications</a:t>
            </a:r>
            <a:r>
              <a:rPr lang="en-US" sz="2000" dirty="0"/>
              <a:t>.</a:t>
            </a:r>
            <a:endParaRPr lang="en-IN" sz="2000" dirty="0"/>
          </a:p>
        </p:txBody>
      </p:sp>
    </p:spTree>
    <p:extLst>
      <p:ext uri="{BB962C8B-B14F-4D97-AF65-F5344CB8AC3E}">
        <p14:creationId xmlns:p14="http://schemas.microsoft.com/office/powerpoint/2010/main" val="86615041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1272-1EFC-CD3D-237D-77E80FB359AE}"/>
              </a:ext>
            </a:extLst>
          </p:cNvPr>
          <p:cNvSpPr>
            <a:spLocks noGrp="1"/>
          </p:cNvSpPr>
          <p:nvPr>
            <p:ph type="title"/>
          </p:nvPr>
        </p:nvSpPr>
        <p:spPr/>
        <p:txBody>
          <a:bodyPr/>
          <a:lstStyle/>
          <a:p>
            <a:r>
              <a:rPr lang="en-US" dirty="0">
                <a:solidFill>
                  <a:schemeClr val="accent2">
                    <a:lumMod val="75000"/>
                  </a:schemeClr>
                </a:solidFill>
              </a:rPr>
              <a:t>                   REFERENCES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1DF3CB59-D6D1-D10B-E98C-F916E0363A2A}"/>
              </a:ext>
            </a:extLst>
          </p:cNvPr>
          <p:cNvSpPr>
            <a:spLocks noGrp="1"/>
          </p:cNvSpPr>
          <p:nvPr>
            <p:ph idx="1"/>
          </p:nvPr>
        </p:nvSpPr>
        <p:spPr>
          <a:xfrm>
            <a:off x="510185" y="1295401"/>
            <a:ext cx="8596668" cy="4736130"/>
          </a:xfrm>
        </p:spPr>
        <p:txBody>
          <a:bodyPr>
            <a:normAutofit/>
          </a:bodyPr>
          <a:lstStyle/>
          <a:p>
            <a:pPr marL="342900" lvl="0" indent="-342900">
              <a:lnSpc>
                <a:spcPct val="107000"/>
              </a:lnSpc>
              <a:buFont typeface="Wingdings" panose="05000000000000000000" pitchFamily="2" charset="2"/>
              <a:buChar char=""/>
            </a:pP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Books: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"Python Crash Course" by Eric Matthes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 popular beginner-to-intermediate guide to Python, covering object-oriented programming and building practical projects.</a:t>
            </a:r>
          </a:p>
          <a:p>
            <a:pPr marL="342900" lvl="0" indent="-342900">
              <a:lnSpc>
                <a:spcPct val="107000"/>
              </a:lnSpc>
              <a:spcAft>
                <a:spcPts val="800"/>
              </a:spcAft>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"Fluent Python" by Luciano Ramalho</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Advanced resource on Python programming, covering more sophisticated topics, including class design and object-oriented programming.</a:t>
            </a:r>
          </a:p>
          <a:p>
            <a:pPr marL="342900" lvl="0" indent="-342900">
              <a:lnSpc>
                <a:spcPct val="107000"/>
              </a:lnSpc>
              <a:buFont typeface="Wingdings" panose="05000000000000000000" pitchFamily="2" charset="2"/>
              <a:buChar char=""/>
            </a:pP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Websites: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Python Official Documentation (</a:t>
            </a:r>
            <a:r>
              <a:rPr lang="en-IN" sz="1800" b="1"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https://docs.python.org/</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GeeksforGeeks  (</a:t>
            </a:r>
            <a:r>
              <a:rPr lang="en-IN" sz="1800" b="1"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https://www.geeksforgeeks.org/</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buFont typeface="Wingdings" panose="05000000000000000000" pitchFamily="2" charset="2"/>
              <a:buChar char="q"/>
            </a:pPr>
            <a:endParaRPr lang="en-US" sz="2000" dirty="0"/>
          </a:p>
        </p:txBody>
      </p:sp>
    </p:spTree>
    <p:extLst>
      <p:ext uri="{BB962C8B-B14F-4D97-AF65-F5344CB8AC3E}">
        <p14:creationId xmlns:p14="http://schemas.microsoft.com/office/powerpoint/2010/main" val="18132653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C06024-2D84-D38C-B509-0B59979304E4}"/>
              </a:ext>
            </a:extLst>
          </p:cNvPr>
          <p:cNvPicPr>
            <a:picLocks noChangeAspect="1"/>
          </p:cNvPicPr>
          <p:nvPr/>
        </p:nvPicPr>
        <p:blipFill>
          <a:blip r:embed="rId2"/>
          <a:stretch>
            <a:fillRect/>
          </a:stretch>
        </p:blipFill>
        <p:spPr>
          <a:xfrm>
            <a:off x="1091381" y="1415845"/>
            <a:ext cx="8278761" cy="4237703"/>
          </a:xfrm>
          <a:prstGeom prst="rect">
            <a:avLst/>
          </a:prstGeom>
        </p:spPr>
      </p:pic>
    </p:spTree>
    <p:extLst>
      <p:ext uri="{BB962C8B-B14F-4D97-AF65-F5344CB8AC3E}">
        <p14:creationId xmlns:p14="http://schemas.microsoft.com/office/powerpoint/2010/main" val="210882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4D23B-D063-E80F-5559-D3244077991E}"/>
              </a:ext>
            </a:extLst>
          </p:cNvPr>
          <p:cNvSpPr>
            <a:spLocks noGrp="1"/>
          </p:cNvSpPr>
          <p:nvPr>
            <p:ph type="ctrTitle"/>
          </p:nvPr>
        </p:nvSpPr>
        <p:spPr>
          <a:xfrm>
            <a:off x="220133" y="1777999"/>
            <a:ext cx="10004731" cy="696973"/>
          </a:xfrm>
        </p:spPr>
        <p:txBody>
          <a:bodyPr>
            <a:normAutofit fontScale="90000"/>
          </a:bodyPr>
          <a:lstStyle/>
          <a:p>
            <a:pPr algn="ctr"/>
            <a:r>
              <a:rPr lang="en-US" sz="54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rPr>
              <a:t>KISHKINDA UNIVERSITY</a:t>
            </a:r>
            <a:endParaRPr lang="en-IN" sz="54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Subtitle 2">
            <a:extLst>
              <a:ext uri="{FF2B5EF4-FFF2-40B4-BE49-F238E27FC236}">
                <a16:creationId xmlns:a16="http://schemas.microsoft.com/office/drawing/2014/main" id="{A892ADC4-AB88-AB86-3B01-D98DAA5F0B7C}"/>
              </a:ext>
            </a:extLst>
          </p:cNvPr>
          <p:cNvSpPr>
            <a:spLocks noGrp="1"/>
          </p:cNvSpPr>
          <p:nvPr>
            <p:ph type="subTitle" idx="1"/>
          </p:nvPr>
        </p:nvSpPr>
        <p:spPr>
          <a:xfrm>
            <a:off x="2348263" y="3370006"/>
            <a:ext cx="6500768" cy="3652684"/>
          </a:xfrm>
        </p:spPr>
        <p:txBody>
          <a:bodyPr>
            <a:normAutofit/>
          </a:bodyPr>
          <a:lstStyle/>
          <a:p>
            <a:endParaRPr lang="en-IN" sz="9600" b="1" dirty="0"/>
          </a:p>
          <a:p>
            <a:endParaRPr lang="en-IN" sz="9600" b="1" dirty="0"/>
          </a:p>
          <a:p>
            <a:endParaRPr lang="en-US" sz="2900" b="1" dirty="0"/>
          </a:p>
        </p:txBody>
      </p:sp>
      <p:pic>
        <p:nvPicPr>
          <p:cNvPr id="6" name="Picture 5">
            <a:extLst>
              <a:ext uri="{FF2B5EF4-FFF2-40B4-BE49-F238E27FC236}">
                <a16:creationId xmlns:a16="http://schemas.microsoft.com/office/drawing/2014/main" id="{28B4C559-A478-DE4E-8D8E-A431DDC85C2B}"/>
              </a:ext>
            </a:extLst>
          </p:cNvPr>
          <p:cNvPicPr>
            <a:picLocks noChangeAspect="1"/>
          </p:cNvPicPr>
          <p:nvPr/>
        </p:nvPicPr>
        <p:blipFill>
          <a:blip r:embed="rId2"/>
          <a:stretch>
            <a:fillRect/>
          </a:stretch>
        </p:blipFill>
        <p:spPr>
          <a:xfrm>
            <a:off x="4360273" y="123500"/>
            <a:ext cx="1481727" cy="1485167"/>
          </a:xfrm>
          <a:prstGeom prst="rect">
            <a:avLst/>
          </a:prstGeom>
        </p:spPr>
      </p:pic>
      <p:sp>
        <p:nvSpPr>
          <p:cNvPr id="7" name="TextBox 6">
            <a:extLst>
              <a:ext uri="{FF2B5EF4-FFF2-40B4-BE49-F238E27FC236}">
                <a16:creationId xmlns:a16="http://schemas.microsoft.com/office/drawing/2014/main" id="{520B5928-4036-A8A8-5947-ED37BBD3872A}"/>
              </a:ext>
            </a:extLst>
          </p:cNvPr>
          <p:cNvSpPr txBox="1"/>
          <p:nvPr/>
        </p:nvSpPr>
        <p:spPr>
          <a:xfrm>
            <a:off x="1278467" y="2644304"/>
            <a:ext cx="7849964" cy="1200329"/>
          </a:xfrm>
          <a:prstGeom prst="rect">
            <a:avLst/>
          </a:prstGeom>
          <a:noFill/>
        </p:spPr>
        <p:txBody>
          <a:bodyPr wrap="square" rtlCol="0">
            <a:spAutoFit/>
          </a:bodyPr>
          <a:lstStyle/>
          <a:p>
            <a:pPr algn="ctr"/>
            <a:r>
              <a:rPr lang="en-US" dirty="0"/>
              <a:t>DEPARTMENT  OF  COMPUTER  SCIENCE  ENGINEERING</a:t>
            </a:r>
          </a:p>
          <a:p>
            <a:pPr algn="ctr"/>
            <a:endParaRPr lang="en-US" dirty="0"/>
          </a:p>
          <a:p>
            <a:pPr algn="ctr"/>
            <a:r>
              <a:rPr lang="en-IN" dirty="0"/>
              <a:t>PROJECT MEMBERS</a:t>
            </a:r>
          </a:p>
          <a:p>
            <a:pPr algn="ctr"/>
            <a:endParaRPr lang="en-IN" dirty="0"/>
          </a:p>
        </p:txBody>
      </p:sp>
      <p:graphicFrame>
        <p:nvGraphicFramePr>
          <p:cNvPr id="4" name="Table 3">
            <a:extLst>
              <a:ext uri="{FF2B5EF4-FFF2-40B4-BE49-F238E27FC236}">
                <a16:creationId xmlns:a16="http://schemas.microsoft.com/office/drawing/2014/main" id="{EC2D8CFB-BB38-4357-A465-73E45C0BF78B}"/>
              </a:ext>
            </a:extLst>
          </p:cNvPr>
          <p:cNvGraphicFramePr>
            <a:graphicFrameLocks noGrp="1"/>
          </p:cNvGraphicFramePr>
          <p:nvPr>
            <p:extLst>
              <p:ext uri="{D42A27DB-BD31-4B8C-83A1-F6EECF244321}">
                <p14:modId xmlns:p14="http://schemas.microsoft.com/office/powerpoint/2010/main" val="2597949497"/>
              </p:ext>
            </p:extLst>
          </p:nvPr>
        </p:nvGraphicFramePr>
        <p:xfrm>
          <a:off x="3293533" y="3903900"/>
          <a:ext cx="6417733" cy="1854200"/>
        </p:xfrm>
        <a:graphic>
          <a:graphicData uri="http://schemas.openxmlformats.org/drawingml/2006/table">
            <a:tbl>
              <a:tblPr firstRow="1" bandRow="1">
                <a:tableStyleId>{2D5ABB26-0587-4C30-8999-92F81FD0307C}</a:tableStyleId>
              </a:tblPr>
              <a:tblGrid>
                <a:gridCol w="2253766">
                  <a:extLst>
                    <a:ext uri="{9D8B030D-6E8A-4147-A177-3AD203B41FA5}">
                      <a16:colId xmlns:a16="http://schemas.microsoft.com/office/drawing/2014/main" val="51961757"/>
                    </a:ext>
                  </a:extLst>
                </a:gridCol>
                <a:gridCol w="4163967">
                  <a:extLst>
                    <a:ext uri="{9D8B030D-6E8A-4147-A177-3AD203B41FA5}">
                      <a16:colId xmlns:a16="http://schemas.microsoft.com/office/drawing/2014/main" val="2096054895"/>
                    </a:ext>
                  </a:extLst>
                </a:gridCol>
              </a:tblGrid>
              <a:tr h="370840">
                <a:tc>
                  <a:txBody>
                    <a:bodyPr/>
                    <a:lstStyle/>
                    <a:p>
                      <a:r>
                        <a:rPr lang="en-US" dirty="0"/>
                        <a:t>K AYESHA</a:t>
                      </a:r>
                      <a:endParaRPr lang="en-IN" dirty="0"/>
                    </a:p>
                  </a:txBody>
                  <a:tcPr/>
                </a:tc>
                <a:tc>
                  <a:txBody>
                    <a:bodyPr/>
                    <a:lstStyle/>
                    <a:p>
                      <a:r>
                        <a:rPr lang="en-US" dirty="0"/>
                        <a:t>KUB23CSE049</a:t>
                      </a:r>
                      <a:endParaRPr lang="en-IN" dirty="0"/>
                    </a:p>
                  </a:txBody>
                  <a:tcPr/>
                </a:tc>
                <a:extLst>
                  <a:ext uri="{0D108BD9-81ED-4DB2-BD59-A6C34878D82A}">
                    <a16:rowId xmlns:a16="http://schemas.microsoft.com/office/drawing/2014/main" val="3727519454"/>
                  </a:ext>
                </a:extLst>
              </a:tr>
              <a:tr h="370840">
                <a:tc>
                  <a:txBody>
                    <a:bodyPr/>
                    <a:lstStyle/>
                    <a:p>
                      <a:r>
                        <a:rPr lang="en-US" dirty="0"/>
                        <a:t>K IFFATH FATHIMA</a:t>
                      </a:r>
                      <a:endParaRPr lang="en-IN" dirty="0"/>
                    </a:p>
                  </a:txBody>
                  <a:tcPr/>
                </a:tc>
                <a:tc>
                  <a:txBody>
                    <a:bodyPr/>
                    <a:lstStyle/>
                    <a:p>
                      <a:r>
                        <a:rPr lang="en-US" dirty="0"/>
                        <a:t>KUB23CSE056</a:t>
                      </a:r>
                      <a:endParaRPr lang="en-IN" dirty="0"/>
                    </a:p>
                  </a:txBody>
                  <a:tcPr/>
                </a:tc>
                <a:extLst>
                  <a:ext uri="{0D108BD9-81ED-4DB2-BD59-A6C34878D82A}">
                    <a16:rowId xmlns:a16="http://schemas.microsoft.com/office/drawing/2014/main" val="3667570617"/>
                  </a:ext>
                </a:extLst>
              </a:tr>
              <a:tr h="370840">
                <a:tc>
                  <a:txBody>
                    <a:bodyPr/>
                    <a:lstStyle/>
                    <a:p>
                      <a:r>
                        <a:rPr lang="en-US" dirty="0"/>
                        <a:t>RIYAZUN NIKHAT</a:t>
                      </a:r>
                      <a:endParaRPr lang="en-IN" dirty="0"/>
                    </a:p>
                  </a:txBody>
                  <a:tcPr/>
                </a:tc>
                <a:tc>
                  <a:txBody>
                    <a:bodyPr/>
                    <a:lstStyle/>
                    <a:p>
                      <a:r>
                        <a:rPr lang="en-US" dirty="0"/>
                        <a:t>KUB23CSE116</a:t>
                      </a:r>
                      <a:endParaRPr lang="en-IN" dirty="0"/>
                    </a:p>
                  </a:txBody>
                  <a:tcPr/>
                </a:tc>
                <a:extLst>
                  <a:ext uri="{0D108BD9-81ED-4DB2-BD59-A6C34878D82A}">
                    <a16:rowId xmlns:a16="http://schemas.microsoft.com/office/drawing/2014/main" val="4051382562"/>
                  </a:ext>
                </a:extLst>
              </a:tr>
              <a:tr h="370840">
                <a:tc>
                  <a:txBody>
                    <a:bodyPr/>
                    <a:lstStyle/>
                    <a:p>
                      <a:r>
                        <a:rPr lang="en-US" dirty="0"/>
                        <a:t>UMMUL KHAIR</a:t>
                      </a:r>
                      <a:endParaRPr lang="en-IN" dirty="0"/>
                    </a:p>
                  </a:txBody>
                  <a:tcPr/>
                </a:tc>
                <a:tc>
                  <a:txBody>
                    <a:bodyPr/>
                    <a:lstStyle/>
                    <a:p>
                      <a:r>
                        <a:rPr lang="en-US" dirty="0"/>
                        <a:t>KUB23CSE151</a:t>
                      </a:r>
                      <a:endParaRPr lang="en-IN" dirty="0"/>
                    </a:p>
                  </a:txBody>
                  <a:tcPr/>
                </a:tc>
                <a:extLst>
                  <a:ext uri="{0D108BD9-81ED-4DB2-BD59-A6C34878D82A}">
                    <a16:rowId xmlns:a16="http://schemas.microsoft.com/office/drawing/2014/main" val="1282916050"/>
                  </a:ext>
                </a:extLst>
              </a:tr>
              <a:tr h="370840">
                <a:tc>
                  <a:txBody>
                    <a:bodyPr/>
                    <a:lstStyle/>
                    <a:p>
                      <a:r>
                        <a:rPr lang="en-US" dirty="0"/>
                        <a:t>RANJITHA</a:t>
                      </a:r>
                      <a:endParaRPr lang="en-IN" dirty="0"/>
                    </a:p>
                  </a:txBody>
                  <a:tcPr/>
                </a:tc>
                <a:tc>
                  <a:txBody>
                    <a:bodyPr/>
                    <a:lstStyle/>
                    <a:p>
                      <a:r>
                        <a:rPr lang="en-US" dirty="0"/>
                        <a:t>KUB23CSE153</a:t>
                      </a:r>
                      <a:endParaRPr lang="en-IN" dirty="0"/>
                    </a:p>
                  </a:txBody>
                  <a:tcPr/>
                </a:tc>
                <a:extLst>
                  <a:ext uri="{0D108BD9-81ED-4DB2-BD59-A6C34878D82A}">
                    <a16:rowId xmlns:a16="http://schemas.microsoft.com/office/drawing/2014/main" val="3296722093"/>
                  </a:ext>
                </a:extLst>
              </a:tr>
            </a:tbl>
          </a:graphicData>
        </a:graphic>
      </p:graphicFrame>
    </p:spTree>
    <p:extLst>
      <p:ext uri="{BB962C8B-B14F-4D97-AF65-F5344CB8AC3E}">
        <p14:creationId xmlns:p14="http://schemas.microsoft.com/office/powerpoint/2010/main" val="10538038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E10F-8D51-7396-2E38-36D43DE7A81A}"/>
              </a:ext>
            </a:extLst>
          </p:cNvPr>
          <p:cNvSpPr>
            <a:spLocks noGrp="1"/>
          </p:cNvSpPr>
          <p:nvPr>
            <p:ph type="title"/>
          </p:nvPr>
        </p:nvSpPr>
        <p:spPr/>
        <p:txBody>
          <a:bodyPr/>
          <a:lstStyle/>
          <a:p>
            <a:r>
              <a:rPr lang="en-US" dirty="0">
                <a:solidFill>
                  <a:schemeClr val="accent6">
                    <a:lumMod val="50000"/>
                  </a:schemeClr>
                </a:solidFill>
              </a:rPr>
              <a:t>                    </a:t>
            </a:r>
            <a:r>
              <a:rPr lang="en-US" dirty="0">
                <a:solidFill>
                  <a:schemeClr val="accent2">
                    <a:lumMod val="75000"/>
                  </a:schemeClr>
                </a:solidFill>
              </a:rPr>
              <a:t>INTRODUCTION</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0E443CF6-52D2-63DD-A6C5-3420680F20D9}"/>
              </a:ext>
            </a:extLst>
          </p:cNvPr>
          <p:cNvSpPr>
            <a:spLocks noGrp="1"/>
          </p:cNvSpPr>
          <p:nvPr>
            <p:ph idx="1"/>
          </p:nvPr>
        </p:nvSpPr>
        <p:spPr>
          <a:xfrm>
            <a:off x="545690" y="1930400"/>
            <a:ext cx="8596668" cy="3812458"/>
          </a:xfrm>
        </p:spPr>
        <p:txBody>
          <a:bodyPr>
            <a:normAutofit/>
          </a:bodyPr>
          <a:lstStyle/>
          <a:p>
            <a:pPr marL="0" indent="0">
              <a:buNone/>
            </a:pPr>
            <a:r>
              <a:rPr lang="en-US" sz="2000" dirty="0">
                <a:latin typeface="Calibiri"/>
              </a:rPr>
              <a:t> </a:t>
            </a:r>
            <a:r>
              <a:rPr lang="en-US" sz="2000" dirty="0">
                <a:solidFill>
                  <a:schemeClr val="tx1"/>
                </a:solidFill>
                <a:latin typeface="Calibiri"/>
              </a:rPr>
              <a:t>Our project automates the process of team formation for large groups of players, ensuring balanced and fair teams. This eliminates manual errors and biases by using an automated system to manage player profiles and track changes to team compositions.</a:t>
            </a:r>
          </a:p>
          <a:p>
            <a:pPr marL="0" indent="0">
              <a:buNone/>
            </a:pPr>
            <a:endParaRPr lang="en-IN" sz="2000" dirty="0">
              <a:solidFill>
                <a:schemeClr val="tx1"/>
              </a:solidFill>
              <a:latin typeface="Calibiri"/>
            </a:endParaRPr>
          </a:p>
          <a:p>
            <a:pPr marL="0" indent="0">
              <a:buNone/>
            </a:pPr>
            <a:r>
              <a:rPr lang="en-US" sz="2000" dirty="0">
                <a:solidFill>
                  <a:schemeClr val="tx1"/>
                </a:solidFill>
                <a:latin typeface="Calibiri"/>
              </a:rPr>
              <a:t> The objective of our tool is to automate balanced team formation based on player skills and track any changes over time.</a:t>
            </a:r>
            <a:endParaRPr lang="en-IN" sz="2000" dirty="0">
              <a:solidFill>
                <a:schemeClr val="tx1"/>
              </a:solidFill>
              <a:latin typeface="Calibiri"/>
            </a:endParaRPr>
          </a:p>
        </p:txBody>
      </p:sp>
    </p:spTree>
    <p:extLst>
      <p:ext uri="{BB962C8B-B14F-4D97-AF65-F5344CB8AC3E}">
        <p14:creationId xmlns:p14="http://schemas.microsoft.com/office/powerpoint/2010/main" val="36185438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F85B8-E2EB-6FF2-8A33-7D88CA2D51C6}"/>
              </a:ext>
            </a:extLst>
          </p:cNvPr>
          <p:cNvSpPr>
            <a:spLocks noGrp="1"/>
          </p:cNvSpPr>
          <p:nvPr>
            <p:ph type="title"/>
          </p:nvPr>
        </p:nvSpPr>
        <p:spPr/>
        <p:txBody>
          <a:bodyPr/>
          <a:lstStyle/>
          <a:p>
            <a:r>
              <a:rPr lang="en-US" dirty="0"/>
              <a:t>         </a:t>
            </a:r>
            <a:r>
              <a:rPr lang="en-US" dirty="0">
                <a:solidFill>
                  <a:schemeClr val="accent2">
                    <a:lumMod val="75000"/>
                  </a:schemeClr>
                </a:solidFill>
              </a:rPr>
              <a:t>OVERVIEW OF THE PROJECT</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47A0F9C8-1323-7765-CD6B-3510122EF154}"/>
              </a:ext>
            </a:extLst>
          </p:cNvPr>
          <p:cNvSpPr>
            <a:spLocks noGrp="1"/>
          </p:cNvSpPr>
          <p:nvPr>
            <p:ph idx="1"/>
          </p:nvPr>
        </p:nvSpPr>
        <p:spPr>
          <a:xfrm>
            <a:off x="677334" y="2160589"/>
            <a:ext cx="8288866" cy="3880773"/>
          </a:xfrm>
        </p:spPr>
        <p:txBody>
          <a:bodyPr anchor="ctr">
            <a:normAutofit/>
          </a:bodyPr>
          <a:lstStyle/>
          <a:p>
            <a:pPr>
              <a:buFont typeface="Wingdings" panose="05000000000000000000" pitchFamily="2" charset="2"/>
              <a:buChar char="q"/>
            </a:pPr>
            <a:r>
              <a:rPr lang="en-IN" sz="2000" b="1" dirty="0">
                <a:latin typeface="Calibiri"/>
              </a:rPr>
              <a:t> Technology &amp; Tools-</a:t>
            </a:r>
          </a:p>
          <a:p>
            <a:pPr marL="0" indent="0">
              <a:buNone/>
            </a:pPr>
            <a:r>
              <a:rPr lang="en-IN" sz="2000" dirty="0">
                <a:latin typeface="Calibiri"/>
              </a:rPr>
              <a:t>Programming Language:</a:t>
            </a:r>
            <a:r>
              <a:rPr lang="en-US" sz="2000" dirty="0">
                <a:latin typeface="Calibiri"/>
              </a:rPr>
              <a:t>- Our project is developed using Python, a versatile and powerful programming language.</a:t>
            </a:r>
          </a:p>
          <a:p>
            <a:pPr>
              <a:buFont typeface="Wingdings" panose="05000000000000000000" pitchFamily="2" charset="2"/>
              <a:buChar char="q"/>
            </a:pPr>
            <a:r>
              <a:rPr lang="en-IN" sz="2000" b="1" dirty="0">
                <a:latin typeface="Calibiri"/>
              </a:rPr>
              <a:t>Object-Oriented Approach-</a:t>
            </a:r>
          </a:p>
          <a:p>
            <a:pPr marL="0" indent="0">
              <a:buNone/>
            </a:pPr>
            <a:r>
              <a:rPr lang="en-US" sz="2000" dirty="0">
                <a:latin typeface="Calibiri"/>
              </a:rPr>
              <a:t>We adopted an object  oriented approach by encapsulating the functionality into different classes and methods. This ensures the system remains modular and easy to extend.</a:t>
            </a:r>
          </a:p>
          <a:p>
            <a:pPr>
              <a:buFont typeface="Wingdings" panose="05000000000000000000" pitchFamily="2" charset="2"/>
              <a:buChar char="q"/>
            </a:pPr>
            <a:r>
              <a:rPr lang="en-US" sz="2000" b="1" dirty="0">
                <a:latin typeface="Calibiri"/>
              </a:rPr>
              <a:t>Unit Testing-</a:t>
            </a:r>
          </a:p>
          <a:p>
            <a:pPr marL="0" indent="0">
              <a:buNone/>
            </a:pPr>
            <a:r>
              <a:rPr lang="en-US" sz="2000" dirty="0">
                <a:latin typeface="Calibiri"/>
              </a:rPr>
              <a:t>Unit testing is implemented using Python’s unit test framework, ensuring reliability in each project component.</a:t>
            </a:r>
          </a:p>
          <a:p>
            <a:pPr marL="0" indent="0">
              <a:buNone/>
            </a:pPr>
            <a:endParaRPr lang="en-US" dirty="0"/>
          </a:p>
        </p:txBody>
      </p:sp>
    </p:spTree>
    <p:extLst>
      <p:ext uri="{BB962C8B-B14F-4D97-AF65-F5344CB8AC3E}">
        <p14:creationId xmlns:p14="http://schemas.microsoft.com/office/powerpoint/2010/main" val="12724832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59D89-3C9E-B2AF-D0B3-F9026BF7641B}"/>
              </a:ext>
            </a:extLst>
          </p:cNvPr>
          <p:cNvSpPr>
            <a:spLocks noGrp="1"/>
          </p:cNvSpPr>
          <p:nvPr>
            <p:ph type="title"/>
          </p:nvPr>
        </p:nvSpPr>
        <p:spPr>
          <a:xfrm rot="10800000" flipV="1">
            <a:off x="938979" y="845574"/>
            <a:ext cx="9601199" cy="1415845"/>
          </a:xfrm>
        </p:spPr>
        <p:txBody>
          <a:bodyPr>
            <a:normAutofit/>
          </a:bodyPr>
          <a:lstStyle/>
          <a:p>
            <a:r>
              <a:rPr lang="en-US" dirty="0"/>
              <a:t>                 </a:t>
            </a:r>
            <a:r>
              <a:rPr lang="en-US" dirty="0">
                <a:solidFill>
                  <a:schemeClr val="accent2">
                    <a:lumMod val="75000"/>
                  </a:schemeClr>
                </a:solidFill>
              </a:rPr>
              <a:t>CORE COMPONENTS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291BE36F-5839-7806-4AD7-95F1B2AC3C66}"/>
              </a:ext>
            </a:extLst>
          </p:cNvPr>
          <p:cNvSpPr>
            <a:spLocks noGrp="1"/>
          </p:cNvSpPr>
          <p:nvPr>
            <p:ph idx="1"/>
          </p:nvPr>
        </p:nvSpPr>
        <p:spPr>
          <a:xfrm>
            <a:off x="349044" y="1927123"/>
            <a:ext cx="8176889" cy="4296697"/>
          </a:xfrm>
        </p:spPr>
        <p:txBody>
          <a:bodyPr anchor="ctr">
            <a:normAutofit/>
          </a:bodyPr>
          <a:lstStyle/>
          <a:p>
            <a:pPr marL="0" indent="0">
              <a:buNone/>
            </a:pPr>
            <a:r>
              <a:rPr lang="en-IN" sz="2000" dirty="0"/>
              <a:t>Core Components –</a:t>
            </a:r>
          </a:p>
          <a:p>
            <a:pPr>
              <a:buFont typeface="Wingdings" panose="05000000000000000000" pitchFamily="2" charset="2"/>
              <a:buChar char="q"/>
            </a:pPr>
            <a:r>
              <a:rPr lang="en-IN" b="1" dirty="0">
                <a:solidFill>
                  <a:schemeClr val="tx1"/>
                </a:solidFill>
                <a:latin typeface="Calibiri"/>
              </a:rPr>
              <a:t>PLAYER CLASS</a:t>
            </a:r>
            <a:r>
              <a:rPr lang="en-IN" dirty="0">
                <a:solidFill>
                  <a:schemeClr val="tx1"/>
                </a:solidFill>
                <a:latin typeface="Calibiri"/>
              </a:rPr>
              <a:t>:-</a:t>
            </a:r>
            <a:r>
              <a:rPr lang="en-US" dirty="0">
                <a:latin typeface="Calibiri"/>
              </a:rPr>
              <a:t>The Player class handles CRUD operations (Create, Read, Update, Delete) for player profiles, providing flexible management of player data.</a:t>
            </a:r>
          </a:p>
          <a:p>
            <a:pPr>
              <a:buFont typeface="Wingdings" panose="05000000000000000000" pitchFamily="2" charset="2"/>
              <a:buChar char="q"/>
            </a:pPr>
            <a:r>
              <a:rPr lang="en-IN" b="1" dirty="0">
                <a:latin typeface="Calibiri"/>
              </a:rPr>
              <a:t>TEAM CLASS</a:t>
            </a:r>
            <a:r>
              <a:rPr lang="en-IN" dirty="0">
                <a:latin typeface="Calibiri"/>
              </a:rPr>
              <a:t>:-</a:t>
            </a:r>
            <a:r>
              <a:rPr lang="en-US" dirty="0">
                <a:latin typeface="Calibiri"/>
              </a:rPr>
              <a:t>The Team class is responsible for managing rosters, adding/removing players, and calculating the average skill level of a team.</a:t>
            </a:r>
          </a:p>
          <a:p>
            <a:pPr>
              <a:buFont typeface="Wingdings" panose="05000000000000000000" pitchFamily="2" charset="2"/>
              <a:buChar char="q"/>
            </a:pPr>
            <a:r>
              <a:rPr lang="en-US" b="1" dirty="0">
                <a:latin typeface="Calibiri"/>
              </a:rPr>
              <a:t>ROASTER BALANCE CLASS </a:t>
            </a:r>
            <a:r>
              <a:rPr lang="en-US" dirty="0">
                <a:latin typeface="Calibiri"/>
              </a:rPr>
              <a:t>:-The Roster Balancer class implements a round-robin algorithm to balance teams based on player skills, ensuring fairness</a:t>
            </a:r>
          </a:p>
          <a:p>
            <a:pPr>
              <a:buFont typeface="Wingdings" panose="05000000000000000000" pitchFamily="2" charset="2"/>
              <a:buChar char="q"/>
            </a:pPr>
            <a:r>
              <a:rPr lang="en-US" b="1" dirty="0">
                <a:latin typeface="Calibiri"/>
              </a:rPr>
              <a:t>FORMATION TRACKER CLASS</a:t>
            </a:r>
            <a:r>
              <a:rPr lang="en-US" dirty="0">
                <a:latin typeface="Calibiri"/>
              </a:rPr>
              <a:t>:-The Formation Tracker class logs changes made to teams, allowing administrators to track roster modifications.</a:t>
            </a:r>
          </a:p>
          <a:p>
            <a:pPr marL="0" indent="0">
              <a:buNone/>
            </a:pPr>
            <a:endParaRPr lang="en-IN" dirty="0"/>
          </a:p>
        </p:txBody>
      </p:sp>
    </p:spTree>
    <p:extLst>
      <p:ext uri="{BB962C8B-B14F-4D97-AF65-F5344CB8AC3E}">
        <p14:creationId xmlns:p14="http://schemas.microsoft.com/office/powerpoint/2010/main" val="1622092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B097-5C81-F226-9585-CA57D3C6FC4D}"/>
              </a:ext>
            </a:extLst>
          </p:cNvPr>
          <p:cNvSpPr>
            <a:spLocks noGrp="1"/>
          </p:cNvSpPr>
          <p:nvPr>
            <p:ph type="title"/>
          </p:nvPr>
        </p:nvSpPr>
        <p:spPr/>
        <p:txBody>
          <a:bodyPr/>
          <a:lstStyle/>
          <a:p>
            <a:r>
              <a:rPr lang="en-US" dirty="0">
                <a:solidFill>
                  <a:schemeClr val="accent2">
                    <a:lumMod val="75000"/>
                  </a:schemeClr>
                </a:solidFill>
              </a:rPr>
              <a:t>          VISION OF THE PROJECT</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081A0451-0F22-2617-453C-03647D0EE4A4}"/>
              </a:ext>
            </a:extLst>
          </p:cNvPr>
          <p:cNvSpPr>
            <a:spLocks noGrp="1"/>
          </p:cNvSpPr>
          <p:nvPr>
            <p:ph idx="1"/>
          </p:nvPr>
        </p:nvSpPr>
        <p:spPr>
          <a:xfrm>
            <a:off x="677334" y="2160589"/>
            <a:ext cx="8229599" cy="3880773"/>
          </a:xfrm>
        </p:spPr>
        <p:txBody>
          <a:bodyPr anchor="ctr">
            <a:normAutofit/>
          </a:bodyPr>
          <a:lstStyle/>
          <a:p>
            <a:pPr>
              <a:buFont typeface="Wingdings" panose="05000000000000000000" pitchFamily="2" charset="2"/>
              <a:buChar char="q"/>
            </a:pPr>
            <a:r>
              <a:rPr lang="en-US" sz="2000" dirty="0"/>
              <a:t>1</a:t>
            </a:r>
            <a:r>
              <a:rPr lang="en-US" b="1" dirty="0">
                <a:latin typeface="Calibiri"/>
              </a:rPr>
              <a:t>. Automate Team Formation</a:t>
            </a:r>
            <a:r>
              <a:rPr lang="en-US" dirty="0">
                <a:latin typeface="Calibiri"/>
              </a:rPr>
              <a:t>: Create a tool that automates balanced team creation based on player skills, eliminating manual errors and bias.</a:t>
            </a:r>
          </a:p>
          <a:p>
            <a:pPr>
              <a:buFont typeface="Wingdings" panose="05000000000000000000" pitchFamily="2" charset="2"/>
              <a:buChar char="q"/>
            </a:pPr>
            <a:r>
              <a:rPr lang="en-US" dirty="0">
                <a:latin typeface="Calibiri"/>
              </a:rPr>
              <a:t>2. </a:t>
            </a:r>
            <a:r>
              <a:rPr lang="en-US" b="1" dirty="0">
                <a:latin typeface="Calibiri"/>
              </a:rPr>
              <a:t>Ensure Fairness</a:t>
            </a:r>
            <a:r>
              <a:rPr lang="en-US" dirty="0">
                <a:latin typeface="Calibiri"/>
              </a:rPr>
              <a:t>: Provide an unbiased, transparent system for team selection, ensuring fair distribution of players.</a:t>
            </a:r>
          </a:p>
          <a:p>
            <a:pPr>
              <a:buFont typeface="Wingdings" panose="05000000000000000000" pitchFamily="2" charset="2"/>
              <a:buChar char="q"/>
            </a:pPr>
            <a:r>
              <a:rPr lang="en-US" dirty="0">
                <a:latin typeface="Calibiri"/>
              </a:rPr>
              <a:t>3</a:t>
            </a:r>
            <a:r>
              <a:rPr lang="en-US" b="1" dirty="0">
                <a:latin typeface="Calibiri"/>
              </a:rPr>
              <a:t>. Scalable Solution: </a:t>
            </a:r>
            <a:r>
              <a:rPr lang="en-US" dirty="0">
                <a:latin typeface="Calibiri"/>
              </a:rPr>
              <a:t>Design a modular and scalable system that can be adapted for different industries like sports, gaming, and corporate environments.</a:t>
            </a:r>
          </a:p>
          <a:p>
            <a:pPr>
              <a:buFont typeface="Wingdings" panose="05000000000000000000" pitchFamily="2" charset="2"/>
              <a:buChar char="q"/>
            </a:pPr>
            <a:r>
              <a:rPr lang="en-US" dirty="0">
                <a:latin typeface="Calibiri"/>
              </a:rPr>
              <a:t>4. </a:t>
            </a:r>
            <a:r>
              <a:rPr lang="en-US" b="1" dirty="0">
                <a:latin typeface="Calibiri"/>
              </a:rPr>
              <a:t>Future-Ready</a:t>
            </a:r>
            <a:r>
              <a:rPr lang="en-US" dirty="0">
                <a:latin typeface="Calibiri"/>
              </a:rPr>
              <a:t>: Build a flexible platform capable of incorporating future enhancements such as more complex team dynamics and performance tracking.</a:t>
            </a:r>
            <a:endParaRPr lang="en-IN" dirty="0">
              <a:latin typeface="Calibiri"/>
            </a:endParaRPr>
          </a:p>
        </p:txBody>
      </p:sp>
    </p:spTree>
    <p:extLst>
      <p:ext uri="{BB962C8B-B14F-4D97-AF65-F5344CB8AC3E}">
        <p14:creationId xmlns:p14="http://schemas.microsoft.com/office/powerpoint/2010/main" val="249828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E573-781A-3BCD-07F3-CC0C7176A3B0}"/>
              </a:ext>
            </a:extLst>
          </p:cNvPr>
          <p:cNvSpPr>
            <a:spLocks noGrp="1"/>
          </p:cNvSpPr>
          <p:nvPr>
            <p:ph type="title"/>
          </p:nvPr>
        </p:nvSpPr>
        <p:spPr/>
        <p:txBody>
          <a:bodyPr/>
          <a:lstStyle/>
          <a:p>
            <a:r>
              <a:rPr lang="en-US" dirty="0">
                <a:solidFill>
                  <a:schemeClr val="accent2">
                    <a:lumMod val="75000"/>
                  </a:schemeClr>
                </a:solidFill>
              </a:rPr>
              <a:t>REQUIREMENTS SPECIFICATIONS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82484F88-B1DE-EF82-5A6A-98AA03F2DB11}"/>
              </a:ext>
            </a:extLst>
          </p:cNvPr>
          <p:cNvSpPr>
            <a:spLocks noGrp="1"/>
          </p:cNvSpPr>
          <p:nvPr>
            <p:ph idx="1"/>
          </p:nvPr>
        </p:nvSpPr>
        <p:spPr>
          <a:xfrm>
            <a:off x="677334" y="2160589"/>
            <a:ext cx="7238999" cy="3880773"/>
          </a:xfrm>
        </p:spPr>
        <p:txBody>
          <a:bodyPr>
            <a:normAutofit/>
          </a:bodyPr>
          <a:lstStyle/>
          <a:p>
            <a:pPr>
              <a:buFont typeface="Wingdings" panose="05000000000000000000" pitchFamily="2" charset="2"/>
              <a:buChar char="Ø"/>
            </a:pPr>
            <a:r>
              <a:rPr lang="en-IN" b="1" u="sng" dirty="0">
                <a:solidFill>
                  <a:schemeClr val="tx1"/>
                </a:solidFill>
                <a:latin typeface="Calibiri"/>
              </a:rPr>
              <a:t>Software Requirements:</a:t>
            </a:r>
          </a:p>
          <a:p>
            <a:pPr>
              <a:buFont typeface="Arial" panose="020B0604020202020204" pitchFamily="34" charset="0"/>
              <a:buChar char="•"/>
            </a:pPr>
            <a:r>
              <a:rPr lang="en-IN" dirty="0">
                <a:latin typeface="Calibiri"/>
              </a:rPr>
              <a:t>Programming Language: Python 3.x </a:t>
            </a:r>
          </a:p>
          <a:p>
            <a:pPr>
              <a:buFont typeface="Arial" panose="020B0604020202020204" pitchFamily="34" charset="0"/>
              <a:buChar char="•"/>
            </a:pPr>
            <a:r>
              <a:rPr lang="en-IN" dirty="0">
                <a:latin typeface="Calibiri"/>
              </a:rPr>
              <a:t>Development Environment: VS Code, PyCharm, or any Python IDE.</a:t>
            </a:r>
          </a:p>
          <a:p>
            <a:pPr>
              <a:buFont typeface="Arial" panose="020B0604020202020204" pitchFamily="34" charset="0"/>
              <a:buChar char="•"/>
            </a:pPr>
            <a:r>
              <a:rPr lang="en-IN" dirty="0">
                <a:latin typeface="Calibiri"/>
              </a:rPr>
              <a:t>Unit Testing Framework: Python's unit test library.</a:t>
            </a:r>
          </a:p>
          <a:p>
            <a:pPr>
              <a:buFont typeface="Arial" panose="020B0604020202020204" pitchFamily="34" charset="0"/>
              <a:buChar char="•"/>
            </a:pPr>
            <a:r>
              <a:rPr lang="en-IN" dirty="0">
                <a:latin typeface="Calibiri"/>
              </a:rPr>
              <a:t>Version Control: Git for source code management.</a:t>
            </a:r>
          </a:p>
          <a:p>
            <a:pPr>
              <a:buFont typeface="Wingdings" panose="05000000000000000000" pitchFamily="2" charset="2"/>
              <a:buChar char="Ø"/>
            </a:pPr>
            <a:r>
              <a:rPr lang="en-IN" b="1" u="sng" dirty="0">
                <a:latin typeface="Calibiri"/>
              </a:rPr>
              <a:t>Hardware Requirements </a:t>
            </a:r>
            <a:r>
              <a:rPr lang="en-IN" dirty="0">
                <a:latin typeface="Calibiri"/>
              </a:rPr>
              <a:t>: -</a:t>
            </a:r>
          </a:p>
          <a:p>
            <a:pPr>
              <a:buFont typeface="Arial" panose="020B0604020202020204" pitchFamily="34" charset="0"/>
              <a:buChar char="•"/>
            </a:pPr>
            <a:r>
              <a:rPr lang="en-IN" dirty="0">
                <a:latin typeface="Calibiri"/>
              </a:rPr>
              <a:t>Processor: Intel Core i5 or above.</a:t>
            </a:r>
          </a:p>
          <a:p>
            <a:pPr>
              <a:buFont typeface="Arial" panose="020B0604020202020204" pitchFamily="34" charset="0"/>
              <a:buChar char="•"/>
            </a:pPr>
            <a:r>
              <a:rPr lang="en-IN" dirty="0">
                <a:latin typeface="Calibiri"/>
              </a:rPr>
              <a:t>RAM: Minimum 8GB for efficient processing.</a:t>
            </a:r>
          </a:p>
          <a:p>
            <a:pPr>
              <a:buFont typeface="Arial" panose="020B0604020202020204" pitchFamily="34" charset="0"/>
              <a:buChar char="•"/>
            </a:pPr>
            <a:r>
              <a:rPr lang="en-IN" dirty="0">
                <a:latin typeface="Calibiri"/>
              </a:rPr>
              <a:t>Storage: Minimum 500GB HDD or SSD.</a:t>
            </a:r>
          </a:p>
        </p:txBody>
      </p:sp>
    </p:spTree>
    <p:extLst>
      <p:ext uri="{BB962C8B-B14F-4D97-AF65-F5344CB8AC3E}">
        <p14:creationId xmlns:p14="http://schemas.microsoft.com/office/powerpoint/2010/main" val="32094582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8795-2D28-D1B4-0895-A5F08F95A30F}"/>
              </a:ext>
            </a:extLst>
          </p:cNvPr>
          <p:cNvSpPr>
            <a:spLocks noGrp="1"/>
          </p:cNvSpPr>
          <p:nvPr>
            <p:ph type="title"/>
          </p:nvPr>
        </p:nvSpPr>
        <p:spPr/>
        <p:txBody>
          <a:bodyPr>
            <a:normAutofit/>
          </a:bodyPr>
          <a:lstStyle/>
          <a:p>
            <a:r>
              <a:rPr lang="en-US" dirty="0"/>
              <a:t>   </a:t>
            </a:r>
            <a:r>
              <a:rPr lang="en-US" dirty="0">
                <a:solidFill>
                  <a:schemeClr val="accent2">
                    <a:lumMod val="75000"/>
                  </a:schemeClr>
                </a:solidFill>
              </a:rPr>
              <a:t>PROJECT ARCHITECTURE DIAGRAM</a:t>
            </a:r>
            <a:endParaRPr lang="en-IN" dirty="0">
              <a:solidFill>
                <a:schemeClr val="accent2">
                  <a:lumMod val="75000"/>
                </a:schemeClr>
              </a:solidFill>
            </a:endParaRPr>
          </a:p>
        </p:txBody>
      </p:sp>
      <p:pic>
        <p:nvPicPr>
          <p:cNvPr id="5" name="Content Placeholder 4">
            <a:extLst>
              <a:ext uri="{FF2B5EF4-FFF2-40B4-BE49-F238E27FC236}">
                <a16:creationId xmlns:a16="http://schemas.microsoft.com/office/drawing/2014/main" id="{A2C69FCE-97D9-98C8-BCCA-AB3DDA3DFC5F}"/>
              </a:ext>
            </a:extLst>
          </p:cNvPr>
          <p:cNvPicPr>
            <a:picLocks noGrp="1" noChangeAspect="1"/>
          </p:cNvPicPr>
          <p:nvPr>
            <p:ph idx="1"/>
          </p:nvPr>
        </p:nvPicPr>
        <p:blipFill>
          <a:blip r:embed="rId2"/>
          <a:stretch>
            <a:fillRect/>
          </a:stretch>
        </p:blipFill>
        <p:spPr>
          <a:xfrm>
            <a:off x="1191015" y="2160588"/>
            <a:ext cx="7570007" cy="3881437"/>
          </a:xfrm>
        </p:spPr>
      </p:pic>
    </p:spTree>
    <p:extLst>
      <p:ext uri="{BB962C8B-B14F-4D97-AF65-F5344CB8AC3E}">
        <p14:creationId xmlns:p14="http://schemas.microsoft.com/office/powerpoint/2010/main" val="119141692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CE7A-677E-C5C2-5E23-92C4951C3714}"/>
              </a:ext>
            </a:extLst>
          </p:cNvPr>
          <p:cNvSpPr>
            <a:spLocks noGrp="1"/>
          </p:cNvSpPr>
          <p:nvPr>
            <p:ph type="title"/>
          </p:nvPr>
        </p:nvSpPr>
        <p:spPr>
          <a:xfrm>
            <a:off x="1371600" y="201562"/>
            <a:ext cx="9601200" cy="1047135"/>
          </a:xfrm>
        </p:spPr>
        <p:txBody>
          <a:bodyPr/>
          <a:lstStyle/>
          <a:p>
            <a:r>
              <a:rPr lang="en-US" dirty="0"/>
              <a:t>                      </a:t>
            </a:r>
            <a:r>
              <a:rPr lang="en-US" dirty="0">
                <a:solidFill>
                  <a:schemeClr val="accent2">
                    <a:lumMod val="75000"/>
                  </a:schemeClr>
                </a:solidFill>
              </a:rPr>
              <a:t>MODULES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0F39B30C-EE29-EFFD-E576-E7111CDA3CEB}"/>
              </a:ext>
            </a:extLst>
          </p:cNvPr>
          <p:cNvSpPr>
            <a:spLocks noGrp="1"/>
          </p:cNvSpPr>
          <p:nvPr>
            <p:ph idx="1"/>
          </p:nvPr>
        </p:nvSpPr>
        <p:spPr>
          <a:xfrm>
            <a:off x="408039" y="924231"/>
            <a:ext cx="8769828" cy="5801033"/>
          </a:xfrm>
        </p:spPr>
        <p:txBody>
          <a:bodyPr lIns="108000" rIns="108000" anchor="ctr">
            <a:normAutofit fontScale="92500" lnSpcReduction="20000"/>
          </a:bodyPr>
          <a:lstStyle/>
          <a:p>
            <a:pPr marL="0" indent="0">
              <a:buNone/>
            </a:pPr>
            <a:r>
              <a:rPr lang="en-US" sz="1900" b="1" u="sng" dirty="0">
                <a:latin typeface="Calibiri"/>
              </a:rPr>
              <a:t>MODULE 1</a:t>
            </a:r>
            <a:r>
              <a:rPr lang="en-US" sz="1900" u="sng" dirty="0">
                <a:latin typeface="Calibiri"/>
              </a:rPr>
              <a:t> </a:t>
            </a:r>
            <a:r>
              <a:rPr lang="en-US" sz="1900" dirty="0">
                <a:latin typeface="Calibiri"/>
              </a:rPr>
              <a:t>:Player Management Module</a:t>
            </a:r>
          </a:p>
          <a:p>
            <a:pPr>
              <a:buFont typeface="Wingdings" panose="05000000000000000000" pitchFamily="2" charset="2"/>
              <a:buChar char="§"/>
            </a:pPr>
            <a:r>
              <a:rPr lang="en-US" sz="1900" dirty="0">
                <a:latin typeface="Calibiri"/>
                <a:ea typeface="Calibri" panose="020F0502020204030204" pitchFamily="34" charset="0"/>
                <a:cs typeface="Calibri" panose="020F0502020204030204" pitchFamily="34" charset="0"/>
              </a:rPr>
              <a:t>Functionality for CRUD operations (Create, Read, Update, Delete) on player profiles.</a:t>
            </a:r>
          </a:p>
          <a:p>
            <a:pPr>
              <a:buFont typeface="Wingdings" panose="05000000000000000000" pitchFamily="2" charset="2"/>
              <a:buChar char="§"/>
            </a:pPr>
            <a:r>
              <a:rPr lang="en-US" sz="1900" dirty="0">
                <a:latin typeface="Calibiri"/>
                <a:ea typeface="Calibri" panose="020F0502020204030204" pitchFamily="34" charset="0"/>
                <a:cs typeface="Calibri" panose="020F0502020204030204" pitchFamily="34" charset="0"/>
              </a:rPr>
              <a:t> Manages player data like player ID, name, skill level, etc.</a:t>
            </a:r>
          </a:p>
          <a:p>
            <a:pPr marL="0" indent="0">
              <a:buNone/>
            </a:pPr>
            <a:r>
              <a:rPr lang="en-US" sz="1900" b="1" u="sng" dirty="0">
                <a:latin typeface="Calibiri"/>
              </a:rPr>
              <a:t>MODULE 2 </a:t>
            </a:r>
            <a:r>
              <a:rPr lang="en-US" sz="1900" b="1" dirty="0">
                <a:latin typeface="Calibiri"/>
              </a:rPr>
              <a:t>:</a:t>
            </a:r>
            <a:r>
              <a:rPr lang="en-US" sz="1900" dirty="0">
                <a:latin typeface="Calibiri"/>
              </a:rPr>
              <a:t>Team Management Module</a:t>
            </a:r>
          </a:p>
          <a:p>
            <a:pPr>
              <a:buFont typeface="Wingdings" panose="05000000000000000000" pitchFamily="2" charset="2"/>
              <a:buChar char="§"/>
            </a:pPr>
            <a:r>
              <a:rPr lang="en-US" sz="1900" dirty="0">
                <a:latin typeface="Calibiri"/>
                <a:ea typeface="Calibri" panose="020F0502020204030204" pitchFamily="34" charset="0"/>
                <a:cs typeface="Calibri" panose="020F0502020204030204" pitchFamily="34" charset="0"/>
              </a:rPr>
              <a:t>Handles team creation and deletion.</a:t>
            </a:r>
          </a:p>
          <a:p>
            <a:pPr>
              <a:buFont typeface="Wingdings" panose="05000000000000000000" pitchFamily="2" charset="2"/>
              <a:buChar char="§"/>
            </a:pPr>
            <a:r>
              <a:rPr lang="en-US" sz="1900" dirty="0">
                <a:latin typeface="Calibiri"/>
                <a:ea typeface="Calibri" panose="020F0502020204030204" pitchFamily="34" charset="0"/>
                <a:cs typeface="Calibri" panose="020F0502020204030204" pitchFamily="34" charset="0"/>
              </a:rPr>
              <a:t>Allows adding and removing players from specific teams.</a:t>
            </a:r>
          </a:p>
          <a:p>
            <a:pPr>
              <a:buFont typeface="Wingdings" panose="05000000000000000000" pitchFamily="2" charset="2"/>
              <a:buChar char="§"/>
            </a:pPr>
            <a:r>
              <a:rPr lang="en-US" sz="1900" dirty="0">
                <a:latin typeface="Calibiri"/>
                <a:ea typeface="Calibri" panose="020F0502020204030204" pitchFamily="34" charset="0"/>
                <a:cs typeface="Calibri" panose="020F0502020204030204" pitchFamily="34" charset="0"/>
              </a:rPr>
              <a:t>Calculates and manages team metrics, such as average skill level.</a:t>
            </a:r>
          </a:p>
          <a:p>
            <a:pPr marL="0" indent="0">
              <a:buNone/>
            </a:pPr>
            <a:r>
              <a:rPr lang="en-US" sz="1900" b="1" u="sng" dirty="0">
                <a:latin typeface="Calibiri"/>
              </a:rPr>
              <a:t>MODULE 3 </a:t>
            </a:r>
            <a:r>
              <a:rPr lang="en-US" sz="1900" dirty="0">
                <a:latin typeface="Calibiri"/>
              </a:rPr>
              <a:t>: Formation Tracking Module</a:t>
            </a:r>
          </a:p>
          <a:p>
            <a:pPr>
              <a:buFont typeface="Wingdings" panose="05000000000000000000" pitchFamily="2" charset="2"/>
              <a:buChar char="§"/>
            </a:pPr>
            <a:r>
              <a:rPr lang="en-US" sz="1900" dirty="0">
                <a:latin typeface="Calibiri"/>
              </a:rPr>
              <a:t> Tracks and logs changes made to team formations (like adding or removing players).</a:t>
            </a:r>
          </a:p>
          <a:p>
            <a:pPr>
              <a:buFont typeface="Wingdings" panose="05000000000000000000" pitchFamily="2" charset="2"/>
              <a:buChar char="§"/>
            </a:pPr>
            <a:r>
              <a:rPr lang="en-US" sz="1900" dirty="0">
                <a:latin typeface="Calibiri"/>
              </a:rPr>
              <a:t>Keeps a history of team changes for future reference and analysis.</a:t>
            </a:r>
          </a:p>
          <a:p>
            <a:pPr marL="0" indent="0">
              <a:buNone/>
            </a:pPr>
            <a:r>
              <a:rPr lang="en-US" sz="1900" b="1" u="sng" dirty="0">
                <a:latin typeface="Calibiri"/>
              </a:rPr>
              <a:t>MODULE 4</a:t>
            </a:r>
            <a:r>
              <a:rPr lang="en-US" sz="1900" dirty="0">
                <a:latin typeface="Calibiri"/>
              </a:rPr>
              <a:t>:Roster Balancer Module</a:t>
            </a:r>
          </a:p>
          <a:p>
            <a:pPr>
              <a:buFont typeface="Wingdings" panose="05000000000000000000" pitchFamily="2" charset="2"/>
              <a:buChar char="§"/>
            </a:pPr>
            <a:r>
              <a:rPr lang="en-US" sz="1900" dirty="0">
                <a:latin typeface="Calibiri"/>
              </a:rPr>
              <a:t>Balances teams based on player skill levels using a custom algorithm.</a:t>
            </a:r>
          </a:p>
          <a:p>
            <a:pPr>
              <a:buFont typeface="Wingdings" panose="05000000000000000000" pitchFamily="2" charset="2"/>
              <a:buChar char="§"/>
            </a:pPr>
            <a:r>
              <a:rPr lang="en-US" sz="1900" dirty="0">
                <a:latin typeface="Calibiri"/>
              </a:rPr>
              <a:t>Ensures fair distribution of skills across all teams.</a:t>
            </a:r>
          </a:p>
          <a:p>
            <a:pPr marL="0" indent="0">
              <a:buNone/>
            </a:pPr>
            <a:r>
              <a:rPr lang="en-US" sz="1900" b="1" u="sng" dirty="0">
                <a:latin typeface="Calibiri"/>
              </a:rPr>
              <a:t>MODULE 5</a:t>
            </a:r>
            <a:r>
              <a:rPr lang="en-US" sz="1900" dirty="0">
                <a:latin typeface="Calibiri"/>
              </a:rPr>
              <a:t>:User Interface Module</a:t>
            </a:r>
          </a:p>
          <a:p>
            <a:pPr>
              <a:buFont typeface="Wingdings" panose="05000000000000000000" pitchFamily="2" charset="2"/>
              <a:buChar char="§"/>
            </a:pPr>
            <a:r>
              <a:rPr lang="en-US" sz="1900" dirty="0">
                <a:latin typeface="Calibiri"/>
              </a:rPr>
              <a:t>Provides a menu-based system for user interaction.Facilitates input for creating players, managing teams, and viewing team matrices </a:t>
            </a:r>
          </a:p>
          <a:p>
            <a:pPr>
              <a:buFont typeface="Wingdings" panose="05000000000000000000" pitchFamily="2" charset="2"/>
              <a:buChar char="§"/>
            </a:pPr>
            <a:r>
              <a:rPr lang="en-US" sz="1900" dirty="0">
                <a:latin typeface="Calibiri"/>
              </a:rPr>
              <a:t>Displays results and tracked changes in an organized manner.</a:t>
            </a:r>
            <a:endParaRPr lang="en-IN" sz="1900" dirty="0">
              <a:latin typeface="Calibiri"/>
            </a:endParaRPr>
          </a:p>
        </p:txBody>
      </p:sp>
    </p:spTree>
    <p:extLst>
      <p:ext uri="{BB962C8B-B14F-4D97-AF65-F5344CB8AC3E}">
        <p14:creationId xmlns:p14="http://schemas.microsoft.com/office/powerpoint/2010/main" val="31599315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893</TotalTime>
  <Words>824</Words>
  <Application>Microsoft Office PowerPoint</Application>
  <PresentationFormat>Widescreen</PresentationFormat>
  <Paragraphs>86</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Calibiri</vt:lpstr>
      <vt:lpstr>Calibri</vt:lpstr>
      <vt:lpstr>Symbol</vt:lpstr>
      <vt:lpstr>Trebuchet MS</vt:lpstr>
      <vt:lpstr>Wingdings</vt:lpstr>
      <vt:lpstr>Wingdings 3</vt:lpstr>
      <vt:lpstr>Facet</vt:lpstr>
      <vt:lpstr>          MINI PROJECT                   ON  “TEAM FORMATION TOOL ”</vt:lpstr>
      <vt:lpstr>KISHKINDA UNIVERSITY</vt:lpstr>
      <vt:lpstr>                    INTRODUCTION</vt:lpstr>
      <vt:lpstr>         OVERVIEW OF THE PROJECT</vt:lpstr>
      <vt:lpstr>                 CORE COMPONENTS</vt:lpstr>
      <vt:lpstr>          VISION OF THE PROJECT</vt:lpstr>
      <vt:lpstr>REQUIREMENTS SPECIFICATIONS</vt:lpstr>
      <vt:lpstr>   PROJECT ARCHITECTURE DIAGRAM</vt:lpstr>
      <vt:lpstr>                      MODULES</vt:lpstr>
      <vt:lpstr>         FUTURE ENHANCEMENT</vt:lpstr>
      <vt:lpstr>                 CONCLUSION</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RANJITHA V C</dc:creator>
  <cp:lastModifiedBy>Abdul Rahaman K</cp:lastModifiedBy>
  <cp:revision>26</cp:revision>
  <dcterms:created xsi:type="dcterms:W3CDTF">2024-09-26T10:25:05Z</dcterms:created>
  <dcterms:modified xsi:type="dcterms:W3CDTF">2024-09-28T04:42:40Z</dcterms:modified>
</cp:coreProperties>
</file>