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uli"/>
      <p:regular r:id="rId18"/>
      <p:bold r:id="rId19"/>
      <p:italic r:id="rId20"/>
      <p:boldItalic r:id="rId21"/>
    </p:embeddedFont>
    <p:embeddedFont>
      <p:font typeface="Playfair Display"/>
      <p:regular r:id="rId22"/>
      <p:bold r:id="rId23"/>
      <p:italic r:id="rId24"/>
      <p:boldItalic r:id="rId25"/>
    </p:embeddedFont>
    <p:embeddedFont>
      <p:font typeface="Lexend Deca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CNFz4WtuKXXdsWhVYhnRh+fI/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-italic.fntdata"/><Relationship Id="rId22" Type="http://schemas.openxmlformats.org/officeDocument/2006/relationships/font" Target="fonts/PlayfairDisplay-regular.fntdata"/><Relationship Id="rId21" Type="http://schemas.openxmlformats.org/officeDocument/2006/relationships/font" Target="fonts/Muli-boldItalic.fntdata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exendDeca-regular.fntdata"/><Relationship Id="rId25" Type="http://schemas.openxmlformats.org/officeDocument/2006/relationships/font" Target="fonts/PlayfairDisplay-bold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uli-bold.fntdata"/><Relationship Id="rId18" Type="http://schemas.openxmlformats.org/officeDocument/2006/relationships/font" Target="fonts/Muli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8fc76c9e4_1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88fc76c9e4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8e1f09541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88e1f0954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200">
                <a:solidFill>
                  <a:srgbClr val="64686E"/>
                </a:solidFill>
                <a:highlight>
                  <a:srgbClr val="FFFFFF"/>
                </a:highlight>
              </a:rPr>
              <a:t>Proxy server (peladen proxy) adalah sebuah komputer server atau program komputer yang dapat bertindak sebagai jembatan komputer ke Internet.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8fc76c9e4_1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88fc76c9e4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D" sz="1350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Domain Name System</a:t>
            </a:r>
            <a:r>
              <a:rPr lang="en-ID" sz="1350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atau </a:t>
            </a:r>
            <a:r>
              <a:rPr b="1" lang="en-ID" sz="1350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DNS</a:t>
            </a:r>
            <a:r>
              <a:rPr lang="en-ID" sz="1350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adalah sebuah sistem yang memungkinkan manusia dan komputer untuk berkomunikasi secara lebih mudah.</a:t>
            </a:r>
            <a:endParaRPr sz="1350"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350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Manusia menggunakan nama, komputer menggunakan angka, dan DNS berada di antara mereka untuk menyesuaikan nama dengan angka dalam daftar tertentu.</a:t>
            </a:r>
            <a:endParaRPr sz="1350"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8fc76c9e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8fc76c9e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8e1f09541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88e1f095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450">
                <a:solidFill>
                  <a:srgbClr val="4D4D4D"/>
                </a:solidFill>
                <a:highlight>
                  <a:srgbClr val="FFFFFF"/>
                </a:highlight>
              </a:rPr>
              <a:t>Web server adalah perangkat lunak yang berfungsi sebagai penerima permintaan yang dikirimkan melalui browser kemudian memberikan tanggapan permintaan dalam bentuk halaman situs web atau lebih umumnya dalam dokumen HTML.</a:t>
            </a:r>
            <a:endParaRPr sz="145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450">
                <a:solidFill>
                  <a:srgbClr val="4D4D4D"/>
                </a:solidFill>
                <a:highlight>
                  <a:srgbClr val="FFFFFF"/>
                </a:highlight>
              </a:rPr>
              <a:t>fungsi web server adalah sebagai perangkat lunak yang melayani permintaan dari browser.</a:t>
            </a:r>
            <a:endParaRPr sz="1450">
              <a:solidFill>
                <a:srgbClr val="4D4D4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8e1f09541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88e1f0954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450">
                <a:solidFill>
                  <a:srgbClr val="4D4D4D"/>
                </a:solidFill>
                <a:highlight>
                  <a:srgbClr val="FFFFFF"/>
                </a:highlight>
              </a:rPr>
              <a:t>FTP (File Transfer Protocol) adalah internet service yang dirancang untuk membuat sambungan ke server internet tertentu atau komputer, sehingga user dapat mengirimkan file ke komputer (</a:t>
            </a:r>
            <a:r>
              <a:rPr i="1" lang="en-ID" sz="1450">
                <a:solidFill>
                  <a:srgbClr val="4D4D4D"/>
                </a:solidFill>
                <a:highlight>
                  <a:srgbClr val="FFFFFF"/>
                </a:highlight>
              </a:rPr>
              <a:t>download</a:t>
            </a:r>
            <a:r>
              <a:rPr lang="en-ID" sz="1450">
                <a:solidFill>
                  <a:srgbClr val="4D4D4D"/>
                </a:solidFill>
                <a:highlight>
                  <a:srgbClr val="FFFFFF"/>
                </a:highlight>
              </a:rPr>
              <a:t>) atau mengirimkan file ke server (</a:t>
            </a:r>
            <a:r>
              <a:rPr i="1" lang="en-ID" sz="1450">
                <a:solidFill>
                  <a:srgbClr val="4D4D4D"/>
                </a:solidFill>
                <a:highlight>
                  <a:srgbClr val="FFFFFF"/>
                </a:highlight>
              </a:rPr>
              <a:t>upload</a:t>
            </a:r>
            <a:r>
              <a:rPr lang="en-ID" sz="1450">
                <a:solidFill>
                  <a:srgbClr val="4D4D4D"/>
                </a:solidFill>
                <a:highlight>
                  <a:srgbClr val="FFFFFF"/>
                </a:highlight>
              </a:rPr>
              <a:t>).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8e1f09541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88e1f0954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450">
                <a:solidFill>
                  <a:srgbClr val="4D4D4D"/>
                </a:solidFill>
                <a:highlight>
                  <a:srgbClr val="FFFFFF"/>
                </a:highlight>
              </a:rPr>
              <a:t>Mail server adalah server yang bertugas mengirim dan menerima email.</a:t>
            </a:r>
            <a:endParaRPr sz="145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50">
              <a:solidFill>
                <a:srgbClr val="4D4D4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Big circuit">
  <p:cSld name="BLANK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5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3333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5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1" name="Google Shape;21;p15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ID" sz="7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b="0" i="0" sz="7200" u="none" cap="none" strike="noStrik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7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17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Small circuit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2">
  <p:cSld name="CUSTOM_6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88fc76c9e4_0_125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37" name="Google Shape;37;g88fc76c9e4_0_125"/>
          <p:cNvCxnSpPr>
            <a:stCxn id="36" idx="2"/>
          </p:cNvCxnSpPr>
          <p:nvPr/>
        </p:nvCxnSpPr>
        <p:spPr>
          <a:xfrm>
            <a:off x="4571950" y="986500"/>
            <a:ext cx="4575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b="0" i="0" sz="24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b="0" i="0" sz="24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b="0" i="0" sz="24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b="0" i="0" sz="24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b="0" i="0" sz="24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b="0" i="0" sz="24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b="0" i="0" sz="24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b="0" i="0" sz="24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b="0" i="0" sz="24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Relationship Id="rId7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11" Type="http://schemas.openxmlformats.org/officeDocument/2006/relationships/image" Target="../media/image5.png"/><Relationship Id="rId10" Type="http://schemas.openxmlformats.org/officeDocument/2006/relationships/image" Target="../media/image15.png"/><Relationship Id="rId12" Type="http://schemas.openxmlformats.org/officeDocument/2006/relationships/image" Target="../media/image16.png"/><Relationship Id="rId9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7.png"/><Relationship Id="rId6" Type="http://schemas.openxmlformats.org/officeDocument/2006/relationships/image" Target="../media/image20.png"/><Relationship Id="rId7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/>
          <p:nvPr>
            <p:ph type="ctrTitle"/>
          </p:nvPr>
        </p:nvSpPr>
        <p:spPr>
          <a:xfrm>
            <a:off x="361925" y="1564875"/>
            <a:ext cx="5428800" cy="21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ID" sz="2800">
                <a:latin typeface="Playfair Display"/>
                <a:ea typeface="Playfair Display"/>
                <a:cs typeface="Playfair Display"/>
                <a:sym typeface="Playfair Display"/>
              </a:rPr>
              <a:t>Instalasi DNS Server, Web Server, FTP Server, </a:t>
            </a:r>
            <a:endParaRPr sz="2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ID" sz="2800">
                <a:latin typeface="Playfair Display"/>
                <a:ea typeface="Playfair Display"/>
                <a:cs typeface="Playfair Display"/>
                <a:sym typeface="Playfair Display"/>
              </a:rPr>
              <a:t>Mail Server dan Proxy Server</a:t>
            </a:r>
            <a:endParaRPr sz="21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"/>
          <p:cNvSpPr txBox="1"/>
          <p:nvPr/>
        </p:nvSpPr>
        <p:spPr>
          <a:xfrm>
            <a:off x="5983325" y="4319600"/>
            <a:ext cx="30915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ID" sz="27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by: kelompok </a:t>
            </a:r>
            <a:r>
              <a:rPr b="1" lang="en-ID" sz="2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usb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8fc76c9e4_1_1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140" name="Google Shape;140;g88fc76c9e4_1_141"/>
          <p:cNvSpPr txBox="1"/>
          <p:nvPr>
            <p:ph idx="4294967295" type="ctrTitle"/>
          </p:nvPr>
        </p:nvSpPr>
        <p:spPr>
          <a:xfrm>
            <a:off x="5790675" y="134800"/>
            <a:ext cx="2733300" cy="85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OUR Mail</a:t>
            </a:r>
            <a:endParaRPr/>
          </a:p>
        </p:txBody>
      </p:sp>
      <p:cxnSp>
        <p:nvCxnSpPr>
          <p:cNvPr id="141" name="Google Shape;141;g88fc76c9e4_1_141"/>
          <p:cNvCxnSpPr/>
          <p:nvPr/>
        </p:nvCxnSpPr>
        <p:spPr>
          <a:xfrm rot="10800000">
            <a:off x="4565650" y="1110275"/>
            <a:ext cx="45771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g88fc76c9e4_1_141"/>
          <p:cNvSpPr/>
          <p:nvPr/>
        </p:nvSpPr>
        <p:spPr>
          <a:xfrm>
            <a:off x="4464450" y="1002725"/>
            <a:ext cx="215100" cy="215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g88fc76c9e4_1_141"/>
          <p:cNvPicPr preferRelativeResize="0"/>
          <p:nvPr/>
        </p:nvPicPr>
        <p:blipFill rotWithShape="1">
          <a:blip r:embed="rId3">
            <a:alphaModFix/>
          </a:blip>
          <a:srcRect b="0" l="0" r="9016" t="0"/>
          <a:stretch/>
        </p:blipFill>
        <p:spPr>
          <a:xfrm>
            <a:off x="1091450" y="1408500"/>
            <a:ext cx="7201574" cy="23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8e1f09541_0_39"/>
          <p:cNvSpPr txBox="1"/>
          <p:nvPr>
            <p:ph idx="4294967295" type="ctrTitle"/>
          </p:nvPr>
        </p:nvSpPr>
        <p:spPr>
          <a:xfrm>
            <a:off x="85550" y="1556175"/>
            <a:ext cx="47007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b="1" i="0" lang="en-ID" sz="5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Apa itu </a:t>
            </a:r>
            <a:br>
              <a:rPr b="1" i="0" lang="en-ID" sz="5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-ID" sz="5200"/>
              <a:t>Proxy </a:t>
            </a:r>
            <a:r>
              <a:rPr lang="en-ID" sz="5200"/>
              <a:t>Server?</a:t>
            </a:r>
            <a:endParaRPr b="1" i="0" sz="52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49" name="Google Shape;149;g88e1f09541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681350" y="505511"/>
            <a:ext cx="4266200" cy="413246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88e1f09541_0_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8fc76c9e4_1_15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pic>
        <p:nvPicPr>
          <p:cNvPr id="156" name="Google Shape;156;g88fc76c9e4_1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925" y="888775"/>
            <a:ext cx="4831175" cy="380492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88fc76c9e4_1_152"/>
          <p:cNvSpPr txBox="1"/>
          <p:nvPr>
            <p:ph idx="4294967295" type="ctrTitle"/>
          </p:nvPr>
        </p:nvSpPr>
        <p:spPr>
          <a:xfrm>
            <a:off x="6549425" y="400425"/>
            <a:ext cx="2288400" cy="54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OUR Proxy </a:t>
            </a:r>
            <a:endParaRPr/>
          </a:p>
        </p:txBody>
      </p:sp>
      <p:cxnSp>
        <p:nvCxnSpPr>
          <p:cNvPr id="158" name="Google Shape;158;g88fc76c9e4_1_152"/>
          <p:cNvCxnSpPr/>
          <p:nvPr/>
        </p:nvCxnSpPr>
        <p:spPr>
          <a:xfrm rot="10800000">
            <a:off x="4565650" y="1110275"/>
            <a:ext cx="45771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164" name="Google Shape;164;p10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b="1" i="0" lang="en-ID" sz="7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Thanks</a:t>
            </a:r>
            <a:endParaRPr b="1" i="0" sz="72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65" name="Google Shape;1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idx="4294967295" type="ctrTitle"/>
          </p:nvPr>
        </p:nvSpPr>
        <p:spPr>
          <a:xfrm>
            <a:off x="685800" y="292950"/>
            <a:ext cx="54456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lang="en-ID" sz="4900"/>
              <a:t>Kelompok USB</a:t>
            </a:r>
            <a:endParaRPr b="1" i="0" sz="49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5" name="Google Shape;55;p2"/>
          <p:cNvSpPr txBox="1"/>
          <p:nvPr>
            <p:ph idx="4294967295" type="subTitle"/>
          </p:nvPr>
        </p:nvSpPr>
        <p:spPr>
          <a:xfrm>
            <a:off x="537175" y="1337650"/>
            <a:ext cx="6017100" cy="3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D"/>
              <a:t>Riyo Santo Yosep		(171402020)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D"/>
              <a:t>Syarfan Hasriansyah	(171402050)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D"/>
              <a:t>Frans Ricky				(171402059)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D"/>
              <a:t>Frederiko					(171402062)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D"/>
              <a:t>Dicky Arwanda			(171402131)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D"/>
              <a:t>Alfi Rayhananda		(171402107)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D"/>
              <a:t>Yonadab Laoli			(171402146)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None/>
            </a:pPr>
            <a:r>
              <a:t/>
            </a:r>
            <a:endParaRPr/>
          </a:p>
        </p:txBody>
      </p:sp>
      <p:sp>
        <p:nvSpPr>
          <p:cNvPr id="56" name="Google Shape;56;p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pic>
        <p:nvPicPr>
          <p:cNvPr id="57" name="Google Shape;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0002" y="2571750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8916" y="1805705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5811" y="472325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"/>
          <p:cNvSpPr txBox="1"/>
          <p:nvPr>
            <p:ph idx="4294967295" type="ctrTitle"/>
          </p:nvPr>
        </p:nvSpPr>
        <p:spPr>
          <a:xfrm>
            <a:off x="85550" y="1556175"/>
            <a:ext cx="43014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b="1" i="0" lang="en-ID" sz="5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Apa itu </a:t>
            </a:r>
            <a:br>
              <a:rPr b="1" i="0" lang="en-ID" sz="5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-ID" sz="5200"/>
              <a:t>DNS Server?</a:t>
            </a:r>
            <a:endParaRPr b="1" i="0" sz="52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3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4" name="Google Shape;74;p3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75" name="Google Shape;7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3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" name="Google Shape;77;p3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78" name="Google Shape;78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8fc76c9e4_1_2"/>
          <p:cNvSpPr txBox="1"/>
          <p:nvPr>
            <p:ph type="ctrTitle"/>
          </p:nvPr>
        </p:nvSpPr>
        <p:spPr>
          <a:xfrm>
            <a:off x="4517450" y="321375"/>
            <a:ext cx="5604600" cy="549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OUR DNS</a:t>
            </a:r>
            <a:endParaRPr/>
          </a:p>
        </p:txBody>
      </p:sp>
      <p:pic>
        <p:nvPicPr>
          <p:cNvPr id="87" name="Google Shape;87;g88fc76c9e4_1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88fc76c9e4_1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299" y="1745705"/>
            <a:ext cx="1074722" cy="703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88fc76c9e4_1_2"/>
          <p:cNvPicPr preferRelativeResize="0"/>
          <p:nvPr/>
        </p:nvPicPr>
        <p:blipFill rotWithShape="1">
          <a:blip r:embed="rId5">
            <a:alphaModFix/>
          </a:blip>
          <a:srcRect b="0" l="0" r="5846" t="0"/>
          <a:stretch/>
        </p:blipFill>
        <p:spPr>
          <a:xfrm>
            <a:off x="399400" y="1212225"/>
            <a:ext cx="825262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88fc76c9e4_1_2"/>
          <p:cNvSpPr/>
          <p:nvPr/>
        </p:nvSpPr>
        <p:spPr>
          <a:xfrm>
            <a:off x="2827225" y="2021075"/>
            <a:ext cx="836700" cy="249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8e1f09541_0_5"/>
          <p:cNvSpPr txBox="1"/>
          <p:nvPr>
            <p:ph idx="4294967295" type="ctrTitle"/>
          </p:nvPr>
        </p:nvSpPr>
        <p:spPr>
          <a:xfrm>
            <a:off x="264275" y="1556175"/>
            <a:ext cx="43014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b="1" i="0" lang="en-ID" sz="5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Apa itu </a:t>
            </a:r>
            <a:br>
              <a:rPr b="1" i="0" lang="en-ID" sz="5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-ID" sz="5200"/>
              <a:t>Web Server</a:t>
            </a:r>
            <a:r>
              <a:rPr lang="en-ID" sz="5200"/>
              <a:t>?</a:t>
            </a:r>
            <a:endParaRPr b="1" i="0" sz="52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96" name="Google Shape;96;g88e1f09541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950" y="320700"/>
            <a:ext cx="4300148" cy="423104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88e1f09541_0_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103" name="Google Shape;103;p4"/>
          <p:cNvSpPr txBox="1"/>
          <p:nvPr>
            <p:ph idx="4294967295" type="ctrTitle"/>
          </p:nvPr>
        </p:nvSpPr>
        <p:spPr>
          <a:xfrm>
            <a:off x="316375" y="253250"/>
            <a:ext cx="5604600" cy="549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OUR Web Server</a:t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25" y="1183824"/>
            <a:ext cx="6282676" cy="20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 rotWithShape="1">
          <a:blip r:embed="rId4">
            <a:alphaModFix/>
          </a:blip>
          <a:srcRect b="0" l="0" r="5846" t="0"/>
          <a:stretch/>
        </p:blipFill>
        <p:spPr>
          <a:xfrm>
            <a:off x="2474875" y="2997850"/>
            <a:ext cx="6282676" cy="2034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0143" y="3779115"/>
            <a:ext cx="241571" cy="70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09930" y="1489679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94082" y="1104672"/>
            <a:ext cx="836651" cy="911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8e1f09541_0_27"/>
          <p:cNvSpPr txBox="1"/>
          <p:nvPr>
            <p:ph idx="4294967295" type="ctrTitle"/>
          </p:nvPr>
        </p:nvSpPr>
        <p:spPr>
          <a:xfrm>
            <a:off x="85550" y="1556175"/>
            <a:ext cx="43014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b="1" i="0" lang="en-ID" sz="5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Apa itu </a:t>
            </a:r>
            <a:br>
              <a:rPr b="1" i="0" lang="en-ID" sz="5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-ID" sz="5200"/>
              <a:t>FTP </a:t>
            </a:r>
            <a:r>
              <a:rPr lang="en-ID" sz="5200"/>
              <a:t>Server?</a:t>
            </a:r>
            <a:endParaRPr b="1" i="0" sz="52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14" name="Google Shape;114;g88e1f09541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500" y="743213"/>
            <a:ext cx="4178848" cy="365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88e1f09541_0_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16820" y="1537569"/>
            <a:ext cx="831110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29050"/>
            <a:ext cx="4232025" cy="48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6"/>
          <p:cNvSpPr txBox="1"/>
          <p:nvPr>
            <p:ph idx="4294967295" type="ctrTitle"/>
          </p:nvPr>
        </p:nvSpPr>
        <p:spPr>
          <a:xfrm>
            <a:off x="5790675" y="134800"/>
            <a:ext cx="2733300" cy="85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OUR FTP</a:t>
            </a:r>
            <a:endParaRPr/>
          </a:p>
        </p:txBody>
      </p:sp>
      <p:cxnSp>
        <p:nvCxnSpPr>
          <p:cNvPr id="125" name="Google Shape;125;p6"/>
          <p:cNvCxnSpPr/>
          <p:nvPr/>
        </p:nvCxnSpPr>
        <p:spPr>
          <a:xfrm rot="10800000">
            <a:off x="4565650" y="1110275"/>
            <a:ext cx="45771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6"/>
          <p:cNvSpPr/>
          <p:nvPr/>
        </p:nvSpPr>
        <p:spPr>
          <a:xfrm>
            <a:off x="4464450" y="1002725"/>
            <a:ext cx="215100" cy="215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"/>
          <p:cNvSpPr txBox="1"/>
          <p:nvPr>
            <p:ph idx="4294967295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8e1f09541_0_33"/>
          <p:cNvSpPr txBox="1"/>
          <p:nvPr>
            <p:ph idx="4294967295" type="ctrTitle"/>
          </p:nvPr>
        </p:nvSpPr>
        <p:spPr>
          <a:xfrm>
            <a:off x="85550" y="1556175"/>
            <a:ext cx="43014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b="1" i="0" lang="en-ID" sz="5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Apa itu </a:t>
            </a:r>
            <a:br>
              <a:rPr b="1" i="0" lang="en-ID" sz="5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-ID" sz="5200"/>
              <a:t>Mail </a:t>
            </a:r>
            <a:r>
              <a:rPr lang="en-ID" sz="5200"/>
              <a:t>Server?</a:t>
            </a:r>
            <a:endParaRPr b="1" i="0" sz="52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33" name="Google Shape;133;g88e1f09541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552" y="340648"/>
            <a:ext cx="4384976" cy="44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88e1f09541_0_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