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64" r:id="rId5"/>
    <p:sldId id="287" r:id="rId6"/>
    <p:sldId id="288" r:id="rId7"/>
    <p:sldId id="261" r:id="rId8"/>
    <p:sldId id="275" r:id="rId9"/>
    <p:sldId id="260" r:id="rId10"/>
    <p:sldId id="278" r:id="rId11"/>
    <p:sldId id="259" r:id="rId12"/>
    <p:sldId id="280" r:id="rId13"/>
    <p:sldId id="257" r:id="rId14"/>
    <p:sldId id="281" r:id="rId15"/>
    <p:sldId id="267" r:id="rId1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064"/>
        <p:guide pos="39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CB89D-E6AD-437A-A77A-2248E1542DCC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D00B7-F7B1-47B8-8849-DD197A70A364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97644B-B08E-405D-8B1B-0EE4275C0F79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9A11044F-F401-4DCB-996B-B9BB1E4EF639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07196-665F-47BC-9028-F323CAFDEE29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87C75A-6C8D-47E0-8C54-EA39C0E2DB28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FBA1D6-42CD-4027-85DA-E247B312790D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D3E62B-1B88-44E8-9378-A43918D7B2BA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B17D7-9B70-4C97-9988-CC0C01B0AE4F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578035-FF3B-46DE-AE2A-AAA1342F9E66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0798A-A9DD-47A6-A1F9-9FA958360677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C3E2C-9238-4146-99B3-863327293F96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>
                <a:sym typeface="等线 Light" panose="02010600030101010101" charset="-122"/>
              </a:rPr>
              <a:t>单击此处编辑母版标题样式</a:t>
            </a:r>
            <a:endParaRPr lang="zh-CN">
              <a:sym typeface="等线 Light" panose="02010600030101010101" charset="-122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>
                <a:sym typeface="等线" panose="02010600030101010101" charset="-122"/>
              </a:rPr>
              <a:t>编辑母版文本样式</a:t>
            </a:r>
            <a:endParaRPr lang="zh-CN">
              <a:sym typeface="等线" panose="02010600030101010101" charset="-122"/>
            </a:endParaRPr>
          </a:p>
          <a:p>
            <a:pPr lvl="1"/>
            <a:r>
              <a:rPr lang="zh-CN">
                <a:sym typeface="等线" panose="02010600030101010101" charset="-122"/>
              </a:rPr>
              <a:t>第二级</a:t>
            </a:r>
            <a:endParaRPr lang="zh-CN">
              <a:sym typeface="等线" panose="02010600030101010101" charset="-122"/>
            </a:endParaRPr>
          </a:p>
          <a:p>
            <a:pPr lvl="2"/>
            <a:r>
              <a:rPr lang="zh-CN">
                <a:sym typeface="等线" panose="02010600030101010101" charset="-122"/>
              </a:rPr>
              <a:t>第三级</a:t>
            </a:r>
            <a:endParaRPr lang="zh-CN">
              <a:sym typeface="等线" panose="02010600030101010101" charset="-122"/>
            </a:endParaRPr>
          </a:p>
          <a:p>
            <a:pPr lvl="3"/>
            <a:r>
              <a:rPr lang="zh-CN">
                <a:sym typeface="等线" panose="02010600030101010101" charset="-122"/>
              </a:rPr>
              <a:t>第四级</a:t>
            </a:r>
            <a:endParaRPr lang="zh-CN">
              <a:sym typeface="等线" panose="02010600030101010101" charset="-122"/>
            </a:endParaRPr>
          </a:p>
          <a:p>
            <a:pPr lvl="4"/>
            <a:r>
              <a:rPr lang="zh-CN">
                <a:sym typeface="等线" panose="02010600030101010101" charset="-122"/>
              </a:rPr>
              <a:t>第五级</a:t>
            </a:r>
            <a:endParaRPr lang="zh-CN">
              <a:sym typeface="等线" panose="02010600030101010101" charset="-122"/>
            </a:endParaRP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3FB5218-4756-4573-9620-842D4E9FA798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等线 Light" panose="02010600030101010101" charset="-122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等线" panose="02010600030101010101" charset="-122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等线" panose="02010600030101010101" charset="-122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等线" panose="02010600030101010101" charset="-122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等线" panose="02010600030101010101" charset="-122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7" Type="http://schemas.openxmlformats.org/officeDocument/2006/relationships/slideLayout" Target="../slideLayouts/slideLayout12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0" Type="http://schemas.openxmlformats.org/officeDocument/2006/relationships/slideLayout" Target="../slideLayouts/slideLayout12.xml"/><Relationship Id="rId4" Type="http://schemas.openxmlformats.org/officeDocument/2006/relationships/tags" Target="../tags/tag40.xml"/><Relationship Id="rId39" Type="http://schemas.openxmlformats.org/officeDocument/2006/relationships/tags" Target="../tags/tag74.xml"/><Relationship Id="rId38" Type="http://schemas.openxmlformats.org/officeDocument/2006/relationships/tags" Target="../tags/tag73.xml"/><Relationship Id="rId37" Type="http://schemas.openxmlformats.org/officeDocument/2006/relationships/tags" Target="../tags/tag72.xml"/><Relationship Id="rId36" Type="http://schemas.openxmlformats.org/officeDocument/2006/relationships/image" Target="../media/image5.png"/><Relationship Id="rId35" Type="http://schemas.openxmlformats.org/officeDocument/2006/relationships/tags" Target="../tags/tag71.xml"/><Relationship Id="rId34" Type="http://schemas.openxmlformats.org/officeDocument/2006/relationships/tags" Target="../tags/tag70.xml"/><Relationship Id="rId33" Type="http://schemas.openxmlformats.org/officeDocument/2006/relationships/tags" Target="../tags/tag69.xml"/><Relationship Id="rId32" Type="http://schemas.openxmlformats.org/officeDocument/2006/relationships/tags" Target="../tags/tag68.xml"/><Relationship Id="rId31" Type="http://schemas.openxmlformats.org/officeDocument/2006/relationships/tags" Target="../tags/tag67.xml"/><Relationship Id="rId30" Type="http://schemas.openxmlformats.org/officeDocument/2006/relationships/tags" Target="../tags/tag66.xml"/><Relationship Id="rId3" Type="http://schemas.openxmlformats.org/officeDocument/2006/relationships/tags" Target="../tags/tag39.xml"/><Relationship Id="rId29" Type="http://schemas.openxmlformats.org/officeDocument/2006/relationships/tags" Target="../tags/tag65.xml"/><Relationship Id="rId28" Type="http://schemas.openxmlformats.org/officeDocument/2006/relationships/tags" Target="../tags/tag64.xml"/><Relationship Id="rId27" Type="http://schemas.openxmlformats.org/officeDocument/2006/relationships/tags" Target="../tags/tag63.xml"/><Relationship Id="rId26" Type="http://schemas.openxmlformats.org/officeDocument/2006/relationships/tags" Target="../tags/tag62.xml"/><Relationship Id="rId25" Type="http://schemas.openxmlformats.org/officeDocument/2006/relationships/tags" Target="../tags/tag61.xml"/><Relationship Id="rId24" Type="http://schemas.openxmlformats.org/officeDocument/2006/relationships/tags" Target="../tags/tag60.xml"/><Relationship Id="rId23" Type="http://schemas.openxmlformats.org/officeDocument/2006/relationships/tags" Target="../tags/tag59.xml"/><Relationship Id="rId22" Type="http://schemas.openxmlformats.org/officeDocument/2006/relationships/tags" Target="../tags/tag58.xml"/><Relationship Id="rId21" Type="http://schemas.openxmlformats.org/officeDocument/2006/relationships/tags" Target="../tags/tag57.xml"/><Relationship Id="rId20" Type="http://schemas.openxmlformats.org/officeDocument/2006/relationships/tags" Target="../tags/tag56.xml"/><Relationship Id="rId2" Type="http://schemas.openxmlformats.org/officeDocument/2006/relationships/tags" Target="../tags/tag38.xml"/><Relationship Id="rId19" Type="http://schemas.openxmlformats.org/officeDocument/2006/relationships/tags" Target="../tags/tag55.xml"/><Relationship Id="rId18" Type="http://schemas.openxmlformats.org/officeDocument/2006/relationships/tags" Target="../tags/tag54.xml"/><Relationship Id="rId17" Type="http://schemas.openxmlformats.org/officeDocument/2006/relationships/tags" Target="../tags/tag53.xml"/><Relationship Id="rId16" Type="http://schemas.openxmlformats.org/officeDocument/2006/relationships/tags" Target="../tags/tag52.xml"/><Relationship Id="rId15" Type="http://schemas.openxmlformats.org/officeDocument/2006/relationships/tags" Target="../tags/tag51.xml"/><Relationship Id="rId14" Type="http://schemas.openxmlformats.org/officeDocument/2006/relationships/tags" Target="../tags/tag50.xml"/><Relationship Id="rId13" Type="http://schemas.openxmlformats.org/officeDocument/2006/relationships/tags" Target="../tags/tag49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tags" Target="../tags/tag3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9" Type="http://schemas.openxmlformats.org/officeDocument/2006/relationships/slideLayout" Target="../slideLayouts/slideLayout12.xml"/><Relationship Id="rId18" Type="http://schemas.openxmlformats.org/officeDocument/2006/relationships/tags" Target="../tags/tag91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00"/>
          <a:stretch>
            <a:fillRect/>
          </a:stretch>
        </p:blipFill>
        <p:spPr bwMode="auto">
          <a:xfrm>
            <a:off x="0" y="3422650"/>
            <a:ext cx="12192000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31"/>
          <a:stretch>
            <a:fillRect/>
          </a:stretch>
        </p:blipFill>
        <p:spPr bwMode="auto">
          <a:xfrm>
            <a:off x="0" y="0"/>
            <a:ext cx="12192000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矩形 36"/>
          <p:cNvSpPr>
            <a:spLocks noChangeArrowheads="1"/>
          </p:cNvSpPr>
          <p:nvPr/>
        </p:nvSpPr>
        <p:spPr bwMode="auto">
          <a:xfrm>
            <a:off x="0" y="-101600"/>
            <a:ext cx="12192000" cy="3536950"/>
          </a:xfrm>
          <a:prstGeom prst="rect">
            <a:avLst/>
          </a:prstGeom>
          <a:solidFill>
            <a:srgbClr val="00000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3077" name="矩形 15"/>
          <p:cNvSpPr>
            <a:spLocks noChangeArrowheads="1"/>
          </p:cNvSpPr>
          <p:nvPr/>
        </p:nvSpPr>
        <p:spPr bwMode="auto">
          <a:xfrm>
            <a:off x="0" y="3435350"/>
            <a:ext cx="12192000" cy="3479800"/>
          </a:xfrm>
          <a:prstGeom prst="rect">
            <a:avLst/>
          </a:prstGeom>
          <a:solidFill>
            <a:srgbClr val="FFFFFF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grpSp>
        <p:nvGrpSpPr>
          <p:cNvPr id="3078" name="组合 92"/>
          <p:cNvGrpSpPr/>
          <p:nvPr/>
        </p:nvGrpSpPr>
        <p:grpSpPr bwMode="auto">
          <a:xfrm>
            <a:off x="1788295" y="1501775"/>
            <a:ext cx="8601370" cy="3578225"/>
            <a:chOff x="0" y="0"/>
            <a:chExt cx="7034722" cy="3577147"/>
          </a:xfrm>
        </p:grpSpPr>
        <p:sp>
          <p:nvSpPr>
            <p:cNvPr id="3079" name="文本框 4"/>
            <p:cNvSpPr>
              <a:spLocks noChangeArrowheads="1"/>
            </p:cNvSpPr>
            <p:nvPr/>
          </p:nvSpPr>
          <p:spPr bwMode="auto">
            <a:xfrm>
              <a:off x="352853" y="265079"/>
              <a:ext cx="6538383" cy="3046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9600" dirty="0">
                  <a:solidFill>
                    <a:schemeClr val="bg1"/>
                  </a:solidFill>
                  <a:latin typeface="方正兰亭超细黑简体" pitchFamily="2" charset="-122"/>
                  <a:ea typeface="方正兰亭超细黑简体" pitchFamily="2" charset="-122"/>
                  <a:sym typeface="Levenim MT" panose="02010502060101010101" pitchFamily="2" charset="-79"/>
                </a:rPr>
                <a:t>2019</a:t>
              </a:r>
              <a:r>
                <a:rPr lang="zh-CN" altLang="en-US" sz="9600" dirty="0">
                  <a:solidFill>
                    <a:schemeClr val="bg1"/>
                  </a:solidFill>
                  <a:latin typeface="方正兰亭超细黑简体" pitchFamily="2" charset="-122"/>
                  <a:ea typeface="方正兰亭超细黑简体" pitchFamily="2" charset="-122"/>
                  <a:sym typeface="Levenim MT" panose="02010502060101010101" pitchFamily="2" charset="-79"/>
                </a:rPr>
                <a:t>年度工作</a:t>
              </a:r>
              <a:endParaRPr lang="en-US" sz="9600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  <a:sym typeface="Levenim MT" panose="02010502060101010101" pitchFamily="2" charset="-79"/>
              </a:endParaRPr>
            </a:p>
            <a:p>
              <a:pPr algn="ctr"/>
              <a:r>
                <a:rPr lang="zh-CN" altLang="en-US" sz="9600" dirty="0">
                  <a:solidFill>
                    <a:srgbClr val="000000"/>
                  </a:solidFill>
                  <a:latin typeface="方正兰亭超细黑简体" pitchFamily="2" charset="-122"/>
                  <a:ea typeface="方正兰亭超细黑简体" pitchFamily="2" charset="-122"/>
                  <a:sym typeface="Levenim MT" panose="02010502060101010101" pitchFamily="2" charset="-79"/>
                </a:rPr>
                <a:t>总结报告</a:t>
              </a:r>
              <a:endParaRPr lang="zh-CN" altLang="en-US" dirty="0"/>
            </a:p>
          </p:txBody>
        </p:sp>
        <p:grpSp>
          <p:nvGrpSpPr>
            <p:cNvPr id="3080" name="组合 65"/>
            <p:cNvGrpSpPr/>
            <p:nvPr/>
          </p:nvGrpSpPr>
          <p:grpSpPr bwMode="auto">
            <a:xfrm flipV="1">
              <a:off x="0" y="0"/>
              <a:ext cx="7034722" cy="3577147"/>
              <a:chOff x="0" y="0"/>
              <a:chExt cx="7034722" cy="6046205"/>
            </a:xfrm>
          </p:grpSpPr>
          <p:grpSp>
            <p:nvGrpSpPr>
              <p:cNvPr id="3081" name="组合 64"/>
              <p:cNvGrpSpPr/>
              <p:nvPr/>
            </p:nvGrpSpPr>
            <p:grpSpPr bwMode="auto">
              <a:xfrm>
                <a:off x="0" y="0"/>
                <a:ext cx="7034722" cy="6046205"/>
                <a:chOff x="0" y="0"/>
                <a:chExt cx="7034722" cy="6046205"/>
              </a:xfrm>
            </p:grpSpPr>
            <p:sp>
              <p:nvSpPr>
                <p:cNvPr id="3082" name="直接连接符 57"/>
                <p:cNvSpPr>
                  <a:spLocks noChangeShapeType="1"/>
                </p:cNvSpPr>
                <p:nvPr/>
              </p:nvSpPr>
              <p:spPr bwMode="auto">
                <a:xfrm flipV="1">
                  <a:off x="0" y="2"/>
                  <a:ext cx="7034722" cy="1"/>
                </a:xfrm>
                <a:prstGeom prst="line">
                  <a:avLst/>
                </a:prstGeom>
                <a:noFill/>
                <a:ln w="19050" cap="flat" cmpd="sng">
                  <a:solidFill>
                    <a:srgbClr val="464A4A"/>
                  </a:solidFill>
                  <a:beve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3" name="直接连接符 58"/>
                <p:cNvSpPr>
                  <a:spLocks noChangeShapeType="1"/>
                </p:cNvSpPr>
                <p:nvPr/>
              </p:nvSpPr>
              <p:spPr bwMode="auto">
                <a:xfrm>
                  <a:off x="30482" y="0"/>
                  <a:ext cx="1" cy="2799158"/>
                </a:xfrm>
                <a:prstGeom prst="line">
                  <a:avLst/>
                </a:prstGeom>
                <a:noFill/>
                <a:ln w="19050" cap="flat" cmpd="sng">
                  <a:solidFill>
                    <a:srgbClr val="464A4A"/>
                  </a:solidFill>
                  <a:beve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4" name="直接连接符 62"/>
                <p:cNvSpPr>
                  <a:spLocks noChangeShapeType="1"/>
                </p:cNvSpPr>
                <p:nvPr/>
              </p:nvSpPr>
              <p:spPr bwMode="auto">
                <a:xfrm>
                  <a:off x="7010402" y="0"/>
                  <a:ext cx="1" cy="2799158"/>
                </a:xfrm>
                <a:prstGeom prst="line">
                  <a:avLst/>
                </a:prstGeom>
                <a:noFill/>
                <a:ln w="19050" cap="flat" cmpd="sng">
                  <a:solidFill>
                    <a:srgbClr val="464A4A"/>
                  </a:solidFill>
                  <a:beve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5" name="直接连接符 71"/>
                <p:cNvSpPr>
                  <a:spLocks noChangeShapeType="1"/>
                </p:cNvSpPr>
                <p:nvPr/>
              </p:nvSpPr>
              <p:spPr bwMode="auto">
                <a:xfrm>
                  <a:off x="35947" y="2799158"/>
                  <a:ext cx="1" cy="3247047"/>
                </a:xfrm>
                <a:prstGeom prst="line">
                  <a:avLst/>
                </a:prstGeom>
                <a:noFill/>
                <a:ln w="19050" cap="flat" cmpd="sng">
                  <a:solidFill>
                    <a:schemeClr val="bg1"/>
                  </a:solidFill>
                  <a:beve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6" name="直接连接符 73"/>
                <p:cNvSpPr>
                  <a:spLocks noChangeShapeType="1"/>
                </p:cNvSpPr>
                <p:nvPr/>
              </p:nvSpPr>
              <p:spPr bwMode="auto">
                <a:xfrm>
                  <a:off x="7010402" y="2799158"/>
                  <a:ext cx="1" cy="3247047"/>
                </a:xfrm>
                <a:prstGeom prst="line">
                  <a:avLst/>
                </a:prstGeom>
                <a:noFill/>
                <a:ln w="19050" cap="flat" cmpd="sng">
                  <a:solidFill>
                    <a:schemeClr val="bg1"/>
                  </a:solidFill>
                  <a:beve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088" name="直接连接符 90"/>
              <p:cNvSpPr>
                <a:spLocks noChangeShapeType="1"/>
              </p:cNvSpPr>
              <p:nvPr/>
            </p:nvSpPr>
            <p:spPr bwMode="auto">
              <a:xfrm flipV="1">
                <a:off x="20320" y="6046204"/>
                <a:ext cx="6989938" cy="0"/>
              </a:xfrm>
              <a:prstGeom prst="line">
                <a:avLst/>
              </a:prstGeom>
              <a:noFill/>
              <a:ln w="19050" cap="flat" cmpd="sng">
                <a:solidFill>
                  <a:schemeClr val="bg1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5486400" y="5161915"/>
            <a:ext cx="44843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软件测试朱娇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"/>
          <p:cNvSpPr>
            <a:spLocks noChangeArrowheads="1"/>
          </p:cNvSpPr>
          <p:nvPr/>
        </p:nvSpPr>
        <p:spPr bwMode="auto">
          <a:xfrm>
            <a:off x="527050" y="430213"/>
            <a:ext cx="2511425" cy="10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PART THREE   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44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经验教训</a:t>
            </a:r>
            <a:endParaRPr lang="zh-CN" altLang="en-US"/>
          </a:p>
        </p:txBody>
      </p:sp>
      <p:sp>
        <p:nvSpPr>
          <p:cNvPr id="15363" name="文本框 2"/>
          <p:cNvSpPr>
            <a:spLocks noChangeArrowheads="1"/>
          </p:cNvSpPr>
          <p:nvPr/>
        </p:nvSpPr>
        <p:spPr bwMode="auto">
          <a:xfrm>
            <a:off x="1925638" y="1949450"/>
            <a:ext cx="1338262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60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华文仿宋" panose="02010600040101010101" pitchFamily="2" charset="-122"/>
              </a:rPr>
              <a:t>01</a:t>
            </a:r>
            <a:endParaRPr lang="zh-CN" altLang="en-US" sz="9600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  <a:sym typeface="华文仿宋" panose="02010600040101010101" pitchFamily="2" charset="-122"/>
            </a:endParaRPr>
          </a:p>
        </p:txBody>
      </p:sp>
      <p:sp>
        <p:nvSpPr>
          <p:cNvPr id="15364" name="文本框 3"/>
          <p:cNvSpPr>
            <a:spLocks noChangeArrowheads="1"/>
          </p:cNvSpPr>
          <p:nvPr/>
        </p:nvSpPr>
        <p:spPr bwMode="auto">
          <a:xfrm>
            <a:off x="4297363" y="2733675"/>
            <a:ext cx="133826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60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华文仿宋" panose="02010600040101010101" pitchFamily="2" charset="-122"/>
              </a:rPr>
              <a:t>02</a:t>
            </a:r>
            <a:endParaRPr lang="zh-CN" altLang="en-US" sz="9600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  <a:sym typeface="华文仿宋" panose="02010600040101010101" pitchFamily="2" charset="-122"/>
            </a:endParaRPr>
          </a:p>
        </p:txBody>
      </p:sp>
      <p:sp>
        <p:nvSpPr>
          <p:cNvPr id="15365" name="文本框 4"/>
          <p:cNvSpPr>
            <a:spLocks noChangeArrowheads="1"/>
          </p:cNvSpPr>
          <p:nvPr/>
        </p:nvSpPr>
        <p:spPr bwMode="auto">
          <a:xfrm>
            <a:off x="6562725" y="1984375"/>
            <a:ext cx="13398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60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华文仿宋" panose="02010600040101010101" pitchFamily="2" charset="-122"/>
              </a:rPr>
              <a:t>03</a:t>
            </a:r>
            <a:endParaRPr lang="zh-CN" altLang="en-US" sz="9600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  <a:sym typeface="华文仿宋" panose="02010600040101010101" pitchFamily="2" charset="-122"/>
            </a:endParaRPr>
          </a:p>
        </p:txBody>
      </p:sp>
      <p:sp>
        <p:nvSpPr>
          <p:cNvPr id="15366" name="文本框 5"/>
          <p:cNvSpPr>
            <a:spLocks noChangeArrowheads="1"/>
          </p:cNvSpPr>
          <p:nvPr/>
        </p:nvSpPr>
        <p:spPr bwMode="auto">
          <a:xfrm>
            <a:off x="9018588" y="2540000"/>
            <a:ext cx="1338262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60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华文仿宋" panose="02010600040101010101" pitchFamily="2" charset="-122"/>
              </a:rPr>
              <a:t>04</a:t>
            </a:r>
            <a:endParaRPr lang="zh-CN" altLang="en-US" sz="9600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  <a:sym typeface="华文仿宋" panose="02010600040101010101" pitchFamily="2" charset="-122"/>
            </a:endParaRPr>
          </a:p>
        </p:txBody>
      </p:sp>
      <p:sp>
        <p:nvSpPr>
          <p:cNvPr id="15367" name="文本框 6"/>
          <p:cNvSpPr>
            <a:spLocks noChangeArrowheads="1"/>
          </p:cNvSpPr>
          <p:nvPr/>
        </p:nvSpPr>
        <p:spPr bwMode="auto">
          <a:xfrm>
            <a:off x="1917700" y="3425825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分析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368" name="矩形 7"/>
          <p:cNvSpPr>
            <a:spLocks noChangeArrowheads="1"/>
          </p:cNvSpPr>
          <p:nvPr/>
        </p:nvSpPr>
        <p:spPr bwMode="auto">
          <a:xfrm>
            <a:off x="1875155" y="4073525"/>
            <a:ext cx="173609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发现问题后，没有定时分析缺陷根源，帮助开发提高编码的质量，最后，导致</a:t>
            </a:r>
            <a:r>
              <a:rPr lang="zh-CN" altLang="en-US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同类</a:t>
            </a:r>
            <a:r>
              <a:rPr lang="zh-CN" altLang="en-US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问题问题增多。</a:t>
            </a:r>
            <a:endParaRPr lang="zh-CN" altLang="en-US" sz="1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69" name="直接连接符 9"/>
          <p:cNvSpPr>
            <a:spLocks noChangeShapeType="1"/>
          </p:cNvSpPr>
          <p:nvPr/>
        </p:nvSpPr>
        <p:spPr bwMode="auto">
          <a:xfrm>
            <a:off x="3860800" y="2540000"/>
            <a:ext cx="0" cy="2271713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lg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0" name="直接连接符 10"/>
          <p:cNvSpPr>
            <a:spLocks noChangeShapeType="1"/>
          </p:cNvSpPr>
          <p:nvPr/>
        </p:nvSpPr>
        <p:spPr bwMode="auto">
          <a:xfrm>
            <a:off x="6100763" y="2540000"/>
            <a:ext cx="0" cy="2271713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lg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1" name="直接连接符 11"/>
          <p:cNvSpPr>
            <a:spLocks noChangeShapeType="1"/>
          </p:cNvSpPr>
          <p:nvPr/>
        </p:nvSpPr>
        <p:spPr bwMode="auto">
          <a:xfrm>
            <a:off x="8340725" y="2540000"/>
            <a:ext cx="0" cy="2271713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lg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2" name="文本框 12"/>
          <p:cNvSpPr>
            <a:spLocks noChangeArrowheads="1"/>
          </p:cNvSpPr>
          <p:nvPr/>
        </p:nvSpPr>
        <p:spPr bwMode="auto">
          <a:xfrm>
            <a:off x="4289425" y="4165600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沟通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373" name="矩形 13"/>
          <p:cNvSpPr>
            <a:spLocks noChangeArrowheads="1"/>
          </p:cNvSpPr>
          <p:nvPr/>
        </p:nvSpPr>
        <p:spPr bwMode="auto">
          <a:xfrm>
            <a:off x="4017645" y="4742180"/>
            <a:ext cx="1898015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测试人员经常要与开发、项目经理等</a:t>
            </a:r>
            <a:r>
              <a:rPr lang="zh-CN" altLang="en-US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接触处理一些问题，处理不好的话会引起冲突，导致</a:t>
            </a:r>
            <a:r>
              <a:rPr lang="zh-CN" altLang="en-US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工作不好推进。</a:t>
            </a:r>
            <a:endParaRPr lang="zh-CN" altLang="en-US" sz="1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74" name="文本框 14"/>
          <p:cNvSpPr>
            <a:spLocks noChangeArrowheads="1"/>
          </p:cNvSpPr>
          <p:nvPr/>
        </p:nvSpPr>
        <p:spPr bwMode="auto">
          <a:xfrm>
            <a:off x="6701790" y="3425825"/>
            <a:ext cx="106172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bug</a:t>
            </a:r>
            <a:r>
              <a:rPr lang="zh-CN" altLang="en-US" b="1"/>
              <a:t>定位</a:t>
            </a:r>
            <a:endParaRPr lang="zh-CN" altLang="en-US" b="1"/>
          </a:p>
        </p:txBody>
      </p:sp>
      <p:sp>
        <p:nvSpPr>
          <p:cNvPr id="15375" name="矩形 15"/>
          <p:cNvSpPr>
            <a:spLocks noChangeArrowheads="1"/>
          </p:cNvSpPr>
          <p:nvPr/>
        </p:nvSpPr>
        <p:spPr bwMode="auto">
          <a:xfrm>
            <a:off x="6301740" y="4073525"/>
            <a:ext cx="2000250" cy="92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indent="0" algn="l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问题定位的能力欠缺，会延长</a:t>
            </a:r>
            <a:r>
              <a:rPr lang="zh-CN" altLang="en-US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到开发修改问题的时间。</a:t>
            </a:r>
            <a:endParaRPr lang="zh-CN" altLang="en-US" sz="1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76" name="文本框 16"/>
          <p:cNvSpPr>
            <a:spLocks noChangeArrowheads="1"/>
          </p:cNvSpPr>
          <p:nvPr/>
        </p:nvSpPr>
        <p:spPr bwMode="auto">
          <a:xfrm>
            <a:off x="9009063" y="4165600"/>
            <a:ext cx="133223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ea typeface="华文仿宋" panose="02010600040101010101" pitchFamily="2" charset="-122"/>
              </a:rPr>
              <a:t>需求的评审</a:t>
            </a:r>
            <a:endParaRPr lang="zh-CN" altLang="en-US" b="1">
              <a:solidFill>
                <a:srgbClr val="000000"/>
              </a:solidFill>
              <a:ea typeface="华文仿宋" panose="02010600040101010101" pitchFamily="2" charset="-122"/>
            </a:endParaRPr>
          </a:p>
        </p:txBody>
      </p:sp>
      <p:sp>
        <p:nvSpPr>
          <p:cNvPr id="15377" name="矩形 17"/>
          <p:cNvSpPr>
            <a:spLocks noChangeArrowheads="1"/>
          </p:cNvSpPr>
          <p:nvPr/>
        </p:nvSpPr>
        <p:spPr bwMode="auto">
          <a:xfrm>
            <a:off x="8918575" y="4742180"/>
            <a:ext cx="1805305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评审之前没有了解需求，因此，不会积极提出并发现问题，导致整个评审不会很高效。</a:t>
            </a:r>
            <a:endParaRPr lang="zh-CN" altLang="en-US" sz="1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7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矩形 2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8436" name="直接连接符 10"/>
          <p:cNvSpPr>
            <a:spLocks noChangeShapeType="1"/>
          </p:cNvSpPr>
          <p:nvPr/>
        </p:nvSpPr>
        <p:spPr bwMode="auto">
          <a:xfrm>
            <a:off x="0" y="3429000"/>
            <a:ext cx="12192000" cy="0"/>
          </a:xfrm>
          <a:prstGeom prst="line">
            <a:avLst/>
          </a:prstGeom>
          <a:noFill/>
          <a:ln w="28575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7" name="椭圆 6"/>
          <p:cNvSpPr>
            <a:spLocks noChangeArrowheads="1"/>
          </p:cNvSpPr>
          <p:nvPr/>
        </p:nvSpPr>
        <p:spPr bwMode="auto">
          <a:xfrm>
            <a:off x="3784600" y="1117600"/>
            <a:ext cx="4622800" cy="46228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8438" name="文本框 7"/>
          <p:cNvSpPr>
            <a:spLocks noChangeArrowheads="1"/>
          </p:cNvSpPr>
          <p:nvPr/>
        </p:nvSpPr>
        <p:spPr bwMode="auto">
          <a:xfrm>
            <a:off x="5254625" y="1851025"/>
            <a:ext cx="1682750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99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1990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9" name="椭圆 8"/>
          <p:cNvSpPr>
            <a:spLocks noChangeArrowheads="1"/>
          </p:cNvSpPr>
          <p:nvPr/>
        </p:nvSpPr>
        <p:spPr bwMode="auto">
          <a:xfrm>
            <a:off x="4068763" y="1401763"/>
            <a:ext cx="4054475" cy="40544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/>
          <p:nvPr/>
        </p:nvGrpSpPr>
        <p:grpSpPr bwMode="auto">
          <a:xfrm>
            <a:off x="6454775" y="1473200"/>
            <a:ext cx="5411788" cy="3608388"/>
            <a:chOff x="0" y="0"/>
            <a:chExt cx="5412739" cy="3608493"/>
          </a:xfrm>
        </p:grpSpPr>
        <p:sp>
          <p:nvSpPr>
            <p:cNvPr id="19459" name="AutoShape 3"/>
            <p:cNvSpPr>
              <a:spLocks noChangeArrowheads="1"/>
            </p:cNvSpPr>
            <p:nvPr/>
          </p:nvSpPr>
          <p:spPr bwMode="auto">
            <a:xfrm>
              <a:off x="1891" y="1471898"/>
              <a:ext cx="1083528" cy="1083528"/>
            </a:xfrm>
            <a:custGeom>
              <a:avLst/>
              <a:gdLst>
                <a:gd name="G0" fmla="+- 4320 0 0"/>
                <a:gd name="G1" fmla="+- 21600 0 4320"/>
                <a:gd name="G2" fmla="+- 21600 0 4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4320" y="10800"/>
                  </a:moveTo>
                  <a:cubicBezTo>
                    <a:pt x="4320" y="14379"/>
                    <a:pt x="7221" y="17280"/>
                    <a:pt x="10800" y="17280"/>
                  </a:cubicBezTo>
                  <a:cubicBezTo>
                    <a:pt x="14379" y="17280"/>
                    <a:pt x="17280" y="14379"/>
                    <a:pt x="17280" y="10800"/>
                  </a:cubicBezTo>
                  <a:cubicBezTo>
                    <a:pt x="17280" y="7221"/>
                    <a:pt x="14379" y="4320"/>
                    <a:pt x="10800" y="4320"/>
                  </a:cubicBezTo>
                  <a:cubicBezTo>
                    <a:pt x="7221" y="4320"/>
                    <a:pt x="4320" y="7221"/>
                    <a:pt x="4320" y="10800"/>
                  </a:cubicBezTo>
                  <a:close/>
                </a:path>
              </a:pathLst>
            </a:custGeom>
            <a:solidFill>
              <a:srgbClr val="44546A"/>
            </a:solidFill>
            <a:ln w="12700" cap="flat" cmpd="sng">
              <a:solidFill>
                <a:srgbClr val="E7E6E6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0" name="Rectangle 4"/>
            <p:cNvSpPr>
              <a:spLocks noChangeArrowheads="1"/>
            </p:cNvSpPr>
            <p:nvPr/>
          </p:nvSpPr>
          <p:spPr bwMode="auto">
            <a:xfrm rot="17700000">
              <a:off x="383677" y="588600"/>
              <a:ext cx="1346945" cy="649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 rot="17700000">
              <a:off x="576146" y="883868"/>
              <a:ext cx="2022631" cy="974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600" tIns="0" rIns="0" bIns="0" anchor="ctr"/>
            <a:lstStyle/>
            <a:p>
              <a:pPr>
                <a:lnSpc>
                  <a:spcPct val="90000"/>
                </a:lnSpc>
                <a:spcAft>
                  <a:spcPct val="35000"/>
                </a:spcAft>
              </a:pPr>
              <a:endParaRPr lang="zh-CN" altLang="zh-CN" sz="400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9462" name="Oval 6"/>
            <p:cNvSpPr>
              <a:spLocks noChangeArrowheads="1"/>
            </p:cNvSpPr>
            <p:nvPr/>
          </p:nvSpPr>
          <p:spPr bwMode="auto">
            <a:xfrm>
              <a:off x="1167035" y="1732452"/>
              <a:ext cx="562419" cy="562419"/>
            </a:xfrm>
            <a:prstGeom prst="ellipse">
              <a:avLst/>
            </a:prstGeom>
            <a:solidFill>
              <a:srgbClr val="44546A"/>
            </a:solidFill>
            <a:ln w="12700" cap="flat" cmpd="sng">
              <a:solidFill>
                <a:srgbClr val="E7E6E6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 rot="17700000">
              <a:off x="500925" y="2515251"/>
              <a:ext cx="1165171" cy="561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 rot="17700000">
              <a:off x="752211" y="3777008"/>
              <a:ext cx="1749671" cy="843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bIns="0" anchor="ctr"/>
            <a:lstStyle/>
            <a:p>
              <a:pPr algn="r">
                <a:lnSpc>
                  <a:spcPct val="90000"/>
                </a:lnSpc>
                <a:spcAft>
                  <a:spcPct val="35000"/>
                </a:spcAft>
              </a:pPr>
              <a:endParaRPr lang="zh-CN" altLang="zh-CN" sz="360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 rot="17700000">
              <a:off x="1230391" y="950270"/>
              <a:ext cx="1165171" cy="561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6" name="Oval 10"/>
            <p:cNvSpPr>
              <a:spLocks noChangeArrowheads="1"/>
            </p:cNvSpPr>
            <p:nvPr/>
          </p:nvSpPr>
          <p:spPr bwMode="auto">
            <a:xfrm>
              <a:off x="1810983" y="1732452"/>
              <a:ext cx="562419" cy="562419"/>
            </a:xfrm>
            <a:prstGeom prst="ellipse">
              <a:avLst/>
            </a:prstGeom>
            <a:solidFill>
              <a:srgbClr val="44546A"/>
            </a:solidFill>
            <a:ln w="12700" cap="flat" cmpd="sng">
              <a:solidFill>
                <a:srgbClr val="E7E6E6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 rot="17700000">
              <a:off x="1144873" y="2515251"/>
              <a:ext cx="1165171" cy="561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 rot="17700000">
              <a:off x="1719191" y="3777008"/>
              <a:ext cx="1749671" cy="843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bIns="0" anchor="ctr"/>
            <a:lstStyle/>
            <a:p>
              <a:pPr algn="r">
                <a:lnSpc>
                  <a:spcPct val="90000"/>
                </a:lnSpc>
                <a:spcAft>
                  <a:spcPct val="35000"/>
                </a:spcAft>
              </a:pPr>
              <a:endParaRPr lang="zh-CN" altLang="zh-CN" sz="360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 rot="17700000">
              <a:off x="1874339" y="950270"/>
              <a:ext cx="1165171" cy="561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0" name="AutoShape 14"/>
            <p:cNvSpPr>
              <a:spLocks noChangeArrowheads="1"/>
            </p:cNvSpPr>
            <p:nvPr/>
          </p:nvSpPr>
          <p:spPr bwMode="auto">
            <a:xfrm>
              <a:off x="2455018" y="1471898"/>
              <a:ext cx="1083528" cy="1083528"/>
            </a:xfrm>
            <a:custGeom>
              <a:avLst/>
              <a:gdLst>
                <a:gd name="G0" fmla="+- 4320 0 0"/>
                <a:gd name="G1" fmla="+- 21600 0 4320"/>
                <a:gd name="G2" fmla="+- 21600 0 4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4320" y="10800"/>
                  </a:moveTo>
                  <a:cubicBezTo>
                    <a:pt x="4320" y="14379"/>
                    <a:pt x="7221" y="17280"/>
                    <a:pt x="10800" y="17280"/>
                  </a:cubicBezTo>
                  <a:cubicBezTo>
                    <a:pt x="14379" y="17280"/>
                    <a:pt x="17280" y="14379"/>
                    <a:pt x="17280" y="10800"/>
                  </a:cubicBezTo>
                  <a:cubicBezTo>
                    <a:pt x="17280" y="7221"/>
                    <a:pt x="14379" y="4320"/>
                    <a:pt x="10800" y="4320"/>
                  </a:cubicBezTo>
                  <a:cubicBezTo>
                    <a:pt x="7221" y="4320"/>
                    <a:pt x="4320" y="7221"/>
                    <a:pt x="4320" y="10800"/>
                  </a:cubicBezTo>
                  <a:close/>
                </a:path>
              </a:pathLst>
            </a:custGeom>
            <a:solidFill>
              <a:srgbClr val="44546A"/>
            </a:solidFill>
            <a:ln w="12700" cap="flat" cmpd="sng">
              <a:solidFill>
                <a:srgbClr val="E7E6E6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Rectangle 15"/>
            <p:cNvSpPr>
              <a:spLocks noChangeArrowheads="1"/>
            </p:cNvSpPr>
            <p:nvPr/>
          </p:nvSpPr>
          <p:spPr bwMode="auto">
            <a:xfrm rot="17700000">
              <a:off x="2836803" y="588600"/>
              <a:ext cx="1346945" cy="649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Rectangle 16"/>
            <p:cNvSpPr>
              <a:spLocks noChangeArrowheads="1"/>
            </p:cNvSpPr>
            <p:nvPr/>
          </p:nvSpPr>
          <p:spPr bwMode="auto">
            <a:xfrm rot="17700000">
              <a:off x="4259866" y="883868"/>
              <a:ext cx="2022631" cy="974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600" tIns="0" rIns="0" bIns="0" anchor="ctr"/>
            <a:lstStyle/>
            <a:p>
              <a:pPr>
                <a:lnSpc>
                  <a:spcPct val="90000"/>
                </a:lnSpc>
                <a:spcAft>
                  <a:spcPct val="35000"/>
                </a:spcAft>
              </a:pPr>
              <a:endParaRPr lang="zh-CN" altLang="zh-CN" sz="400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9473" name="Oval 17"/>
            <p:cNvSpPr>
              <a:spLocks noChangeArrowheads="1"/>
            </p:cNvSpPr>
            <p:nvPr/>
          </p:nvSpPr>
          <p:spPr bwMode="auto">
            <a:xfrm>
              <a:off x="3620161" y="1732452"/>
              <a:ext cx="562419" cy="562419"/>
            </a:xfrm>
            <a:prstGeom prst="ellipse">
              <a:avLst/>
            </a:prstGeom>
            <a:solidFill>
              <a:srgbClr val="44546A"/>
            </a:solidFill>
            <a:ln w="12700" cap="flat" cmpd="sng">
              <a:solidFill>
                <a:srgbClr val="E7E6E6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Rectangle 18"/>
            <p:cNvSpPr>
              <a:spLocks noChangeArrowheads="1"/>
            </p:cNvSpPr>
            <p:nvPr/>
          </p:nvSpPr>
          <p:spPr bwMode="auto">
            <a:xfrm rot="17700000">
              <a:off x="2954051" y="2515251"/>
              <a:ext cx="1165171" cy="561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Rectangle 19"/>
            <p:cNvSpPr>
              <a:spLocks noChangeArrowheads="1"/>
            </p:cNvSpPr>
            <p:nvPr/>
          </p:nvSpPr>
          <p:spPr bwMode="auto">
            <a:xfrm rot="17700000">
              <a:off x="4435930" y="3777008"/>
              <a:ext cx="1749671" cy="843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bIns="0" anchor="ctr"/>
            <a:lstStyle/>
            <a:p>
              <a:pPr algn="r">
                <a:lnSpc>
                  <a:spcPct val="90000"/>
                </a:lnSpc>
                <a:spcAft>
                  <a:spcPct val="35000"/>
                </a:spcAft>
              </a:pPr>
              <a:endParaRPr lang="zh-CN" altLang="zh-CN" sz="360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9476" name="Rectangle 20"/>
            <p:cNvSpPr>
              <a:spLocks noChangeArrowheads="1"/>
            </p:cNvSpPr>
            <p:nvPr/>
          </p:nvSpPr>
          <p:spPr bwMode="auto">
            <a:xfrm rot="17700000">
              <a:off x="3683517" y="950270"/>
              <a:ext cx="1165171" cy="561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Oval 21"/>
            <p:cNvSpPr>
              <a:spLocks noChangeArrowheads="1"/>
            </p:cNvSpPr>
            <p:nvPr/>
          </p:nvSpPr>
          <p:spPr bwMode="auto">
            <a:xfrm>
              <a:off x="4264109" y="1732452"/>
              <a:ext cx="562419" cy="562419"/>
            </a:xfrm>
            <a:prstGeom prst="ellipse">
              <a:avLst/>
            </a:prstGeom>
            <a:solidFill>
              <a:srgbClr val="44546A"/>
            </a:solidFill>
            <a:ln w="12700" cap="flat" cmpd="sng">
              <a:solidFill>
                <a:srgbClr val="E7E6E6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Rectangle 22"/>
            <p:cNvSpPr>
              <a:spLocks noChangeArrowheads="1"/>
            </p:cNvSpPr>
            <p:nvPr/>
          </p:nvSpPr>
          <p:spPr bwMode="auto">
            <a:xfrm rot="17700000">
              <a:off x="3597999" y="2515251"/>
              <a:ext cx="1165171" cy="561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Rectangle 23"/>
            <p:cNvSpPr>
              <a:spLocks noChangeArrowheads="1"/>
            </p:cNvSpPr>
            <p:nvPr/>
          </p:nvSpPr>
          <p:spPr bwMode="auto">
            <a:xfrm rot="17700000">
              <a:off x="5402910" y="3777008"/>
              <a:ext cx="1749671" cy="843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bIns="0" anchor="ctr"/>
            <a:lstStyle/>
            <a:p>
              <a:pPr algn="r">
                <a:lnSpc>
                  <a:spcPct val="90000"/>
                </a:lnSpc>
                <a:spcAft>
                  <a:spcPct val="35000"/>
                </a:spcAft>
              </a:pPr>
              <a:endParaRPr lang="zh-CN" altLang="zh-CN" sz="360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9480" name="Rectangle 24"/>
            <p:cNvSpPr>
              <a:spLocks noChangeArrowheads="1"/>
            </p:cNvSpPr>
            <p:nvPr/>
          </p:nvSpPr>
          <p:spPr bwMode="auto">
            <a:xfrm rot="17700000">
              <a:off x="4327466" y="950270"/>
              <a:ext cx="1165171" cy="561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481" name="Group 25"/>
          <p:cNvGrpSpPr/>
          <p:nvPr/>
        </p:nvGrpSpPr>
        <p:grpSpPr bwMode="auto">
          <a:xfrm>
            <a:off x="991870" y="1473200"/>
            <a:ext cx="5413375" cy="3608388"/>
            <a:chOff x="0" y="0"/>
            <a:chExt cx="5412739" cy="3608493"/>
          </a:xfrm>
        </p:grpSpPr>
        <p:sp>
          <p:nvSpPr>
            <p:cNvPr id="19482" name="AutoShape 26"/>
            <p:cNvSpPr>
              <a:spLocks noChangeArrowheads="1"/>
            </p:cNvSpPr>
            <p:nvPr/>
          </p:nvSpPr>
          <p:spPr bwMode="auto">
            <a:xfrm>
              <a:off x="1891" y="1471898"/>
              <a:ext cx="1083528" cy="1083528"/>
            </a:xfrm>
            <a:custGeom>
              <a:avLst/>
              <a:gdLst>
                <a:gd name="G0" fmla="+- 4320 0 0"/>
                <a:gd name="G1" fmla="+- 21600 0 4320"/>
                <a:gd name="G2" fmla="+- 21600 0 4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4320" y="10800"/>
                  </a:moveTo>
                  <a:cubicBezTo>
                    <a:pt x="4320" y="14379"/>
                    <a:pt x="7221" y="17280"/>
                    <a:pt x="10800" y="17280"/>
                  </a:cubicBezTo>
                  <a:cubicBezTo>
                    <a:pt x="14379" y="17280"/>
                    <a:pt x="17280" y="14379"/>
                    <a:pt x="17280" y="10800"/>
                  </a:cubicBezTo>
                  <a:cubicBezTo>
                    <a:pt x="17280" y="7221"/>
                    <a:pt x="14379" y="4320"/>
                    <a:pt x="10800" y="4320"/>
                  </a:cubicBezTo>
                  <a:cubicBezTo>
                    <a:pt x="7221" y="4320"/>
                    <a:pt x="4320" y="7221"/>
                    <a:pt x="4320" y="10800"/>
                  </a:cubicBezTo>
                  <a:close/>
                </a:path>
              </a:pathLst>
            </a:custGeom>
            <a:solidFill>
              <a:srgbClr val="ED7D31"/>
            </a:solidFill>
            <a:ln w="12700" cap="flat" cmpd="sng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Rectangle 27"/>
            <p:cNvSpPr>
              <a:spLocks noChangeArrowheads="1"/>
            </p:cNvSpPr>
            <p:nvPr/>
          </p:nvSpPr>
          <p:spPr bwMode="auto">
            <a:xfrm rot="17700000">
              <a:off x="221122" y="661022"/>
              <a:ext cx="1346945" cy="649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4" name="Rectangle 28"/>
            <p:cNvSpPr>
              <a:spLocks noChangeArrowheads="1"/>
            </p:cNvSpPr>
            <p:nvPr/>
          </p:nvSpPr>
          <p:spPr bwMode="auto">
            <a:xfrm rot="17700000">
              <a:off x="576146" y="883868"/>
              <a:ext cx="2022631" cy="974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600" tIns="0" rIns="0" bIns="0" anchor="ctr"/>
            <a:lstStyle/>
            <a:p>
              <a:pPr>
                <a:lnSpc>
                  <a:spcPct val="90000"/>
                </a:lnSpc>
                <a:spcAft>
                  <a:spcPct val="35000"/>
                </a:spcAft>
              </a:pPr>
              <a:endParaRPr lang="zh-CN" altLang="zh-CN" sz="400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9485" name="Oval 29"/>
            <p:cNvSpPr>
              <a:spLocks noChangeArrowheads="1"/>
            </p:cNvSpPr>
            <p:nvPr/>
          </p:nvSpPr>
          <p:spPr bwMode="auto">
            <a:xfrm>
              <a:off x="1167035" y="1732452"/>
              <a:ext cx="562419" cy="562419"/>
            </a:xfrm>
            <a:prstGeom prst="ellipse">
              <a:avLst/>
            </a:prstGeom>
            <a:solidFill>
              <a:srgbClr val="A5A5A5"/>
            </a:solidFill>
            <a:ln w="12700" cap="flat" cmpd="sng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6" name="Rectangle 30"/>
            <p:cNvSpPr>
              <a:spLocks noChangeArrowheads="1"/>
            </p:cNvSpPr>
            <p:nvPr/>
          </p:nvSpPr>
          <p:spPr bwMode="auto">
            <a:xfrm rot="17700000">
              <a:off x="500925" y="2515251"/>
              <a:ext cx="1165171" cy="561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7" name="Rectangle 31"/>
            <p:cNvSpPr>
              <a:spLocks noChangeArrowheads="1"/>
            </p:cNvSpPr>
            <p:nvPr/>
          </p:nvSpPr>
          <p:spPr bwMode="auto">
            <a:xfrm rot="17700000">
              <a:off x="752211" y="3777008"/>
              <a:ext cx="1749671" cy="843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bIns="0" anchor="ctr"/>
            <a:lstStyle/>
            <a:p>
              <a:pPr algn="r">
                <a:lnSpc>
                  <a:spcPct val="90000"/>
                </a:lnSpc>
                <a:spcAft>
                  <a:spcPct val="35000"/>
                </a:spcAft>
              </a:pPr>
              <a:endParaRPr lang="zh-CN" altLang="zh-CN" sz="360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9488" name="Rectangle 32"/>
            <p:cNvSpPr>
              <a:spLocks noChangeArrowheads="1"/>
            </p:cNvSpPr>
            <p:nvPr/>
          </p:nvSpPr>
          <p:spPr bwMode="auto">
            <a:xfrm rot="17700000">
              <a:off x="1230391" y="950270"/>
              <a:ext cx="1165171" cy="561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9" name="Oval 33"/>
            <p:cNvSpPr>
              <a:spLocks noChangeArrowheads="1"/>
            </p:cNvSpPr>
            <p:nvPr/>
          </p:nvSpPr>
          <p:spPr bwMode="auto">
            <a:xfrm>
              <a:off x="1821140" y="1733127"/>
              <a:ext cx="562419" cy="562419"/>
            </a:xfrm>
            <a:prstGeom prst="ellipse">
              <a:avLst/>
            </a:prstGeom>
            <a:solidFill>
              <a:srgbClr val="BB7979"/>
            </a:solidFill>
            <a:ln w="12700" cap="flat" cmpd="sng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0" name="Rectangle 34"/>
            <p:cNvSpPr>
              <a:spLocks noChangeArrowheads="1"/>
            </p:cNvSpPr>
            <p:nvPr/>
          </p:nvSpPr>
          <p:spPr bwMode="auto">
            <a:xfrm rot="17700000">
              <a:off x="1144873" y="2515251"/>
              <a:ext cx="1165171" cy="561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1" name="Rectangle 35"/>
            <p:cNvSpPr>
              <a:spLocks noChangeArrowheads="1"/>
            </p:cNvSpPr>
            <p:nvPr/>
          </p:nvSpPr>
          <p:spPr bwMode="auto">
            <a:xfrm rot="17700000">
              <a:off x="1719191" y="3777008"/>
              <a:ext cx="1749671" cy="843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bIns="0" anchor="ctr"/>
            <a:lstStyle/>
            <a:p>
              <a:pPr algn="r">
                <a:lnSpc>
                  <a:spcPct val="90000"/>
                </a:lnSpc>
                <a:spcAft>
                  <a:spcPct val="35000"/>
                </a:spcAft>
              </a:pPr>
              <a:endParaRPr lang="zh-CN" altLang="zh-CN" sz="360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9492" name="Rectangle 36"/>
            <p:cNvSpPr>
              <a:spLocks noChangeArrowheads="1"/>
            </p:cNvSpPr>
            <p:nvPr/>
          </p:nvSpPr>
          <p:spPr bwMode="auto">
            <a:xfrm rot="17700000">
              <a:off x="1874339" y="950270"/>
              <a:ext cx="1165171" cy="561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3" name="AutoShape 37"/>
            <p:cNvSpPr>
              <a:spLocks noChangeArrowheads="1"/>
            </p:cNvSpPr>
            <p:nvPr/>
          </p:nvSpPr>
          <p:spPr bwMode="auto">
            <a:xfrm>
              <a:off x="2455018" y="1471898"/>
              <a:ext cx="1083528" cy="1083528"/>
            </a:xfrm>
            <a:custGeom>
              <a:avLst/>
              <a:gdLst>
                <a:gd name="G0" fmla="+- 4320 0 0"/>
                <a:gd name="G1" fmla="+- 21600 0 4320"/>
                <a:gd name="G2" fmla="+- 21600 0 432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4320" y="10800"/>
                  </a:moveTo>
                  <a:cubicBezTo>
                    <a:pt x="4320" y="14379"/>
                    <a:pt x="7221" y="17280"/>
                    <a:pt x="10800" y="17280"/>
                  </a:cubicBezTo>
                  <a:cubicBezTo>
                    <a:pt x="14379" y="17280"/>
                    <a:pt x="17280" y="14379"/>
                    <a:pt x="17280" y="10800"/>
                  </a:cubicBezTo>
                  <a:cubicBezTo>
                    <a:pt x="17280" y="7221"/>
                    <a:pt x="14379" y="4320"/>
                    <a:pt x="10800" y="4320"/>
                  </a:cubicBezTo>
                  <a:cubicBezTo>
                    <a:pt x="7221" y="4320"/>
                    <a:pt x="4320" y="7221"/>
                    <a:pt x="4320" y="10800"/>
                  </a:cubicBezTo>
                  <a:close/>
                </a:path>
              </a:pathLst>
            </a:custGeom>
            <a:solidFill>
              <a:srgbClr val="ED7D31"/>
            </a:solidFill>
            <a:ln w="12700" cap="flat" cmpd="sng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4" name="Rectangle 38"/>
            <p:cNvSpPr>
              <a:spLocks noChangeArrowheads="1"/>
            </p:cNvSpPr>
            <p:nvPr/>
          </p:nvSpPr>
          <p:spPr bwMode="auto">
            <a:xfrm rot="17700000">
              <a:off x="2836803" y="588600"/>
              <a:ext cx="1346945" cy="649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5" name="Rectangle 39"/>
            <p:cNvSpPr>
              <a:spLocks noChangeArrowheads="1"/>
            </p:cNvSpPr>
            <p:nvPr/>
          </p:nvSpPr>
          <p:spPr bwMode="auto">
            <a:xfrm rot="17700000">
              <a:off x="4259866" y="883868"/>
              <a:ext cx="2022631" cy="974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600" tIns="0" rIns="0" bIns="0" anchor="ctr"/>
            <a:lstStyle/>
            <a:p>
              <a:pPr>
                <a:lnSpc>
                  <a:spcPct val="90000"/>
                </a:lnSpc>
                <a:spcAft>
                  <a:spcPct val="35000"/>
                </a:spcAft>
              </a:pPr>
              <a:endParaRPr lang="zh-CN" altLang="zh-CN" sz="400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9496" name="Oval 40"/>
            <p:cNvSpPr>
              <a:spLocks noChangeArrowheads="1"/>
            </p:cNvSpPr>
            <p:nvPr/>
          </p:nvSpPr>
          <p:spPr bwMode="auto">
            <a:xfrm>
              <a:off x="3620161" y="1732452"/>
              <a:ext cx="562419" cy="562419"/>
            </a:xfrm>
            <a:prstGeom prst="ellipse">
              <a:avLst/>
            </a:prstGeom>
            <a:solidFill>
              <a:srgbClr val="D84242"/>
            </a:solidFill>
            <a:ln w="12700" cap="flat" cmpd="sng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7" name="Rectangle 41"/>
            <p:cNvSpPr>
              <a:spLocks noChangeArrowheads="1"/>
            </p:cNvSpPr>
            <p:nvPr/>
          </p:nvSpPr>
          <p:spPr bwMode="auto">
            <a:xfrm rot="17700000">
              <a:off x="2954051" y="2515251"/>
              <a:ext cx="1165171" cy="561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8" name="Rectangle 42"/>
            <p:cNvSpPr>
              <a:spLocks noChangeArrowheads="1"/>
            </p:cNvSpPr>
            <p:nvPr/>
          </p:nvSpPr>
          <p:spPr bwMode="auto">
            <a:xfrm rot="17700000">
              <a:off x="4435930" y="3777008"/>
              <a:ext cx="1749671" cy="843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bIns="0" anchor="ctr"/>
            <a:lstStyle/>
            <a:p>
              <a:pPr algn="r">
                <a:lnSpc>
                  <a:spcPct val="90000"/>
                </a:lnSpc>
                <a:spcAft>
                  <a:spcPct val="35000"/>
                </a:spcAft>
              </a:pPr>
              <a:endParaRPr lang="zh-CN" altLang="zh-CN" sz="360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9499" name="Rectangle 43"/>
            <p:cNvSpPr>
              <a:spLocks noChangeArrowheads="1"/>
            </p:cNvSpPr>
            <p:nvPr/>
          </p:nvSpPr>
          <p:spPr bwMode="auto">
            <a:xfrm rot="17700000">
              <a:off x="3683517" y="950270"/>
              <a:ext cx="1165171" cy="561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0" name="Oval 44"/>
            <p:cNvSpPr>
              <a:spLocks noChangeArrowheads="1"/>
            </p:cNvSpPr>
            <p:nvPr/>
          </p:nvSpPr>
          <p:spPr bwMode="auto">
            <a:xfrm>
              <a:off x="4264109" y="1732452"/>
              <a:ext cx="562419" cy="562419"/>
            </a:xfrm>
            <a:prstGeom prst="ellipse">
              <a:avLst/>
            </a:prstGeom>
            <a:solidFill>
              <a:srgbClr val="FF0303"/>
            </a:solidFill>
            <a:ln w="12700" cap="flat" cmpd="sng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1" name="Rectangle 45"/>
            <p:cNvSpPr>
              <a:spLocks noChangeArrowheads="1"/>
            </p:cNvSpPr>
            <p:nvPr/>
          </p:nvSpPr>
          <p:spPr bwMode="auto">
            <a:xfrm rot="17700000">
              <a:off x="3597999" y="2515251"/>
              <a:ext cx="1165171" cy="561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2" name="Rectangle 46"/>
            <p:cNvSpPr>
              <a:spLocks noChangeArrowheads="1"/>
            </p:cNvSpPr>
            <p:nvPr/>
          </p:nvSpPr>
          <p:spPr bwMode="auto">
            <a:xfrm rot="17700000">
              <a:off x="5402910" y="3777008"/>
              <a:ext cx="1749671" cy="843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bIns="0" anchor="ctr"/>
            <a:lstStyle/>
            <a:p>
              <a:pPr algn="r">
                <a:lnSpc>
                  <a:spcPct val="90000"/>
                </a:lnSpc>
                <a:spcAft>
                  <a:spcPct val="35000"/>
                </a:spcAft>
              </a:pPr>
              <a:endParaRPr lang="zh-CN" altLang="zh-CN" sz="360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9503" name="Rectangle 47"/>
            <p:cNvSpPr>
              <a:spLocks noChangeArrowheads="1"/>
            </p:cNvSpPr>
            <p:nvPr/>
          </p:nvSpPr>
          <p:spPr bwMode="auto">
            <a:xfrm rot="17700000">
              <a:off x="4327466" y="950270"/>
              <a:ext cx="1165171" cy="561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04" name="文本框 4"/>
          <p:cNvSpPr>
            <a:spLocks noChangeArrowheads="1"/>
          </p:cNvSpPr>
          <p:nvPr/>
        </p:nvSpPr>
        <p:spPr bwMode="auto">
          <a:xfrm>
            <a:off x="528638" y="1854200"/>
            <a:ext cx="15279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2020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Q1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505" name="文本框 5"/>
          <p:cNvSpPr>
            <a:spLocks noChangeArrowheads="1"/>
          </p:cNvSpPr>
          <p:nvPr/>
        </p:nvSpPr>
        <p:spPr bwMode="auto">
          <a:xfrm>
            <a:off x="3109913" y="1854200"/>
            <a:ext cx="15279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2020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Q2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506" name="文本框 6"/>
          <p:cNvSpPr>
            <a:spLocks noChangeArrowheads="1"/>
          </p:cNvSpPr>
          <p:nvPr/>
        </p:nvSpPr>
        <p:spPr bwMode="auto">
          <a:xfrm>
            <a:off x="5691188" y="1854200"/>
            <a:ext cx="15279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2020Q3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507" name="文本框 7"/>
          <p:cNvSpPr>
            <a:spLocks noChangeArrowheads="1"/>
          </p:cNvSpPr>
          <p:nvPr/>
        </p:nvSpPr>
        <p:spPr bwMode="auto">
          <a:xfrm>
            <a:off x="8281988" y="1854200"/>
            <a:ext cx="15279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2020Q4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508" name="直接连接符 9"/>
          <p:cNvSpPr>
            <a:spLocks noChangeShapeType="1"/>
          </p:cNvSpPr>
          <p:nvPr/>
        </p:nvSpPr>
        <p:spPr bwMode="auto">
          <a:xfrm>
            <a:off x="989013" y="2376488"/>
            <a:ext cx="468312" cy="468312"/>
          </a:xfrm>
          <a:prstGeom prst="line">
            <a:avLst/>
          </a:prstGeom>
          <a:noFill/>
          <a:ln w="6350" cap="flat" cmpd="sng">
            <a:solidFill>
              <a:schemeClr val="accent2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09" name="直接连接符 10"/>
          <p:cNvSpPr>
            <a:spLocks noChangeShapeType="1"/>
          </p:cNvSpPr>
          <p:nvPr/>
        </p:nvSpPr>
        <p:spPr bwMode="auto">
          <a:xfrm>
            <a:off x="3559175" y="2397125"/>
            <a:ext cx="468313" cy="466725"/>
          </a:xfrm>
          <a:prstGeom prst="line">
            <a:avLst/>
          </a:prstGeom>
          <a:noFill/>
          <a:ln w="6350" cap="flat" cmpd="sng">
            <a:solidFill>
              <a:schemeClr val="accent2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10" name="直接连接符 11"/>
          <p:cNvSpPr>
            <a:spLocks noChangeShapeType="1"/>
          </p:cNvSpPr>
          <p:nvPr/>
        </p:nvSpPr>
        <p:spPr bwMode="auto">
          <a:xfrm>
            <a:off x="6273800" y="2403475"/>
            <a:ext cx="468313" cy="468313"/>
          </a:xfrm>
          <a:prstGeom prst="line">
            <a:avLst/>
          </a:prstGeom>
          <a:noFill/>
          <a:ln w="6350" cap="flat" cmpd="sng">
            <a:solidFill>
              <a:schemeClr val="tx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11" name="直接连接符 12"/>
          <p:cNvSpPr>
            <a:spLocks noChangeShapeType="1"/>
          </p:cNvSpPr>
          <p:nvPr/>
        </p:nvSpPr>
        <p:spPr bwMode="auto">
          <a:xfrm>
            <a:off x="8783638" y="2352675"/>
            <a:ext cx="466725" cy="466725"/>
          </a:xfrm>
          <a:prstGeom prst="line">
            <a:avLst/>
          </a:prstGeom>
          <a:noFill/>
          <a:ln w="6350" cap="flat" cmpd="sng">
            <a:solidFill>
              <a:schemeClr val="tx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12" name="文本框 13"/>
          <p:cNvSpPr>
            <a:spLocks noChangeArrowheads="1"/>
          </p:cNvSpPr>
          <p:nvPr/>
        </p:nvSpPr>
        <p:spPr bwMode="auto">
          <a:xfrm>
            <a:off x="913448" y="4456430"/>
            <a:ext cx="1808162" cy="152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7F7F7F"/>
                </a:solidFill>
                <a:latin typeface="宋体" panose="02010600030101010101" pitchFamily="2" charset="-122"/>
                <a:cs typeface="等线" panose="02010600030101010101" charset="-122"/>
                <a:sym typeface="等线" panose="02010600030101010101" charset="-122"/>
              </a:rPr>
              <a:t>提升测试业务能力</a:t>
            </a:r>
            <a:r>
              <a:rPr lang="zh-CN" altLang="en-US">
                <a:solidFill>
                  <a:srgbClr val="7F7F7F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帮助开发定时分析缺陷根源。</a:t>
            </a:r>
            <a:endParaRPr lang="zh-CN" altLang="en-US">
              <a:solidFill>
                <a:srgbClr val="7F7F7F"/>
              </a:solidFill>
              <a:latin typeface="宋体" panose="02010600030101010101" pitchFamily="2" charset="-122"/>
              <a:cs typeface="等线" panose="02010600030101010101" charset="-122"/>
              <a:sym typeface="等线" panose="02010600030101010101" charset="-122"/>
            </a:endParaRPr>
          </a:p>
          <a:p>
            <a:pPr>
              <a:lnSpc>
                <a:spcPct val="130000"/>
              </a:lnSpc>
            </a:pPr>
            <a:endParaRPr lang="en-US">
              <a:solidFill>
                <a:srgbClr val="7F7F7F"/>
              </a:solidFill>
              <a:latin typeface="宋体" panose="02010600030101010101" pitchFamily="2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9513" name="文本框 14"/>
          <p:cNvSpPr>
            <a:spLocks noChangeArrowheads="1"/>
          </p:cNvSpPr>
          <p:nvPr/>
        </p:nvSpPr>
        <p:spPr bwMode="auto">
          <a:xfrm>
            <a:off x="3497898" y="4456430"/>
            <a:ext cx="1808162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7F7F7F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积极、有耐心跟相关人员进行</a:t>
            </a:r>
            <a:r>
              <a:rPr lang="zh-CN" altLang="en-US">
                <a:solidFill>
                  <a:srgbClr val="7F7F7F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沟通并处理好问题。</a:t>
            </a:r>
            <a:endParaRPr lang="zh-CN" altLang="en-US">
              <a:solidFill>
                <a:srgbClr val="7F7F7F"/>
              </a:solidFill>
              <a:latin typeface="宋体" panose="02010600030101010101" pitchFamily="2" charset="-122"/>
              <a:cs typeface="等线" panose="02010600030101010101" charset="-122"/>
              <a:sym typeface="等线" panose="02010600030101010101" charset="-122"/>
            </a:endParaRPr>
          </a:p>
          <a:p>
            <a:endParaRPr lang="zh-CN" altLang="en-US">
              <a:solidFill>
                <a:srgbClr val="7F7F7F"/>
              </a:solidFill>
              <a:latin typeface="宋体" panose="02010600030101010101" pitchFamily="2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9515" name="文本框 16"/>
          <p:cNvSpPr>
            <a:spLocks noChangeArrowheads="1"/>
          </p:cNvSpPr>
          <p:nvPr/>
        </p:nvSpPr>
        <p:spPr bwMode="auto">
          <a:xfrm>
            <a:off x="8908415" y="4363720"/>
            <a:ext cx="1947545" cy="152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7F7F7F"/>
                </a:solidFill>
                <a:latin typeface="宋体" panose="02010600030101010101" pitchFamily="2" charset="-122"/>
                <a:cs typeface="等线" panose="02010600030101010101" charset="-122"/>
                <a:sym typeface="等线" panose="02010600030101010101" charset="-122"/>
              </a:rPr>
              <a:t>评审之前好好了解需求，并准备好需要</a:t>
            </a:r>
            <a:r>
              <a:rPr lang="zh-CN" altLang="en-US">
                <a:solidFill>
                  <a:srgbClr val="7F7F7F"/>
                </a:solidFill>
                <a:latin typeface="宋体" panose="02010600030101010101" pitchFamily="2" charset="-122"/>
                <a:cs typeface="等线" panose="02010600030101010101" charset="-122"/>
                <a:sym typeface="等线" panose="02010600030101010101" charset="-122"/>
              </a:rPr>
              <a:t>在会议提出的</a:t>
            </a:r>
            <a:r>
              <a:rPr lang="zh-CN" altLang="en-US">
                <a:solidFill>
                  <a:srgbClr val="7F7F7F"/>
                </a:solidFill>
                <a:latin typeface="宋体" panose="02010600030101010101" pitchFamily="2" charset="-122"/>
                <a:cs typeface="等线" panose="02010600030101010101" charset="-122"/>
                <a:sym typeface="等线" panose="02010600030101010101" charset="-122"/>
              </a:rPr>
              <a:t>问题。</a:t>
            </a:r>
            <a:endParaRPr lang="zh-CN" altLang="en-US">
              <a:solidFill>
                <a:srgbClr val="7F7F7F"/>
              </a:solidFill>
              <a:latin typeface="宋体" panose="02010600030101010101" pitchFamily="2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9516" name="矩形 17"/>
          <p:cNvSpPr>
            <a:spLocks noChangeArrowheads="1"/>
          </p:cNvSpPr>
          <p:nvPr/>
        </p:nvSpPr>
        <p:spPr bwMode="auto">
          <a:xfrm>
            <a:off x="412750" y="341313"/>
            <a:ext cx="2441694" cy="12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FOUR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4400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改进计划</a:t>
            </a:r>
            <a:endParaRPr lang="zh-CN" altLang="en-US" sz="4400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4"/>
          <p:cNvSpPr>
            <a:spLocks noChangeArrowheads="1"/>
          </p:cNvSpPr>
          <p:nvPr/>
        </p:nvSpPr>
        <p:spPr bwMode="auto">
          <a:xfrm>
            <a:off x="6094095" y="4363720"/>
            <a:ext cx="2202180" cy="188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indent="0" algn="l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>
                <a:solidFill>
                  <a:srgbClr val="7F7F7F"/>
                </a:solidFill>
                <a:latin typeface="宋体" panose="02010600030101010101" pitchFamily="2" charset="-122"/>
                <a:cs typeface="宋体" panose="02010600030101010101" pitchFamily="2" charset="-122"/>
                <a:sym typeface="微软雅黑" panose="020B0503020204020204" pitchFamily="34" charset="-122"/>
              </a:rPr>
              <a:t>学习一些相关的技术。比如掌握程序设计的逻辑和面向对象的思维。</a:t>
            </a:r>
            <a:endParaRPr lang="zh-CN" altLang="en-US">
              <a:solidFill>
                <a:srgbClr val="7F7F7F"/>
              </a:solidFill>
              <a:latin typeface="宋体" panose="02010600030101010101" pitchFamily="2" charset="-122"/>
              <a:cs typeface="宋体" panose="02010600030101010101" pitchFamily="2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>
              <a:solidFill>
                <a:srgbClr val="7F7F7F"/>
              </a:solidFill>
              <a:latin typeface="宋体" panose="02010600030101010101" pitchFamily="2" charset="-122"/>
              <a:cs typeface="宋体" panose="02010600030101010101" pitchFamily="2" charset="-122"/>
              <a:sym typeface="等线" panose="0201060003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1"/>
          <p:cNvSpPr>
            <a:spLocks noChangeArrowheads="1"/>
          </p:cNvSpPr>
          <p:nvPr/>
        </p:nvSpPr>
        <p:spPr bwMode="auto">
          <a:xfrm>
            <a:off x="527050" y="430213"/>
            <a:ext cx="2510624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PART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建言献策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矩形 2"/>
          <p:cNvSpPr>
            <a:spLocks noChangeArrowheads="1"/>
          </p:cNvSpPr>
          <p:nvPr/>
        </p:nvSpPr>
        <p:spPr bwMode="auto">
          <a:xfrm>
            <a:off x="701675" y="1757363"/>
            <a:ext cx="4114800" cy="40433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7412" name="文本框 3"/>
          <p:cNvSpPr>
            <a:spLocks noChangeArrowheads="1"/>
          </p:cNvSpPr>
          <p:nvPr/>
        </p:nvSpPr>
        <p:spPr bwMode="auto">
          <a:xfrm>
            <a:off x="6126163" y="1757363"/>
            <a:ext cx="2926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提高项目管理的质量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3" name="矩形 4"/>
          <p:cNvSpPr>
            <a:spLocks noChangeArrowheads="1"/>
          </p:cNvSpPr>
          <p:nvPr/>
        </p:nvSpPr>
        <p:spPr bwMode="auto">
          <a:xfrm>
            <a:off x="6096000" y="2239963"/>
            <a:ext cx="4043363" cy="128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rgbClr val="7F7F7F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rPr>
              <a:t>项目经理重视重视学习和实践敏捷开发模式，让项目更好适应需求的变更，前期中期做好足够的工作，减少后期进行需求的变动。</a:t>
            </a:r>
            <a:endParaRPr lang="zh-CN" altLang="en-US" sz="1400">
              <a:solidFill>
                <a:srgbClr val="7F7F7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6" name="文本框 7"/>
          <p:cNvSpPr>
            <a:spLocks noChangeArrowheads="1"/>
          </p:cNvSpPr>
          <p:nvPr/>
        </p:nvSpPr>
        <p:spPr bwMode="auto">
          <a:xfrm>
            <a:off x="6205855" y="4969193"/>
            <a:ext cx="2011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活跃公司气氛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7" name="矩形 8"/>
          <p:cNvSpPr>
            <a:spLocks noChangeArrowheads="1"/>
          </p:cNvSpPr>
          <p:nvPr/>
        </p:nvSpPr>
        <p:spPr bwMode="auto">
          <a:xfrm>
            <a:off x="6096000" y="5429568"/>
            <a:ext cx="4043363" cy="37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等线" panose="02010600030101010101" charset="-122"/>
                <a:ea typeface="宋体" panose="02010600030101010101" pitchFamily="2" charset="-122"/>
                <a:sym typeface="等线" panose="02010600030101010101" charset="-122"/>
              </a:rPr>
              <a:t>适当组织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等线" panose="02010600030101010101" charset="-122"/>
                <a:ea typeface="宋体" panose="02010600030101010101" pitchFamily="2" charset="-122"/>
                <a:sym typeface="等线" panose="02010600030101010101" charset="-122"/>
              </a:rPr>
              <a:t>的团建活动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等线" panose="02010600030101010101" charset="-122"/>
                <a:ea typeface="宋体" panose="02010600030101010101" pitchFamily="2" charset="-122"/>
                <a:sym typeface="等线" panose="02010600030101010101" charset="-122"/>
              </a:rPr>
              <a:t>。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12"/>
          <p:cNvSpPr>
            <a:spLocks noChangeArrowheads="1"/>
          </p:cNvSpPr>
          <p:nvPr/>
        </p:nvSpPr>
        <p:spPr bwMode="auto">
          <a:xfrm>
            <a:off x="993140" y="3013075"/>
            <a:ext cx="3531870" cy="330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宋体" panose="02010600030101010101" pitchFamily="2" charset="-122"/>
                <a:sym typeface="等线" panose="02010600030101010101" charset="-122"/>
              </a:rPr>
              <a:t>合理的建议和交流能够让公司更快、更好的发展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宋体" panose="02010600030101010101" pitchFamily="2" charset="-122"/>
              <a:sym typeface="等线" panose="02010600030101010101" charset="-122"/>
            </a:endParaRPr>
          </a:p>
        </p:txBody>
      </p:sp>
      <p:sp>
        <p:nvSpPr>
          <p:cNvPr id="2" name="文本框 7"/>
          <p:cNvSpPr>
            <a:spLocks noChangeArrowheads="1"/>
          </p:cNvSpPr>
          <p:nvPr/>
        </p:nvSpPr>
        <p:spPr bwMode="auto">
          <a:xfrm>
            <a:off x="6126480" y="3469958"/>
            <a:ext cx="26212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开发提高自测能力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矩形 8"/>
          <p:cNvSpPr>
            <a:spLocks noChangeArrowheads="1"/>
          </p:cNvSpPr>
          <p:nvPr/>
        </p:nvSpPr>
        <p:spPr bwMode="auto">
          <a:xfrm>
            <a:off x="6126480" y="3930333"/>
            <a:ext cx="40433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转测之前冒烟通过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3495675" y="1368425"/>
            <a:ext cx="5167313" cy="43513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1507" name="文本框 3"/>
          <p:cNvSpPr>
            <a:spLocks noChangeArrowheads="1"/>
          </p:cNvSpPr>
          <p:nvPr/>
        </p:nvSpPr>
        <p:spPr bwMode="auto">
          <a:xfrm>
            <a:off x="4162425" y="2097088"/>
            <a:ext cx="3833101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2 0 1 9</a:t>
            </a:r>
            <a:endParaRPr lang="zh-CN" altLang="en-US" sz="8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08" name="矩形 4"/>
          <p:cNvSpPr>
            <a:spLocks noChangeArrowheads="1"/>
          </p:cNvSpPr>
          <p:nvPr/>
        </p:nvSpPr>
        <p:spPr bwMode="auto">
          <a:xfrm>
            <a:off x="3713163" y="3543300"/>
            <a:ext cx="473233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66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rPr>
              <a:t>THANK YOU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672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矩形 7"/>
          <p:cNvSpPr>
            <a:spLocks noChangeArrowheads="1"/>
          </p:cNvSpPr>
          <p:nvPr/>
        </p:nvSpPr>
        <p:spPr bwMode="auto">
          <a:xfrm>
            <a:off x="0" y="0"/>
            <a:ext cx="4567238" cy="6858000"/>
          </a:xfrm>
          <a:prstGeom prst="rect">
            <a:avLst/>
          </a:prstGeom>
          <a:solidFill>
            <a:srgbClr val="00000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5327650" y="249238"/>
            <a:ext cx="1835150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en-US" sz="4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CONTENTS</a:t>
            </a:r>
            <a:endParaRPr lang="zh-CN" altLang="en-US"/>
          </a:p>
        </p:txBody>
      </p:sp>
      <p:sp>
        <p:nvSpPr>
          <p:cNvPr id="4101" name="椭圆 9"/>
          <p:cNvSpPr>
            <a:spLocks noChangeArrowheads="1"/>
          </p:cNvSpPr>
          <p:nvPr/>
        </p:nvSpPr>
        <p:spPr bwMode="auto">
          <a:xfrm>
            <a:off x="5627688" y="1706466"/>
            <a:ext cx="617537" cy="617537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00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4102" name="矩形 16"/>
          <p:cNvSpPr>
            <a:spLocks noChangeArrowheads="1"/>
          </p:cNvSpPr>
          <p:nvPr/>
        </p:nvSpPr>
        <p:spPr bwMode="auto">
          <a:xfrm>
            <a:off x="6834188" y="1554066"/>
            <a:ext cx="354577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ONE     </a:t>
            </a:r>
            <a:r>
              <a:rPr lang="zh-CN" altLang="en-US" sz="40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工作概况</a:t>
            </a:r>
            <a:endParaRPr lang="zh-CN" altLang="en-US" sz="1600"/>
          </a:p>
        </p:txBody>
      </p:sp>
      <p:sp>
        <p:nvSpPr>
          <p:cNvPr id="4103" name="矩形 18"/>
          <p:cNvSpPr>
            <a:spLocks noChangeArrowheads="1"/>
          </p:cNvSpPr>
          <p:nvPr/>
        </p:nvSpPr>
        <p:spPr bwMode="auto">
          <a:xfrm>
            <a:off x="6834188" y="2752628"/>
            <a:ext cx="35964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TWO     </a:t>
            </a:r>
            <a:r>
              <a:rPr lang="zh-CN" altLang="en-US" sz="4000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工作亮点</a:t>
            </a:r>
            <a:endParaRPr lang="zh-CN" altLang="en-US" sz="1600" dirty="0"/>
          </a:p>
        </p:txBody>
      </p:sp>
      <p:sp>
        <p:nvSpPr>
          <p:cNvPr id="4104" name="矩形 19"/>
          <p:cNvSpPr>
            <a:spLocks noChangeArrowheads="1"/>
          </p:cNvSpPr>
          <p:nvPr/>
        </p:nvSpPr>
        <p:spPr bwMode="auto">
          <a:xfrm>
            <a:off x="6834188" y="5187853"/>
            <a:ext cx="3664401" cy="779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FOUR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lang="zh-CN" altLang="en-US" sz="4000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改进计划</a:t>
            </a:r>
            <a:endParaRPr lang="zh-CN" altLang="en-US" sz="4000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矩形 20"/>
          <p:cNvSpPr>
            <a:spLocks noChangeArrowheads="1"/>
          </p:cNvSpPr>
          <p:nvPr/>
        </p:nvSpPr>
        <p:spPr bwMode="auto">
          <a:xfrm>
            <a:off x="6834188" y="3989291"/>
            <a:ext cx="36740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THREE    </a:t>
            </a:r>
            <a:r>
              <a:rPr lang="zh-CN" altLang="en-US" sz="4000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经验教训</a:t>
            </a:r>
            <a:endParaRPr lang="zh-CN" altLang="en-US" sz="1600" dirty="0"/>
          </a:p>
        </p:txBody>
      </p:sp>
      <p:sp>
        <p:nvSpPr>
          <p:cNvPr id="4106" name="椭圆 12"/>
          <p:cNvSpPr>
            <a:spLocks noChangeArrowheads="1"/>
          </p:cNvSpPr>
          <p:nvPr/>
        </p:nvSpPr>
        <p:spPr bwMode="auto">
          <a:xfrm>
            <a:off x="5627688" y="2914553"/>
            <a:ext cx="617537" cy="6159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00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4107" name="椭圆 17"/>
          <p:cNvSpPr>
            <a:spLocks noChangeArrowheads="1"/>
          </p:cNvSpPr>
          <p:nvPr/>
        </p:nvSpPr>
        <p:spPr bwMode="auto">
          <a:xfrm>
            <a:off x="5627688" y="4141691"/>
            <a:ext cx="617537" cy="617537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00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4108" name="椭圆 21"/>
          <p:cNvSpPr>
            <a:spLocks noChangeArrowheads="1"/>
          </p:cNvSpPr>
          <p:nvPr/>
        </p:nvSpPr>
        <p:spPr bwMode="auto">
          <a:xfrm>
            <a:off x="5627688" y="5370416"/>
            <a:ext cx="617537" cy="617537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00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4109" name="文本框 1"/>
          <p:cNvSpPr>
            <a:spLocks noChangeArrowheads="1"/>
          </p:cNvSpPr>
          <p:nvPr/>
        </p:nvSpPr>
        <p:spPr bwMode="auto">
          <a:xfrm>
            <a:off x="5722938" y="1830291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rPr>
              <a:t>01</a:t>
            </a:r>
            <a:endParaRPr lang="zh-CN" altLang="en-US" sz="1600">
              <a:solidFill>
                <a:schemeClr val="bg1"/>
              </a:solidFill>
              <a:latin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4110" name="文本框 22"/>
          <p:cNvSpPr>
            <a:spLocks noChangeArrowheads="1"/>
          </p:cNvSpPr>
          <p:nvPr/>
        </p:nvSpPr>
        <p:spPr bwMode="auto">
          <a:xfrm>
            <a:off x="5722938" y="3038378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rPr>
              <a:t>02</a:t>
            </a:r>
            <a:endParaRPr lang="zh-CN" altLang="en-US" sz="1600">
              <a:solidFill>
                <a:schemeClr val="bg1"/>
              </a:solidFill>
              <a:latin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4111" name="文本框 23"/>
          <p:cNvSpPr>
            <a:spLocks noChangeArrowheads="1"/>
          </p:cNvSpPr>
          <p:nvPr/>
        </p:nvSpPr>
        <p:spPr bwMode="auto">
          <a:xfrm>
            <a:off x="5722938" y="4265516"/>
            <a:ext cx="4460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rPr>
              <a:t>03</a:t>
            </a:r>
            <a:endParaRPr lang="zh-CN" altLang="en-US" sz="1600">
              <a:solidFill>
                <a:schemeClr val="bg1"/>
              </a:solidFill>
              <a:latin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4112" name="文本框 24"/>
          <p:cNvSpPr>
            <a:spLocks noChangeArrowheads="1"/>
          </p:cNvSpPr>
          <p:nvPr/>
        </p:nvSpPr>
        <p:spPr bwMode="auto">
          <a:xfrm>
            <a:off x="5741988" y="5494241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rPr>
              <a:t>04</a:t>
            </a:r>
            <a:endParaRPr lang="zh-CN" altLang="en-US" sz="1600">
              <a:solidFill>
                <a:schemeClr val="bg1"/>
              </a:solidFill>
              <a:latin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7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矩形 2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5124" name="直接连接符 10"/>
          <p:cNvSpPr>
            <a:spLocks noChangeShapeType="1"/>
          </p:cNvSpPr>
          <p:nvPr/>
        </p:nvSpPr>
        <p:spPr bwMode="auto">
          <a:xfrm>
            <a:off x="0" y="3429000"/>
            <a:ext cx="12192000" cy="0"/>
          </a:xfrm>
          <a:prstGeom prst="line">
            <a:avLst/>
          </a:prstGeom>
          <a:noFill/>
          <a:ln w="28575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椭圆 6"/>
          <p:cNvSpPr>
            <a:spLocks noChangeArrowheads="1"/>
          </p:cNvSpPr>
          <p:nvPr/>
        </p:nvSpPr>
        <p:spPr bwMode="auto">
          <a:xfrm>
            <a:off x="3784600" y="1117600"/>
            <a:ext cx="4622800" cy="46228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5126" name="文本框 7"/>
          <p:cNvSpPr>
            <a:spLocks noChangeArrowheads="1"/>
          </p:cNvSpPr>
          <p:nvPr/>
        </p:nvSpPr>
        <p:spPr bwMode="auto">
          <a:xfrm>
            <a:off x="5254625" y="1851025"/>
            <a:ext cx="1682750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99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1990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7" name="椭圆 8"/>
          <p:cNvSpPr>
            <a:spLocks noChangeArrowheads="1"/>
          </p:cNvSpPr>
          <p:nvPr/>
        </p:nvSpPr>
        <p:spPr bwMode="auto">
          <a:xfrm>
            <a:off x="4068763" y="1401763"/>
            <a:ext cx="4054475" cy="40544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1"/>
          <p:cNvSpPr>
            <a:spLocks noChangeArrowheads="1"/>
          </p:cNvSpPr>
          <p:nvPr/>
        </p:nvSpPr>
        <p:spPr bwMode="auto">
          <a:xfrm>
            <a:off x="357188" y="188913"/>
            <a:ext cx="2441575" cy="10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PART ONE     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44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工作概况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89752" y="1412160"/>
            <a:ext cx="6904355" cy="52197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民政救灾应急指挥中心综合信息管理平台</a:t>
            </a:r>
            <a:endParaRPr lang="zh-CN" altLang="en-US" sz="2800" dirty="0"/>
          </a:p>
        </p:txBody>
      </p:sp>
      <p:sp>
        <p:nvSpPr>
          <p:cNvPr id="64" name="Freeform 5"/>
          <p:cNvSpPr/>
          <p:nvPr>
            <p:custDataLst>
              <p:tags r:id="rId1"/>
            </p:custDataLst>
          </p:nvPr>
        </p:nvSpPr>
        <p:spPr bwMode="auto">
          <a:xfrm>
            <a:off x="7580994" y="2978055"/>
            <a:ext cx="4611008" cy="3879196"/>
          </a:xfrm>
          <a:custGeom>
            <a:avLst/>
            <a:gdLst>
              <a:gd name="T0" fmla="*/ 0 w 1908"/>
              <a:gd name="T1" fmla="*/ 1632 h 1632"/>
              <a:gd name="T2" fmla="*/ 1645 w 1908"/>
              <a:gd name="T3" fmla="*/ 4 h 1632"/>
              <a:gd name="T4" fmla="*/ 1908 w 1908"/>
              <a:gd name="T5" fmla="*/ 26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08" h="1632">
                <a:moveTo>
                  <a:pt x="0" y="1632"/>
                </a:moveTo>
                <a:cubicBezTo>
                  <a:pt x="5" y="729"/>
                  <a:pt x="741" y="0"/>
                  <a:pt x="1645" y="4"/>
                </a:cubicBezTo>
                <a:cubicBezTo>
                  <a:pt x="1733" y="4"/>
                  <a:pt x="1821" y="12"/>
                  <a:pt x="1908" y="26"/>
                </a:cubicBezTo>
              </a:path>
            </a:pathLst>
          </a:custGeom>
          <a:noFill/>
          <a:ln w="57150" cap="flat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65" name="Oval 4"/>
          <p:cNvSpPr/>
          <p:nvPr>
            <p:custDataLst>
              <p:tags r:id="rId2"/>
            </p:custDataLst>
          </p:nvPr>
        </p:nvSpPr>
        <p:spPr>
          <a:xfrm>
            <a:off x="7684408" y="5555362"/>
            <a:ext cx="221288" cy="221288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id-ID"/>
          </a:p>
        </p:txBody>
      </p:sp>
      <p:sp>
        <p:nvSpPr>
          <p:cNvPr id="66" name="Oval 5"/>
          <p:cNvSpPr/>
          <p:nvPr>
            <p:custDataLst>
              <p:tags r:id="rId3"/>
            </p:custDataLst>
          </p:nvPr>
        </p:nvSpPr>
        <p:spPr>
          <a:xfrm>
            <a:off x="8285003" y="4422811"/>
            <a:ext cx="221288" cy="221288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id-ID"/>
          </a:p>
        </p:txBody>
      </p:sp>
      <p:sp>
        <p:nvSpPr>
          <p:cNvPr id="70" name="Oval 6"/>
          <p:cNvSpPr/>
          <p:nvPr>
            <p:custDataLst>
              <p:tags r:id="rId4"/>
            </p:custDataLst>
          </p:nvPr>
        </p:nvSpPr>
        <p:spPr>
          <a:xfrm>
            <a:off x="9336238" y="3450999"/>
            <a:ext cx="221288" cy="221288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id-ID"/>
          </a:p>
        </p:txBody>
      </p:sp>
      <p:sp>
        <p:nvSpPr>
          <p:cNvPr id="71" name="Oval 7"/>
          <p:cNvSpPr/>
          <p:nvPr>
            <p:custDataLst>
              <p:tags r:id="rId5"/>
            </p:custDataLst>
          </p:nvPr>
        </p:nvSpPr>
        <p:spPr>
          <a:xfrm>
            <a:off x="11122468" y="2838035"/>
            <a:ext cx="221288" cy="221288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id-ID"/>
          </a:p>
        </p:txBody>
      </p:sp>
      <p:sp>
        <p:nvSpPr>
          <p:cNvPr id="72" name="TextBox 23"/>
          <p:cNvSpPr txBox="1"/>
          <p:nvPr>
            <p:custDataLst>
              <p:tags r:id="rId6"/>
            </p:custDataLst>
          </p:nvPr>
        </p:nvSpPr>
        <p:spPr>
          <a:xfrm>
            <a:off x="7996555" y="5494655"/>
            <a:ext cx="2554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id-ID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9.7.26-2019.8.15</a:t>
            </a:r>
            <a:endParaRPr lang="en-US" altLang="id-ID" sz="1400" b="1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Box 24"/>
          <p:cNvSpPr txBox="1"/>
          <p:nvPr>
            <p:custDataLst>
              <p:tags r:id="rId7"/>
            </p:custDataLst>
          </p:nvPr>
        </p:nvSpPr>
        <p:spPr>
          <a:xfrm>
            <a:off x="8641715" y="4364990"/>
            <a:ext cx="22504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id-ID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2019.8.15-2019.11.30</a:t>
            </a:r>
            <a:endParaRPr lang="en-US" altLang="id-ID" sz="1400" b="1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Box 25"/>
          <p:cNvSpPr txBox="1"/>
          <p:nvPr>
            <p:custDataLst>
              <p:tags r:id="rId8"/>
            </p:custDataLst>
          </p:nvPr>
        </p:nvSpPr>
        <p:spPr>
          <a:xfrm>
            <a:off x="9514205" y="3547110"/>
            <a:ext cx="24174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id-ID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9.12.1-2019.12.15</a:t>
            </a:r>
            <a:endParaRPr lang="en-US" altLang="id-ID" sz="1400" b="1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Box 26"/>
          <p:cNvSpPr txBox="1"/>
          <p:nvPr>
            <p:custDataLst>
              <p:tags r:id="rId9"/>
            </p:custDataLst>
          </p:nvPr>
        </p:nvSpPr>
        <p:spPr>
          <a:xfrm>
            <a:off x="10489565" y="3122295"/>
            <a:ext cx="16319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id-ID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9.12.15-</a:t>
            </a:r>
            <a:r>
              <a:rPr lang="zh-CN" alt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至今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" name="Group 28"/>
          <p:cNvGrpSpPr/>
          <p:nvPr>
            <p:custDataLst>
              <p:tags r:id="rId10"/>
            </p:custDataLst>
          </p:nvPr>
        </p:nvGrpSpPr>
        <p:grpSpPr>
          <a:xfrm flipH="1">
            <a:off x="5194138" y="5298954"/>
            <a:ext cx="2352384" cy="315421"/>
            <a:chOff x="2108477" y="2757465"/>
            <a:chExt cx="2423386" cy="299955"/>
          </a:xfrm>
        </p:grpSpPr>
        <p:cxnSp>
          <p:nvCxnSpPr>
            <p:cNvPr id="86" name="Straight Connector 30"/>
            <p:cNvCxnSpPr/>
            <p:nvPr>
              <p:custDataLst>
                <p:tags r:id="rId11"/>
              </p:custDataLst>
            </p:nvPr>
          </p:nvCxnSpPr>
          <p:spPr>
            <a:xfrm flipH="1">
              <a:off x="2108477" y="2757465"/>
              <a:ext cx="1864621" cy="299955"/>
            </a:xfrm>
            <a:prstGeom prst="line">
              <a:avLst/>
            </a:prstGeom>
            <a:ln w="12700">
              <a:solidFill>
                <a:sysClr val="window" lastClr="FFFFFF">
                  <a:lumMod val="65000"/>
                </a:sysClr>
              </a:solidFill>
              <a:headEnd type="none"/>
              <a:tailEnd type="oval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87" name="Straight Connector 31"/>
            <p:cNvCxnSpPr/>
            <p:nvPr>
              <p:custDataLst>
                <p:tags r:id="rId12"/>
              </p:custDataLst>
            </p:nvPr>
          </p:nvCxnSpPr>
          <p:spPr>
            <a:xfrm flipH="1" flipV="1">
              <a:off x="3973098" y="2757465"/>
              <a:ext cx="558765" cy="907"/>
            </a:xfrm>
            <a:prstGeom prst="line">
              <a:avLst/>
            </a:prstGeom>
            <a:ln w="12700">
              <a:solidFill>
                <a:sysClr val="window" lastClr="FFFFFF">
                  <a:lumMod val="65000"/>
                </a:sysClr>
              </a:solidFill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</p:grpSp>
      <p:sp>
        <p:nvSpPr>
          <p:cNvPr id="88" name="Oval 29"/>
          <p:cNvSpPr/>
          <p:nvPr>
            <p:custDataLst>
              <p:tags r:id="rId13"/>
            </p:custDataLst>
          </p:nvPr>
        </p:nvSpPr>
        <p:spPr>
          <a:xfrm flipH="1">
            <a:off x="5021916" y="5198793"/>
            <a:ext cx="184919" cy="200322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id-ID"/>
          </a:p>
        </p:txBody>
      </p:sp>
      <p:sp>
        <p:nvSpPr>
          <p:cNvPr id="91" name="Oval 36"/>
          <p:cNvSpPr/>
          <p:nvPr>
            <p:custDataLst>
              <p:tags r:id="rId14"/>
            </p:custDataLst>
          </p:nvPr>
        </p:nvSpPr>
        <p:spPr>
          <a:xfrm>
            <a:off x="4131310" y="5011420"/>
            <a:ext cx="813435" cy="765175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r>
              <a:rPr lang="zh-CN" altLang="id-ID" baseline="-25000"/>
              <a:t>软件编码</a:t>
            </a:r>
            <a:endParaRPr lang="zh-CN" altLang="id-ID" baseline="-25000"/>
          </a:p>
        </p:txBody>
      </p:sp>
      <p:sp>
        <p:nvSpPr>
          <p:cNvPr id="97" name="TextBox 37"/>
          <p:cNvSpPr txBox="1"/>
          <p:nvPr>
            <p:custDataLst>
              <p:tags r:id="rId15"/>
            </p:custDataLst>
          </p:nvPr>
        </p:nvSpPr>
        <p:spPr>
          <a:xfrm>
            <a:off x="624999" y="5322571"/>
            <a:ext cx="3506431" cy="507832"/>
          </a:xfrm>
          <a:prstGeom prst="rect">
            <a:avLst/>
          </a:prstGeom>
          <a:noFill/>
        </p:spPr>
        <p:txBody>
          <a:bodyPr wrap="square" tIns="0" rtlCol="0">
            <a:normAutofit/>
          </a:bodyPr>
          <a:p>
            <a:pPr algn="r">
              <a:lnSpc>
                <a:spcPct val="120000"/>
              </a:lnSpc>
            </a:pPr>
            <a:r>
              <a:rPr lang="zh-CN" altLang="en-US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基于用户需求、原型、</a:t>
            </a:r>
            <a:r>
              <a:rPr lang="en-US" altLang="zh-CN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用例</a:t>
            </a:r>
            <a:r>
              <a:rPr lang="en-US" altLang="zh-CN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912</a:t>
            </a:r>
            <a:r>
              <a:rPr lang="zh-CN" altLang="en-US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条，测试场景文档</a:t>
            </a:r>
            <a:r>
              <a:rPr lang="en-US" altLang="zh-CN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200" spc="150">
                <a:solidFill>
                  <a:sysClr val="window" lastClr="FFFFFF">
                    <a:lumMod val="6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spc="150">
              <a:solidFill>
                <a:sysClr val="window" lastClr="FFFFFF">
                  <a:lumMod val="6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TextBox 38"/>
          <p:cNvSpPr txBox="1"/>
          <p:nvPr>
            <p:custDataLst>
              <p:tags r:id="rId16"/>
            </p:custDataLst>
          </p:nvPr>
        </p:nvSpPr>
        <p:spPr>
          <a:xfrm>
            <a:off x="624998" y="4893933"/>
            <a:ext cx="3506431" cy="40011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p>
            <a:pPr algn="r">
              <a:lnSpc>
                <a:spcPct val="120000"/>
              </a:lnSpc>
            </a:pPr>
            <a:r>
              <a:rPr lang="zh-CN" altLang="en-US" b="1" spc="30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b="1" spc="30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TextBox 66"/>
          <p:cNvSpPr txBox="1"/>
          <p:nvPr>
            <p:custDataLst>
              <p:tags r:id="rId17"/>
            </p:custDataLst>
          </p:nvPr>
        </p:nvSpPr>
        <p:spPr>
          <a:xfrm>
            <a:off x="1858010" y="4053205"/>
            <a:ext cx="3506470" cy="840105"/>
          </a:xfrm>
          <a:prstGeom prst="rect">
            <a:avLst/>
          </a:prstGeom>
          <a:noFill/>
        </p:spPr>
        <p:txBody>
          <a:bodyPr wrap="square" tIns="0" rtlCol="0">
            <a:normAutofit lnSpcReduction="20000"/>
            <a:scene3d>
              <a:camera prst="orthographicFront"/>
              <a:lightRig rig="threePt" dir="t"/>
            </a:scene3d>
          </a:bodyPr>
          <a:p>
            <a:pPr algn="l">
              <a:lnSpc>
                <a:spcPct val="120000"/>
              </a:lnSpc>
            </a:pPr>
            <a:r>
              <a:rPr lang="en-US" altLang="zh-CN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执行用例，</a:t>
            </a:r>
            <a:r>
              <a:rPr lang="zh-CN" altLang="en-US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提单</a:t>
            </a:r>
            <a:r>
              <a:rPr lang="en-US" altLang="zh-CN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404</a:t>
            </a:r>
            <a:r>
              <a:rPr lang="zh-CN" altLang="en-US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个，严重</a:t>
            </a:r>
            <a:r>
              <a:rPr lang="en-US" altLang="zh-CN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42</a:t>
            </a:r>
            <a:r>
              <a:rPr lang="zh-CN" altLang="en-US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个，一般</a:t>
            </a:r>
            <a:r>
              <a:rPr lang="en-US" altLang="zh-CN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270</a:t>
            </a:r>
            <a:r>
              <a:rPr lang="zh-CN" altLang="en-US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个，细微</a:t>
            </a:r>
            <a:r>
              <a:rPr lang="en-US" altLang="zh-CN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39</a:t>
            </a:r>
            <a:r>
              <a:rPr lang="zh-CN" altLang="en-US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个，建议</a:t>
            </a:r>
            <a:r>
              <a:rPr lang="en-US" altLang="zh-CN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53</a:t>
            </a:r>
            <a:r>
              <a:rPr lang="zh-CN" altLang="en-US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个。</a:t>
            </a:r>
            <a:endParaRPr lang="zh-CN" altLang="en-US" sz="1200" spc="1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输出测试报告。</a:t>
            </a:r>
            <a:endParaRPr lang="zh-CN" altLang="en-US" sz="1200" spc="1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输出用户手册（民政、储备</a:t>
            </a:r>
            <a:r>
              <a:rPr lang="zh-CN" altLang="en-US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1200" spc="1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TextBox 67"/>
          <p:cNvSpPr txBox="1"/>
          <p:nvPr>
            <p:custDataLst>
              <p:tags r:id="rId18"/>
            </p:custDataLst>
          </p:nvPr>
        </p:nvSpPr>
        <p:spPr>
          <a:xfrm>
            <a:off x="1940560" y="3072765"/>
            <a:ext cx="4574540" cy="90297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Autofit/>
          </a:bodyPr>
          <a:p>
            <a:pPr algn="l">
              <a:lnSpc>
                <a:spcPct val="120000"/>
              </a:lnSpc>
            </a:pPr>
            <a:r>
              <a:rPr lang="zh-CN" altLang="en-US" sz="1700" b="1" spc="30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执行用例</a:t>
            </a:r>
            <a:endParaRPr lang="zh-CN" altLang="en-US" sz="1700" b="1" spc="30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TextBox 72"/>
          <p:cNvSpPr txBox="1"/>
          <p:nvPr>
            <p:custDataLst>
              <p:tags r:id="rId19"/>
            </p:custDataLst>
          </p:nvPr>
        </p:nvSpPr>
        <p:spPr>
          <a:xfrm>
            <a:off x="3526790" y="2614295"/>
            <a:ext cx="3506470" cy="730250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p>
            <a:pPr algn="l">
              <a:lnSpc>
                <a:spcPct val="120000"/>
              </a:lnSpc>
            </a:pPr>
            <a:r>
              <a:rPr lang="zh-CN" altLang="en-US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因储备管理系统没有稳定，在交付期间，做验收的测试，确保</a:t>
            </a:r>
            <a:r>
              <a:rPr lang="zh-CN" altLang="en-US" sz="1200" spc="15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冒烟测试</a:t>
            </a:r>
            <a:r>
              <a:rPr lang="zh-CN" altLang="en-US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通过，期间很多问题也得不到及时的修正</a:t>
            </a:r>
            <a:r>
              <a:rPr lang="zh-CN" altLang="en-US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spc="1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Box 73"/>
          <p:cNvSpPr txBox="1"/>
          <p:nvPr>
            <p:custDataLst>
              <p:tags r:id="rId20"/>
            </p:custDataLst>
          </p:nvPr>
        </p:nvSpPr>
        <p:spPr>
          <a:xfrm>
            <a:off x="3445534" y="2074386"/>
            <a:ext cx="3506431" cy="40011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  <a:scene3d>
              <a:camera prst="orthographicFront"/>
              <a:lightRig rig="threePt" dir="t"/>
            </a:scene3d>
          </a:bodyPr>
          <a:p>
            <a:pPr algn="r">
              <a:lnSpc>
                <a:spcPct val="120000"/>
              </a:lnSpc>
            </a:pPr>
            <a:r>
              <a:rPr lang="zh-CN" altLang="en-US" b="1" spc="3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项目交付</a:t>
            </a:r>
            <a:endParaRPr lang="zh-CN" altLang="en-US" b="1" spc="3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Box 78"/>
          <p:cNvSpPr txBox="1"/>
          <p:nvPr>
            <p:custDataLst>
              <p:tags r:id="rId21"/>
            </p:custDataLst>
          </p:nvPr>
        </p:nvSpPr>
        <p:spPr>
          <a:xfrm>
            <a:off x="9454515" y="943610"/>
            <a:ext cx="2113280" cy="1020445"/>
          </a:xfrm>
          <a:prstGeom prst="rect">
            <a:avLst/>
          </a:prstGeom>
          <a:noFill/>
        </p:spPr>
        <p:txBody>
          <a:bodyPr wrap="square" tIns="0" rtlCol="0">
            <a:normAutofit/>
          </a:bodyPr>
          <a:p>
            <a:pPr algn="l">
              <a:lnSpc>
                <a:spcPct val="120000"/>
              </a:lnSpc>
            </a:pPr>
            <a:r>
              <a:rPr lang="zh-CN" altLang="en-US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交付期间，部分系统提出了新的需求，需要继续开发、测试、维护。</a:t>
            </a:r>
            <a:endParaRPr lang="zh-CN" altLang="en-US" sz="1200" spc="1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Box 79"/>
          <p:cNvSpPr txBox="1"/>
          <p:nvPr>
            <p:custDataLst>
              <p:tags r:id="rId22"/>
            </p:custDataLst>
          </p:nvPr>
        </p:nvSpPr>
        <p:spPr>
          <a:xfrm>
            <a:off x="6642084" y="512529"/>
            <a:ext cx="3506431" cy="40011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p>
            <a:pPr algn="r">
              <a:lnSpc>
                <a:spcPct val="120000"/>
              </a:lnSpc>
            </a:pPr>
            <a:r>
              <a:rPr lang="zh-CN" altLang="en-US" b="1" spc="30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endParaRPr lang="zh-CN" altLang="en-US" b="1" spc="30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0" name="Group 81"/>
          <p:cNvGrpSpPr/>
          <p:nvPr>
            <p:custDataLst>
              <p:tags r:id="rId23"/>
            </p:custDataLst>
          </p:nvPr>
        </p:nvGrpSpPr>
        <p:grpSpPr>
          <a:xfrm flipH="1">
            <a:off x="6392994" y="4024904"/>
            <a:ext cx="1775413" cy="397613"/>
            <a:chOff x="2756450" y="2757465"/>
            <a:chExt cx="1775413" cy="397613"/>
          </a:xfrm>
        </p:grpSpPr>
        <p:cxnSp>
          <p:nvCxnSpPr>
            <p:cNvPr id="111" name="Straight Connector 83"/>
            <p:cNvCxnSpPr/>
            <p:nvPr>
              <p:custDataLst>
                <p:tags r:id="rId24"/>
              </p:custDataLst>
            </p:nvPr>
          </p:nvCxnSpPr>
          <p:spPr>
            <a:xfrm flipH="1">
              <a:off x="2756450" y="2757465"/>
              <a:ext cx="1216648" cy="397613"/>
            </a:xfrm>
            <a:prstGeom prst="line">
              <a:avLst/>
            </a:prstGeom>
            <a:ln w="12700">
              <a:solidFill>
                <a:sysClr val="window" lastClr="FFFFFF">
                  <a:lumMod val="65000"/>
                </a:sysClr>
              </a:solidFill>
              <a:headEnd type="none"/>
              <a:tailEnd type="oval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112" name="Straight Connector 84"/>
            <p:cNvCxnSpPr/>
            <p:nvPr>
              <p:custDataLst>
                <p:tags r:id="rId25"/>
              </p:custDataLst>
            </p:nvPr>
          </p:nvCxnSpPr>
          <p:spPr>
            <a:xfrm flipH="1" flipV="1">
              <a:off x="3973098" y="2757465"/>
              <a:ext cx="558765" cy="907"/>
            </a:xfrm>
            <a:prstGeom prst="line">
              <a:avLst/>
            </a:prstGeom>
            <a:ln w="12700">
              <a:solidFill>
                <a:sysClr val="window" lastClr="FFFFFF">
                  <a:lumMod val="65000"/>
                </a:sysClr>
              </a:solidFill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</p:grpSp>
      <p:sp>
        <p:nvSpPr>
          <p:cNvPr id="113" name="Oval 82"/>
          <p:cNvSpPr/>
          <p:nvPr>
            <p:custDataLst>
              <p:tags r:id="rId26"/>
            </p:custDataLst>
          </p:nvPr>
        </p:nvSpPr>
        <p:spPr>
          <a:xfrm flipH="1">
            <a:off x="6215574" y="3929654"/>
            <a:ext cx="190500" cy="1905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id-ID"/>
          </a:p>
        </p:txBody>
      </p:sp>
      <p:cxnSp>
        <p:nvCxnSpPr>
          <p:cNvPr id="114" name="Straight Connector 89"/>
          <p:cNvCxnSpPr>
            <a:stCxn id="115" idx="2"/>
          </p:cNvCxnSpPr>
          <p:nvPr>
            <p:custDataLst>
              <p:tags r:id="rId27"/>
            </p:custDataLst>
          </p:nvPr>
        </p:nvCxnSpPr>
        <p:spPr>
          <a:xfrm>
            <a:off x="8045627" y="2862347"/>
            <a:ext cx="1216648" cy="566653"/>
          </a:xfrm>
          <a:prstGeom prst="line">
            <a:avLst/>
          </a:prstGeom>
          <a:ln w="12700">
            <a:solidFill>
              <a:sysClr val="window" lastClr="FFFFFF">
                <a:lumMod val="65000"/>
              </a:sysClr>
            </a:solidFill>
            <a:headEnd type="none"/>
            <a:tailEnd type="oval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115" name="Oval 88"/>
          <p:cNvSpPr/>
          <p:nvPr>
            <p:custDataLst>
              <p:tags r:id="rId28"/>
            </p:custDataLst>
          </p:nvPr>
        </p:nvSpPr>
        <p:spPr>
          <a:xfrm flipH="1">
            <a:off x="7855127" y="2767097"/>
            <a:ext cx="190500" cy="1905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id-ID"/>
          </a:p>
        </p:txBody>
      </p:sp>
      <p:cxnSp>
        <p:nvCxnSpPr>
          <p:cNvPr id="116" name="Straight Connector 95"/>
          <p:cNvCxnSpPr/>
          <p:nvPr>
            <p:custDataLst>
              <p:tags r:id="rId29"/>
            </p:custDataLst>
          </p:nvPr>
        </p:nvCxnSpPr>
        <p:spPr>
          <a:xfrm>
            <a:off x="10386143" y="2211676"/>
            <a:ext cx="729033" cy="589076"/>
          </a:xfrm>
          <a:prstGeom prst="line">
            <a:avLst/>
          </a:prstGeom>
          <a:ln w="12700">
            <a:solidFill>
              <a:sysClr val="window" lastClr="FFFFFF">
                <a:lumMod val="65000"/>
              </a:sysClr>
            </a:solidFill>
            <a:headEnd type="none"/>
            <a:tailEnd type="oval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117" name="Oval 94"/>
          <p:cNvSpPr/>
          <p:nvPr>
            <p:custDataLst>
              <p:tags r:id="rId30"/>
            </p:custDataLst>
          </p:nvPr>
        </p:nvSpPr>
        <p:spPr>
          <a:xfrm flipH="1">
            <a:off x="10109876" y="2021134"/>
            <a:ext cx="190500" cy="1905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id-ID"/>
          </a:p>
        </p:txBody>
      </p:sp>
      <p:grpSp>
        <p:nvGrpSpPr>
          <p:cNvPr id="119" name="Group 104"/>
          <p:cNvGrpSpPr/>
          <p:nvPr>
            <p:custDataLst>
              <p:tags r:id="rId31"/>
            </p:custDataLst>
          </p:nvPr>
        </p:nvGrpSpPr>
        <p:grpSpPr>
          <a:xfrm>
            <a:off x="7231041" y="2719950"/>
            <a:ext cx="377503" cy="353205"/>
            <a:chOff x="6964363" y="2108200"/>
            <a:chExt cx="690562" cy="646113"/>
          </a:xfrm>
          <a:solidFill>
            <a:sysClr val="window" lastClr="FFFFFF"/>
          </a:solidFill>
        </p:grpSpPr>
        <p:sp>
          <p:nvSpPr>
            <p:cNvPr id="120" name="Freeform 91"/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7050088" y="2193925"/>
              <a:ext cx="519112" cy="344488"/>
            </a:xfrm>
            <a:custGeom>
              <a:avLst/>
              <a:gdLst>
                <a:gd name="T0" fmla="*/ 503 w 12071"/>
                <a:gd name="T1" fmla="*/ 502 h 8033"/>
                <a:gd name="T2" fmla="*/ 11568 w 12071"/>
                <a:gd name="T3" fmla="*/ 0 h 8033"/>
                <a:gd name="T4" fmla="*/ 452 w 12071"/>
                <a:gd name="T5" fmla="*/ 5 h 8033"/>
                <a:gd name="T6" fmla="*/ 377 w 12071"/>
                <a:gd name="T7" fmla="*/ 18 h 8033"/>
                <a:gd name="T8" fmla="*/ 307 w 12071"/>
                <a:gd name="T9" fmla="*/ 41 h 8033"/>
                <a:gd name="T10" fmla="*/ 242 w 12071"/>
                <a:gd name="T11" fmla="*/ 74 h 8033"/>
                <a:gd name="T12" fmla="*/ 183 w 12071"/>
                <a:gd name="T13" fmla="*/ 116 h 8033"/>
                <a:gd name="T14" fmla="*/ 131 w 12071"/>
                <a:gd name="T15" fmla="*/ 166 h 8033"/>
                <a:gd name="T16" fmla="*/ 85 w 12071"/>
                <a:gd name="T17" fmla="*/ 222 h 8033"/>
                <a:gd name="T18" fmla="*/ 49 w 12071"/>
                <a:gd name="T19" fmla="*/ 284 h 8033"/>
                <a:gd name="T20" fmla="*/ 22 w 12071"/>
                <a:gd name="T21" fmla="*/ 353 h 8033"/>
                <a:gd name="T22" fmla="*/ 6 w 12071"/>
                <a:gd name="T23" fmla="*/ 426 h 8033"/>
                <a:gd name="T24" fmla="*/ 0 w 12071"/>
                <a:gd name="T25" fmla="*/ 502 h 8033"/>
                <a:gd name="T26" fmla="*/ 3 w 12071"/>
                <a:gd name="T27" fmla="*/ 7582 h 8033"/>
                <a:gd name="T28" fmla="*/ 16 w 12071"/>
                <a:gd name="T29" fmla="*/ 7656 h 8033"/>
                <a:gd name="T30" fmla="*/ 39 w 12071"/>
                <a:gd name="T31" fmla="*/ 7726 h 8033"/>
                <a:gd name="T32" fmla="*/ 72 w 12071"/>
                <a:gd name="T33" fmla="*/ 7792 h 8033"/>
                <a:gd name="T34" fmla="*/ 115 w 12071"/>
                <a:gd name="T35" fmla="*/ 7850 h 8033"/>
                <a:gd name="T36" fmla="*/ 165 w 12071"/>
                <a:gd name="T37" fmla="*/ 7902 h 8033"/>
                <a:gd name="T38" fmla="*/ 221 w 12071"/>
                <a:gd name="T39" fmla="*/ 7947 h 8033"/>
                <a:gd name="T40" fmla="*/ 285 w 12071"/>
                <a:gd name="T41" fmla="*/ 7983 h 8033"/>
                <a:gd name="T42" fmla="*/ 353 w 12071"/>
                <a:gd name="T43" fmla="*/ 8011 h 8033"/>
                <a:gd name="T44" fmla="*/ 426 w 12071"/>
                <a:gd name="T45" fmla="*/ 8027 h 8033"/>
                <a:gd name="T46" fmla="*/ 503 w 12071"/>
                <a:gd name="T47" fmla="*/ 8033 h 8033"/>
                <a:gd name="T48" fmla="*/ 11619 w 12071"/>
                <a:gd name="T49" fmla="*/ 8030 h 8033"/>
                <a:gd name="T50" fmla="*/ 11694 w 12071"/>
                <a:gd name="T51" fmla="*/ 8017 h 8033"/>
                <a:gd name="T52" fmla="*/ 11764 w 12071"/>
                <a:gd name="T53" fmla="*/ 7994 h 8033"/>
                <a:gd name="T54" fmla="*/ 11829 w 12071"/>
                <a:gd name="T55" fmla="*/ 7960 h 8033"/>
                <a:gd name="T56" fmla="*/ 11888 w 12071"/>
                <a:gd name="T57" fmla="*/ 7918 h 8033"/>
                <a:gd name="T58" fmla="*/ 11940 w 12071"/>
                <a:gd name="T59" fmla="*/ 7868 h 8033"/>
                <a:gd name="T60" fmla="*/ 11986 w 12071"/>
                <a:gd name="T61" fmla="*/ 7812 h 8033"/>
                <a:gd name="T62" fmla="*/ 12022 w 12071"/>
                <a:gd name="T63" fmla="*/ 7749 h 8033"/>
                <a:gd name="T64" fmla="*/ 12049 w 12071"/>
                <a:gd name="T65" fmla="*/ 7680 h 8033"/>
                <a:gd name="T66" fmla="*/ 12065 w 12071"/>
                <a:gd name="T67" fmla="*/ 7607 h 8033"/>
                <a:gd name="T68" fmla="*/ 12071 w 12071"/>
                <a:gd name="T69" fmla="*/ 7531 h 8033"/>
                <a:gd name="T70" fmla="*/ 12068 w 12071"/>
                <a:gd name="T71" fmla="*/ 451 h 8033"/>
                <a:gd name="T72" fmla="*/ 12055 w 12071"/>
                <a:gd name="T73" fmla="*/ 377 h 8033"/>
                <a:gd name="T74" fmla="*/ 12032 w 12071"/>
                <a:gd name="T75" fmla="*/ 306 h 8033"/>
                <a:gd name="T76" fmla="*/ 11999 w 12071"/>
                <a:gd name="T77" fmla="*/ 242 h 8033"/>
                <a:gd name="T78" fmla="*/ 11956 w 12071"/>
                <a:gd name="T79" fmla="*/ 183 h 8033"/>
                <a:gd name="T80" fmla="*/ 11906 w 12071"/>
                <a:gd name="T81" fmla="*/ 131 h 8033"/>
                <a:gd name="T82" fmla="*/ 11850 w 12071"/>
                <a:gd name="T83" fmla="*/ 85 h 8033"/>
                <a:gd name="T84" fmla="*/ 11786 w 12071"/>
                <a:gd name="T85" fmla="*/ 49 h 8033"/>
                <a:gd name="T86" fmla="*/ 11718 w 12071"/>
                <a:gd name="T87" fmla="*/ 22 h 8033"/>
                <a:gd name="T88" fmla="*/ 11645 w 12071"/>
                <a:gd name="T89" fmla="*/ 6 h 8033"/>
                <a:gd name="T90" fmla="*/ 11568 w 12071"/>
                <a:gd name="T91" fmla="*/ 0 h 8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1" h="8033">
                  <a:moveTo>
                    <a:pt x="11568" y="7533"/>
                  </a:moveTo>
                  <a:lnTo>
                    <a:pt x="503" y="7533"/>
                  </a:lnTo>
                  <a:lnTo>
                    <a:pt x="503" y="502"/>
                  </a:lnTo>
                  <a:lnTo>
                    <a:pt x="11568" y="502"/>
                  </a:lnTo>
                  <a:lnTo>
                    <a:pt x="11568" y="7533"/>
                  </a:lnTo>
                  <a:close/>
                  <a:moveTo>
                    <a:pt x="11568" y="0"/>
                  </a:moveTo>
                  <a:lnTo>
                    <a:pt x="503" y="2"/>
                  </a:lnTo>
                  <a:lnTo>
                    <a:pt x="477" y="3"/>
                  </a:lnTo>
                  <a:lnTo>
                    <a:pt x="452" y="5"/>
                  </a:lnTo>
                  <a:lnTo>
                    <a:pt x="426" y="8"/>
                  </a:lnTo>
                  <a:lnTo>
                    <a:pt x="401" y="12"/>
                  </a:lnTo>
                  <a:lnTo>
                    <a:pt x="377" y="18"/>
                  </a:lnTo>
                  <a:lnTo>
                    <a:pt x="353" y="24"/>
                  </a:lnTo>
                  <a:lnTo>
                    <a:pt x="330" y="32"/>
                  </a:lnTo>
                  <a:lnTo>
                    <a:pt x="307" y="41"/>
                  </a:lnTo>
                  <a:lnTo>
                    <a:pt x="285" y="51"/>
                  </a:lnTo>
                  <a:lnTo>
                    <a:pt x="263" y="62"/>
                  </a:lnTo>
                  <a:lnTo>
                    <a:pt x="242" y="74"/>
                  </a:lnTo>
                  <a:lnTo>
                    <a:pt x="221" y="87"/>
                  </a:lnTo>
                  <a:lnTo>
                    <a:pt x="202" y="102"/>
                  </a:lnTo>
                  <a:lnTo>
                    <a:pt x="183" y="116"/>
                  </a:lnTo>
                  <a:lnTo>
                    <a:pt x="165" y="132"/>
                  </a:lnTo>
                  <a:lnTo>
                    <a:pt x="147" y="148"/>
                  </a:lnTo>
                  <a:lnTo>
                    <a:pt x="131" y="166"/>
                  </a:lnTo>
                  <a:lnTo>
                    <a:pt x="115" y="184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2"/>
                  </a:lnTo>
                  <a:lnTo>
                    <a:pt x="0" y="7531"/>
                  </a:lnTo>
                  <a:lnTo>
                    <a:pt x="1" y="7557"/>
                  </a:lnTo>
                  <a:lnTo>
                    <a:pt x="3" y="7582"/>
                  </a:lnTo>
                  <a:lnTo>
                    <a:pt x="6" y="7607"/>
                  </a:lnTo>
                  <a:lnTo>
                    <a:pt x="10" y="7632"/>
                  </a:lnTo>
                  <a:lnTo>
                    <a:pt x="16" y="7656"/>
                  </a:lnTo>
                  <a:lnTo>
                    <a:pt x="22" y="7680"/>
                  </a:lnTo>
                  <a:lnTo>
                    <a:pt x="30" y="7703"/>
                  </a:lnTo>
                  <a:lnTo>
                    <a:pt x="39" y="7726"/>
                  </a:lnTo>
                  <a:lnTo>
                    <a:pt x="49" y="7749"/>
                  </a:lnTo>
                  <a:lnTo>
                    <a:pt x="60" y="7771"/>
                  </a:lnTo>
                  <a:lnTo>
                    <a:pt x="72" y="7792"/>
                  </a:lnTo>
                  <a:lnTo>
                    <a:pt x="85" y="7812"/>
                  </a:lnTo>
                  <a:lnTo>
                    <a:pt x="99" y="7831"/>
                  </a:lnTo>
                  <a:lnTo>
                    <a:pt x="115" y="7850"/>
                  </a:lnTo>
                  <a:lnTo>
                    <a:pt x="131" y="7868"/>
                  </a:lnTo>
                  <a:lnTo>
                    <a:pt x="147" y="7886"/>
                  </a:lnTo>
                  <a:lnTo>
                    <a:pt x="165" y="7902"/>
                  </a:lnTo>
                  <a:lnTo>
                    <a:pt x="183" y="7918"/>
                  </a:lnTo>
                  <a:lnTo>
                    <a:pt x="202" y="7933"/>
                  </a:lnTo>
                  <a:lnTo>
                    <a:pt x="221" y="7947"/>
                  </a:lnTo>
                  <a:lnTo>
                    <a:pt x="242" y="7960"/>
                  </a:lnTo>
                  <a:lnTo>
                    <a:pt x="263" y="7972"/>
                  </a:lnTo>
                  <a:lnTo>
                    <a:pt x="285" y="7983"/>
                  </a:lnTo>
                  <a:lnTo>
                    <a:pt x="307" y="7994"/>
                  </a:lnTo>
                  <a:lnTo>
                    <a:pt x="330" y="8003"/>
                  </a:lnTo>
                  <a:lnTo>
                    <a:pt x="353" y="8011"/>
                  </a:lnTo>
                  <a:lnTo>
                    <a:pt x="377" y="8017"/>
                  </a:lnTo>
                  <a:lnTo>
                    <a:pt x="401" y="8023"/>
                  </a:lnTo>
                  <a:lnTo>
                    <a:pt x="426" y="8027"/>
                  </a:lnTo>
                  <a:lnTo>
                    <a:pt x="452" y="8030"/>
                  </a:lnTo>
                  <a:lnTo>
                    <a:pt x="477" y="8032"/>
                  </a:lnTo>
                  <a:lnTo>
                    <a:pt x="503" y="8033"/>
                  </a:lnTo>
                  <a:lnTo>
                    <a:pt x="11568" y="8033"/>
                  </a:lnTo>
                  <a:lnTo>
                    <a:pt x="11594" y="8032"/>
                  </a:lnTo>
                  <a:lnTo>
                    <a:pt x="11619" y="8030"/>
                  </a:lnTo>
                  <a:lnTo>
                    <a:pt x="11645" y="8027"/>
                  </a:lnTo>
                  <a:lnTo>
                    <a:pt x="11670" y="8023"/>
                  </a:lnTo>
                  <a:lnTo>
                    <a:pt x="11694" y="8017"/>
                  </a:lnTo>
                  <a:lnTo>
                    <a:pt x="11718" y="8011"/>
                  </a:lnTo>
                  <a:lnTo>
                    <a:pt x="11741" y="8003"/>
                  </a:lnTo>
                  <a:lnTo>
                    <a:pt x="11764" y="7994"/>
                  </a:lnTo>
                  <a:lnTo>
                    <a:pt x="11786" y="7983"/>
                  </a:lnTo>
                  <a:lnTo>
                    <a:pt x="11809" y="7972"/>
                  </a:lnTo>
                  <a:lnTo>
                    <a:pt x="11829" y="7960"/>
                  </a:lnTo>
                  <a:lnTo>
                    <a:pt x="11850" y="7947"/>
                  </a:lnTo>
                  <a:lnTo>
                    <a:pt x="11869" y="7933"/>
                  </a:lnTo>
                  <a:lnTo>
                    <a:pt x="11888" y="7918"/>
                  </a:lnTo>
                  <a:lnTo>
                    <a:pt x="11906" y="7902"/>
                  </a:lnTo>
                  <a:lnTo>
                    <a:pt x="11924" y="7886"/>
                  </a:lnTo>
                  <a:lnTo>
                    <a:pt x="11940" y="7868"/>
                  </a:lnTo>
                  <a:lnTo>
                    <a:pt x="11956" y="7850"/>
                  </a:lnTo>
                  <a:lnTo>
                    <a:pt x="11972" y="7831"/>
                  </a:lnTo>
                  <a:lnTo>
                    <a:pt x="11986" y="7812"/>
                  </a:lnTo>
                  <a:lnTo>
                    <a:pt x="11999" y="7792"/>
                  </a:lnTo>
                  <a:lnTo>
                    <a:pt x="12011" y="7771"/>
                  </a:lnTo>
                  <a:lnTo>
                    <a:pt x="12022" y="7749"/>
                  </a:lnTo>
                  <a:lnTo>
                    <a:pt x="12032" y="7726"/>
                  </a:lnTo>
                  <a:lnTo>
                    <a:pt x="12041" y="7703"/>
                  </a:lnTo>
                  <a:lnTo>
                    <a:pt x="12049" y="7680"/>
                  </a:lnTo>
                  <a:lnTo>
                    <a:pt x="12055" y="7656"/>
                  </a:lnTo>
                  <a:lnTo>
                    <a:pt x="12061" y="7632"/>
                  </a:lnTo>
                  <a:lnTo>
                    <a:pt x="12065" y="7607"/>
                  </a:lnTo>
                  <a:lnTo>
                    <a:pt x="12068" y="7582"/>
                  </a:lnTo>
                  <a:lnTo>
                    <a:pt x="12070" y="7557"/>
                  </a:lnTo>
                  <a:lnTo>
                    <a:pt x="12071" y="7531"/>
                  </a:lnTo>
                  <a:lnTo>
                    <a:pt x="12071" y="502"/>
                  </a:lnTo>
                  <a:lnTo>
                    <a:pt x="12070" y="476"/>
                  </a:lnTo>
                  <a:lnTo>
                    <a:pt x="12068" y="451"/>
                  </a:lnTo>
                  <a:lnTo>
                    <a:pt x="12065" y="426"/>
                  </a:lnTo>
                  <a:lnTo>
                    <a:pt x="12061" y="401"/>
                  </a:lnTo>
                  <a:lnTo>
                    <a:pt x="12055" y="377"/>
                  </a:lnTo>
                  <a:lnTo>
                    <a:pt x="12049" y="353"/>
                  </a:lnTo>
                  <a:lnTo>
                    <a:pt x="12041" y="329"/>
                  </a:lnTo>
                  <a:lnTo>
                    <a:pt x="12032" y="306"/>
                  </a:lnTo>
                  <a:lnTo>
                    <a:pt x="12022" y="284"/>
                  </a:lnTo>
                  <a:lnTo>
                    <a:pt x="12011" y="263"/>
                  </a:lnTo>
                  <a:lnTo>
                    <a:pt x="11999" y="242"/>
                  </a:lnTo>
                  <a:lnTo>
                    <a:pt x="11986" y="221"/>
                  </a:lnTo>
                  <a:lnTo>
                    <a:pt x="11972" y="202"/>
                  </a:lnTo>
                  <a:lnTo>
                    <a:pt x="11956" y="183"/>
                  </a:lnTo>
                  <a:lnTo>
                    <a:pt x="11940" y="165"/>
                  </a:lnTo>
                  <a:lnTo>
                    <a:pt x="11924" y="147"/>
                  </a:lnTo>
                  <a:lnTo>
                    <a:pt x="11906" y="131"/>
                  </a:lnTo>
                  <a:lnTo>
                    <a:pt x="11888" y="115"/>
                  </a:lnTo>
                  <a:lnTo>
                    <a:pt x="11869" y="100"/>
                  </a:lnTo>
                  <a:lnTo>
                    <a:pt x="11850" y="85"/>
                  </a:lnTo>
                  <a:lnTo>
                    <a:pt x="11829" y="72"/>
                  </a:lnTo>
                  <a:lnTo>
                    <a:pt x="11809" y="60"/>
                  </a:lnTo>
                  <a:lnTo>
                    <a:pt x="11786" y="49"/>
                  </a:lnTo>
                  <a:lnTo>
                    <a:pt x="11764" y="39"/>
                  </a:lnTo>
                  <a:lnTo>
                    <a:pt x="11741" y="30"/>
                  </a:lnTo>
                  <a:lnTo>
                    <a:pt x="11718" y="22"/>
                  </a:lnTo>
                  <a:lnTo>
                    <a:pt x="11694" y="16"/>
                  </a:lnTo>
                  <a:lnTo>
                    <a:pt x="11670" y="10"/>
                  </a:lnTo>
                  <a:lnTo>
                    <a:pt x="11645" y="6"/>
                  </a:lnTo>
                  <a:lnTo>
                    <a:pt x="11619" y="3"/>
                  </a:lnTo>
                  <a:lnTo>
                    <a:pt x="11594" y="1"/>
                  </a:lnTo>
                  <a:lnTo>
                    <a:pt x="11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121" name="Freeform 92"/>
            <p:cNvSpPr>
              <a:spLocks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6964363" y="2108200"/>
              <a:ext cx="690562" cy="646113"/>
            </a:xfrm>
            <a:custGeom>
              <a:avLst/>
              <a:gdLst>
                <a:gd name="T0" fmla="*/ 15066 w 16095"/>
                <a:gd name="T1" fmla="*/ 11696 h 15059"/>
                <a:gd name="T2" fmla="*/ 14988 w 16095"/>
                <a:gd name="T3" fmla="*/ 11847 h 15059"/>
                <a:gd name="T4" fmla="*/ 14867 w 16095"/>
                <a:gd name="T5" fmla="*/ 11963 h 15059"/>
                <a:gd name="T6" fmla="*/ 14712 w 16095"/>
                <a:gd name="T7" fmla="*/ 12033 h 15059"/>
                <a:gd name="T8" fmla="*/ 6036 w 16095"/>
                <a:gd name="T9" fmla="*/ 12049 h 15059"/>
                <a:gd name="T10" fmla="*/ 1359 w 16095"/>
                <a:gd name="T11" fmla="*/ 12027 h 15059"/>
                <a:gd name="T12" fmla="*/ 1208 w 16095"/>
                <a:gd name="T13" fmla="*/ 11949 h 15059"/>
                <a:gd name="T14" fmla="*/ 1091 w 16095"/>
                <a:gd name="T15" fmla="*/ 11828 h 15059"/>
                <a:gd name="T16" fmla="*/ 1022 w 16095"/>
                <a:gd name="T17" fmla="*/ 11672 h 15059"/>
                <a:gd name="T18" fmla="*/ 1007 w 16095"/>
                <a:gd name="T19" fmla="*/ 1480 h 15059"/>
                <a:gd name="T20" fmla="*/ 1045 w 16095"/>
                <a:gd name="T21" fmla="*/ 1310 h 15059"/>
                <a:gd name="T22" fmla="*/ 1137 w 16095"/>
                <a:gd name="T23" fmla="*/ 1169 h 15059"/>
                <a:gd name="T24" fmla="*/ 1268 w 16095"/>
                <a:gd name="T25" fmla="*/ 1064 h 15059"/>
                <a:gd name="T26" fmla="*/ 1432 w 16095"/>
                <a:gd name="T27" fmla="*/ 1010 h 15059"/>
                <a:gd name="T28" fmla="*/ 14663 w 16095"/>
                <a:gd name="T29" fmla="*/ 1010 h 15059"/>
                <a:gd name="T30" fmla="*/ 14826 w 16095"/>
                <a:gd name="T31" fmla="*/ 1064 h 15059"/>
                <a:gd name="T32" fmla="*/ 14958 w 16095"/>
                <a:gd name="T33" fmla="*/ 1169 h 15059"/>
                <a:gd name="T34" fmla="*/ 15050 w 16095"/>
                <a:gd name="T35" fmla="*/ 1310 h 15059"/>
                <a:gd name="T36" fmla="*/ 15088 w 16095"/>
                <a:gd name="T37" fmla="*/ 1480 h 15059"/>
                <a:gd name="T38" fmla="*/ 1279 w 16095"/>
                <a:gd name="T39" fmla="*/ 17 h 15059"/>
                <a:gd name="T40" fmla="*/ 790 w 16095"/>
                <a:gd name="T41" fmla="*/ 182 h 15059"/>
                <a:gd name="T42" fmla="*/ 391 w 16095"/>
                <a:gd name="T43" fmla="*/ 493 h 15059"/>
                <a:gd name="T44" fmla="*/ 119 w 16095"/>
                <a:gd name="T45" fmla="*/ 920 h 15059"/>
                <a:gd name="T46" fmla="*/ 2 w 16095"/>
                <a:gd name="T47" fmla="*/ 1429 h 15059"/>
                <a:gd name="T48" fmla="*/ 47 w 16095"/>
                <a:gd name="T49" fmla="*/ 11922 h 15059"/>
                <a:gd name="T50" fmla="*/ 257 w 16095"/>
                <a:gd name="T51" fmla="*/ 12387 h 15059"/>
                <a:gd name="T52" fmla="*/ 604 w 16095"/>
                <a:gd name="T53" fmla="*/ 12752 h 15059"/>
                <a:gd name="T54" fmla="*/ 1056 w 16095"/>
                <a:gd name="T55" fmla="*/ 12984 h 15059"/>
                <a:gd name="T56" fmla="*/ 6539 w 16095"/>
                <a:gd name="T57" fmla="*/ 13053 h 15059"/>
                <a:gd name="T58" fmla="*/ 3299 w 16095"/>
                <a:gd name="T59" fmla="*/ 14106 h 15059"/>
                <a:gd name="T60" fmla="*/ 3180 w 16095"/>
                <a:gd name="T61" fmla="*/ 14188 h 15059"/>
                <a:gd name="T62" fmla="*/ 3089 w 16095"/>
                <a:gd name="T63" fmla="*/ 14299 h 15059"/>
                <a:gd name="T64" fmla="*/ 3034 w 16095"/>
                <a:gd name="T65" fmla="*/ 14431 h 15059"/>
                <a:gd name="T66" fmla="*/ 3019 w 16095"/>
                <a:gd name="T67" fmla="*/ 14583 h 15059"/>
                <a:gd name="T68" fmla="*/ 3057 w 16095"/>
                <a:gd name="T69" fmla="*/ 14753 h 15059"/>
                <a:gd name="T70" fmla="*/ 3149 w 16095"/>
                <a:gd name="T71" fmla="*/ 14894 h 15059"/>
                <a:gd name="T72" fmla="*/ 3280 w 16095"/>
                <a:gd name="T73" fmla="*/ 14999 h 15059"/>
                <a:gd name="T74" fmla="*/ 3444 w 16095"/>
                <a:gd name="T75" fmla="*/ 15053 h 15059"/>
                <a:gd name="T76" fmla="*/ 12651 w 16095"/>
                <a:gd name="T77" fmla="*/ 15053 h 15059"/>
                <a:gd name="T78" fmla="*/ 12814 w 16095"/>
                <a:gd name="T79" fmla="*/ 14999 h 15059"/>
                <a:gd name="T80" fmla="*/ 12946 w 16095"/>
                <a:gd name="T81" fmla="*/ 14894 h 15059"/>
                <a:gd name="T82" fmla="*/ 13038 w 16095"/>
                <a:gd name="T83" fmla="*/ 14753 h 15059"/>
                <a:gd name="T84" fmla="*/ 13076 w 16095"/>
                <a:gd name="T85" fmla="*/ 14583 h 15059"/>
                <a:gd name="T86" fmla="*/ 13061 w 16095"/>
                <a:gd name="T87" fmla="*/ 14431 h 15059"/>
                <a:gd name="T88" fmla="*/ 13006 w 16095"/>
                <a:gd name="T89" fmla="*/ 14299 h 15059"/>
                <a:gd name="T90" fmla="*/ 12915 w 16095"/>
                <a:gd name="T91" fmla="*/ 14188 h 15059"/>
                <a:gd name="T92" fmla="*/ 12796 w 16095"/>
                <a:gd name="T93" fmla="*/ 14106 h 15059"/>
                <a:gd name="T94" fmla="*/ 9556 w 16095"/>
                <a:gd name="T95" fmla="*/ 13053 h 15059"/>
                <a:gd name="T96" fmla="*/ 15039 w 16095"/>
                <a:gd name="T97" fmla="*/ 12984 h 15059"/>
                <a:gd name="T98" fmla="*/ 15491 w 16095"/>
                <a:gd name="T99" fmla="*/ 12752 h 15059"/>
                <a:gd name="T100" fmla="*/ 15838 w 16095"/>
                <a:gd name="T101" fmla="*/ 12387 h 15059"/>
                <a:gd name="T102" fmla="*/ 16048 w 16095"/>
                <a:gd name="T103" fmla="*/ 11922 h 15059"/>
                <a:gd name="T104" fmla="*/ 16093 w 16095"/>
                <a:gd name="T105" fmla="*/ 1429 h 15059"/>
                <a:gd name="T106" fmla="*/ 15976 w 16095"/>
                <a:gd name="T107" fmla="*/ 920 h 15059"/>
                <a:gd name="T108" fmla="*/ 15703 w 16095"/>
                <a:gd name="T109" fmla="*/ 493 h 15059"/>
                <a:gd name="T110" fmla="*/ 15305 w 16095"/>
                <a:gd name="T111" fmla="*/ 182 h 15059"/>
                <a:gd name="T112" fmla="*/ 14815 w 16095"/>
                <a:gd name="T113" fmla="*/ 17 h 15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95" h="15059">
                  <a:moveTo>
                    <a:pt x="15089" y="11547"/>
                  </a:moveTo>
                  <a:lnTo>
                    <a:pt x="15088" y="11573"/>
                  </a:lnTo>
                  <a:lnTo>
                    <a:pt x="15086" y="11598"/>
                  </a:lnTo>
                  <a:lnTo>
                    <a:pt x="15083" y="11623"/>
                  </a:lnTo>
                  <a:lnTo>
                    <a:pt x="15079" y="11648"/>
                  </a:lnTo>
                  <a:lnTo>
                    <a:pt x="15073" y="11672"/>
                  </a:lnTo>
                  <a:lnTo>
                    <a:pt x="15066" y="11696"/>
                  </a:lnTo>
                  <a:lnTo>
                    <a:pt x="15059" y="11719"/>
                  </a:lnTo>
                  <a:lnTo>
                    <a:pt x="15050" y="11743"/>
                  </a:lnTo>
                  <a:lnTo>
                    <a:pt x="15040" y="11765"/>
                  </a:lnTo>
                  <a:lnTo>
                    <a:pt x="15029" y="11786"/>
                  </a:lnTo>
                  <a:lnTo>
                    <a:pt x="15016" y="11807"/>
                  </a:lnTo>
                  <a:lnTo>
                    <a:pt x="15003" y="11828"/>
                  </a:lnTo>
                  <a:lnTo>
                    <a:pt x="14988" y="11847"/>
                  </a:lnTo>
                  <a:lnTo>
                    <a:pt x="14974" y="11866"/>
                  </a:lnTo>
                  <a:lnTo>
                    <a:pt x="14958" y="11884"/>
                  </a:lnTo>
                  <a:lnTo>
                    <a:pt x="14941" y="11902"/>
                  </a:lnTo>
                  <a:lnTo>
                    <a:pt x="14924" y="11918"/>
                  </a:lnTo>
                  <a:lnTo>
                    <a:pt x="14906" y="11934"/>
                  </a:lnTo>
                  <a:lnTo>
                    <a:pt x="14887" y="11949"/>
                  </a:lnTo>
                  <a:lnTo>
                    <a:pt x="14867" y="11963"/>
                  </a:lnTo>
                  <a:lnTo>
                    <a:pt x="14847" y="11977"/>
                  </a:lnTo>
                  <a:lnTo>
                    <a:pt x="14826" y="11989"/>
                  </a:lnTo>
                  <a:lnTo>
                    <a:pt x="14803" y="12000"/>
                  </a:lnTo>
                  <a:lnTo>
                    <a:pt x="14781" y="12010"/>
                  </a:lnTo>
                  <a:lnTo>
                    <a:pt x="14759" y="12019"/>
                  </a:lnTo>
                  <a:lnTo>
                    <a:pt x="14735" y="12027"/>
                  </a:lnTo>
                  <a:lnTo>
                    <a:pt x="14712" y="12033"/>
                  </a:lnTo>
                  <a:lnTo>
                    <a:pt x="14687" y="12039"/>
                  </a:lnTo>
                  <a:lnTo>
                    <a:pt x="14663" y="12043"/>
                  </a:lnTo>
                  <a:lnTo>
                    <a:pt x="14637" y="12047"/>
                  </a:lnTo>
                  <a:lnTo>
                    <a:pt x="14612" y="12048"/>
                  </a:lnTo>
                  <a:lnTo>
                    <a:pt x="14586" y="12049"/>
                  </a:lnTo>
                  <a:lnTo>
                    <a:pt x="10059" y="12049"/>
                  </a:lnTo>
                  <a:lnTo>
                    <a:pt x="6036" y="12049"/>
                  </a:lnTo>
                  <a:lnTo>
                    <a:pt x="1509" y="12049"/>
                  </a:lnTo>
                  <a:lnTo>
                    <a:pt x="1483" y="12048"/>
                  </a:lnTo>
                  <a:lnTo>
                    <a:pt x="1458" y="12047"/>
                  </a:lnTo>
                  <a:lnTo>
                    <a:pt x="1432" y="12043"/>
                  </a:lnTo>
                  <a:lnTo>
                    <a:pt x="1407" y="12039"/>
                  </a:lnTo>
                  <a:lnTo>
                    <a:pt x="1383" y="12033"/>
                  </a:lnTo>
                  <a:lnTo>
                    <a:pt x="1359" y="12027"/>
                  </a:lnTo>
                  <a:lnTo>
                    <a:pt x="1336" y="12019"/>
                  </a:lnTo>
                  <a:lnTo>
                    <a:pt x="1313" y="12010"/>
                  </a:lnTo>
                  <a:lnTo>
                    <a:pt x="1291" y="12000"/>
                  </a:lnTo>
                  <a:lnTo>
                    <a:pt x="1268" y="11989"/>
                  </a:lnTo>
                  <a:lnTo>
                    <a:pt x="1248" y="11977"/>
                  </a:lnTo>
                  <a:lnTo>
                    <a:pt x="1227" y="11963"/>
                  </a:lnTo>
                  <a:lnTo>
                    <a:pt x="1208" y="11949"/>
                  </a:lnTo>
                  <a:lnTo>
                    <a:pt x="1189" y="11934"/>
                  </a:lnTo>
                  <a:lnTo>
                    <a:pt x="1171" y="11918"/>
                  </a:lnTo>
                  <a:lnTo>
                    <a:pt x="1153" y="11902"/>
                  </a:lnTo>
                  <a:lnTo>
                    <a:pt x="1137" y="11884"/>
                  </a:lnTo>
                  <a:lnTo>
                    <a:pt x="1121" y="11866"/>
                  </a:lnTo>
                  <a:lnTo>
                    <a:pt x="1106" y="11847"/>
                  </a:lnTo>
                  <a:lnTo>
                    <a:pt x="1091" y="11828"/>
                  </a:lnTo>
                  <a:lnTo>
                    <a:pt x="1078" y="11807"/>
                  </a:lnTo>
                  <a:lnTo>
                    <a:pt x="1066" y="11786"/>
                  </a:lnTo>
                  <a:lnTo>
                    <a:pt x="1055" y="11765"/>
                  </a:lnTo>
                  <a:lnTo>
                    <a:pt x="1045" y="11743"/>
                  </a:lnTo>
                  <a:lnTo>
                    <a:pt x="1036" y="11719"/>
                  </a:lnTo>
                  <a:lnTo>
                    <a:pt x="1028" y="11696"/>
                  </a:lnTo>
                  <a:lnTo>
                    <a:pt x="1022" y="11672"/>
                  </a:lnTo>
                  <a:lnTo>
                    <a:pt x="1016" y="11648"/>
                  </a:lnTo>
                  <a:lnTo>
                    <a:pt x="1012" y="11623"/>
                  </a:lnTo>
                  <a:lnTo>
                    <a:pt x="1009" y="11598"/>
                  </a:lnTo>
                  <a:lnTo>
                    <a:pt x="1007" y="11573"/>
                  </a:lnTo>
                  <a:lnTo>
                    <a:pt x="1006" y="11547"/>
                  </a:lnTo>
                  <a:lnTo>
                    <a:pt x="1006" y="1506"/>
                  </a:lnTo>
                  <a:lnTo>
                    <a:pt x="1007" y="1480"/>
                  </a:lnTo>
                  <a:lnTo>
                    <a:pt x="1009" y="1455"/>
                  </a:lnTo>
                  <a:lnTo>
                    <a:pt x="1012" y="1430"/>
                  </a:lnTo>
                  <a:lnTo>
                    <a:pt x="1016" y="1405"/>
                  </a:lnTo>
                  <a:lnTo>
                    <a:pt x="1022" y="1381"/>
                  </a:lnTo>
                  <a:lnTo>
                    <a:pt x="1028" y="1356"/>
                  </a:lnTo>
                  <a:lnTo>
                    <a:pt x="1036" y="1333"/>
                  </a:lnTo>
                  <a:lnTo>
                    <a:pt x="1045" y="1310"/>
                  </a:lnTo>
                  <a:lnTo>
                    <a:pt x="1055" y="1288"/>
                  </a:lnTo>
                  <a:lnTo>
                    <a:pt x="1066" y="1267"/>
                  </a:lnTo>
                  <a:lnTo>
                    <a:pt x="1078" y="1246"/>
                  </a:lnTo>
                  <a:lnTo>
                    <a:pt x="1091" y="1225"/>
                  </a:lnTo>
                  <a:lnTo>
                    <a:pt x="1106" y="1206"/>
                  </a:lnTo>
                  <a:lnTo>
                    <a:pt x="1121" y="1187"/>
                  </a:lnTo>
                  <a:lnTo>
                    <a:pt x="1137" y="1169"/>
                  </a:lnTo>
                  <a:lnTo>
                    <a:pt x="1153" y="1151"/>
                  </a:lnTo>
                  <a:lnTo>
                    <a:pt x="1171" y="1135"/>
                  </a:lnTo>
                  <a:lnTo>
                    <a:pt x="1189" y="1119"/>
                  </a:lnTo>
                  <a:lnTo>
                    <a:pt x="1208" y="1103"/>
                  </a:lnTo>
                  <a:lnTo>
                    <a:pt x="1227" y="1090"/>
                  </a:lnTo>
                  <a:lnTo>
                    <a:pt x="1248" y="1077"/>
                  </a:lnTo>
                  <a:lnTo>
                    <a:pt x="1268" y="1064"/>
                  </a:lnTo>
                  <a:lnTo>
                    <a:pt x="1291" y="1053"/>
                  </a:lnTo>
                  <a:lnTo>
                    <a:pt x="1313" y="1043"/>
                  </a:lnTo>
                  <a:lnTo>
                    <a:pt x="1336" y="1034"/>
                  </a:lnTo>
                  <a:lnTo>
                    <a:pt x="1359" y="1027"/>
                  </a:lnTo>
                  <a:lnTo>
                    <a:pt x="1383" y="1020"/>
                  </a:lnTo>
                  <a:lnTo>
                    <a:pt x="1407" y="1014"/>
                  </a:lnTo>
                  <a:lnTo>
                    <a:pt x="1432" y="1010"/>
                  </a:lnTo>
                  <a:lnTo>
                    <a:pt x="1458" y="1007"/>
                  </a:lnTo>
                  <a:lnTo>
                    <a:pt x="1483" y="1005"/>
                  </a:lnTo>
                  <a:lnTo>
                    <a:pt x="1509" y="1004"/>
                  </a:lnTo>
                  <a:lnTo>
                    <a:pt x="14586" y="1004"/>
                  </a:lnTo>
                  <a:lnTo>
                    <a:pt x="14612" y="1005"/>
                  </a:lnTo>
                  <a:lnTo>
                    <a:pt x="14637" y="1007"/>
                  </a:lnTo>
                  <a:lnTo>
                    <a:pt x="14663" y="1010"/>
                  </a:lnTo>
                  <a:lnTo>
                    <a:pt x="14687" y="1014"/>
                  </a:lnTo>
                  <a:lnTo>
                    <a:pt x="14712" y="1020"/>
                  </a:lnTo>
                  <a:lnTo>
                    <a:pt x="14735" y="1027"/>
                  </a:lnTo>
                  <a:lnTo>
                    <a:pt x="14759" y="1034"/>
                  </a:lnTo>
                  <a:lnTo>
                    <a:pt x="14781" y="1043"/>
                  </a:lnTo>
                  <a:lnTo>
                    <a:pt x="14803" y="1053"/>
                  </a:lnTo>
                  <a:lnTo>
                    <a:pt x="14826" y="1064"/>
                  </a:lnTo>
                  <a:lnTo>
                    <a:pt x="14847" y="1077"/>
                  </a:lnTo>
                  <a:lnTo>
                    <a:pt x="14867" y="1090"/>
                  </a:lnTo>
                  <a:lnTo>
                    <a:pt x="14887" y="1103"/>
                  </a:lnTo>
                  <a:lnTo>
                    <a:pt x="14906" y="1119"/>
                  </a:lnTo>
                  <a:lnTo>
                    <a:pt x="14924" y="1135"/>
                  </a:lnTo>
                  <a:lnTo>
                    <a:pt x="14941" y="1151"/>
                  </a:lnTo>
                  <a:lnTo>
                    <a:pt x="14958" y="1169"/>
                  </a:lnTo>
                  <a:lnTo>
                    <a:pt x="14974" y="1187"/>
                  </a:lnTo>
                  <a:lnTo>
                    <a:pt x="14988" y="1206"/>
                  </a:lnTo>
                  <a:lnTo>
                    <a:pt x="15003" y="1225"/>
                  </a:lnTo>
                  <a:lnTo>
                    <a:pt x="15016" y="1246"/>
                  </a:lnTo>
                  <a:lnTo>
                    <a:pt x="15029" y="1267"/>
                  </a:lnTo>
                  <a:lnTo>
                    <a:pt x="15040" y="1288"/>
                  </a:lnTo>
                  <a:lnTo>
                    <a:pt x="15050" y="1310"/>
                  </a:lnTo>
                  <a:lnTo>
                    <a:pt x="15059" y="1333"/>
                  </a:lnTo>
                  <a:lnTo>
                    <a:pt x="15066" y="1356"/>
                  </a:lnTo>
                  <a:lnTo>
                    <a:pt x="15073" y="1381"/>
                  </a:lnTo>
                  <a:lnTo>
                    <a:pt x="15079" y="1405"/>
                  </a:lnTo>
                  <a:lnTo>
                    <a:pt x="15083" y="1430"/>
                  </a:lnTo>
                  <a:lnTo>
                    <a:pt x="15086" y="1455"/>
                  </a:lnTo>
                  <a:lnTo>
                    <a:pt x="15088" y="1480"/>
                  </a:lnTo>
                  <a:lnTo>
                    <a:pt x="15089" y="1506"/>
                  </a:lnTo>
                  <a:lnTo>
                    <a:pt x="15089" y="11547"/>
                  </a:lnTo>
                  <a:close/>
                  <a:moveTo>
                    <a:pt x="14586" y="0"/>
                  </a:moveTo>
                  <a:lnTo>
                    <a:pt x="1509" y="0"/>
                  </a:lnTo>
                  <a:lnTo>
                    <a:pt x="1431" y="2"/>
                  </a:lnTo>
                  <a:lnTo>
                    <a:pt x="1354" y="8"/>
                  </a:lnTo>
                  <a:lnTo>
                    <a:pt x="1279" y="17"/>
                  </a:lnTo>
                  <a:lnTo>
                    <a:pt x="1204" y="30"/>
                  </a:lnTo>
                  <a:lnTo>
                    <a:pt x="1132" y="47"/>
                  </a:lnTo>
                  <a:lnTo>
                    <a:pt x="1060" y="67"/>
                  </a:lnTo>
                  <a:lnTo>
                    <a:pt x="990" y="91"/>
                  </a:lnTo>
                  <a:lnTo>
                    <a:pt x="921" y="118"/>
                  </a:lnTo>
                  <a:lnTo>
                    <a:pt x="854" y="149"/>
                  </a:lnTo>
                  <a:lnTo>
                    <a:pt x="790" y="182"/>
                  </a:lnTo>
                  <a:lnTo>
                    <a:pt x="726" y="218"/>
                  </a:lnTo>
                  <a:lnTo>
                    <a:pt x="665" y="257"/>
                  </a:lnTo>
                  <a:lnTo>
                    <a:pt x="606" y="299"/>
                  </a:lnTo>
                  <a:lnTo>
                    <a:pt x="549" y="344"/>
                  </a:lnTo>
                  <a:lnTo>
                    <a:pt x="494" y="392"/>
                  </a:lnTo>
                  <a:lnTo>
                    <a:pt x="442" y="441"/>
                  </a:lnTo>
                  <a:lnTo>
                    <a:pt x="391" y="493"/>
                  </a:lnTo>
                  <a:lnTo>
                    <a:pt x="344" y="548"/>
                  </a:lnTo>
                  <a:lnTo>
                    <a:pt x="300" y="605"/>
                  </a:lnTo>
                  <a:lnTo>
                    <a:pt x="258" y="664"/>
                  </a:lnTo>
                  <a:lnTo>
                    <a:pt x="218" y="725"/>
                  </a:lnTo>
                  <a:lnTo>
                    <a:pt x="182" y="788"/>
                  </a:lnTo>
                  <a:lnTo>
                    <a:pt x="149" y="853"/>
                  </a:lnTo>
                  <a:lnTo>
                    <a:pt x="119" y="920"/>
                  </a:lnTo>
                  <a:lnTo>
                    <a:pt x="92" y="988"/>
                  </a:lnTo>
                  <a:lnTo>
                    <a:pt x="67" y="1058"/>
                  </a:lnTo>
                  <a:lnTo>
                    <a:pt x="47" y="1130"/>
                  </a:lnTo>
                  <a:lnTo>
                    <a:pt x="30" y="1203"/>
                  </a:lnTo>
                  <a:lnTo>
                    <a:pt x="17" y="1277"/>
                  </a:lnTo>
                  <a:lnTo>
                    <a:pt x="8" y="1352"/>
                  </a:lnTo>
                  <a:lnTo>
                    <a:pt x="2" y="1429"/>
                  </a:lnTo>
                  <a:lnTo>
                    <a:pt x="0" y="1506"/>
                  </a:lnTo>
                  <a:lnTo>
                    <a:pt x="0" y="11547"/>
                  </a:lnTo>
                  <a:lnTo>
                    <a:pt x="2" y="11624"/>
                  </a:lnTo>
                  <a:lnTo>
                    <a:pt x="8" y="11700"/>
                  </a:lnTo>
                  <a:lnTo>
                    <a:pt x="17" y="11776"/>
                  </a:lnTo>
                  <a:lnTo>
                    <a:pt x="30" y="11850"/>
                  </a:lnTo>
                  <a:lnTo>
                    <a:pt x="47" y="11922"/>
                  </a:lnTo>
                  <a:lnTo>
                    <a:pt x="67" y="11994"/>
                  </a:lnTo>
                  <a:lnTo>
                    <a:pt x="92" y="12064"/>
                  </a:lnTo>
                  <a:lnTo>
                    <a:pt x="118" y="12132"/>
                  </a:lnTo>
                  <a:lnTo>
                    <a:pt x="148" y="12198"/>
                  </a:lnTo>
                  <a:lnTo>
                    <a:pt x="181" y="12264"/>
                  </a:lnTo>
                  <a:lnTo>
                    <a:pt x="217" y="12326"/>
                  </a:lnTo>
                  <a:lnTo>
                    <a:pt x="257" y="12387"/>
                  </a:lnTo>
                  <a:lnTo>
                    <a:pt x="299" y="12446"/>
                  </a:lnTo>
                  <a:lnTo>
                    <a:pt x="343" y="12504"/>
                  </a:lnTo>
                  <a:lnTo>
                    <a:pt x="390" y="12558"/>
                  </a:lnTo>
                  <a:lnTo>
                    <a:pt x="441" y="12610"/>
                  </a:lnTo>
                  <a:lnTo>
                    <a:pt x="493" y="12660"/>
                  </a:lnTo>
                  <a:lnTo>
                    <a:pt x="547" y="12707"/>
                  </a:lnTo>
                  <a:lnTo>
                    <a:pt x="604" y="12752"/>
                  </a:lnTo>
                  <a:lnTo>
                    <a:pt x="663" y="12794"/>
                  </a:lnTo>
                  <a:lnTo>
                    <a:pt x="724" y="12833"/>
                  </a:lnTo>
                  <a:lnTo>
                    <a:pt x="787" y="12869"/>
                  </a:lnTo>
                  <a:lnTo>
                    <a:pt x="852" y="12902"/>
                  </a:lnTo>
                  <a:lnTo>
                    <a:pt x="918" y="12933"/>
                  </a:lnTo>
                  <a:lnTo>
                    <a:pt x="987" y="12959"/>
                  </a:lnTo>
                  <a:lnTo>
                    <a:pt x="1056" y="12984"/>
                  </a:lnTo>
                  <a:lnTo>
                    <a:pt x="1128" y="13004"/>
                  </a:lnTo>
                  <a:lnTo>
                    <a:pt x="1201" y="13021"/>
                  </a:lnTo>
                  <a:lnTo>
                    <a:pt x="1275" y="13035"/>
                  </a:lnTo>
                  <a:lnTo>
                    <a:pt x="1350" y="13044"/>
                  </a:lnTo>
                  <a:lnTo>
                    <a:pt x="1426" y="13050"/>
                  </a:lnTo>
                  <a:lnTo>
                    <a:pt x="1504" y="13053"/>
                  </a:lnTo>
                  <a:lnTo>
                    <a:pt x="6539" y="13053"/>
                  </a:lnTo>
                  <a:lnTo>
                    <a:pt x="6539" y="13663"/>
                  </a:lnTo>
                  <a:lnTo>
                    <a:pt x="3399" y="14070"/>
                  </a:lnTo>
                  <a:lnTo>
                    <a:pt x="3378" y="14076"/>
                  </a:lnTo>
                  <a:lnTo>
                    <a:pt x="3358" y="14082"/>
                  </a:lnTo>
                  <a:lnTo>
                    <a:pt x="3338" y="14090"/>
                  </a:lnTo>
                  <a:lnTo>
                    <a:pt x="3319" y="14098"/>
                  </a:lnTo>
                  <a:lnTo>
                    <a:pt x="3299" y="14106"/>
                  </a:lnTo>
                  <a:lnTo>
                    <a:pt x="3280" y="14116"/>
                  </a:lnTo>
                  <a:lnTo>
                    <a:pt x="3262" y="14126"/>
                  </a:lnTo>
                  <a:lnTo>
                    <a:pt x="3245" y="14137"/>
                  </a:lnTo>
                  <a:lnTo>
                    <a:pt x="3228" y="14149"/>
                  </a:lnTo>
                  <a:lnTo>
                    <a:pt x="3211" y="14161"/>
                  </a:lnTo>
                  <a:lnTo>
                    <a:pt x="3196" y="14174"/>
                  </a:lnTo>
                  <a:lnTo>
                    <a:pt x="3180" y="14188"/>
                  </a:lnTo>
                  <a:lnTo>
                    <a:pt x="3166" y="14203"/>
                  </a:lnTo>
                  <a:lnTo>
                    <a:pt x="3151" y="14217"/>
                  </a:lnTo>
                  <a:lnTo>
                    <a:pt x="3138" y="14233"/>
                  </a:lnTo>
                  <a:lnTo>
                    <a:pt x="3124" y="14249"/>
                  </a:lnTo>
                  <a:lnTo>
                    <a:pt x="3112" y="14265"/>
                  </a:lnTo>
                  <a:lnTo>
                    <a:pt x="3100" y="14282"/>
                  </a:lnTo>
                  <a:lnTo>
                    <a:pt x="3089" y="14299"/>
                  </a:lnTo>
                  <a:lnTo>
                    <a:pt x="3079" y="14316"/>
                  </a:lnTo>
                  <a:lnTo>
                    <a:pt x="3070" y="14335"/>
                  </a:lnTo>
                  <a:lnTo>
                    <a:pt x="3061" y="14353"/>
                  </a:lnTo>
                  <a:lnTo>
                    <a:pt x="3053" y="14372"/>
                  </a:lnTo>
                  <a:lnTo>
                    <a:pt x="3046" y="14391"/>
                  </a:lnTo>
                  <a:lnTo>
                    <a:pt x="3039" y="14411"/>
                  </a:lnTo>
                  <a:lnTo>
                    <a:pt x="3034" y="14431"/>
                  </a:lnTo>
                  <a:lnTo>
                    <a:pt x="3029" y="14452"/>
                  </a:lnTo>
                  <a:lnTo>
                    <a:pt x="3025" y="14473"/>
                  </a:lnTo>
                  <a:lnTo>
                    <a:pt x="3022" y="14493"/>
                  </a:lnTo>
                  <a:lnTo>
                    <a:pt x="3020" y="14514"/>
                  </a:lnTo>
                  <a:lnTo>
                    <a:pt x="3018" y="14536"/>
                  </a:lnTo>
                  <a:lnTo>
                    <a:pt x="3018" y="14557"/>
                  </a:lnTo>
                  <a:lnTo>
                    <a:pt x="3019" y="14583"/>
                  </a:lnTo>
                  <a:lnTo>
                    <a:pt x="3020" y="14608"/>
                  </a:lnTo>
                  <a:lnTo>
                    <a:pt x="3024" y="14633"/>
                  </a:lnTo>
                  <a:lnTo>
                    <a:pt x="3028" y="14658"/>
                  </a:lnTo>
                  <a:lnTo>
                    <a:pt x="3034" y="14682"/>
                  </a:lnTo>
                  <a:lnTo>
                    <a:pt x="3040" y="14707"/>
                  </a:lnTo>
                  <a:lnTo>
                    <a:pt x="3048" y="14730"/>
                  </a:lnTo>
                  <a:lnTo>
                    <a:pt x="3057" y="14753"/>
                  </a:lnTo>
                  <a:lnTo>
                    <a:pt x="3067" y="14775"/>
                  </a:lnTo>
                  <a:lnTo>
                    <a:pt x="3078" y="14797"/>
                  </a:lnTo>
                  <a:lnTo>
                    <a:pt x="3090" y="14818"/>
                  </a:lnTo>
                  <a:lnTo>
                    <a:pt x="3103" y="14838"/>
                  </a:lnTo>
                  <a:lnTo>
                    <a:pt x="3117" y="14857"/>
                  </a:lnTo>
                  <a:lnTo>
                    <a:pt x="3132" y="14876"/>
                  </a:lnTo>
                  <a:lnTo>
                    <a:pt x="3149" y="14894"/>
                  </a:lnTo>
                  <a:lnTo>
                    <a:pt x="3165" y="14912"/>
                  </a:lnTo>
                  <a:lnTo>
                    <a:pt x="3183" y="14928"/>
                  </a:lnTo>
                  <a:lnTo>
                    <a:pt x="3201" y="14945"/>
                  </a:lnTo>
                  <a:lnTo>
                    <a:pt x="3220" y="14960"/>
                  </a:lnTo>
                  <a:lnTo>
                    <a:pt x="3239" y="14974"/>
                  </a:lnTo>
                  <a:lnTo>
                    <a:pt x="3260" y="14987"/>
                  </a:lnTo>
                  <a:lnTo>
                    <a:pt x="3280" y="14999"/>
                  </a:lnTo>
                  <a:lnTo>
                    <a:pt x="3302" y="15010"/>
                  </a:lnTo>
                  <a:lnTo>
                    <a:pt x="3325" y="15020"/>
                  </a:lnTo>
                  <a:lnTo>
                    <a:pt x="3348" y="15029"/>
                  </a:lnTo>
                  <a:lnTo>
                    <a:pt x="3371" y="15037"/>
                  </a:lnTo>
                  <a:lnTo>
                    <a:pt x="3395" y="15043"/>
                  </a:lnTo>
                  <a:lnTo>
                    <a:pt x="3419" y="15049"/>
                  </a:lnTo>
                  <a:lnTo>
                    <a:pt x="3444" y="15053"/>
                  </a:lnTo>
                  <a:lnTo>
                    <a:pt x="3469" y="15056"/>
                  </a:lnTo>
                  <a:lnTo>
                    <a:pt x="3495" y="15058"/>
                  </a:lnTo>
                  <a:lnTo>
                    <a:pt x="3521" y="15059"/>
                  </a:lnTo>
                  <a:lnTo>
                    <a:pt x="12574" y="15059"/>
                  </a:lnTo>
                  <a:lnTo>
                    <a:pt x="12600" y="15058"/>
                  </a:lnTo>
                  <a:lnTo>
                    <a:pt x="12626" y="15056"/>
                  </a:lnTo>
                  <a:lnTo>
                    <a:pt x="12651" y="15053"/>
                  </a:lnTo>
                  <a:lnTo>
                    <a:pt x="12676" y="15049"/>
                  </a:lnTo>
                  <a:lnTo>
                    <a:pt x="12700" y="15043"/>
                  </a:lnTo>
                  <a:lnTo>
                    <a:pt x="12724" y="15037"/>
                  </a:lnTo>
                  <a:lnTo>
                    <a:pt x="12747" y="15029"/>
                  </a:lnTo>
                  <a:lnTo>
                    <a:pt x="12770" y="15020"/>
                  </a:lnTo>
                  <a:lnTo>
                    <a:pt x="12793" y="15010"/>
                  </a:lnTo>
                  <a:lnTo>
                    <a:pt x="12814" y="14999"/>
                  </a:lnTo>
                  <a:lnTo>
                    <a:pt x="12835" y="14987"/>
                  </a:lnTo>
                  <a:lnTo>
                    <a:pt x="12856" y="14974"/>
                  </a:lnTo>
                  <a:lnTo>
                    <a:pt x="12875" y="14960"/>
                  </a:lnTo>
                  <a:lnTo>
                    <a:pt x="12894" y="14945"/>
                  </a:lnTo>
                  <a:lnTo>
                    <a:pt x="12912" y="14928"/>
                  </a:lnTo>
                  <a:lnTo>
                    <a:pt x="12930" y="14912"/>
                  </a:lnTo>
                  <a:lnTo>
                    <a:pt x="12946" y="14894"/>
                  </a:lnTo>
                  <a:lnTo>
                    <a:pt x="12963" y="14876"/>
                  </a:lnTo>
                  <a:lnTo>
                    <a:pt x="12978" y="14857"/>
                  </a:lnTo>
                  <a:lnTo>
                    <a:pt x="12992" y="14838"/>
                  </a:lnTo>
                  <a:lnTo>
                    <a:pt x="13005" y="14818"/>
                  </a:lnTo>
                  <a:lnTo>
                    <a:pt x="13017" y="14797"/>
                  </a:lnTo>
                  <a:lnTo>
                    <a:pt x="13028" y="14775"/>
                  </a:lnTo>
                  <a:lnTo>
                    <a:pt x="13038" y="14753"/>
                  </a:lnTo>
                  <a:lnTo>
                    <a:pt x="13047" y="14730"/>
                  </a:lnTo>
                  <a:lnTo>
                    <a:pt x="13055" y="14707"/>
                  </a:lnTo>
                  <a:lnTo>
                    <a:pt x="13061" y="14682"/>
                  </a:lnTo>
                  <a:lnTo>
                    <a:pt x="13067" y="14658"/>
                  </a:lnTo>
                  <a:lnTo>
                    <a:pt x="13071" y="14633"/>
                  </a:lnTo>
                  <a:lnTo>
                    <a:pt x="13074" y="14608"/>
                  </a:lnTo>
                  <a:lnTo>
                    <a:pt x="13076" y="14583"/>
                  </a:lnTo>
                  <a:lnTo>
                    <a:pt x="13077" y="14557"/>
                  </a:lnTo>
                  <a:lnTo>
                    <a:pt x="13077" y="14536"/>
                  </a:lnTo>
                  <a:lnTo>
                    <a:pt x="13075" y="14514"/>
                  </a:lnTo>
                  <a:lnTo>
                    <a:pt x="13073" y="14493"/>
                  </a:lnTo>
                  <a:lnTo>
                    <a:pt x="13070" y="14473"/>
                  </a:lnTo>
                  <a:lnTo>
                    <a:pt x="13066" y="14452"/>
                  </a:lnTo>
                  <a:lnTo>
                    <a:pt x="13061" y="14431"/>
                  </a:lnTo>
                  <a:lnTo>
                    <a:pt x="13056" y="14411"/>
                  </a:lnTo>
                  <a:lnTo>
                    <a:pt x="13049" y="14391"/>
                  </a:lnTo>
                  <a:lnTo>
                    <a:pt x="13042" y="14372"/>
                  </a:lnTo>
                  <a:lnTo>
                    <a:pt x="13034" y="14353"/>
                  </a:lnTo>
                  <a:lnTo>
                    <a:pt x="13025" y="14335"/>
                  </a:lnTo>
                  <a:lnTo>
                    <a:pt x="13016" y="14316"/>
                  </a:lnTo>
                  <a:lnTo>
                    <a:pt x="13006" y="14299"/>
                  </a:lnTo>
                  <a:lnTo>
                    <a:pt x="12995" y="14282"/>
                  </a:lnTo>
                  <a:lnTo>
                    <a:pt x="12983" y="14265"/>
                  </a:lnTo>
                  <a:lnTo>
                    <a:pt x="12971" y="14249"/>
                  </a:lnTo>
                  <a:lnTo>
                    <a:pt x="12957" y="14233"/>
                  </a:lnTo>
                  <a:lnTo>
                    <a:pt x="12944" y="14217"/>
                  </a:lnTo>
                  <a:lnTo>
                    <a:pt x="12930" y="14203"/>
                  </a:lnTo>
                  <a:lnTo>
                    <a:pt x="12915" y="14188"/>
                  </a:lnTo>
                  <a:lnTo>
                    <a:pt x="12900" y="14174"/>
                  </a:lnTo>
                  <a:lnTo>
                    <a:pt x="12884" y="14161"/>
                  </a:lnTo>
                  <a:lnTo>
                    <a:pt x="12867" y="14149"/>
                  </a:lnTo>
                  <a:lnTo>
                    <a:pt x="12850" y="14137"/>
                  </a:lnTo>
                  <a:lnTo>
                    <a:pt x="12833" y="14126"/>
                  </a:lnTo>
                  <a:lnTo>
                    <a:pt x="12815" y="14116"/>
                  </a:lnTo>
                  <a:lnTo>
                    <a:pt x="12796" y="14106"/>
                  </a:lnTo>
                  <a:lnTo>
                    <a:pt x="12776" y="14098"/>
                  </a:lnTo>
                  <a:lnTo>
                    <a:pt x="12757" y="14090"/>
                  </a:lnTo>
                  <a:lnTo>
                    <a:pt x="12737" y="14082"/>
                  </a:lnTo>
                  <a:lnTo>
                    <a:pt x="12717" y="14076"/>
                  </a:lnTo>
                  <a:lnTo>
                    <a:pt x="12696" y="14070"/>
                  </a:lnTo>
                  <a:lnTo>
                    <a:pt x="9556" y="13663"/>
                  </a:lnTo>
                  <a:lnTo>
                    <a:pt x="9556" y="13053"/>
                  </a:lnTo>
                  <a:lnTo>
                    <a:pt x="14591" y="13053"/>
                  </a:lnTo>
                  <a:lnTo>
                    <a:pt x="14669" y="13050"/>
                  </a:lnTo>
                  <a:lnTo>
                    <a:pt x="14745" y="13044"/>
                  </a:lnTo>
                  <a:lnTo>
                    <a:pt x="14820" y="13035"/>
                  </a:lnTo>
                  <a:lnTo>
                    <a:pt x="14894" y="13021"/>
                  </a:lnTo>
                  <a:lnTo>
                    <a:pt x="14967" y="13004"/>
                  </a:lnTo>
                  <a:lnTo>
                    <a:pt x="15039" y="12984"/>
                  </a:lnTo>
                  <a:lnTo>
                    <a:pt x="15108" y="12959"/>
                  </a:lnTo>
                  <a:lnTo>
                    <a:pt x="15177" y="12933"/>
                  </a:lnTo>
                  <a:lnTo>
                    <a:pt x="15243" y="12902"/>
                  </a:lnTo>
                  <a:lnTo>
                    <a:pt x="15308" y="12869"/>
                  </a:lnTo>
                  <a:lnTo>
                    <a:pt x="15371" y="12833"/>
                  </a:lnTo>
                  <a:lnTo>
                    <a:pt x="15432" y="12794"/>
                  </a:lnTo>
                  <a:lnTo>
                    <a:pt x="15491" y="12752"/>
                  </a:lnTo>
                  <a:lnTo>
                    <a:pt x="15548" y="12707"/>
                  </a:lnTo>
                  <a:lnTo>
                    <a:pt x="15602" y="12660"/>
                  </a:lnTo>
                  <a:lnTo>
                    <a:pt x="15654" y="12610"/>
                  </a:lnTo>
                  <a:lnTo>
                    <a:pt x="15705" y="12558"/>
                  </a:lnTo>
                  <a:lnTo>
                    <a:pt x="15752" y="12504"/>
                  </a:lnTo>
                  <a:lnTo>
                    <a:pt x="15796" y="12446"/>
                  </a:lnTo>
                  <a:lnTo>
                    <a:pt x="15838" y="12387"/>
                  </a:lnTo>
                  <a:lnTo>
                    <a:pt x="15878" y="12326"/>
                  </a:lnTo>
                  <a:lnTo>
                    <a:pt x="15914" y="12264"/>
                  </a:lnTo>
                  <a:lnTo>
                    <a:pt x="15947" y="12198"/>
                  </a:lnTo>
                  <a:lnTo>
                    <a:pt x="15977" y="12132"/>
                  </a:lnTo>
                  <a:lnTo>
                    <a:pt x="16003" y="12064"/>
                  </a:lnTo>
                  <a:lnTo>
                    <a:pt x="16028" y="11994"/>
                  </a:lnTo>
                  <a:lnTo>
                    <a:pt x="16048" y="11922"/>
                  </a:lnTo>
                  <a:lnTo>
                    <a:pt x="16065" y="11850"/>
                  </a:lnTo>
                  <a:lnTo>
                    <a:pt x="16078" y="11776"/>
                  </a:lnTo>
                  <a:lnTo>
                    <a:pt x="16087" y="11700"/>
                  </a:lnTo>
                  <a:lnTo>
                    <a:pt x="16093" y="11624"/>
                  </a:lnTo>
                  <a:lnTo>
                    <a:pt x="16095" y="11547"/>
                  </a:lnTo>
                  <a:lnTo>
                    <a:pt x="16095" y="1506"/>
                  </a:lnTo>
                  <a:lnTo>
                    <a:pt x="16093" y="1429"/>
                  </a:lnTo>
                  <a:lnTo>
                    <a:pt x="16087" y="1352"/>
                  </a:lnTo>
                  <a:lnTo>
                    <a:pt x="16078" y="1277"/>
                  </a:lnTo>
                  <a:lnTo>
                    <a:pt x="16064" y="1203"/>
                  </a:lnTo>
                  <a:lnTo>
                    <a:pt x="16048" y="1130"/>
                  </a:lnTo>
                  <a:lnTo>
                    <a:pt x="16028" y="1058"/>
                  </a:lnTo>
                  <a:lnTo>
                    <a:pt x="16003" y="988"/>
                  </a:lnTo>
                  <a:lnTo>
                    <a:pt x="15976" y="920"/>
                  </a:lnTo>
                  <a:lnTo>
                    <a:pt x="15946" y="853"/>
                  </a:lnTo>
                  <a:lnTo>
                    <a:pt x="15913" y="788"/>
                  </a:lnTo>
                  <a:lnTo>
                    <a:pt x="15877" y="725"/>
                  </a:lnTo>
                  <a:lnTo>
                    <a:pt x="15837" y="664"/>
                  </a:lnTo>
                  <a:lnTo>
                    <a:pt x="15795" y="605"/>
                  </a:lnTo>
                  <a:lnTo>
                    <a:pt x="15750" y="548"/>
                  </a:lnTo>
                  <a:lnTo>
                    <a:pt x="15703" y="493"/>
                  </a:lnTo>
                  <a:lnTo>
                    <a:pt x="15652" y="441"/>
                  </a:lnTo>
                  <a:lnTo>
                    <a:pt x="15600" y="392"/>
                  </a:lnTo>
                  <a:lnTo>
                    <a:pt x="15546" y="344"/>
                  </a:lnTo>
                  <a:lnTo>
                    <a:pt x="15488" y="299"/>
                  </a:lnTo>
                  <a:lnTo>
                    <a:pt x="15429" y="257"/>
                  </a:lnTo>
                  <a:lnTo>
                    <a:pt x="15369" y="218"/>
                  </a:lnTo>
                  <a:lnTo>
                    <a:pt x="15305" y="182"/>
                  </a:lnTo>
                  <a:lnTo>
                    <a:pt x="15240" y="149"/>
                  </a:lnTo>
                  <a:lnTo>
                    <a:pt x="15174" y="118"/>
                  </a:lnTo>
                  <a:lnTo>
                    <a:pt x="15105" y="91"/>
                  </a:lnTo>
                  <a:lnTo>
                    <a:pt x="15035" y="67"/>
                  </a:lnTo>
                  <a:lnTo>
                    <a:pt x="14963" y="47"/>
                  </a:lnTo>
                  <a:lnTo>
                    <a:pt x="14890" y="30"/>
                  </a:lnTo>
                  <a:lnTo>
                    <a:pt x="14815" y="17"/>
                  </a:lnTo>
                  <a:lnTo>
                    <a:pt x="14740" y="8"/>
                  </a:lnTo>
                  <a:lnTo>
                    <a:pt x="14664" y="2"/>
                  </a:lnTo>
                  <a:lnTo>
                    <a:pt x="14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</p:grpSp>
      <p:sp>
        <p:nvSpPr>
          <p:cNvPr id="129" name="矩形标注 128"/>
          <p:cNvSpPr/>
          <p:nvPr/>
        </p:nvSpPr>
        <p:spPr>
          <a:xfrm>
            <a:off x="357505" y="1934210"/>
            <a:ext cx="3169285" cy="1262380"/>
          </a:xfrm>
          <a:prstGeom prst="wedgeRectCallou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75000"/>
                  </a:schemeClr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储备管理系统转测比较晚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临近交付时间，系统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上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进行了大的改动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后期开发人员的流失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Oval 36"/>
          <p:cNvSpPr/>
          <p:nvPr>
            <p:custDataLst>
              <p:tags r:id="rId34"/>
            </p:custDataLst>
          </p:nvPr>
        </p:nvSpPr>
        <p:spPr>
          <a:xfrm>
            <a:off x="5304155" y="3672205"/>
            <a:ext cx="813435" cy="765175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r>
              <a:rPr lang="zh-CN" altLang="id-ID" baseline="-25000"/>
              <a:t>软件测试</a:t>
            </a:r>
            <a:endParaRPr lang="zh-CN" altLang="id-ID" baseline="-25000"/>
          </a:p>
        </p:txBody>
      </p:sp>
      <p:sp>
        <p:nvSpPr>
          <p:cNvPr id="4" name="Oval 36"/>
          <p:cNvSpPr/>
          <p:nvPr>
            <p:custDataLst>
              <p:tags r:id="rId35"/>
            </p:custDataLst>
          </p:nvPr>
        </p:nvSpPr>
        <p:spPr>
          <a:xfrm>
            <a:off x="7033260" y="2385060"/>
            <a:ext cx="813435" cy="765175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r>
              <a:rPr lang="zh-CN" altLang="id-ID" baseline="-25000"/>
              <a:t>软件测试</a:t>
            </a:r>
            <a:endParaRPr lang="zh-CN" altLang="id-ID" baseline="-25000"/>
          </a:p>
        </p:txBody>
      </p:sp>
      <p:sp>
        <p:nvSpPr>
          <p:cNvPr id="5" name="Oval 36"/>
          <p:cNvSpPr/>
          <p:nvPr>
            <p:custDataLst>
              <p:tags r:id="rId36"/>
            </p:custDataLst>
          </p:nvPr>
        </p:nvSpPr>
        <p:spPr>
          <a:xfrm>
            <a:off x="9127490" y="1619885"/>
            <a:ext cx="813435" cy="765175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r>
              <a:rPr lang="zh-CN" altLang="id-ID" baseline="-25000"/>
              <a:t>运行维护</a:t>
            </a:r>
            <a:endParaRPr lang="zh-CN" altLang="id-ID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bldLvl="0" animBg="1"/>
      <p:bldP spid="66" grpId="0" bldLvl="0" animBg="1"/>
      <p:bldP spid="70" grpId="0" bldLvl="0" animBg="1"/>
      <p:bldP spid="71" grpId="0" bldLvl="0" animBg="1"/>
      <p:bldP spid="97" grpId="1"/>
      <p:bldP spid="99" grpId="1"/>
      <p:bldP spid="103" grpId="1"/>
      <p:bldP spid="1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1"/>
          <p:cNvSpPr>
            <a:spLocks noChangeArrowheads="1"/>
          </p:cNvSpPr>
          <p:nvPr/>
        </p:nvSpPr>
        <p:spPr bwMode="auto">
          <a:xfrm>
            <a:off x="357188" y="188913"/>
            <a:ext cx="2441575" cy="10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PART ONE     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44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工作概况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89752" y="1412160"/>
            <a:ext cx="4770755" cy="52197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空气质量检测智能分析</a:t>
            </a:r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</a:t>
            </a:r>
            <a:endParaRPr lang="zh-CN" altLang="en-US" sz="2800" dirty="0"/>
          </a:p>
        </p:txBody>
      </p:sp>
      <p:sp>
        <p:nvSpPr>
          <p:cNvPr id="64" name="Freeform 5"/>
          <p:cNvSpPr/>
          <p:nvPr>
            <p:custDataLst>
              <p:tags r:id="rId1"/>
            </p:custDataLst>
          </p:nvPr>
        </p:nvSpPr>
        <p:spPr bwMode="auto">
          <a:xfrm>
            <a:off x="7580994" y="2978055"/>
            <a:ext cx="4611008" cy="3879196"/>
          </a:xfrm>
          <a:custGeom>
            <a:avLst/>
            <a:gdLst>
              <a:gd name="T0" fmla="*/ 0 w 1908"/>
              <a:gd name="T1" fmla="*/ 1632 h 1632"/>
              <a:gd name="T2" fmla="*/ 1645 w 1908"/>
              <a:gd name="T3" fmla="*/ 4 h 1632"/>
              <a:gd name="T4" fmla="*/ 1908 w 1908"/>
              <a:gd name="T5" fmla="*/ 26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08" h="1632">
                <a:moveTo>
                  <a:pt x="0" y="1632"/>
                </a:moveTo>
                <a:cubicBezTo>
                  <a:pt x="5" y="729"/>
                  <a:pt x="741" y="0"/>
                  <a:pt x="1645" y="4"/>
                </a:cubicBezTo>
                <a:cubicBezTo>
                  <a:pt x="1733" y="4"/>
                  <a:pt x="1821" y="12"/>
                  <a:pt x="1908" y="26"/>
                </a:cubicBezTo>
              </a:path>
            </a:pathLst>
          </a:custGeom>
          <a:noFill/>
          <a:ln w="57150" cap="flat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65" name="Oval 4"/>
          <p:cNvSpPr/>
          <p:nvPr>
            <p:custDataLst>
              <p:tags r:id="rId2"/>
            </p:custDataLst>
          </p:nvPr>
        </p:nvSpPr>
        <p:spPr>
          <a:xfrm>
            <a:off x="7684408" y="5555362"/>
            <a:ext cx="221288" cy="221288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id-ID"/>
          </a:p>
        </p:txBody>
      </p:sp>
      <p:sp>
        <p:nvSpPr>
          <p:cNvPr id="66" name="Oval 5"/>
          <p:cNvSpPr/>
          <p:nvPr>
            <p:custDataLst>
              <p:tags r:id="rId3"/>
            </p:custDataLst>
          </p:nvPr>
        </p:nvSpPr>
        <p:spPr>
          <a:xfrm>
            <a:off x="8285003" y="4422811"/>
            <a:ext cx="221288" cy="221288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id-ID"/>
          </a:p>
        </p:txBody>
      </p:sp>
      <p:sp>
        <p:nvSpPr>
          <p:cNvPr id="70" name="Oval 6"/>
          <p:cNvSpPr/>
          <p:nvPr>
            <p:custDataLst>
              <p:tags r:id="rId4"/>
            </p:custDataLst>
          </p:nvPr>
        </p:nvSpPr>
        <p:spPr>
          <a:xfrm>
            <a:off x="9336238" y="3450999"/>
            <a:ext cx="221288" cy="221288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id-ID"/>
          </a:p>
        </p:txBody>
      </p:sp>
      <p:sp>
        <p:nvSpPr>
          <p:cNvPr id="71" name="Oval 7"/>
          <p:cNvSpPr/>
          <p:nvPr>
            <p:custDataLst>
              <p:tags r:id="rId5"/>
            </p:custDataLst>
          </p:nvPr>
        </p:nvSpPr>
        <p:spPr>
          <a:xfrm>
            <a:off x="11122468" y="2838035"/>
            <a:ext cx="221288" cy="221288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id-ID"/>
          </a:p>
        </p:txBody>
      </p:sp>
      <p:sp>
        <p:nvSpPr>
          <p:cNvPr id="72" name="TextBox 23"/>
          <p:cNvSpPr txBox="1"/>
          <p:nvPr>
            <p:custDataLst>
              <p:tags r:id="rId6"/>
            </p:custDataLst>
          </p:nvPr>
        </p:nvSpPr>
        <p:spPr>
          <a:xfrm>
            <a:off x="7996555" y="5494655"/>
            <a:ext cx="2554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</a:t>
            </a:r>
            <a:r>
              <a:rPr lang="en-US" altLang="id-ID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9.12.1-2019.12.9</a:t>
            </a:r>
            <a:endParaRPr lang="en-US" altLang="id-ID" sz="1400" b="1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Box 24"/>
          <p:cNvSpPr txBox="1"/>
          <p:nvPr>
            <p:custDataLst>
              <p:tags r:id="rId7"/>
            </p:custDataLst>
          </p:nvPr>
        </p:nvSpPr>
        <p:spPr>
          <a:xfrm>
            <a:off x="8641715" y="4364990"/>
            <a:ext cx="22504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</a:t>
            </a:r>
            <a:r>
              <a:rPr lang="en-US" altLang="id-ID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9.12.9-2019.12.13</a:t>
            </a:r>
            <a:endParaRPr lang="en-US" altLang="id-ID" sz="1400" b="1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Box 25"/>
          <p:cNvSpPr txBox="1"/>
          <p:nvPr>
            <p:custDataLst>
              <p:tags r:id="rId8"/>
            </p:custDataLst>
          </p:nvPr>
        </p:nvSpPr>
        <p:spPr>
          <a:xfrm>
            <a:off x="9514205" y="3547110"/>
            <a:ext cx="2417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id-ID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2019.12.13-</a:t>
            </a:r>
            <a:r>
              <a:rPr lang="zh-CN" alt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至今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id-ID" sz="1400" b="1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Box 26"/>
          <p:cNvSpPr txBox="1"/>
          <p:nvPr>
            <p:custDataLst>
              <p:tags r:id="rId9"/>
            </p:custDataLst>
          </p:nvPr>
        </p:nvSpPr>
        <p:spPr>
          <a:xfrm>
            <a:off x="10489565" y="3122295"/>
            <a:ext cx="16319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</a:t>
            </a:r>
            <a:r>
              <a:rPr lang="en-US" altLang="id-ID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9.12.30---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" name="Group 28"/>
          <p:cNvGrpSpPr/>
          <p:nvPr>
            <p:custDataLst>
              <p:tags r:id="rId10"/>
            </p:custDataLst>
          </p:nvPr>
        </p:nvGrpSpPr>
        <p:grpSpPr>
          <a:xfrm flipH="1">
            <a:off x="5194138" y="5298954"/>
            <a:ext cx="2352384" cy="315421"/>
            <a:chOff x="2108477" y="2757465"/>
            <a:chExt cx="2423386" cy="299955"/>
          </a:xfrm>
        </p:grpSpPr>
        <p:cxnSp>
          <p:nvCxnSpPr>
            <p:cNvPr id="86" name="Straight Connector 30"/>
            <p:cNvCxnSpPr/>
            <p:nvPr>
              <p:custDataLst>
                <p:tags r:id="rId11"/>
              </p:custDataLst>
            </p:nvPr>
          </p:nvCxnSpPr>
          <p:spPr>
            <a:xfrm flipH="1">
              <a:off x="2108477" y="2757465"/>
              <a:ext cx="1864621" cy="299955"/>
            </a:xfrm>
            <a:prstGeom prst="line">
              <a:avLst/>
            </a:prstGeom>
            <a:ln w="12700">
              <a:solidFill>
                <a:sysClr val="window" lastClr="FFFFFF">
                  <a:lumMod val="65000"/>
                </a:sysClr>
              </a:solidFill>
              <a:headEnd type="none"/>
              <a:tailEnd type="oval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87" name="Straight Connector 31"/>
            <p:cNvCxnSpPr/>
            <p:nvPr>
              <p:custDataLst>
                <p:tags r:id="rId12"/>
              </p:custDataLst>
            </p:nvPr>
          </p:nvCxnSpPr>
          <p:spPr>
            <a:xfrm flipH="1" flipV="1">
              <a:off x="3973098" y="2757465"/>
              <a:ext cx="558765" cy="907"/>
            </a:xfrm>
            <a:prstGeom prst="line">
              <a:avLst/>
            </a:prstGeom>
            <a:ln w="12700">
              <a:solidFill>
                <a:sysClr val="window" lastClr="FFFFFF">
                  <a:lumMod val="65000"/>
                </a:sysClr>
              </a:solidFill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</p:grpSp>
      <p:sp>
        <p:nvSpPr>
          <p:cNvPr id="88" name="Oval 29"/>
          <p:cNvSpPr/>
          <p:nvPr>
            <p:custDataLst>
              <p:tags r:id="rId13"/>
            </p:custDataLst>
          </p:nvPr>
        </p:nvSpPr>
        <p:spPr>
          <a:xfrm flipH="1">
            <a:off x="5021916" y="5198793"/>
            <a:ext cx="184919" cy="200322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id-ID"/>
          </a:p>
        </p:txBody>
      </p:sp>
      <p:sp>
        <p:nvSpPr>
          <p:cNvPr id="91" name="Oval 36"/>
          <p:cNvSpPr/>
          <p:nvPr>
            <p:custDataLst>
              <p:tags r:id="rId14"/>
            </p:custDataLst>
          </p:nvPr>
        </p:nvSpPr>
        <p:spPr>
          <a:xfrm>
            <a:off x="4208900" y="4758505"/>
            <a:ext cx="736265" cy="736265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r>
              <a:rPr lang="zh-CN" altLang="id-ID" sz="2000" baseline="30000"/>
              <a:t>软件设计</a:t>
            </a:r>
            <a:endParaRPr lang="zh-CN" altLang="id-ID" sz="2000" baseline="30000"/>
          </a:p>
        </p:txBody>
      </p:sp>
      <p:sp>
        <p:nvSpPr>
          <p:cNvPr id="97" name="TextBox 37"/>
          <p:cNvSpPr txBox="1"/>
          <p:nvPr>
            <p:custDataLst>
              <p:tags r:id="rId15"/>
            </p:custDataLst>
          </p:nvPr>
        </p:nvSpPr>
        <p:spPr>
          <a:xfrm>
            <a:off x="624999" y="5322571"/>
            <a:ext cx="3506431" cy="507832"/>
          </a:xfrm>
          <a:prstGeom prst="rect">
            <a:avLst/>
          </a:prstGeom>
          <a:noFill/>
        </p:spPr>
        <p:txBody>
          <a:bodyPr wrap="square" tIns="0" rtlCol="0">
            <a:normAutofit fontScale="80000"/>
          </a:bodyPr>
          <a:p>
            <a:pPr algn="l">
              <a:lnSpc>
                <a:spcPct val="120000"/>
              </a:lnSpc>
            </a:pPr>
            <a:r>
              <a:rPr lang="zh-CN" altLang="en-US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根据国家环境标准及原型、</a:t>
            </a:r>
            <a:r>
              <a:rPr lang="en-US" altLang="zh-CN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输出一些建议，</a:t>
            </a:r>
            <a:r>
              <a:rPr lang="zh-CN" altLang="en-US" sz="1200" spc="15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项目经理采纳了</a:t>
            </a:r>
            <a:r>
              <a:rPr lang="zh-CN" altLang="en-US" sz="1200" spc="15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部分</a:t>
            </a:r>
            <a:r>
              <a:rPr lang="zh-CN" altLang="en-US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意见并</a:t>
            </a:r>
            <a:r>
              <a:rPr lang="zh-CN" altLang="en-US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重新梳理了需求进行开发。</a:t>
            </a:r>
            <a:endParaRPr lang="zh-CN" altLang="en-US" sz="1200" spc="1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TextBox 38"/>
          <p:cNvSpPr txBox="1"/>
          <p:nvPr>
            <p:custDataLst>
              <p:tags r:id="rId16"/>
            </p:custDataLst>
          </p:nvPr>
        </p:nvSpPr>
        <p:spPr>
          <a:xfrm>
            <a:off x="624998" y="4893933"/>
            <a:ext cx="3506431" cy="40011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p>
            <a:pPr algn="r">
              <a:lnSpc>
                <a:spcPct val="120000"/>
              </a:lnSpc>
            </a:pPr>
            <a:r>
              <a:rPr lang="zh-CN" altLang="en-US" b="1" spc="30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b="1" spc="30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TextBox 66"/>
          <p:cNvSpPr txBox="1"/>
          <p:nvPr>
            <p:custDataLst>
              <p:tags r:id="rId17"/>
            </p:custDataLst>
          </p:nvPr>
        </p:nvSpPr>
        <p:spPr>
          <a:xfrm>
            <a:off x="1233960" y="3969679"/>
            <a:ext cx="3506431" cy="507832"/>
          </a:xfrm>
          <a:prstGeom prst="rect">
            <a:avLst/>
          </a:prstGeom>
          <a:noFill/>
        </p:spPr>
        <p:txBody>
          <a:bodyPr wrap="square" tIns="0" rtlCol="0">
            <a:normAutofit/>
            <a:scene3d>
              <a:camera prst="orthographicFront"/>
              <a:lightRig rig="threePt" dir="t"/>
            </a:scene3d>
          </a:bodyPr>
          <a:p>
            <a:pPr algn="r">
              <a:lnSpc>
                <a:spcPct val="120000"/>
              </a:lnSpc>
            </a:pPr>
            <a:r>
              <a:rPr lang="zh-CN" altLang="en-US" sz="1200" spc="15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</a:t>
            </a:r>
            <a:r>
              <a:rPr lang="en-US" altLang="zh-CN" sz="1200" spc="15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216</a:t>
            </a:r>
            <a:r>
              <a:rPr lang="zh-CN" altLang="en-US" sz="1200" spc="15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</a:t>
            </a:r>
            <a:endParaRPr lang="zh-CN" altLang="en-US" sz="1200" spc="150">
              <a:solidFill>
                <a:sysClr val="window" lastClr="FFFFFF">
                  <a:lumMod val="6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endParaRPr lang="zh-CN" altLang="en-US" sz="1200" spc="1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TextBox 67"/>
          <p:cNvSpPr txBox="1"/>
          <p:nvPr>
            <p:custDataLst>
              <p:tags r:id="rId18"/>
            </p:custDataLst>
          </p:nvPr>
        </p:nvSpPr>
        <p:spPr>
          <a:xfrm>
            <a:off x="789940" y="3624580"/>
            <a:ext cx="4574540" cy="40005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Autofit/>
          </a:bodyPr>
          <a:p>
            <a:pPr algn="r">
              <a:lnSpc>
                <a:spcPct val="120000"/>
              </a:lnSpc>
            </a:pPr>
            <a:r>
              <a:rPr lang="zh-CN" altLang="en-US" sz="1700" b="1" spc="30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测试用例的输出</a:t>
            </a:r>
            <a:endParaRPr lang="zh-CN" altLang="en-US" sz="1700" b="1" spc="30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TextBox 72"/>
          <p:cNvSpPr txBox="1"/>
          <p:nvPr>
            <p:custDataLst>
              <p:tags r:id="rId19"/>
            </p:custDataLst>
          </p:nvPr>
        </p:nvSpPr>
        <p:spPr>
          <a:xfrm>
            <a:off x="3469030" y="2837669"/>
            <a:ext cx="3506431" cy="507832"/>
          </a:xfrm>
          <a:prstGeom prst="rect">
            <a:avLst/>
          </a:prstGeom>
          <a:noFill/>
        </p:spPr>
        <p:txBody>
          <a:bodyPr wrap="square" tIns="0" rtlCol="0">
            <a:normAutofit/>
          </a:bodyPr>
          <a:p>
            <a:pPr algn="l">
              <a:lnSpc>
                <a:spcPct val="120000"/>
              </a:lnSpc>
            </a:pPr>
            <a:r>
              <a:rPr lang="zh-CN" altLang="en-US" sz="1200" spc="15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提单</a:t>
            </a:r>
            <a:r>
              <a:rPr lang="en-US" altLang="zh-CN" sz="1200" spc="15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79</a:t>
            </a:r>
            <a:r>
              <a:rPr lang="zh-CN" altLang="en-US" sz="1200" spc="15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个，严重</a:t>
            </a:r>
            <a:r>
              <a:rPr lang="en-US" altLang="zh-CN" sz="1200" spc="15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13</a:t>
            </a:r>
            <a:r>
              <a:rPr lang="zh-CN" altLang="en-US" sz="1200" spc="15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个，一般</a:t>
            </a:r>
            <a:r>
              <a:rPr lang="en-US" altLang="zh-CN" sz="1200" spc="15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51</a:t>
            </a:r>
            <a:r>
              <a:rPr lang="zh-CN" altLang="en-US" sz="1200" spc="15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个，细微及建议</a:t>
            </a:r>
            <a:r>
              <a:rPr lang="en-US" altLang="zh-CN" sz="1200" spc="15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15</a:t>
            </a:r>
            <a:r>
              <a:rPr lang="zh-CN" altLang="en-US" sz="1200" spc="15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个。</a:t>
            </a:r>
            <a:endParaRPr lang="zh-CN" altLang="en-US" sz="1200" spc="1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Box 73"/>
          <p:cNvSpPr txBox="1"/>
          <p:nvPr>
            <p:custDataLst>
              <p:tags r:id="rId20"/>
            </p:custDataLst>
          </p:nvPr>
        </p:nvSpPr>
        <p:spPr>
          <a:xfrm>
            <a:off x="3469029" y="2409031"/>
            <a:ext cx="3506431" cy="40011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  <a:scene3d>
              <a:camera prst="orthographicFront"/>
              <a:lightRig rig="threePt" dir="t"/>
            </a:scene3d>
          </a:bodyPr>
          <a:p>
            <a:pPr algn="l">
              <a:lnSpc>
                <a:spcPct val="120000"/>
              </a:lnSpc>
            </a:pPr>
            <a:r>
              <a:rPr lang="zh-CN" altLang="en-US" b="1" spc="30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执行用例</a:t>
            </a:r>
            <a:endParaRPr lang="zh-CN" altLang="en-US" b="1" spc="3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Box 78"/>
          <p:cNvSpPr txBox="1"/>
          <p:nvPr>
            <p:custDataLst>
              <p:tags r:id="rId21"/>
            </p:custDataLst>
          </p:nvPr>
        </p:nvSpPr>
        <p:spPr>
          <a:xfrm>
            <a:off x="9399270" y="1000760"/>
            <a:ext cx="2407920" cy="1020445"/>
          </a:xfrm>
          <a:prstGeom prst="rect">
            <a:avLst/>
          </a:prstGeom>
          <a:noFill/>
        </p:spPr>
        <p:txBody>
          <a:bodyPr wrap="square" tIns="0" rtlCol="0">
            <a:normAutofit/>
          </a:bodyPr>
          <a:p>
            <a:pPr algn="l">
              <a:lnSpc>
                <a:spcPct val="120000"/>
              </a:lnSpc>
            </a:pPr>
            <a:r>
              <a:rPr lang="zh-CN" altLang="en-US" sz="1200" spc="15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目前未完成：</a:t>
            </a:r>
            <a:endParaRPr lang="zh-CN" altLang="en-US" sz="1200" spc="1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1200" spc="15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200" spc="15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所有</a:t>
            </a:r>
            <a:r>
              <a:rPr lang="en-US" altLang="zh-CN" sz="1200" spc="15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bug </a:t>
            </a:r>
            <a:r>
              <a:rPr lang="zh-CN" altLang="en-US" sz="1200" spc="15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的关闭</a:t>
            </a:r>
            <a:r>
              <a:rPr lang="en-US" altLang="zh-CN" sz="1200" spc="15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200" spc="15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未完成系统到设备的接口测试</a:t>
            </a:r>
            <a:endParaRPr lang="zh-CN" altLang="en-US" sz="1200" spc="1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Box 79"/>
          <p:cNvSpPr txBox="1"/>
          <p:nvPr>
            <p:custDataLst>
              <p:tags r:id="rId22"/>
            </p:custDataLst>
          </p:nvPr>
        </p:nvSpPr>
        <p:spPr>
          <a:xfrm>
            <a:off x="7230729" y="543644"/>
            <a:ext cx="3506431" cy="40011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p>
            <a:pPr algn="r">
              <a:lnSpc>
                <a:spcPct val="120000"/>
              </a:lnSpc>
            </a:pPr>
            <a:r>
              <a:rPr lang="zh-CN" altLang="en-US" b="1" spc="3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项目交付</a:t>
            </a:r>
            <a:endParaRPr lang="zh-CN" altLang="en-US" b="1" spc="30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0" name="Group 81"/>
          <p:cNvGrpSpPr/>
          <p:nvPr>
            <p:custDataLst>
              <p:tags r:id="rId23"/>
            </p:custDataLst>
          </p:nvPr>
        </p:nvGrpSpPr>
        <p:grpSpPr>
          <a:xfrm flipH="1">
            <a:off x="6392994" y="4024904"/>
            <a:ext cx="1775413" cy="397613"/>
            <a:chOff x="2756450" y="2757465"/>
            <a:chExt cx="1775413" cy="397613"/>
          </a:xfrm>
        </p:grpSpPr>
        <p:cxnSp>
          <p:nvCxnSpPr>
            <p:cNvPr id="111" name="Straight Connector 83"/>
            <p:cNvCxnSpPr/>
            <p:nvPr>
              <p:custDataLst>
                <p:tags r:id="rId24"/>
              </p:custDataLst>
            </p:nvPr>
          </p:nvCxnSpPr>
          <p:spPr>
            <a:xfrm flipH="1">
              <a:off x="2756450" y="2757465"/>
              <a:ext cx="1216648" cy="397613"/>
            </a:xfrm>
            <a:prstGeom prst="line">
              <a:avLst/>
            </a:prstGeom>
            <a:ln w="12700">
              <a:solidFill>
                <a:sysClr val="window" lastClr="FFFFFF">
                  <a:lumMod val="65000"/>
                </a:sysClr>
              </a:solidFill>
              <a:headEnd type="none"/>
              <a:tailEnd type="oval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112" name="Straight Connector 84"/>
            <p:cNvCxnSpPr/>
            <p:nvPr>
              <p:custDataLst>
                <p:tags r:id="rId25"/>
              </p:custDataLst>
            </p:nvPr>
          </p:nvCxnSpPr>
          <p:spPr>
            <a:xfrm flipH="1" flipV="1">
              <a:off x="3973098" y="2757465"/>
              <a:ext cx="558765" cy="907"/>
            </a:xfrm>
            <a:prstGeom prst="line">
              <a:avLst/>
            </a:prstGeom>
            <a:ln w="12700">
              <a:solidFill>
                <a:sysClr val="window" lastClr="FFFFFF">
                  <a:lumMod val="65000"/>
                </a:sysClr>
              </a:solidFill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</p:grpSp>
      <p:sp>
        <p:nvSpPr>
          <p:cNvPr id="113" name="Oval 82"/>
          <p:cNvSpPr/>
          <p:nvPr>
            <p:custDataLst>
              <p:tags r:id="rId26"/>
            </p:custDataLst>
          </p:nvPr>
        </p:nvSpPr>
        <p:spPr>
          <a:xfrm flipH="1">
            <a:off x="6215574" y="3929654"/>
            <a:ext cx="190500" cy="1905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id-ID"/>
          </a:p>
        </p:txBody>
      </p:sp>
      <p:cxnSp>
        <p:nvCxnSpPr>
          <p:cNvPr id="114" name="Straight Connector 89"/>
          <p:cNvCxnSpPr>
            <a:stCxn id="115" idx="2"/>
          </p:cNvCxnSpPr>
          <p:nvPr>
            <p:custDataLst>
              <p:tags r:id="rId27"/>
            </p:custDataLst>
          </p:nvPr>
        </p:nvCxnSpPr>
        <p:spPr>
          <a:xfrm>
            <a:off x="8045627" y="2862347"/>
            <a:ext cx="1216648" cy="566653"/>
          </a:xfrm>
          <a:prstGeom prst="line">
            <a:avLst/>
          </a:prstGeom>
          <a:ln w="12700">
            <a:solidFill>
              <a:sysClr val="window" lastClr="FFFFFF">
                <a:lumMod val="65000"/>
              </a:sysClr>
            </a:solidFill>
            <a:headEnd type="none"/>
            <a:tailEnd type="oval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115" name="Oval 88"/>
          <p:cNvSpPr/>
          <p:nvPr>
            <p:custDataLst>
              <p:tags r:id="rId28"/>
            </p:custDataLst>
          </p:nvPr>
        </p:nvSpPr>
        <p:spPr>
          <a:xfrm flipH="1">
            <a:off x="7855127" y="2767097"/>
            <a:ext cx="190500" cy="1905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id-ID"/>
          </a:p>
        </p:txBody>
      </p:sp>
      <p:cxnSp>
        <p:nvCxnSpPr>
          <p:cNvPr id="116" name="Straight Connector 95"/>
          <p:cNvCxnSpPr/>
          <p:nvPr>
            <p:custDataLst>
              <p:tags r:id="rId29"/>
            </p:custDataLst>
          </p:nvPr>
        </p:nvCxnSpPr>
        <p:spPr>
          <a:xfrm>
            <a:off x="10386143" y="2211676"/>
            <a:ext cx="729033" cy="589076"/>
          </a:xfrm>
          <a:prstGeom prst="line">
            <a:avLst/>
          </a:prstGeom>
          <a:ln w="12700">
            <a:solidFill>
              <a:sysClr val="window" lastClr="FFFFFF">
                <a:lumMod val="65000"/>
              </a:sysClr>
            </a:solidFill>
            <a:headEnd type="none"/>
            <a:tailEnd type="oval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117" name="Oval 94"/>
          <p:cNvSpPr/>
          <p:nvPr>
            <p:custDataLst>
              <p:tags r:id="rId30"/>
            </p:custDataLst>
          </p:nvPr>
        </p:nvSpPr>
        <p:spPr>
          <a:xfrm flipH="1">
            <a:off x="10109876" y="2021134"/>
            <a:ext cx="190500" cy="1905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id-ID"/>
          </a:p>
        </p:txBody>
      </p:sp>
      <p:grpSp>
        <p:nvGrpSpPr>
          <p:cNvPr id="119" name="Group 104"/>
          <p:cNvGrpSpPr/>
          <p:nvPr>
            <p:custDataLst>
              <p:tags r:id="rId31"/>
            </p:custDataLst>
          </p:nvPr>
        </p:nvGrpSpPr>
        <p:grpSpPr>
          <a:xfrm>
            <a:off x="7231041" y="2719950"/>
            <a:ext cx="377503" cy="353205"/>
            <a:chOff x="6964363" y="2108200"/>
            <a:chExt cx="690562" cy="646113"/>
          </a:xfrm>
          <a:solidFill>
            <a:sysClr val="window" lastClr="FFFFFF"/>
          </a:solidFill>
        </p:grpSpPr>
        <p:sp>
          <p:nvSpPr>
            <p:cNvPr id="120" name="Freeform 91"/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7050088" y="2193925"/>
              <a:ext cx="519112" cy="344488"/>
            </a:xfrm>
            <a:custGeom>
              <a:avLst/>
              <a:gdLst>
                <a:gd name="T0" fmla="*/ 503 w 12071"/>
                <a:gd name="T1" fmla="*/ 502 h 8033"/>
                <a:gd name="T2" fmla="*/ 11568 w 12071"/>
                <a:gd name="T3" fmla="*/ 0 h 8033"/>
                <a:gd name="T4" fmla="*/ 452 w 12071"/>
                <a:gd name="T5" fmla="*/ 5 h 8033"/>
                <a:gd name="T6" fmla="*/ 377 w 12071"/>
                <a:gd name="T7" fmla="*/ 18 h 8033"/>
                <a:gd name="T8" fmla="*/ 307 w 12071"/>
                <a:gd name="T9" fmla="*/ 41 h 8033"/>
                <a:gd name="T10" fmla="*/ 242 w 12071"/>
                <a:gd name="T11" fmla="*/ 74 h 8033"/>
                <a:gd name="T12" fmla="*/ 183 w 12071"/>
                <a:gd name="T13" fmla="*/ 116 h 8033"/>
                <a:gd name="T14" fmla="*/ 131 w 12071"/>
                <a:gd name="T15" fmla="*/ 166 h 8033"/>
                <a:gd name="T16" fmla="*/ 85 w 12071"/>
                <a:gd name="T17" fmla="*/ 222 h 8033"/>
                <a:gd name="T18" fmla="*/ 49 w 12071"/>
                <a:gd name="T19" fmla="*/ 284 h 8033"/>
                <a:gd name="T20" fmla="*/ 22 w 12071"/>
                <a:gd name="T21" fmla="*/ 353 h 8033"/>
                <a:gd name="T22" fmla="*/ 6 w 12071"/>
                <a:gd name="T23" fmla="*/ 426 h 8033"/>
                <a:gd name="T24" fmla="*/ 0 w 12071"/>
                <a:gd name="T25" fmla="*/ 502 h 8033"/>
                <a:gd name="T26" fmla="*/ 3 w 12071"/>
                <a:gd name="T27" fmla="*/ 7582 h 8033"/>
                <a:gd name="T28" fmla="*/ 16 w 12071"/>
                <a:gd name="T29" fmla="*/ 7656 h 8033"/>
                <a:gd name="T30" fmla="*/ 39 w 12071"/>
                <a:gd name="T31" fmla="*/ 7726 h 8033"/>
                <a:gd name="T32" fmla="*/ 72 w 12071"/>
                <a:gd name="T33" fmla="*/ 7792 h 8033"/>
                <a:gd name="T34" fmla="*/ 115 w 12071"/>
                <a:gd name="T35" fmla="*/ 7850 h 8033"/>
                <a:gd name="T36" fmla="*/ 165 w 12071"/>
                <a:gd name="T37" fmla="*/ 7902 h 8033"/>
                <a:gd name="T38" fmla="*/ 221 w 12071"/>
                <a:gd name="T39" fmla="*/ 7947 h 8033"/>
                <a:gd name="T40" fmla="*/ 285 w 12071"/>
                <a:gd name="T41" fmla="*/ 7983 h 8033"/>
                <a:gd name="T42" fmla="*/ 353 w 12071"/>
                <a:gd name="T43" fmla="*/ 8011 h 8033"/>
                <a:gd name="T44" fmla="*/ 426 w 12071"/>
                <a:gd name="T45" fmla="*/ 8027 h 8033"/>
                <a:gd name="T46" fmla="*/ 503 w 12071"/>
                <a:gd name="T47" fmla="*/ 8033 h 8033"/>
                <a:gd name="T48" fmla="*/ 11619 w 12071"/>
                <a:gd name="T49" fmla="*/ 8030 h 8033"/>
                <a:gd name="T50" fmla="*/ 11694 w 12071"/>
                <a:gd name="T51" fmla="*/ 8017 h 8033"/>
                <a:gd name="T52" fmla="*/ 11764 w 12071"/>
                <a:gd name="T53" fmla="*/ 7994 h 8033"/>
                <a:gd name="T54" fmla="*/ 11829 w 12071"/>
                <a:gd name="T55" fmla="*/ 7960 h 8033"/>
                <a:gd name="T56" fmla="*/ 11888 w 12071"/>
                <a:gd name="T57" fmla="*/ 7918 h 8033"/>
                <a:gd name="T58" fmla="*/ 11940 w 12071"/>
                <a:gd name="T59" fmla="*/ 7868 h 8033"/>
                <a:gd name="T60" fmla="*/ 11986 w 12071"/>
                <a:gd name="T61" fmla="*/ 7812 h 8033"/>
                <a:gd name="T62" fmla="*/ 12022 w 12071"/>
                <a:gd name="T63" fmla="*/ 7749 h 8033"/>
                <a:gd name="T64" fmla="*/ 12049 w 12071"/>
                <a:gd name="T65" fmla="*/ 7680 h 8033"/>
                <a:gd name="T66" fmla="*/ 12065 w 12071"/>
                <a:gd name="T67" fmla="*/ 7607 h 8033"/>
                <a:gd name="T68" fmla="*/ 12071 w 12071"/>
                <a:gd name="T69" fmla="*/ 7531 h 8033"/>
                <a:gd name="T70" fmla="*/ 12068 w 12071"/>
                <a:gd name="T71" fmla="*/ 451 h 8033"/>
                <a:gd name="T72" fmla="*/ 12055 w 12071"/>
                <a:gd name="T73" fmla="*/ 377 h 8033"/>
                <a:gd name="T74" fmla="*/ 12032 w 12071"/>
                <a:gd name="T75" fmla="*/ 306 h 8033"/>
                <a:gd name="T76" fmla="*/ 11999 w 12071"/>
                <a:gd name="T77" fmla="*/ 242 h 8033"/>
                <a:gd name="T78" fmla="*/ 11956 w 12071"/>
                <a:gd name="T79" fmla="*/ 183 h 8033"/>
                <a:gd name="T80" fmla="*/ 11906 w 12071"/>
                <a:gd name="T81" fmla="*/ 131 h 8033"/>
                <a:gd name="T82" fmla="*/ 11850 w 12071"/>
                <a:gd name="T83" fmla="*/ 85 h 8033"/>
                <a:gd name="T84" fmla="*/ 11786 w 12071"/>
                <a:gd name="T85" fmla="*/ 49 h 8033"/>
                <a:gd name="T86" fmla="*/ 11718 w 12071"/>
                <a:gd name="T87" fmla="*/ 22 h 8033"/>
                <a:gd name="T88" fmla="*/ 11645 w 12071"/>
                <a:gd name="T89" fmla="*/ 6 h 8033"/>
                <a:gd name="T90" fmla="*/ 11568 w 12071"/>
                <a:gd name="T91" fmla="*/ 0 h 8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1" h="8033">
                  <a:moveTo>
                    <a:pt x="11568" y="7533"/>
                  </a:moveTo>
                  <a:lnTo>
                    <a:pt x="503" y="7533"/>
                  </a:lnTo>
                  <a:lnTo>
                    <a:pt x="503" y="502"/>
                  </a:lnTo>
                  <a:lnTo>
                    <a:pt x="11568" y="502"/>
                  </a:lnTo>
                  <a:lnTo>
                    <a:pt x="11568" y="7533"/>
                  </a:lnTo>
                  <a:close/>
                  <a:moveTo>
                    <a:pt x="11568" y="0"/>
                  </a:moveTo>
                  <a:lnTo>
                    <a:pt x="503" y="2"/>
                  </a:lnTo>
                  <a:lnTo>
                    <a:pt x="477" y="3"/>
                  </a:lnTo>
                  <a:lnTo>
                    <a:pt x="452" y="5"/>
                  </a:lnTo>
                  <a:lnTo>
                    <a:pt x="426" y="8"/>
                  </a:lnTo>
                  <a:lnTo>
                    <a:pt x="401" y="12"/>
                  </a:lnTo>
                  <a:lnTo>
                    <a:pt x="377" y="18"/>
                  </a:lnTo>
                  <a:lnTo>
                    <a:pt x="353" y="24"/>
                  </a:lnTo>
                  <a:lnTo>
                    <a:pt x="330" y="32"/>
                  </a:lnTo>
                  <a:lnTo>
                    <a:pt x="307" y="41"/>
                  </a:lnTo>
                  <a:lnTo>
                    <a:pt x="285" y="51"/>
                  </a:lnTo>
                  <a:lnTo>
                    <a:pt x="263" y="62"/>
                  </a:lnTo>
                  <a:lnTo>
                    <a:pt x="242" y="74"/>
                  </a:lnTo>
                  <a:lnTo>
                    <a:pt x="221" y="87"/>
                  </a:lnTo>
                  <a:lnTo>
                    <a:pt x="202" y="102"/>
                  </a:lnTo>
                  <a:lnTo>
                    <a:pt x="183" y="116"/>
                  </a:lnTo>
                  <a:lnTo>
                    <a:pt x="165" y="132"/>
                  </a:lnTo>
                  <a:lnTo>
                    <a:pt x="147" y="148"/>
                  </a:lnTo>
                  <a:lnTo>
                    <a:pt x="131" y="166"/>
                  </a:lnTo>
                  <a:lnTo>
                    <a:pt x="115" y="184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2"/>
                  </a:lnTo>
                  <a:lnTo>
                    <a:pt x="0" y="7531"/>
                  </a:lnTo>
                  <a:lnTo>
                    <a:pt x="1" y="7557"/>
                  </a:lnTo>
                  <a:lnTo>
                    <a:pt x="3" y="7582"/>
                  </a:lnTo>
                  <a:lnTo>
                    <a:pt x="6" y="7607"/>
                  </a:lnTo>
                  <a:lnTo>
                    <a:pt x="10" y="7632"/>
                  </a:lnTo>
                  <a:lnTo>
                    <a:pt x="16" y="7656"/>
                  </a:lnTo>
                  <a:lnTo>
                    <a:pt x="22" y="7680"/>
                  </a:lnTo>
                  <a:lnTo>
                    <a:pt x="30" y="7703"/>
                  </a:lnTo>
                  <a:lnTo>
                    <a:pt x="39" y="7726"/>
                  </a:lnTo>
                  <a:lnTo>
                    <a:pt x="49" y="7749"/>
                  </a:lnTo>
                  <a:lnTo>
                    <a:pt x="60" y="7771"/>
                  </a:lnTo>
                  <a:lnTo>
                    <a:pt x="72" y="7792"/>
                  </a:lnTo>
                  <a:lnTo>
                    <a:pt x="85" y="7812"/>
                  </a:lnTo>
                  <a:lnTo>
                    <a:pt x="99" y="7831"/>
                  </a:lnTo>
                  <a:lnTo>
                    <a:pt x="115" y="7850"/>
                  </a:lnTo>
                  <a:lnTo>
                    <a:pt x="131" y="7868"/>
                  </a:lnTo>
                  <a:lnTo>
                    <a:pt x="147" y="7886"/>
                  </a:lnTo>
                  <a:lnTo>
                    <a:pt x="165" y="7902"/>
                  </a:lnTo>
                  <a:lnTo>
                    <a:pt x="183" y="7918"/>
                  </a:lnTo>
                  <a:lnTo>
                    <a:pt x="202" y="7933"/>
                  </a:lnTo>
                  <a:lnTo>
                    <a:pt x="221" y="7947"/>
                  </a:lnTo>
                  <a:lnTo>
                    <a:pt x="242" y="7960"/>
                  </a:lnTo>
                  <a:lnTo>
                    <a:pt x="263" y="7972"/>
                  </a:lnTo>
                  <a:lnTo>
                    <a:pt x="285" y="7983"/>
                  </a:lnTo>
                  <a:lnTo>
                    <a:pt x="307" y="7994"/>
                  </a:lnTo>
                  <a:lnTo>
                    <a:pt x="330" y="8003"/>
                  </a:lnTo>
                  <a:lnTo>
                    <a:pt x="353" y="8011"/>
                  </a:lnTo>
                  <a:lnTo>
                    <a:pt x="377" y="8017"/>
                  </a:lnTo>
                  <a:lnTo>
                    <a:pt x="401" y="8023"/>
                  </a:lnTo>
                  <a:lnTo>
                    <a:pt x="426" y="8027"/>
                  </a:lnTo>
                  <a:lnTo>
                    <a:pt x="452" y="8030"/>
                  </a:lnTo>
                  <a:lnTo>
                    <a:pt x="477" y="8032"/>
                  </a:lnTo>
                  <a:lnTo>
                    <a:pt x="503" y="8033"/>
                  </a:lnTo>
                  <a:lnTo>
                    <a:pt x="11568" y="8033"/>
                  </a:lnTo>
                  <a:lnTo>
                    <a:pt x="11594" y="8032"/>
                  </a:lnTo>
                  <a:lnTo>
                    <a:pt x="11619" y="8030"/>
                  </a:lnTo>
                  <a:lnTo>
                    <a:pt x="11645" y="8027"/>
                  </a:lnTo>
                  <a:lnTo>
                    <a:pt x="11670" y="8023"/>
                  </a:lnTo>
                  <a:lnTo>
                    <a:pt x="11694" y="8017"/>
                  </a:lnTo>
                  <a:lnTo>
                    <a:pt x="11718" y="8011"/>
                  </a:lnTo>
                  <a:lnTo>
                    <a:pt x="11741" y="8003"/>
                  </a:lnTo>
                  <a:lnTo>
                    <a:pt x="11764" y="7994"/>
                  </a:lnTo>
                  <a:lnTo>
                    <a:pt x="11786" y="7983"/>
                  </a:lnTo>
                  <a:lnTo>
                    <a:pt x="11809" y="7972"/>
                  </a:lnTo>
                  <a:lnTo>
                    <a:pt x="11829" y="7960"/>
                  </a:lnTo>
                  <a:lnTo>
                    <a:pt x="11850" y="7947"/>
                  </a:lnTo>
                  <a:lnTo>
                    <a:pt x="11869" y="7933"/>
                  </a:lnTo>
                  <a:lnTo>
                    <a:pt x="11888" y="7918"/>
                  </a:lnTo>
                  <a:lnTo>
                    <a:pt x="11906" y="7902"/>
                  </a:lnTo>
                  <a:lnTo>
                    <a:pt x="11924" y="7886"/>
                  </a:lnTo>
                  <a:lnTo>
                    <a:pt x="11940" y="7868"/>
                  </a:lnTo>
                  <a:lnTo>
                    <a:pt x="11956" y="7850"/>
                  </a:lnTo>
                  <a:lnTo>
                    <a:pt x="11972" y="7831"/>
                  </a:lnTo>
                  <a:lnTo>
                    <a:pt x="11986" y="7812"/>
                  </a:lnTo>
                  <a:lnTo>
                    <a:pt x="11999" y="7792"/>
                  </a:lnTo>
                  <a:lnTo>
                    <a:pt x="12011" y="7771"/>
                  </a:lnTo>
                  <a:lnTo>
                    <a:pt x="12022" y="7749"/>
                  </a:lnTo>
                  <a:lnTo>
                    <a:pt x="12032" y="7726"/>
                  </a:lnTo>
                  <a:lnTo>
                    <a:pt x="12041" y="7703"/>
                  </a:lnTo>
                  <a:lnTo>
                    <a:pt x="12049" y="7680"/>
                  </a:lnTo>
                  <a:lnTo>
                    <a:pt x="12055" y="7656"/>
                  </a:lnTo>
                  <a:lnTo>
                    <a:pt x="12061" y="7632"/>
                  </a:lnTo>
                  <a:lnTo>
                    <a:pt x="12065" y="7607"/>
                  </a:lnTo>
                  <a:lnTo>
                    <a:pt x="12068" y="7582"/>
                  </a:lnTo>
                  <a:lnTo>
                    <a:pt x="12070" y="7557"/>
                  </a:lnTo>
                  <a:lnTo>
                    <a:pt x="12071" y="7531"/>
                  </a:lnTo>
                  <a:lnTo>
                    <a:pt x="12071" y="502"/>
                  </a:lnTo>
                  <a:lnTo>
                    <a:pt x="12070" y="476"/>
                  </a:lnTo>
                  <a:lnTo>
                    <a:pt x="12068" y="451"/>
                  </a:lnTo>
                  <a:lnTo>
                    <a:pt x="12065" y="426"/>
                  </a:lnTo>
                  <a:lnTo>
                    <a:pt x="12061" y="401"/>
                  </a:lnTo>
                  <a:lnTo>
                    <a:pt x="12055" y="377"/>
                  </a:lnTo>
                  <a:lnTo>
                    <a:pt x="12049" y="353"/>
                  </a:lnTo>
                  <a:lnTo>
                    <a:pt x="12041" y="329"/>
                  </a:lnTo>
                  <a:lnTo>
                    <a:pt x="12032" y="306"/>
                  </a:lnTo>
                  <a:lnTo>
                    <a:pt x="12022" y="284"/>
                  </a:lnTo>
                  <a:lnTo>
                    <a:pt x="12011" y="263"/>
                  </a:lnTo>
                  <a:lnTo>
                    <a:pt x="11999" y="242"/>
                  </a:lnTo>
                  <a:lnTo>
                    <a:pt x="11986" y="221"/>
                  </a:lnTo>
                  <a:lnTo>
                    <a:pt x="11972" y="202"/>
                  </a:lnTo>
                  <a:lnTo>
                    <a:pt x="11956" y="183"/>
                  </a:lnTo>
                  <a:lnTo>
                    <a:pt x="11940" y="165"/>
                  </a:lnTo>
                  <a:lnTo>
                    <a:pt x="11924" y="147"/>
                  </a:lnTo>
                  <a:lnTo>
                    <a:pt x="11906" y="131"/>
                  </a:lnTo>
                  <a:lnTo>
                    <a:pt x="11888" y="115"/>
                  </a:lnTo>
                  <a:lnTo>
                    <a:pt x="11869" y="100"/>
                  </a:lnTo>
                  <a:lnTo>
                    <a:pt x="11850" y="85"/>
                  </a:lnTo>
                  <a:lnTo>
                    <a:pt x="11829" y="72"/>
                  </a:lnTo>
                  <a:lnTo>
                    <a:pt x="11809" y="60"/>
                  </a:lnTo>
                  <a:lnTo>
                    <a:pt x="11786" y="49"/>
                  </a:lnTo>
                  <a:lnTo>
                    <a:pt x="11764" y="39"/>
                  </a:lnTo>
                  <a:lnTo>
                    <a:pt x="11741" y="30"/>
                  </a:lnTo>
                  <a:lnTo>
                    <a:pt x="11718" y="22"/>
                  </a:lnTo>
                  <a:lnTo>
                    <a:pt x="11694" y="16"/>
                  </a:lnTo>
                  <a:lnTo>
                    <a:pt x="11670" y="10"/>
                  </a:lnTo>
                  <a:lnTo>
                    <a:pt x="11645" y="6"/>
                  </a:lnTo>
                  <a:lnTo>
                    <a:pt x="11619" y="3"/>
                  </a:lnTo>
                  <a:lnTo>
                    <a:pt x="11594" y="1"/>
                  </a:lnTo>
                  <a:lnTo>
                    <a:pt x="11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121" name="Freeform 92"/>
            <p:cNvSpPr>
              <a:spLocks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6964363" y="2108200"/>
              <a:ext cx="690562" cy="646113"/>
            </a:xfrm>
            <a:custGeom>
              <a:avLst/>
              <a:gdLst>
                <a:gd name="T0" fmla="*/ 15066 w 16095"/>
                <a:gd name="T1" fmla="*/ 11696 h 15059"/>
                <a:gd name="T2" fmla="*/ 14988 w 16095"/>
                <a:gd name="T3" fmla="*/ 11847 h 15059"/>
                <a:gd name="T4" fmla="*/ 14867 w 16095"/>
                <a:gd name="T5" fmla="*/ 11963 h 15059"/>
                <a:gd name="T6" fmla="*/ 14712 w 16095"/>
                <a:gd name="T7" fmla="*/ 12033 h 15059"/>
                <a:gd name="T8" fmla="*/ 6036 w 16095"/>
                <a:gd name="T9" fmla="*/ 12049 h 15059"/>
                <a:gd name="T10" fmla="*/ 1359 w 16095"/>
                <a:gd name="T11" fmla="*/ 12027 h 15059"/>
                <a:gd name="T12" fmla="*/ 1208 w 16095"/>
                <a:gd name="T13" fmla="*/ 11949 h 15059"/>
                <a:gd name="T14" fmla="*/ 1091 w 16095"/>
                <a:gd name="T15" fmla="*/ 11828 h 15059"/>
                <a:gd name="T16" fmla="*/ 1022 w 16095"/>
                <a:gd name="T17" fmla="*/ 11672 h 15059"/>
                <a:gd name="T18" fmla="*/ 1007 w 16095"/>
                <a:gd name="T19" fmla="*/ 1480 h 15059"/>
                <a:gd name="T20" fmla="*/ 1045 w 16095"/>
                <a:gd name="T21" fmla="*/ 1310 h 15059"/>
                <a:gd name="T22" fmla="*/ 1137 w 16095"/>
                <a:gd name="T23" fmla="*/ 1169 h 15059"/>
                <a:gd name="T24" fmla="*/ 1268 w 16095"/>
                <a:gd name="T25" fmla="*/ 1064 h 15059"/>
                <a:gd name="T26" fmla="*/ 1432 w 16095"/>
                <a:gd name="T27" fmla="*/ 1010 h 15059"/>
                <a:gd name="T28" fmla="*/ 14663 w 16095"/>
                <a:gd name="T29" fmla="*/ 1010 h 15059"/>
                <a:gd name="T30" fmla="*/ 14826 w 16095"/>
                <a:gd name="T31" fmla="*/ 1064 h 15059"/>
                <a:gd name="T32" fmla="*/ 14958 w 16095"/>
                <a:gd name="T33" fmla="*/ 1169 h 15059"/>
                <a:gd name="T34" fmla="*/ 15050 w 16095"/>
                <a:gd name="T35" fmla="*/ 1310 h 15059"/>
                <a:gd name="T36" fmla="*/ 15088 w 16095"/>
                <a:gd name="T37" fmla="*/ 1480 h 15059"/>
                <a:gd name="T38" fmla="*/ 1279 w 16095"/>
                <a:gd name="T39" fmla="*/ 17 h 15059"/>
                <a:gd name="T40" fmla="*/ 790 w 16095"/>
                <a:gd name="T41" fmla="*/ 182 h 15059"/>
                <a:gd name="T42" fmla="*/ 391 w 16095"/>
                <a:gd name="T43" fmla="*/ 493 h 15059"/>
                <a:gd name="T44" fmla="*/ 119 w 16095"/>
                <a:gd name="T45" fmla="*/ 920 h 15059"/>
                <a:gd name="T46" fmla="*/ 2 w 16095"/>
                <a:gd name="T47" fmla="*/ 1429 h 15059"/>
                <a:gd name="T48" fmla="*/ 47 w 16095"/>
                <a:gd name="T49" fmla="*/ 11922 h 15059"/>
                <a:gd name="T50" fmla="*/ 257 w 16095"/>
                <a:gd name="T51" fmla="*/ 12387 h 15059"/>
                <a:gd name="T52" fmla="*/ 604 w 16095"/>
                <a:gd name="T53" fmla="*/ 12752 h 15059"/>
                <a:gd name="T54" fmla="*/ 1056 w 16095"/>
                <a:gd name="T55" fmla="*/ 12984 h 15059"/>
                <a:gd name="T56" fmla="*/ 6539 w 16095"/>
                <a:gd name="T57" fmla="*/ 13053 h 15059"/>
                <a:gd name="T58" fmla="*/ 3299 w 16095"/>
                <a:gd name="T59" fmla="*/ 14106 h 15059"/>
                <a:gd name="T60" fmla="*/ 3180 w 16095"/>
                <a:gd name="T61" fmla="*/ 14188 h 15059"/>
                <a:gd name="T62" fmla="*/ 3089 w 16095"/>
                <a:gd name="T63" fmla="*/ 14299 h 15059"/>
                <a:gd name="T64" fmla="*/ 3034 w 16095"/>
                <a:gd name="T65" fmla="*/ 14431 h 15059"/>
                <a:gd name="T66" fmla="*/ 3019 w 16095"/>
                <a:gd name="T67" fmla="*/ 14583 h 15059"/>
                <a:gd name="T68" fmla="*/ 3057 w 16095"/>
                <a:gd name="T69" fmla="*/ 14753 h 15059"/>
                <a:gd name="T70" fmla="*/ 3149 w 16095"/>
                <a:gd name="T71" fmla="*/ 14894 h 15059"/>
                <a:gd name="T72" fmla="*/ 3280 w 16095"/>
                <a:gd name="T73" fmla="*/ 14999 h 15059"/>
                <a:gd name="T74" fmla="*/ 3444 w 16095"/>
                <a:gd name="T75" fmla="*/ 15053 h 15059"/>
                <a:gd name="T76" fmla="*/ 12651 w 16095"/>
                <a:gd name="T77" fmla="*/ 15053 h 15059"/>
                <a:gd name="T78" fmla="*/ 12814 w 16095"/>
                <a:gd name="T79" fmla="*/ 14999 h 15059"/>
                <a:gd name="T80" fmla="*/ 12946 w 16095"/>
                <a:gd name="T81" fmla="*/ 14894 h 15059"/>
                <a:gd name="T82" fmla="*/ 13038 w 16095"/>
                <a:gd name="T83" fmla="*/ 14753 h 15059"/>
                <a:gd name="T84" fmla="*/ 13076 w 16095"/>
                <a:gd name="T85" fmla="*/ 14583 h 15059"/>
                <a:gd name="T86" fmla="*/ 13061 w 16095"/>
                <a:gd name="T87" fmla="*/ 14431 h 15059"/>
                <a:gd name="T88" fmla="*/ 13006 w 16095"/>
                <a:gd name="T89" fmla="*/ 14299 h 15059"/>
                <a:gd name="T90" fmla="*/ 12915 w 16095"/>
                <a:gd name="T91" fmla="*/ 14188 h 15059"/>
                <a:gd name="T92" fmla="*/ 12796 w 16095"/>
                <a:gd name="T93" fmla="*/ 14106 h 15059"/>
                <a:gd name="T94" fmla="*/ 9556 w 16095"/>
                <a:gd name="T95" fmla="*/ 13053 h 15059"/>
                <a:gd name="T96" fmla="*/ 15039 w 16095"/>
                <a:gd name="T97" fmla="*/ 12984 h 15059"/>
                <a:gd name="T98" fmla="*/ 15491 w 16095"/>
                <a:gd name="T99" fmla="*/ 12752 h 15059"/>
                <a:gd name="T100" fmla="*/ 15838 w 16095"/>
                <a:gd name="T101" fmla="*/ 12387 h 15059"/>
                <a:gd name="T102" fmla="*/ 16048 w 16095"/>
                <a:gd name="T103" fmla="*/ 11922 h 15059"/>
                <a:gd name="T104" fmla="*/ 16093 w 16095"/>
                <a:gd name="T105" fmla="*/ 1429 h 15059"/>
                <a:gd name="T106" fmla="*/ 15976 w 16095"/>
                <a:gd name="T107" fmla="*/ 920 h 15059"/>
                <a:gd name="T108" fmla="*/ 15703 w 16095"/>
                <a:gd name="T109" fmla="*/ 493 h 15059"/>
                <a:gd name="T110" fmla="*/ 15305 w 16095"/>
                <a:gd name="T111" fmla="*/ 182 h 15059"/>
                <a:gd name="T112" fmla="*/ 14815 w 16095"/>
                <a:gd name="T113" fmla="*/ 17 h 15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95" h="15059">
                  <a:moveTo>
                    <a:pt x="15089" y="11547"/>
                  </a:moveTo>
                  <a:lnTo>
                    <a:pt x="15088" y="11573"/>
                  </a:lnTo>
                  <a:lnTo>
                    <a:pt x="15086" y="11598"/>
                  </a:lnTo>
                  <a:lnTo>
                    <a:pt x="15083" y="11623"/>
                  </a:lnTo>
                  <a:lnTo>
                    <a:pt x="15079" y="11648"/>
                  </a:lnTo>
                  <a:lnTo>
                    <a:pt x="15073" y="11672"/>
                  </a:lnTo>
                  <a:lnTo>
                    <a:pt x="15066" y="11696"/>
                  </a:lnTo>
                  <a:lnTo>
                    <a:pt x="15059" y="11719"/>
                  </a:lnTo>
                  <a:lnTo>
                    <a:pt x="15050" y="11743"/>
                  </a:lnTo>
                  <a:lnTo>
                    <a:pt x="15040" y="11765"/>
                  </a:lnTo>
                  <a:lnTo>
                    <a:pt x="15029" y="11786"/>
                  </a:lnTo>
                  <a:lnTo>
                    <a:pt x="15016" y="11807"/>
                  </a:lnTo>
                  <a:lnTo>
                    <a:pt x="15003" y="11828"/>
                  </a:lnTo>
                  <a:lnTo>
                    <a:pt x="14988" y="11847"/>
                  </a:lnTo>
                  <a:lnTo>
                    <a:pt x="14974" y="11866"/>
                  </a:lnTo>
                  <a:lnTo>
                    <a:pt x="14958" y="11884"/>
                  </a:lnTo>
                  <a:lnTo>
                    <a:pt x="14941" y="11902"/>
                  </a:lnTo>
                  <a:lnTo>
                    <a:pt x="14924" y="11918"/>
                  </a:lnTo>
                  <a:lnTo>
                    <a:pt x="14906" y="11934"/>
                  </a:lnTo>
                  <a:lnTo>
                    <a:pt x="14887" y="11949"/>
                  </a:lnTo>
                  <a:lnTo>
                    <a:pt x="14867" y="11963"/>
                  </a:lnTo>
                  <a:lnTo>
                    <a:pt x="14847" y="11977"/>
                  </a:lnTo>
                  <a:lnTo>
                    <a:pt x="14826" y="11989"/>
                  </a:lnTo>
                  <a:lnTo>
                    <a:pt x="14803" y="12000"/>
                  </a:lnTo>
                  <a:lnTo>
                    <a:pt x="14781" y="12010"/>
                  </a:lnTo>
                  <a:lnTo>
                    <a:pt x="14759" y="12019"/>
                  </a:lnTo>
                  <a:lnTo>
                    <a:pt x="14735" y="12027"/>
                  </a:lnTo>
                  <a:lnTo>
                    <a:pt x="14712" y="12033"/>
                  </a:lnTo>
                  <a:lnTo>
                    <a:pt x="14687" y="12039"/>
                  </a:lnTo>
                  <a:lnTo>
                    <a:pt x="14663" y="12043"/>
                  </a:lnTo>
                  <a:lnTo>
                    <a:pt x="14637" y="12047"/>
                  </a:lnTo>
                  <a:lnTo>
                    <a:pt x="14612" y="12048"/>
                  </a:lnTo>
                  <a:lnTo>
                    <a:pt x="14586" y="12049"/>
                  </a:lnTo>
                  <a:lnTo>
                    <a:pt x="10059" y="12049"/>
                  </a:lnTo>
                  <a:lnTo>
                    <a:pt x="6036" y="12049"/>
                  </a:lnTo>
                  <a:lnTo>
                    <a:pt x="1509" y="12049"/>
                  </a:lnTo>
                  <a:lnTo>
                    <a:pt x="1483" y="12048"/>
                  </a:lnTo>
                  <a:lnTo>
                    <a:pt x="1458" y="12047"/>
                  </a:lnTo>
                  <a:lnTo>
                    <a:pt x="1432" y="12043"/>
                  </a:lnTo>
                  <a:lnTo>
                    <a:pt x="1407" y="12039"/>
                  </a:lnTo>
                  <a:lnTo>
                    <a:pt x="1383" y="12033"/>
                  </a:lnTo>
                  <a:lnTo>
                    <a:pt x="1359" y="12027"/>
                  </a:lnTo>
                  <a:lnTo>
                    <a:pt x="1336" y="12019"/>
                  </a:lnTo>
                  <a:lnTo>
                    <a:pt x="1313" y="12010"/>
                  </a:lnTo>
                  <a:lnTo>
                    <a:pt x="1291" y="12000"/>
                  </a:lnTo>
                  <a:lnTo>
                    <a:pt x="1268" y="11989"/>
                  </a:lnTo>
                  <a:lnTo>
                    <a:pt x="1248" y="11977"/>
                  </a:lnTo>
                  <a:lnTo>
                    <a:pt x="1227" y="11963"/>
                  </a:lnTo>
                  <a:lnTo>
                    <a:pt x="1208" y="11949"/>
                  </a:lnTo>
                  <a:lnTo>
                    <a:pt x="1189" y="11934"/>
                  </a:lnTo>
                  <a:lnTo>
                    <a:pt x="1171" y="11918"/>
                  </a:lnTo>
                  <a:lnTo>
                    <a:pt x="1153" y="11902"/>
                  </a:lnTo>
                  <a:lnTo>
                    <a:pt x="1137" y="11884"/>
                  </a:lnTo>
                  <a:lnTo>
                    <a:pt x="1121" y="11866"/>
                  </a:lnTo>
                  <a:lnTo>
                    <a:pt x="1106" y="11847"/>
                  </a:lnTo>
                  <a:lnTo>
                    <a:pt x="1091" y="11828"/>
                  </a:lnTo>
                  <a:lnTo>
                    <a:pt x="1078" y="11807"/>
                  </a:lnTo>
                  <a:lnTo>
                    <a:pt x="1066" y="11786"/>
                  </a:lnTo>
                  <a:lnTo>
                    <a:pt x="1055" y="11765"/>
                  </a:lnTo>
                  <a:lnTo>
                    <a:pt x="1045" y="11743"/>
                  </a:lnTo>
                  <a:lnTo>
                    <a:pt x="1036" y="11719"/>
                  </a:lnTo>
                  <a:lnTo>
                    <a:pt x="1028" y="11696"/>
                  </a:lnTo>
                  <a:lnTo>
                    <a:pt x="1022" y="11672"/>
                  </a:lnTo>
                  <a:lnTo>
                    <a:pt x="1016" y="11648"/>
                  </a:lnTo>
                  <a:lnTo>
                    <a:pt x="1012" y="11623"/>
                  </a:lnTo>
                  <a:lnTo>
                    <a:pt x="1009" y="11598"/>
                  </a:lnTo>
                  <a:lnTo>
                    <a:pt x="1007" y="11573"/>
                  </a:lnTo>
                  <a:lnTo>
                    <a:pt x="1006" y="11547"/>
                  </a:lnTo>
                  <a:lnTo>
                    <a:pt x="1006" y="1506"/>
                  </a:lnTo>
                  <a:lnTo>
                    <a:pt x="1007" y="1480"/>
                  </a:lnTo>
                  <a:lnTo>
                    <a:pt x="1009" y="1455"/>
                  </a:lnTo>
                  <a:lnTo>
                    <a:pt x="1012" y="1430"/>
                  </a:lnTo>
                  <a:lnTo>
                    <a:pt x="1016" y="1405"/>
                  </a:lnTo>
                  <a:lnTo>
                    <a:pt x="1022" y="1381"/>
                  </a:lnTo>
                  <a:lnTo>
                    <a:pt x="1028" y="1356"/>
                  </a:lnTo>
                  <a:lnTo>
                    <a:pt x="1036" y="1333"/>
                  </a:lnTo>
                  <a:lnTo>
                    <a:pt x="1045" y="1310"/>
                  </a:lnTo>
                  <a:lnTo>
                    <a:pt x="1055" y="1288"/>
                  </a:lnTo>
                  <a:lnTo>
                    <a:pt x="1066" y="1267"/>
                  </a:lnTo>
                  <a:lnTo>
                    <a:pt x="1078" y="1246"/>
                  </a:lnTo>
                  <a:lnTo>
                    <a:pt x="1091" y="1225"/>
                  </a:lnTo>
                  <a:lnTo>
                    <a:pt x="1106" y="1206"/>
                  </a:lnTo>
                  <a:lnTo>
                    <a:pt x="1121" y="1187"/>
                  </a:lnTo>
                  <a:lnTo>
                    <a:pt x="1137" y="1169"/>
                  </a:lnTo>
                  <a:lnTo>
                    <a:pt x="1153" y="1151"/>
                  </a:lnTo>
                  <a:lnTo>
                    <a:pt x="1171" y="1135"/>
                  </a:lnTo>
                  <a:lnTo>
                    <a:pt x="1189" y="1119"/>
                  </a:lnTo>
                  <a:lnTo>
                    <a:pt x="1208" y="1103"/>
                  </a:lnTo>
                  <a:lnTo>
                    <a:pt x="1227" y="1090"/>
                  </a:lnTo>
                  <a:lnTo>
                    <a:pt x="1248" y="1077"/>
                  </a:lnTo>
                  <a:lnTo>
                    <a:pt x="1268" y="1064"/>
                  </a:lnTo>
                  <a:lnTo>
                    <a:pt x="1291" y="1053"/>
                  </a:lnTo>
                  <a:lnTo>
                    <a:pt x="1313" y="1043"/>
                  </a:lnTo>
                  <a:lnTo>
                    <a:pt x="1336" y="1034"/>
                  </a:lnTo>
                  <a:lnTo>
                    <a:pt x="1359" y="1027"/>
                  </a:lnTo>
                  <a:lnTo>
                    <a:pt x="1383" y="1020"/>
                  </a:lnTo>
                  <a:lnTo>
                    <a:pt x="1407" y="1014"/>
                  </a:lnTo>
                  <a:lnTo>
                    <a:pt x="1432" y="1010"/>
                  </a:lnTo>
                  <a:lnTo>
                    <a:pt x="1458" y="1007"/>
                  </a:lnTo>
                  <a:lnTo>
                    <a:pt x="1483" y="1005"/>
                  </a:lnTo>
                  <a:lnTo>
                    <a:pt x="1509" y="1004"/>
                  </a:lnTo>
                  <a:lnTo>
                    <a:pt x="14586" y="1004"/>
                  </a:lnTo>
                  <a:lnTo>
                    <a:pt x="14612" y="1005"/>
                  </a:lnTo>
                  <a:lnTo>
                    <a:pt x="14637" y="1007"/>
                  </a:lnTo>
                  <a:lnTo>
                    <a:pt x="14663" y="1010"/>
                  </a:lnTo>
                  <a:lnTo>
                    <a:pt x="14687" y="1014"/>
                  </a:lnTo>
                  <a:lnTo>
                    <a:pt x="14712" y="1020"/>
                  </a:lnTo>
                  <a:lnTo>
                    <a:pt x="14735" y="1027"/>
                  </a:lnTo>
                  <a:lnTo>
                    <a:pt x="14759" y="1034"/>
                  </a:lnTo>
                  <a:lnTo>
                    <a:pt x="14781" y="1043"/>
                  </a:lnTo>
                  <a:lnTo>
                    <a:pt x="14803" y="1053"/>
                  </a:lnTo>
                  <a:lnTo>
                    <a:pt x="14826" y="1064"/>
                  </a:lnTo>
                  <a:lnTo>
                    <a:pt x="14847" y="1077"/>
                  </a:lnTo>
                  <a:lnTo>
                    <a:pt x="14867" y="1090"/>
                  </a:lnTo>
                  <a:lnTo>
                    <a:pt x="14887" y="1103"/>
                  </a:lnTo>
                  <a:lnTo>
                    <a:pt x="14906" y="1119"/>
                  </a:lnTo>
                  <a:lnTo>
                    <a:pt x="14924" y="1135"/>
                  </a:lnTo>
                  <a:lnTo>
                    <a:pt x="14941" y="1151"/>
                  </a:lnTo>
                  <a:lnTo>
                    <a:pt x="14958" y="1169"/>
                  </a:lnTo>
                  <a:lnTo>
                    <a:pt x="14974" y="1187"/>
                  </a:lnTo>
                  <a:lnTo>
                    <a:pt x="14988" y="1206"/>
                  </a:lnTo>
                  <a:lnTo>
                    <a:pt x="15003" y="1225"/>
                  </a:lnTo>
                  <a:lnTo>
                    <a:pt x="15016" y="1246"/>
                  </a:lnTo>
                  <a:lnTo>
                    <a:pt x="15029" y="1267"/>
                  </a:lnTo>
                  <a:lnTo>
                    <a:pt x="15040" y="1288"/>
                  </a:lnTo>
                  <a:lnTo>
                    <a:pt x="15050" y="1310"/>
                  </a:lnTo>
                  <a:lnTo>
                    <a:pt x="15059" y="1333"/>
                  </a:lnTo>
                  <a:lnTo>
                    <a:pt x="15066" y="1356"/>
                  </a:lnTo>
                  <a:lnTo>
                    <a:pt x="15073" y="1381"/>
                  </a:lnTo>
                  <a:lnTo>
                    <a:pt x="15079" y="1405"/>
                  </a:lnTo>
                  <a:lnTo>
                    <a:pt x="15083" y="1430"/>
                  </a:lnTo>
                  <a:lnTo>
                    <a:pt x="15086" y="1455"/>
                  </a:lnTo>
                  <a:lnTo>
                    <a:pt x="15088" y="1480"/>
                  </a:lnTo>
                  <a:lnTo>
                    <a:pt x="15089" y="1506"/>
                  </a:lnTo>
                  <a:lnTo>
                    <a:pt x="15089" y="11547"/>
                  </a:lnTo>
                  <a:close/>
                  <a:moveTo>
                    <a:pt x="14586" y="0"/>
                  </a:moveTo>
                  <a:lnTo>
                    <a:pt x="1509" y="0"/>
                  </a:lnTo>
                  <a:lnTo>
                    <a:pt x="1431" y="2"/>
                  </a:lnTo>
                  <a:lnTo>
                    <a:pt x="1354" y="8"/>
                  </a:lnTo>
                  <a:lnTo>
                    <a:pt x="1279" y="17"/>
                  </a:lnTo>
                  <a:lnTo>
                    <a:pt x="1204" y="30"/>
                  </a:lnTo>
                  <a:lnTo>
                    <a:pt x="1132" y="47"/>
                  </a:lnTo>
                  <a:lnTo>
                    <a:pt x="1060" y="67"/>
                  </a:lnTo>
                  <a:lnTo>
                    <a:pt x="990" y="91"/>
                  </a:lnTo>
                  <a:lnTo>
                    <a:pt x="921" y="118"/>
                  </a:lnTo>
                  <a:lnTo>
                    <a:pt x="854" y="149"/>
                  </a:lnTo>
                  <a:lnTo>
                    <a:pt x="790" y="182"/>
                  </a:lnTo>
                  <a:lnTo>
                    <a:pt x="726" y="218"/>
                  </a:lnTo>
                  <a:lnTo>
                    <a:pt x="665" y="257"/>
                  </a:lnTo>
                  <a:lnTo>
                    <a:pt x="606" y="299"/>
                  </a:lnTo>
                  <a:lnTo>
                    <a:pt x="549" y="344"/>
                  </a:lnTo>
                  <a:lnTo>
                    <a:pt x="494" y="392"/>
                  </a:lnTo>
                  <a:lnTo>
                    <a:pt x="442" y="441"/>
                  </a:lnTo>
                  <a:lnTo>
                    <a:pt x="391" y="493"/>
                  </a:lnTo>
                  <a:lnTo>
                    <a:pt x="344" y="548"/>
                  </a:lnTo>
                  <a:lnTo>
                    <a:pt x="300" y="605"/>
                  </a:lnTo>
                  <a:lnTo>
                    <a:pt x="258" y="664"/>
                  </a:lnTo>
                  <a:lnTo>
                    <a:pt x="218" y="725"/>
                  </a:lnTo>
                  <a:lnTo>
                    <a:pt x="182" y="788"/>
                  </a:lnTo>
                  <a:lnTo>
                    <a:pt x="149" y="853"/>
                  </a:lnTo>
                  <a:lnTo>
                    <a:pt x="119" y="920"/>
                  </a:lnTo>
                  <a:lnTo>
                    <a:pt x="92" y="988"/>
                  </a:lnTo>
                  <a:lnTo>
                    <a:pt x="67" y="1058"/>
                  </a:lnTo>
                  <a:lnTo>
                    <a:pt x="47" y="1130"/>
                  </a:lnTo>
                  <a:lnTo>
                    <a:pt x="30" y="1203"/>
                  </a:lnTo>
                  <a:lnTo>
                    <a:pt x="17" y="1277"/>
                  </a:lnTo>
                  <a:lnTo>
                    <a:pt x="8" y="1352"/>
                  </a:lnTo>
                  <a:lnTo>
                    <a:pt x="2" y="1429"/>
                  </a:lnTo>
                  <a:lnTo>
                    <a:pt x="0" y="1506"/>
                  </a:lnTo>
                  <a:lnTo>
                    <a:pt x="0" y="11547"/>
                  </a:lnTo>
                  <a:lnTo>
                    <a:pt x="2" y="11624"/>
                  </a:lnTo>
                  <a:lnTo>
                    <a:pt x="8" y="11700"/>
                  </a:lnTo>
                  <a:lnTo>
                    <a:pt x="17" y="11776"/>
                  </a:lnTo>
                  <a:lnTo>
                    <a:pt x="30" y="11850"/>
                  </a:lnTo>
                  <a:lnTo>
                    <a:pt x="47" y="11922"/>
                  </a:lnTo>
                  <a:lnTo>
                    <a:pt x="67" y="11994"/>
                  </a:lnTo>
                  <a:lnTo>
                    <a:pt x="92" y="12064"/>
                  </a:lnTo>
                  <a:lnTo>
                    <a:pt x="118" y="12132"/>
                  </a:lnTo>
                  <a:lnTo>
                    <a:pt x="148" y="12198"/>
                  </a:lnTo>
                  <a:lnTo>
                    <a:pt x="181" y="12264"/>
                  </a:lnTo>
                  <a:lnTo>
                    <a:pt x="217" y="12326"/>
                  </a:lnTo>
                  <a:lnTo>
                    <a:pt x="257" y="12387"/>
                  </a:lnTo>
                  <a:lnTo>
                    <a:pt x="299" y="12446"/>
                  </a:lnTo>
                  <a:lnTo>
                    <a:pt x="343" y="12504"/>
                  </a:lnTo>
                  <a:lnTo>
                    <a:pt x="390" y="12558"/>
                  </a:lnTo>
                  <a:lnTo>
                    <a:pt x="441" y="12610"/>
                  </a:lnTo>
                  <a:lnTo>
                    <a:pt x="493" y="12660"/>
                  </a:lnTo>
                  <a:lnTo>
                    <a:pt x="547" y="12707"/>
                  </a:lnTo>
                  <a:lnTo>
                    <a:pt x="604" y="12752"/>
                  </a:lnTo>
                  <a:lnTo>
                    <a:pt x="663" y="12794"/>
                  </a:lnTo>
                  <a:lnTo>
                    <a:pt x="724" y="12833"/>
                  </a:lnTo>
                  <a:lnTo>
                    <a:pt x="787" y="12869"/>
                  </a:lnTo>
                  <a:lnTo>
                    <a:pt x="852" y="12902"/>
                  </a:lnTo>
                  <a:lnTo>
                    <a:pt x="918" y="12933"/>
                  </a:lnTo>
                  <a:lnTo>
                    <a:pt x="987" y="12959"/>
                  </a:lnTo>
                  <a:lnTo>
                    <a:pt x="1056" y="12984"/>
                  </a:lnTo>
                  <a:lnTo>
                    <a:pt x="1128" y="13004"/>
                  </a:lnTo>
                  <a:lnTo>
                    <a:pt x="1201" y="13021"/>
                  </a:lnTo>
                  <a:lnTo>
                    <a:pt x="1275" y="13035"/>
                  </a:lnTo>
                  <a:lnTo>
                    <a:pt x="1350" y="13044"/>
                  </a:lnTo>
                  <a:lnTo>
                    <a:pt x="1426" y="13050"/>
                  </a:lnTo>
                  <a:lnTo>
                    <a:pt x="1504" y="13053"/>
                  </a:lnTo>
                  <a:lnTo>
                    <a:pt x="6539" y="13053"/>
                  </a:lnTo>
                  <a:lnTo>
                    <a:pt x="6539" y="13663"/>
                  </a:lnTo>
                  <a:lnTo>
                    <a:pt x="3399" y="14070"/>
                  </a:lnTo>
                  <a:lnTo>
                    <a:pt x="3378" y="14076"/>
                  </a:lnTo>
                  <a:lnTo>
                    <a:pt x="3358" y="14082"/>
                  </a:lnTo>
                  <a:lnTo>
                    <a:pt x="3338" y="14090"/>
                  </a:lnTo>
                  <a:lnTo>
                    <a:pt x="3319" y="14098"/>
                  </a:lnTo>
                  <a:lnTo>
                    <a:pt x="3299" y="14106"/>
                  </a:lnTo>
                  <a:lnTo>
                    <a:pt x="3280" y="14116"/>
                  </a:lnTo>
                  <a:lnTo>
                    <a:pt x="3262" y="14126"/>
                  </a:lnTo>
                  <a:lnTo>
                    <a:pt x="3245" y="14137"/>
                  </a:lnTo>
                  <a:lnTo>
                    <a:pt x="3228" y="14149"/>
                  </a:lnTo>
                  <a:lnTo>
                    <a:pt x="3211" y="14161"/>
                  </a:lnTo>
                  <a:lnTo>
                    <a:pt x="3196" y="14174"/>
                  </a:lnTo>
                  <a:lnTo>
                    <a:pt x="3180" y="14188"/>
                  </a:lnTo>
                  <a:lnTo>
                    <a:pt x="3166" y="14203"/>
                  </a:lnTo>
                  <a:lnTo>
                    <a:pt x="3151" y="14217"/>
                  </a:lnTo>
                  <a:lnTo>
                    <a:pt x="3138" y="14233"/>
                  </a:lnTo>
                  <a:lnTo>
                    <a:pt x="3124" y="14249"/>
                  </a:lnTo>
                  <a:lnTo>
                    <a:pt x="3112" y="14265"/>
                  </a:lnTo>
                  <a:lnTo>
                    <a:pt x="3100" y="14282"/>
                  </a:lnTo>
                  <a:lnTo>
                    <a:pt x="3089" y="14299"/>
                  </a:lnTo>
                  <a:lnTo>
                    <a:pt x="3079" y="14316"/>
                  </a:lnTo>
                  <a:lnTo>
                    <a:pt x="3070" y="14335"/>
                  </a:lnTo>
                  <a:lnTo>
                    <a:pt x="3061" y="14353"/>
                  </a:lnTo>
                  <a:lnTo>
                    <a:pt x="3053" y="14372"/>
                  </a:lnTo>
                  <a:lnTo>
                    <a:pt x="3046" y="14391"/>
                  </a:lnTo>
                  <a:lnTo>
                    <a:pt x="3039" y="14411"/>
                  </a:lnTo>
                  <a:lnTo>
                    <a:pt x="3034" y="14431"/>
                  </a:lnTo>
                  <a:lnTo>
                    <a:pt x="3029" y="14452"/>
                  </a:lnTo>
                  <a:lnTo>
                    <a:pt x="3025" y="14473"/>
                  </a:lnTo>
                  <a:lnTo>
                    <a:pt x="3022" y="14493"/>
                  </a:lnTo>
                  <a:lnTo>
                    <a:pt x="3020" y="14514"/>
                  </a:lnTo>
                  <a:lnTo>
                    <a:pt x="3018" y="14536"/>
                  </a:lnTo>
                  <a:lnTo>
                    <a:pt x="3018" y="14557"/>
                  </a:lnTo>
                  <a:lnTo>
                    <a:pt x="3019" y="14583"/>
                  </a:lnTo>
                  <a:lnTo>
                    <a:pt x="3020" y="14608"/>
                  </a:lnTo>
                  <a:lnTo>
                    <a:pt x="3024" y="14633"/>
                  </a:lnTo>
                  <a:lnTo>
                    <a:pt x="3028" y="14658"/>
                  </a:lnTo>
                  <a:lnTo>
                    <a:pt x="3034" y="14682"/>
                  </a:lnTo>
                  <a:lnTo>
                    <a:pt x="3040" y="14707"/>
                  </a:lnTo>
                  <a:lnTo>
                    <a:pt x="3048" y="14730"/>
                  </a:lnTo>
                  <a:lnTo>
                    <a:pt x="3057" y="14753"/>
                  </a:lnTo>
                  <a:lnTo>
                    <a:pt x="3067" y="14775"/>
                  </a:lnTo>
                  <a:lnTo>
                    <a:pt x="3078" y="14797"/>
                  </a:lnTo>
                  <a:lnTo>
                    <a:pt x="3090" y="14818"/>
                  </a:lnTo>
                  <a:lnTo>
                    <a:pt x="3103" y="14838"/>
                  </a:lnTo>
                  <a:lnTo>
                    <a:pt x="3117" y="14857"/>
                  </a:lnTo>
                  <a:lnTo>
                    <a:pt x="3132" y="14876"/>
                  </a:lnTo>
                  <a:lnTo>
                    <a:pt x="3149" y="14894"/>
                  </a:lnTo>
                  <a:lnTo>
                    <a:pt x="3165" y="14912"/>
                  </a:lnTo>
                  <a:lnTo>
                    <a:pt x="3183" y="14928"/>
                  </a:lnTo>
                  <a:lnTo>
                    <a:pt x="3201" y="14945"/>
                  </a:lnTo>
                  <a:lnTo>
                    <a:pt x="3220" y="14960"/>
                  </a:lnTo>
                  <a:lnTo>
                    <a:pt x="3239" y="14974"/>
                  </a:lnTo>
                  <a:lnTo>
                    <a:pt x="3260" y="14987"/>
                  </a:lnTo>
                  <a:lnTo>
                    <a:pt x="3280" y="14999"/>
                  </a:lnTo>
                  <a:lnTo>
                    <a:pt x="3302" y="15010"/>
                  </a:lnTo>
                  <a:lnTo>
                    <a:pt x="3325" y="15020"/>
                  </a:lnTo>
                  <a:lnTo>
                    <a:pt x="3348" y="15029"/>
                  </a:lnTo>
                  <a:lnTo>
                    <a:pt x="3371" y="15037"/>
                  </a:lnTo>
                  <a:lnTo>
                    <a:pt x="3395" y="15043"/>
                  </a:lnTo>
                  <a:lnTo>
                    <a:pt x="3419" y="15049"/>
                  </a:lnTo>
                  <a:lnTo>
                    <a:pt x="3444" y="15053"/>
                  </a:lnTo>
                  <a:lnTo>
                    <a:pt x="3469" y="15056"/>
                  </a:lnTo>
                  <a:lnTo>
                    <a:pt x="3495" y="15058"/>
                  </a:lnTo>
                  <a:lnTo>
                    <a:pt x="3521" y="15059"/>
                  </a:lnTo>
                  <a:lnTo>
                    <a:pt x="12574" y="15059"/>
                  </a:lnTo>
                  <a:lnTo>
                    <a:pt x="12600" y="15058"/>
                  </a:lnTo>
                  <a:lnTo>
                    <a:pt x="12626" y="15056"/>
                  </a:lnTo>
                  <a:lnTo>
                    <a:pt x="12651" y="15053"/>
                  </a:lnTo>
                  <a:lnTo>
                    <a:pt x="12676" y="15049"/>
                  </a:lnTo>
                  <a:lnTo>
                    <a:pt x="12700" y="15043"/>
                  </a:lnTo>
                  <a:lnTo>
                    <a:pt x="12724" y="15037"/>
                  </a:lnTo>
                  <a:lnTo>
                    <a:pt x="12747" y="15029"/>
                  </a:lnTo>
                  <a:lnTo>
                    <a:pt x="12770" y="15020"/>
                  </a:lnTo>
                  <a:lnTo>
                    <a:pt x="12793" y="15010"/>
                  </a:lnTo>
                  <a:lnTo>
                    <a:pt x="12814" y="14999"/>
                  </a:lnTo>
                  <a:lnTo>
                    <a:pt x="12835" y="14987"/>
                  </a:lnTo>
                  <a:lnTo>
                    <a:pt x="12856" y="14974"/>
                  </a:lnTo>
                  <a:lnTo>
                    <a:pt x="12875" y="14960"/>
                  </a:lnTo>
                  <a:lnTo>
                    <a:pt x="12894" y="14945"/>
                  </a:lnTo>
                  <a:lnTo>
                    <a:pt x="12912" y="14928"/>
                  </a:lnTo>
                  <a:lnTo>
                    <a:pt x="12930" y="14912"/>
                  </a:lnTo>
                  <a:lnTo>
                    <a:pt x="12946" y="14894"/>
                  </a:lnTo>
                  <a:lnTo>
                    <a:pt x="12963" y="14876"/>
                  </a:lnTo>
                  <a:lnTo>
                    <a:pt x="12978" y="14857"/>
                  </a:lnTo>
                  <a:lnTo>
                    <a:pt x="12992" y="14838"/>
                  </a:lnTo>
                  <a:lnTo>
                    <a:pt x="13005" y="14818"/>
                  </a:lnTo>
                  <a:lnTo>
                    <a:pt x="13017" y="14797"/>
                  </a:lnTo>
                  <a:lnTo>
                    <a:pt x="13028" y="14775"/>
                  </a:lnTo>
                  <a:lnTo>
                    <a:pt x="13038" y="14753"/>
                  </a:lnTo>
                  <a:lnTo>
                    <a:pt x="13047" y="14730"/>
                  </a:lnTo>
                  <a:lnTo>
                    <a:pt x="13055" y="14707"/>
                  </a:lnTo>
                  <a:lnTo>
                    <a:pt x="13061" y="14682"/>
                  </a:lnTo>
                  <a:lnTo>
                    <a:pt x="13067" y="14658"/>
                  </a:lnTo>
                  <a:lnTo>
                    <a:pt x="13071" y="14633"/>
                  </a:lnTo>
                  <a:lnTo>
                    <a:pt x="13074" y="14608"/>
                  </a:lnTo>
                  <a:lnTo>
                    <a:pt x="13076" y="14583"/>
                  </a:lnTo>
                  <a:lnTo>
                    <a:pt x="13077" y="14557"/>
                  </a:lnTo>
                  <a:lnTo>
                    <a:pt x="13077" y="14536"/>
                  </a:lnTo>
                  <a:lnTo>
                    <a:pt x="13075" y="14514"/>
                  </a:lnTo>
                  <a:lnTo>
                    <a:pt x="13073" y="14493"/>
                  </a:lnTo>
                  <a:lnTo>
                    <a:pt x="13070" y="14473"/>
                  </a:lnTo>
                  <a:lnTo>
                    <a:pt x="13066" y="14452"/>
                  </a:lnTo>
                  <a:lnTo>
                    <a:pt x="13061" y="14431"/>
                  </a:lnTo>
                  <a:lnTo>
                    <a:pt x="13056" y="14411"/>
                  </a:lnTo>
                  <a:lnTo>
                    <a:pt x="13049" y="14391"/>
                  </a:lnTo>
                  <a:lnTo>
                    <a:pt x="13042" y="14372"/>
                  </a:lnTo>
                  <a:lnTo>
                    <a:pt x="13034" y="14353"/>
                  </a:lnTo>
                  <a:lnTo>
                    <a:pt x="13025" y="14335"/>
                  </a:lnTo>
                  <a:lnTo>
                    <a:pt x="13016" y="14316"/>
                  </a:lnTo>
                  <a:lnTo>
                    <a:pt x="13006" y="14299"/>
                  </a:lnTo>
                  <a:lnTo>
                    <a:pt x="12995" y="14282"/>
                  </a:lnTo>
                  <a:lnTo>
                    <a:pt x="12983" y="14265"/>
                  </a:lnTo>
                  <a:lnTo>
                    <a:pt x="12971" y="14249"/>
                  </a:lnTo>
                  <a:lnTo>
                    <a:pt x="12957" y="14233"/>
                  </a:lnTo>
                  <a:lnTo>
                    <a:pt x="12944" y="14217"/>
                  </a:lnTo>
                  <a:lnTo>
                    <a:pt x="12930" y="14203"/>
                  </a:lnTo>
                  <a:lnTo>
                    <a:pt x="12915" y="14188"/>
                  </a:lnTo>
                  <a:lnTo>
                    <a:pt x="12900" y="14174"/>
                  </a:lnTo>
                  <a:lnTo>
                    <a:pt x="12884" y="14161"/>
                  </a:lnTo>
                  <a:lnTo>
                    <a:pt x="12867" y="14149"/>
                  </a:lnTo>
                  <a:lnTo>
                    <a:pt x="12850" y="14137"/>
                  </a:lnTo>
                  <a:lnTo>
                    <a:pt x="12833" y="14126"/>
                  </a:lnTo>
                  <a:lnTo>
                    <a:pt x="12815" y="14116"/>
                  </a:lnTo>
                  <a:lnTo>
                    <a:pt x="12796" y="14106"/>
                  </a:lnTo>
                  <a:lnTo>
                    <a:pt x="12776" y="14098"/>
                  </a:lnTo>
                  <a:lnTo>
                    <a:pt x="12757" y="14090"/>
                  </a:lnTo>
                  <a:lnTo>
                    <a:pt x="12737" y="14082"/>
                  </a:lnTo>
                  <a:lnTo>
                    <a:pt x="12717" y="14076"/>
                  </a:lnTo>
                  <a:lnTo>
                    <a:pt x="12696" y="14070"/>
                  </a:lnTo>
                  <a:lnTo>
                    <a:pt x="9556" y="13663"/>
                  </a:lnTo>
                  <a:lnTo>
                    <a:pt x="9556" y="13053"/>
                  </a:lnTo>
                  <a:lnTo>
                    <a:pt x="14591" y="13053"/>
                  </a:lnTo>
                  <a:lnTo>
                    <a:pt x="14669" y="13050"/>
                  </a:lnTo>
                  <a:lnTo>
                    <a:pt x="14745" y="13044"/>
                  </a:lnTo>
                  <a:lnTo>
                    <a:pt x="14820" y="13035"/>
                  </a:lnTo>
                  <a:lnTo>
                    <a:pt x="14894" y="13021"/>
                  </a:lnTo>
                  <a:lnTo>
                    <a:pt x="14967" y="13004"/>
                  </a:lnTo>
                  <a:lnTo>
                    <a:pt x="15039" y="12984"/>
                  </a:lnTo>
                  <a:lnTo>
                    <a:pt x="15108" y="12959"/>
                  </a:lnTo>
                  <a:lnTo>
                    <a:pt x="15177" y="12933"/>
                  </a:lnTo>
                  <a:lnTo>
                    <a:pt x="15243" y="12902"/>
                  </a:lnTo>
                  <a:lnTo>
                    <a:pt x="15308" y="12869"/>
                  </a:lnTo>
                  <a:lnTo>
                    <a:pt x="15371" y="12833"/>
                  </a:lnTo>
                  <a:lnTo>
                    <a:pt x="15432" y="12794"/>
                  </a:lnTo>
                  <a:lnTo>
                    <a:pt x="15491" y="12752"/>
                  </a:lnTo>
                  <a:lnTo>
                    <a:pt x="15548" y="12707"/>
                  </a:lnTo>
                  <a:lnTo>
                    <a:pt x="15602" y="12660"/>
                  </a:lnTo>
                  <a:lnTo>
                    <a:pt x="15654" y="12610"/>
                  </a:lnTo>
                  <a:lnTo>
                    <a:pt x="15705" y="12558"/>
                  </a:lnTo>
                  <a:lnTo>
                    <a:pt x="15752" y="12504"/>
                  </a:lnTo>
                  <a:lnTo>
                    <a:pt x="15796" y="12446"/>
                  </a:lnTo>
                  <a:lnTo>
                    <a:pt x="15838" y="12387"/>
                  </a:lnTo>
                  <a:lnTo>
                    <a:pt x="15878" y="12326"/>
                  </a:lnTo>
                  <a:lnTo>
                    <a:pt x="15914" y="12264"/>
                  </a:lnTo>
                  <a:lnTo>
                    <a:pt x="15947" y="12198"/>
                  </a:lnTo>
                  <a:lnTo>
                    <a:pt x="15977" y="12132"/>
                  </a:lnTo>
                  <a:lnTo>
                    <a:pt x="16003" y="12064"/>
                  </a:lnTo>
                  <a:lnTo>
                    <a:pt x="16028" y="11994"/>
                  </a:lnTo>
                  <a:lnTo>
                    <a:pt x="16048" y="11922"/>
                  </a:lnTo>
                  <a:lnTo>
                    <a:pt x="16065" y="11850"/>
                  </a:lnTo>
                  <a:lnTo>
                    <a:pt x="16078" y="11776"/>
                  </a:lnTo>
                  <a:lnTo>
                    <a:pt x="16087" y="11700"/>
                  </a:lnTo>
                  <a:lnTo>
                    <a:pt x="16093" y="11624"/>
                  </a:lnTo>
                  <a:lnTo>
                    <a:pt x="16095" y="11547"/>
                  </a:lnTo>
                  <a:lnTo>
                    <a:pt x="16095" y="1506"/>
                  </a:lnTo>
                  <a:lnTo>
                    <a:pt x="16093" y="1429"/>
                  </a:lnTo>
                  <a:lnTo>
                    <a:pt x="16087" y="1352"/>
                  </a:lnTo>
                  <a:lnTo>
                    <a:pt x="16078" y="1277"/>
                  </a:lnTo>
                  <a:lnTo>
                    <a:pt x="16064" y="1203"/>
                  </a:lnTo>
                  <a:lnTo>
                    <a:pt x="16048" y="1130"/>
                  </a:lnTo>
                  <a:lnTo>
                    <a:pt x="16028" y="1058"/>
                  </a:lnTo>
                  <a:lnTo>
                    <a:pt x="16003" y="988"/>
                  </a:lnTo>
                  <a:lnTo>
                    <a:pt x="15976" y="920"/>
                  </a:lnTo>
                  <a:lnTo>
                    <a:pt x="15946" y="853"/>
                  </a:lnTo>
                  <a:lnTo>
                    <a:pt x="15913" y="788"/>
                  </a:lnTo>
                  <a:lnTo>
                    <a:pt x="15877" y="725"/>
                  </a:lnTo>
                  <a:lnTo>
                    <a:pt x="15837" y="664"/>
                  </a:lnTo>
                  <a:lnTo>
                    <a:pt x="15795" y="605"/>
                  </a:lnTo>
                  <a:lnTo>
                    <a:pt x="15750" y="548"/>
                  </a:lnTo>
                  <a:lnTo>
                    <a:pt x="15703" y="493"/>
                  </a:lnTo>
                  <a:lnTo>
                    <a:pt x="15652" y="441"/>
                  </a:lnTo>
                  <a:lnTo>
                    <a:pt x="15600" y="392"/>
                  </a:lnTo>
                  <a:lnTo>
                    <a:pt x="15546" y="344"/>
                  </a:lnTo>
                  <a:lnTo>
                    <a:pt x="15488" y="299"/>
                  </a:lnTo>
                  <a:lnTo>
                    <a:pt x="15429" y="257"/>
                  </a:lnTo>
                  <a:lnTo>
                    <a:pt x="15369" y="218"/>
                  </a:lnTo>
                  <a:lnTo>
                    <a:pt x="15305" y="182"/>
                  </a:lnTo>
                  <a:lnTo>
                    <a:pt x="15240" y="149"/>
                  </a:lnTo>
                  <a:lnTo>
                    <a:pt x="15174" y="118"/>
                  </a:lnTo>
                  <a:lnTo>
                    <a:pt x="15105" y="91"/>
                  </a:lnTo>
                  <a:lnTo>
                    <a:pt x="15035" y="67"/>
                  </a:lnTo>
                  <a:lnTo>
                    <a:pt x="14963" y="47"/>
                  </a:lnTo>
                  <a:lnTo>
                    <a:pt x="14890" y="30"/>
                  </a:lnTo>
                  <a:lnTo>
                    <a:pt x="14815" y="17"/>
                  </a:lnTo>
                  <a:lnTo>
                    <a:pt x="14740" y="8"/>
                  </a:lnTo>
                  <a:lnTo>
                    <a:pt x="14664" y="2"/>
                  </a:lnTo>
                  <a:lnTo>
                    <a:pt x="14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</p:grpSp>
      <p:sp>
        <p:nvSpPr>
          <p:cNvPr id="124" name="Oval 74"/>
          <p:cNvSpPr/>
          <p:nvPr>
            <p:custDataLst>
              <p:tags r:id="rId34"/>
            </p:custDataLst>
          </p:nvPr>
        </p:nvSpPr>
        <p:spPr>
          <a:xfrm>
            <a:off x="9398581" y="1596301"/>
            <a:ext cx="736265" cy="736265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id-ID"/>
          </a:p>
        </p:txBody>
      </p:sp>
      <p:sp>
        <p:nvSpPr>
          <p:cNvPr id="125" name="Freeform 213"/>
          <p:cNvSpPr>
            <a:spLocks noEditPoints="1"/>
          </p:cNvSpPr>
          <p:nvPr>
            <p:custDataLst>
              <p:tags r:id="rId35"/>
            </p:custDataLst>
          </p:nvPr>
        </p:nvSpPr>
        <p:spPr bwMode="auto">
          <a:xfrm>
            <a:off x="9557491" y="1716008"/>
            <a:ext cx="367439" cy="367440"/>
          </a:xfrm>
          <a:custGeom>
            <a:avLst/>
            <a:gdLst>
              <a:gd name="T0" fmla="*/ 8330 w 16095"/>
              <a:gd name="T1" fmla="*/ 13155 h 16095"/>
              <a:gd name="T2" fmla="*/ 8153 w 16095"/>
              <a:gd name="T3" fmla="*/ 13120 h 16095"/>
              <a:gd name="T4" fmla="*/ 5125 w 16095"/>
              <a:gd name="T5" fmla="*/ 12104 h 16095"/>
              <a:gd name="T6" fmla="*/ 5125 w 16095"/>
              <a:gd name="T7" fmla="*/ 12104 h 16095"/>
              <a:gd name="T8" fmla="*/ 4694 w 16095"/>
              <a:gd name="T9" fmla="*/ 11707 h 16095"/>
              <a:gd name="T10" fmla="*/ 1577 w 16095"/>
              <a:gd name="T11" fmla="*/ 10451 h 16095"/>
              <a:gd name="T12" fmla="*/ 15800 w 16095"/>
              <a:gd name="T13" fmla="*/ 45 h 16095"/>
              <a:gd name="T14" fmla="*/ 15716 w 16095"/>
              <a:gd name="T15" fmla="*/ 15 h 16095"/>
              <a:gd name="T16" fmla="*/ 15627 w 16095"/>
              <a:gd name="T17" fmla="*/ 1 h 16095"/>
              <a:gd name="T18" fmla="*/ 15537 w 16095"/>
              <a:gd name="T19" fmla="*/ 3 h 16095"/>
              <a:gd name="T20" fmla="*/ 15448 w 16095"/>
              <a:gd name="T21" fmla="*/ 21 h 16095"/>
              <a:gd name="T22" fmla="*/ 15362 w 16095"/>
              <a:gd name="T23" fmla="*/ 55 h 16095"/>
              <a:gd name="T24" fmla="*/ 210 w 16095"/>
              <a:gd name="T25" fmla="*/ 10154 h 16095"/>
              <a:gd name="T26" fmla="*/ 145 w 16095"/>
              <a:gd name="T27" fmla="*/ 10209 h 16095"/>
              <a:gd name="T28" fmla="*/ 91 w 16095"/>
              <a:gd name="T29" fmla="*/ 10275 h 16095"/>
              <a:gd name="T30" fmla="*/ 48 w 16095"/>
              <a:gd name="T31" fmla="*/ 10348 h 16095"/>
              <a:gd name="T32" fmla="*/ 18 w 16095"/>
              <a:gd name="T33" fmla="*/ 10428 h 16095"/>
              <a:gd name="T34" fmla="*/ 3 w 16095"/>
              <a:gd name="T35" fmla="*/ 10511 h 16095"/>
              <a:gd name="T36" fmla="*/ 1 w 16095"/>
              <a:gd name="T37" fmla="*/ 10597 h 16095"/>
              <a:gd name="T38" fmla="*/ 15 w 16095"/>
              <a:gd name="T39" fmla="*/ 10682 h 16095"/>
              <a:gd name="T40" fmla="*/ 42 w 16095"/>
              <a:gd name="T41" fmla="*/ 10764 h 16095"/>
              <a:gd name="T42" fmla="*/ 82 w 16095"/>
              <a:gd name="T43" fmla="*/ 10838 h 16095"/>
              <a:gd name="T44" fmla="*/ 134 w 16095"/>
              <a:gd name="T45" fmla="*/ 10904 h 16095"/>
              <a:gd name="T46" fmla="*/ 197 w 16095"/>
              <a:gd name="T47" fmla="*/ 10961 h 16095"/>
              <a:gd name="T48" fmla="*/ 269 w 16095"/>
              <a:gd name="T49" fmla="*/ 11007 h 16095"/>
              <a:gd name="T50" fmla="*/ 6102 w 16095"/>
              <a:gd name="T51" fmla="*/ 15842 h 16095"/>
              <a:gd name="T52" fmla="*/ 6148 w 16095"/>
              <a:gd name="T53" fmla="*/ 15910 h 16095"/>
              <a:gd name="T54" fmla="*/ 6206 w 16095"/>
              <a:gd name="T55" fmla="*/ 15968 h 16095"/>
              <a:gd name="T56" fmla="*/ 6270 w 16095"/>
              <a:gd name="T57" fmla="*/ 16018 h 16095"/>
              <a:gd name="T58" fmla="*/ 6341 w 16095"/>
              <a:gd name="T59" fmla="*/ 16055 h 16095"/>
              <a:gd name="T60" fmla="*/ 6419 w 16095"/>
              <a:gd name="T61" fmla="*/ 16081 h 16095"/>
              <a:gd name="T62" fmla="*/ 6499 w 16095"/>
              <a:gd name="T63" fmla="*/ 16093 h 16095"/>
              <a:gd name="T64" fmla="*/ 6572 w 16095"/>
              <a:gd name="T65" fmla="*/ 16094 h 16095"/>
              <a:gd name="T66" fmla="*/ 6652 w 16095"/>
              <a:gd name="T67" fmla="*/ 16082 h 16095"/>
              <a:gd name="T68" fmla="*/ 6729 w 16095"/>
              <a:gd name="T69" fmla="*/ 16058 h 16095"/>
              <a:gd name="T70" fmla="*/ 6800 w 16095"/>
              <a:gd name="T71" fmla="*/ 16022 h 16095"/>
              <a:gd name="T72" fmla="*/ 6866 w 16095"/>
              <a:gd name="T73" fmla="*/ 15974 h 16095"/>
              <a:gd name="T74" fmla="*/ 6922 w 16095"/>
              <a:gd name="T75" fmla="*/ 15917 h 16095"/>
              <a:gd name="T76" fmla="*/ 6970 w 16095"/>
              <a:gd name="T77" fmla="*/ 15851 h 16095"/>
              <a:gd name="T78" fmla="*/ 12958 w 16095"/>
              <a:gd name="T79" fmla="*/ 16081 h 16095"/>
              <a:gd name="T80" fmla="*/ 13077 w 16095"/>
              <a:gd name="T81" fmla="*/ 16095 h 16095"/>
              <a:gd name="T82" fmla="*/ 13157 w 16095"/>
              <a:gd name="T83" fmla="*/ 16089 h 16095"/>
              <a:gd name="T84" fmla="*/ 13234 w 16095"/>
              <a:gd name="T85" fmla="*/ 16070 h 16095"/>
              <a:gd name="T86" fmla="*/ 13309 w 16095"/>
              <a:gd name="T87" fmla="*/ 16038 h 16095"/>
              <a:gd name="T88" fmla="*/ 13415 w 16095"/>
              <a:gd name="T89" fmla="*/ 15964 h 16095"/>
              <a:gd name="T90" fmla="*/ 13504 w 16095"/>
              <a:gd name="T91" fmla="*/ 15858 h 16095"/>
              <a:gd name="T92" fmla="*/ 13561 w 16095"/>
              <a:gd name="T93" fmla="*/ 15730 h 16095"/>
              <a:gd name="T94" fmla="*/ 16093 w 16095"/>
              <a:gd name="T95" fmla="*/ 548 h 16095"/>
              <a:gd name="T96" fmla="*/ 16093 w 16095"/>
              <a:gd name="T97" fmla="*/ 457 h 16095"/>
              <a:gd name="T98" fmla="*/ 16076 w 16095"/>
              <a:gd name="T99" fmla="*/ 367 h 16095"/>
              <a:gd name="T100" fmla="*/ 16045 w 16095"/>
              <a:gd name="T101" fmla="*/ 284 h 16095"/>
              <a:gd name="T102" fmla="*/ 15997 w 16095"/>
              <a:gd name="T103" fmla="*/ 206 h 16095"/>
              <a:gd name="T104" fmla="*/ 15938 w 16095"/>
              <a:gd name="T105" fmla="*/ 138 h 16095"/>
              <a:gd name="T106" fmla="*/ 15865 w 16095"/>
              <a:gd name="T107" fmla="*/ 80 h 16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095" h="16095">
                <a:moveTo>
                  <a:pt x="12684" y="14892"/>
                </a:moveTo>
                <a:lnTo>
                  <a:pt x="8388" y="13174"/>
                </a:lnTo>
                <a:lnTo>
                  <a:pt x="8368" y="13167"/>
                </a:lnTo>
                <a:lnTo>
                  <a:pt x="8349" y="13161"/>
                </a:lnTo>
                <a:lnTo>
                  <a:pt x="8330" y="13155"/>
                </a:lnTo>
                <a:lnTo>
                  <a:pt x="8310" y="13149"/>
                </a:lnTo>
                <a:lnTo>
                  <a:pt x="8271" y="13140"/>
                </a:lnTo>
                <a:lnTo>
                  <a:pt x="8232" y="13132"/>
                </a:lnTo>
                <a:lnTo>
                  <a:pt x="8192" y="13125"/>
                </a:lnTo>
                <a:lnTo>
                  <a:pt x="8153" y="13120"/>
                </a:lnTo>
                <a:lnTo>
                  <a:pt x="8114" y="13117"/>
                </a:lnTo>
                <a:lnTo>
                  <a:pt x="8074" y="13114"/>
                </a:lnTo>
                <a:lnTo>
                  <a:pt x="14689" y="2860"/>
                </a:lnTo>
                <a:lnTo>
                  <a:pt x="12684" y="14892"/>
                </a:lnTo>
                <a:close/>
                <a:moveTo>
                  <a:pt x="5125" y="12104"/>
                </a:moveTo>
                <a:lnTo>
                  <a:pt x="5123" y="12102"/>
                </a:lnTo>
                <a:lnTo>
                  <a:pt x="5121" y="12099"/>
                </a:lnTo>
                <a:lnTo>
                  <a:pt x="14648" y="1902"/>
                </a:lnTo>
                <a:lnTo>
                  <a:pt x="6527" y="14558"/>
                </a:lnTo>
                <a:lnTo>
                  <a:pt x="5125" y="12104"/>
                </a:lnTo>
                <a:close/>
                <a:moveTo>
                  <a:pt x="1577" y="10451"/>
                </a:moveTo>
                <a:lnTo>
                  <a:pt x="13234" y="2679"/>
                </a:lnTo>
                <a:lnTo>
                  <a:pt x="4759" y="11751"/>
                </a:lnTo>
                <a:lnTo>
                  <a:pt x="4726" y="11729"/>
                </a:lnTo>
                <a:lnTo>
                  <a:pt x="4694" y="11707"/>
                </a:lnTo>
                <a:lnTo>
                  <a:pt x="4678" y="11697"/>
                </a:lnTo>
                <a:lnTo>
                  <a:pt x="4661" y="11687"/>
                </a:lnTo>
                <a:lnTo>
                  <a:pt x="4643" y="11677"/>
                </a:lnTo>
                <a:lnTo>
                  <a:pt x="4625" y="11669"/>
                </a:lnTo>
                <a:lnTo>
                  <a:pt x="1577" y="10451"/>
                </a:lnTo>
                <a:close/>
                <a:moveTo>
                  <a:pt x="15865" y="80"/>
                </a:moveTo>
                <a:lnTo>
                  <a:pt x="15850" y="70"/>
                </a:lnTo>
                <a:lnTo>
                  <a:pt x="15833" y="61"/>
                </a:lnTo>
                <a:lnTo>
                  <a:pt x="15817" y="53"/>
                </a:lnTo>
                <a:lnTo>
                  <a:pt x="15800" y="45"/>
                </a:lnTo>
                <a:lnTo>
                  <a:pt x="15784" y="38"/>
                </a:lnTo>
                <a:lnTo>
                  <a:pt x="15767" y="31"/>
                </a:lnTo>
                <a:lnTo>
                  <a:pt x="15750" y="25"/>
                </a:lnTo>
                <a:lnTo>
                  <a:pt x="15733" y="20"/>
                </a:lnTo>
                <a:lnTo>
                  <a:pt x="15716" y="15"/>
                </a:lnTo>
                <a:lnTo>
                  <a:pt x="15698" y="11"/>
                </a:lnTo>
                <a:lnTo>
                  <a:pt x="15681" y="8"/>
                </a:lnTo>
                <a:lnTo>
                  <a:pt x="15662" y="5"/>
                </a:lnTo>
                <a:lnTo>
                  <a:pt x="15645" y="3"/>
                </a:lnTo>
                <a:lnTo>
                  <a:pt x="15627" y="1"/>
                </a:lnTo>
                <a:lnTo>
                  <a:pt x="15609" y="0"/>
                </a:lnTo>
                <a:lnTo>
                  <a:pt x="15592" y="0"/>
                </a:lnTo>
                <a:lnTo>
                  <a:pt x="15574" y="0"/>
                </a:lnTo>
                <a:lnTo>
                  <a:pt x="15556" y="1"/>
                </a:lnTo>
                <a:lnTo>
                  <a:pt x="15537" y="3"/>
                </a:lnTo>
                <a:lnTo>
                  <a:pt x="15520" y="5"/>
                </a:lnTo>
                <a:lnTo>
                  <a:pt x="15501" y="8"/>
                </a:lnTo>
                <a:lnTo>
                  <a:pt x="15483" y="12"/>
                </a:lnTo>
                <a:lnTo>
                  <a:pt x="15465" y="16"/>
                </a:lnTo>
                <a:lnTo>
                  <a:pt x="15448" y="21"/>
                </a:lnTo>
                <a:lnTo>
                  <a:pt x="15430" y="26"/>
                </a:lnTo>
                <a:lnTo>
                  <a:pt x="15413" y="32"/>
                </a:lnTo>
                <a:lnTo>
                  <a:pt x="15396" y="39"/>
                </a:lnTo>
                <a:lnTo>
                  <a:pt x="15379" y="47"/>
                </a:lnTo>
                <a:lnTo>
                  <a:pt x="15362" y="55"/>
                </a:lnTo>
                <a:lnTo>
                  <a:pt x="15346" y="64"/>
                </a:lnTo>
                <a:lnTo>
                  <a:pt x="15329" y="74"/>
                </a:lnTo>
                <a:lnTo>
                  <a:pt x="15313" y="84"/>
                </a:lnTo>
                <a:lnTo>
                  <a:pt x="224" y="10144"/>
                </a:lnTo>
                <a:lnTo>
                  <a:pt x="210" y="10154"/>
                </a:lnTo>
                <a:lnTo>
                  <a:pt x="196" y="10164"/>
                </a:lnTo>
                <a:lnTo>
                  <a:pt x="182" y="10175"/>
                </a:lnTo>
                <a:lnTo>
                  <a:pt x="169" y="10186"/>
                </a:lnTo>
                <a:lnTo>
                  <a:pt x="157" y="10197"/>
                </a:lnTo>
                <a:lnTo>
                  <a:pt x="145" y="10209"/>
                </a:lnTo>
                <a:lnTo>
                  <a:pt x="133" y="10222"/>
                </a:lnTo>
                <a:lnTo>
                  <a:pt x="122" y="10234"/>
                </a:lnTo>
                <a:lnTo>
                  <a:pt x="111" y="10247"/>
                </a:lnTo>
                <a:lnTo>
                  <a:pt x="100" y="10262"/>
                </a:lnTo>
                <a:lnTo>
                  <a:pt x="91" y="10275"/>
                </a:lnTo>
                <a:lnTo>
                  <a:pt x="80" y="10289"/>
                </a:lnTo>
                <a:lnTo>
                  <a:pt x="71" y="10304"/>
                </a:lnTo>
                <a:lnTo>
                  <a:pt x="63" y="10318"/>
                </a:lnTo>
                <a:lnTo>
                  <a:pt x="55" y="10333"/>
                </a:lnTo>
                <a:lnTo>
                  <a:pt x="48" y="10348"/>
                </a:lnTo>
                <a:lnTo>
                  <a:pt x="41" y="10363"/>
                </a:lnTo>
                <a:lnTo>
                  <a:pt x="34" y="10379"/>
                </a:lnTo>
                <a:lnTo>
                  <a:pt x="29" y="10395"/>
                </a:lnTo>
                <a:lnTo>
                  <a:pt x="23" y="10411"/>
                </a:lnTo>
                <a:lnTo>
                  <a:pt x="18" y="10428"/>
                </a:lnTo>
                <a:lnTo>
                  <a:pt x="14" y="10444"/>
                </a:lnTo>
                <a:lnTo>
                  <a:pt x="10" y="10460"/>
                </a:lnTo>
                <a:lnTo>
                  <a:pt x="7" y="10477"/>
                </a:lnTo>
                <a:lnTo>
                  <a:pt x="5" y="10494"/>
                </a:lnTo>
                <a:lnTo>
                  <a:pt x="3" y="10511"/>
                </a:lnTo>
                <a:lnTo>
                  <a:pt x="1" y="10528"/>
                </a:lnTo>
                <a:lnTo>
                  <a:pt x="0" y="10545"/>
                </a:lnTo>
                <a:lnTo>
                  <a:pt x="0" y="10562"/>
                </a:lnTo>
                <a:lnTo>
                  <a:pt x="0" y="10579"/>
                </a:lnTo>
                <a:lnTo>
                  <a:pt x="1" y="10597"/>
                </a:lnTo>
                <a:lnTo>
                  <a:pt x="3" y="10614"/>
                </a:lnTo>
                <a:lnTo>
                  <a:pt x="5" y="10632"/>
                </a:lnTo>
                <a:lnTo>
                  <a:pt x="8" y="10649"/>
                </a:lnTo>
                <a:lnTo>
                  <a:pt x="11" y="10666"/>
                </a:lnTo>
                <a:lnTo>
                  <a:pt x="15" y="10682"/>
                </a:lnTo>
                <a:lnTo>
                  <a:pt x="19" y="10699"/>
                </a:lnTo>
                <a:lnTo>
                  <a:pt x="24" y="10715"/>
                </a:lnTo>
                <a:lnTo>
                  <a:pt x="29" y="10731"/>
                </a:lnTo>
                <a:lnTo>
                  <a:pt x="35" y="10747"/>
                </a:lnTo>
                <a:lnTo>
                  <a:pt x="42" y="10764"/>
                </a:lnTo>
                <a:lnTo>
                  <a:pt x="49" y="10779"/>
                </a:lnTo>
                <a:lnTo>
                  <a:pt x="56" y="10794"/>
                </a:lnTo>
                <a:lnTo>
                  <a:pt x="64" y="10809"/>
                </a:lnTo>
                <a:lnTo>
                  <a:pt x="73" y="10824"/>
                </a:lnTo>
                <a:lnTo>
                  <a:pt x="82" y="10838"/>
                </a:lnTo>
                <a:lnTo>
                  <a:pt x="92" y="10852"/>
                </a:lnTo>
                <a:lnTo>
                  <a:pt x="102" y="10865"/>
                </a:lnTo>
                <a:lnTo>
                  <a:pt x="112" y="10878"/>
                </a:lnTo>
                <a:lnTo>
                  <a:pt x="123" y="10891"/>
                </a:lnTo>
                <a:lnTo>
                  <a:pt x="134" y="10904"/>
                </a:lnTo>
                <a:lnTo>
                  <a:pt x="146" y="10916"/>
                </a:lnTo>
                <a:lnTo>
                  <a:pt x="158" y="10929"/>
                </a:lnTo>
                <a:lnTo>
                  <a:pt x="171" y="10940"/>
                </a:lnTo>
                <a:lnTo>
                  <a:pt x="183" y="10951"/>
                </a:lnTo>
                <a:lnTo>
                  <a:pt x="197" y="10961"/>
                </a:lnTo>
                <a:lnTo>
                  <a:pt x="210" y="10972"/>
                </a:lnTo>
                <a:lnTo>
                  <a:pt x="224" y="10981"/>
                </a:lnTo>
                <a:lnTo>
                  <a:pt x="239" y="10990"/>
                </a:lnTo>
                <a:lnTo>
                  <a:pt x="253" y="10999"/>
                </a:lnTo>
                <a:lnTo>
                  <a:pt x="269" y="11007"/>
                </a:lnTo>
                <a:lnTo>
                  <a:pt x="285" y="11015"/>
                </a:lnTo>
                <a:lnTo>
                  <a:pt x="300" y="11022"/>
                </a:lnTo>
                <a:lnTo>
                  <a:pt x="316" y="11029"/>
                </a:lnTo>
                <a:lnTo>
                  <a:pt x="4251" y="12603"/>
                </a:lnTo>
                <a:lnTo>
                  <a:pt x="6102" y="15842"/>
                </a:lnTo>
                <a:lnTo>
                  <a:pt x="6110" y="15856"/>
                </a:lnTo>
                <a:lnTo>
                  <a:pt x="6119" y="15870"/>
                </a:lnTo>
                <a:lnTo>
                  <a:pt x="6128" y="15884"/>
                </a:lnTo>
                <a:lnTo>
                  <a:pt x="6138" y="15897"/>
                </a:lnTo>
                <a:lnTo>
                  <a:pt x="6148" y="15910"/>
                </a:lnTo>
                <a:lnTo>
                  <a:pt x="6159" y="15922"/>
                </a:lnTo>
                <a:lnTo>
                  <a:pt x="6170" y="15934"/>
                </a:lnTo>
                <a:lnTo>
                  <a:pt x="6181" y="15946"/>
                </a:lnTo>
                <a:lnTo>
                  <a:pt x="6194" y="15957"/>
                </a:lnTo>
                <a:lnTo>
                  <a:pt x="6206" y="15968"/>
                </a:lnTo>
                <a:lnTo>
                  <a:pt x="6218" y="15979"/>
                </a:lnTo>
                <a:lnTo>
                  <a:pt x="6230" y="15989"/>
                </a:lnTo>
                <a:lnTo>
                  <a:pt x="6243" y="15999"/>
                </a:lnTo>
                <a:lnTo>
                  <a:pt x="6257" y="16008"/>
                </a:lnTo>
                <a:lnTo>
                  <a:pt x="6270" y="16018"/>
                </a:lnTo>
                <a:lnTo>
                  <a:pt x="6284" y="16026"/>
                </a:lnTo>
                <a:lnTo>
                  <a:pt x="6298" y="16034"/>
                </a:lnTo>
                <a:lnTo>
                  <a:pt x="6312" y="16041"/>
                </a:lnTo>
                <a:lnTo>
                  <a:pt x="6326" y="16048"/>
                </a:lnTo>
                <a:lnTo>
                  <a:pt x="6341" y="16055"/>
                </a:lnTo>
                <a:lnTo>
                  <a:pt x="6357" y="16061"/>
                </a:lnTo>
                <a:lnTo>
                  <a:pt x="6372" y="16067"/>
                </a:lnTo>
                <a:lnTo>
                  <a:pt x="6388" y="16072"/>
                </a:lnTo>
                <a:lnTo>
                  <a:pt x="6403" y="16076"/>
                </a:lnTo>
                <a:lnTo>
                  <a:pt x="6419" y="16081"/>
                </a:lnTo>
                <a:lnTo>
                  <a:pt x="6435" y="16084"/>
                </a:lnTo>
                <a:lnTo>
                  <a:pt x="6451" y="16087"/>
                </a:lnTo>
                <a:lnTo>
                  <a:pt x="6467" y="16090"/>
                </a:lnTo>
                <a:lnTo>
                  <a:pt x="6483" y="16092"/>
                </a:lnTo>
                <a:lnTo>
                  <a:pt x="6499" y="16093"/>
                </a:lnTo>
                <a:lnTo>
                  <a:pt x="6516" y="16094"/>
                </a:lnTo>
                <a:lnTo>
                  <a:pt x="6533" y="16095"/>
                </a:lnTo>
                <a:lnTo>
                  <a:pt x="6539" y="16095"/>
                </a:lnTo>
                <a:lnTo>
                  <a:pt x="6555" y="16095"/>
                </a:lnTo>
                <a:lnTo>
                  <a:pt x="6572" y="16094"/>
                </a:lnTo>
                <a:lnTo>
                  <a:pt x="6588" y="16093"/>
                </a:lnTo>
                <a:lnTo>
                  <a:pt x="6604" y="16091"/>
                </a:lnTo>
                <a:lnTo>
                  <a:pt x="6620" y="16088"/>
                </a:lnTo>
                <a:lnTo>
                  <a:pt x="6636" y="16085"/>
                </a:lnTo>
                <a:lnTo>
                  <a:pt x="6652" y="16082"/>
                </a:lnTo>
                <a:lnTo>
                  <a:pt x="6667" y="16078"/>
                </a:lnTo>
                <a:lnTo>
                  <a:pt x="6683" y="16074"/>
                </a:lnTo>
                <a:lnTo>
                  <a:pt x="6699" y="16069"/>
                </a:lnTo>
                <a:lnTo>
                  <a:pt x="6714" y="16063"/>
                </a:lnTo>
                <a:lnTo>
                  <a:pt x="6729" y="16058"/>
                </a:lnTo>
                <a:lnTo>
                  <a:pt x="6743" y="16051"/>
                </a:lnTo>
                <a:lnTo>
                  <a:pt x="6758" y="16045"/>
                </a:lnTo>
                <a:lnTo>
                  <a:pt x="6772" y="16037"/>
                </a:lnTo>
                <a:lnTo>
                  <a:pt x="6786" y="16030"/>
                </a:lnTo>
                <a:lnTo>
                  <a:pt x="6800" y="16022"/>
                </a:lnTo>
                <a:lnTo>
                  <a:pt x="6813" y="16013"/>
                </a:lnTo>
                <a:lnTo>
                  <a:pt x="6827" y="16003"/>
                </a:lnTo>
                <a:lnTo>
                  <a:pt x="6840" y="15994"/>
                </a:lnTo>
                <a:lnTo>
                  <a:pt x="6852" y="15984"/>
                </a:lnTo>
                <a:lnTo>
                  <a:pt x="6866" y="15974"/>
                </a:lnTo>
                <a:lnTo>
                  <a:pt x="6878" y="15963"/>
                </a:lnTo>
                <a:lnTo>
                  <a:pt x="6889" y="15952"/>
                </a:lnTo>
                <a:lnTo>
                  <a:pt x="6901" y="15941"/>
                </a:lnTo>
                <a:lnTo>
                  <a:pt x="6912" y="15929"/>
                </a:lnTo>
                <a:lnTo>
                  <a:pt x="6922" y="15917"/>
                </a:lnTo>
                <a:lnTo>
                  <a:pt x="6933" y="15904"/>
                </a:lnTo>
                <a:lnTo>
                  <a:pt x="6943" y="15891"/>
                </a:lnTo>
                <a:lnTo>
                  <a:pt x="6952" y="15878"/>
                </a:lnTo>
                <a:lnTo>
                  <a:pt x="6961" y="15864"/>
                </a:lnTo>
                <a:lnTo>
                  <a:pt x="6970" y="15851"/>
                </a:lnTo>
                <a:lnTo>
                  <a:pt x="8014" y="14108"/>
                </a:lnTo>
                <a:lnTo>
                  <a:pt x="12890" y="16059"/>
                </a:lnTo>
                <a:lnTo>
                  <a:pt x="12913" y="16067"/>
                </a:lnTo>
                <a:lnTo>
                  <a:pt x="12936" y="16074"/>
                </a:lnTo>
                <a:lnTo>
                  <a:pt x="12958" y="16081"/>
                </a:lnTo>
                <a:lnTo>
                  <a:pt x="12983" y="16086"/>
                </a:lnTo>
                <a:lnTo>
                  <a:pt x="13006" y="16090"/>
                </a:lnTo>
                <a:lnTo>
                  <a:pt x="13030" y="16093"/>
                </a:lnTo>
                <a:lnTo>
                  <a:pt x="13053" y="16094"/>
                </a:lnTo>
                <a:lnTo>
                  <a:pt x="13077" y="16095"/>
                </a:lnTo>
                <a:lnTo>
                  <a:pt x="13093" y="16095"/>
                </a:lnTo>
                <a:lnTo>
                  <a:pt x="13109" y="16094"/>
                </a:lnTo>
                <a:lnTo>
                  <a:pt x="13124" y="16093"/>
                </a:lnTo>
                <a:lnTo>
                  <a:pt x="13141" y="16091"/>
                </a:lnTo>
                <a:lnTo>
                  <a:pt x="13157" y="16089"/>
                </a:lnTo>
                <a:lnTo>
                  <a:pt x="13173" y="16086"/>
                </a:lnTo>
                <a:lnTo>
                  <a:pt x="13188" y="16083"/>
                </a:lnTo>
                <a:lnTo>
                  <a:pt x="13204" y="16079"/>
                </a:lnTo>
                <a:lnTo>
                  <a:pt x="13219" y="16075"/>
                </a:lnTo>
                <a:lnTo>
                  <a:pt x="13234" y="16070"/>
                </a:lnTo>
                <a:lnTo>
                  <a:pt x="13250" y="16064"/>
                </a:lnTo>
                <a:lnTo>
                  <a:pt x="13265" y="16059"/>
                </a:lnTo>
                <a:lnTo>
                  <a:pt x="13279" y="16052"/>
                </a:lnTo>
                <a:lnTo>
                  <a:pt x="13294" y="16046"/>
                </a:lnTo>
                <a:lnTo>
                  <a:pt x="13309" y="16038"/>
                </a:lnTo>
                <a:lnTo>
                  <a:pt x="13324" y="16031"/>
                </a:lnTo>
                <a:lnTo>
                  <a:pt x="13348" y="16016"/>
                </a:lnTo>
                <a:lnTo>
                  <a:pt x="13371" y="15999"/>
                </a:lnTo>
                <a:lnTo>
                  <a:pt x="13394" y="15982"/>
                </a:lnTo>
                <a:lnTo>
                  <a:pt x="13415" y="15964"/>
                </a:lnTo>
                <a:lnTo>
                  <a:pt x="13435" y="15945"/>
                </a:lnTo>
                <a:lnTo>
                  <a:pt x="13454" y="15924"/>
                </a:lnTo>
                <a:lnTo>
                  <a:pt x="13473" y="15903"/>
                </a:lnTo>
                <a:lnTo>
                  <a:pt x="13489" y="15881"/>
                </a:lnTo>
                <a:lnTo>
                  <a:pt x="13504" y="15858"/>
                </a:lnTo>
                <a:lnTo>
                  <a:pt x="13518" y="15833"/>
                </a:lnTo>
                <a:lnTo>
                  <a:pt x="13531" y="15808"/>
                </a:lnTo>
                <a:lnTo>
                  <a:pt x="13542" y="15783"/>
                </a:lnTo>
                <a:lnTo>
                  <a:pt x="13552" y="15757"/>
                </a:lnTo>
                <a:lnTo>
                  <a:pt x="13561" y="15730"/>
                </a:lnTo>
                <a:lnTo>
                  <a:pt x="13568" y="15703"/>
                </a:lnTo>
                <a:lnTo>
                  <a:pt x="13573" y="15675"/>
                </a:lnTo>
                <a:lnTo>
                  <a:pt x="16088" y="585"/>
                </a:lnTo>
                <a:lnTo>
                  <a:pt x="16091" y="567"/>
                </a:lnTo>
                <a:lnTo>
                  <a:pt x="16093" y="548"/>
                </a:lnTo>
                <a:lnTo>
                  <a:pt x="16094" y="530"/>
                </a:lnTo>
                <a:lnTo>
                  <a:pt x="16095" y="512"/>
                </a:lnTo>
                <a:lnTo>
                  <a:pt x="16095" y="493"/>
                </a:lnTo>
                <a:lnTo>
                  <a:pt x="16094" y="475"/>
                </a:lnTo>
                <a:lnTo>
                  <a:pt x="16093" y="457"/>
                </a:lnTo>
                <a:lnTo>
                  <a:pt x="16091" y="439"/>
                </a:lnTo>
                <a:lnTo>
                  <a:pt x="16088" y="420"/>
                </a:lnTo>
                <a:lnTo>
                  <a:pt x="16085" y="402"/>
                </a:lnTo>
                <a:lnTo>
                  <a:pt x="16081" y="385"/>
                </a:lnTo>
                <a:lnTo>
                  <a:pt x="16076" y="367"/>
                </a:lnTo>
                <a:lnTo>
                  <a:pt x="16071" y="350"/>
                </a:lnTo>
                <a:lnTo>
                  <a:pt x="16066" y="333"/>
                </a:lnTo>
                <a:lnTo>
                  <a:pt x="16059" y="317"/>
                </a:lnTo>
                <a:lnTo>
                  <a:pt x="16052" y="300"/>
                </a:lnTo>
                <a:lnTo>
                  <a:pt x="16045" y="284"/>
                </a:lnTo>
                <a:lnTo>
                  <a:pt x="16037" y="268"/>
                </a:lnTo>
                <a:lnTo>
                  <a:pt x="16028" y="251"/>
                </a:lnTo>
                <a:lnTo>
                  <a:pt x="16019" y="236"/>
                </a:lnTo>
                <a:lnTo>
                  <a:pt x="16008" y="221"/>
                </a:lnTo>
                <a:lnTo>
                  <a:pt x="15997" y="206"/>
                </a:lnTo>
                <a:lnTo>
                  <a:pt x="15987" y="192"/>
                </a:lnTo>
                <a:lnTo>
                  <a:pt x="15975" y="178"/>
                </a:lnTo>
                <a:lnTo>
                  <a:pt x="15963" y="164"/>
                </a:lnTo>
                <a:lnTo>
                  <a:pt x="15951" y="151"/>
                </a:lnTo>
                <a:lnTo>
                  <a:pt x="15938" y="138"/>
                </a:lnTo>
                <a:lnTo>
                  <a:pt x="15924" y="126"/>
                </a:lnTo>
                <a:lnTo>
                  <a:pt x="15910" y="114"/>
                </a:lnTo>
                <a:lnTo>
                  <a:pt x="15896" y="102"/>
                </a:lnTo>
                <a:lnTo>
                  <a:pt x="15881" y="92"/>
                </a:lnTo>
                <a:lnTo>
                  <a:pt x="15865" y="8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/>
          </a:p>
        </p:txBody>
      </p:sp>
      <p:pic>
        <p:nvPicPr>
          <p:cNvPr id="130" name="图片 129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24840" y="7038340"/>
            <a:ext cx="15725775" cy="1695450"/>
          </a:xfrm>
          <a:prstGeom prst="rect">
            <a:avLst/>
          </a:prstGeom>
        </p:spPr>
      </p:pic>
      <p:sp>
        <p:nvSpPr>
          <p:cNvPr id="2" name="Oval 36"/>
          <p:cNvSpPr/>
          <p:nvPr>
            <p:custDataLst>
              <p:tags r:id="rId37"/>
            </p:custDataLst>
          </p:nvPr>
        </p:nvSpPr>
        <p:spPr>
          <a:xfrm>
            <a:off x="4208900" y="5279840"/>
            <a:ext cx="736265" cy="73626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r>
              <a:rPr lang="zh-CN" altLang="id-ID" sz="2000" baseline="30000">
                <a:solidFill>
                  <a:srgbClr val="0070C0"/>
                </a:solidFill>
              </a:rPr>
              <a:t>软件编码</a:t>
            </a:r>
            <a:endParaRPr lang="zh-CN" altLang="id-ID" sz="2000" baseline="30000">
              <a:solidFill>
                <a:srgbClr val="0070C0"/>
              </a:solidFill>
            </a:endParaRPr>
          </a:p>
        </p:txBody>
      </p:sp>
      <p:sp>
        <p:nvSpPr>
          <p:cNvPr id="3" name="Oval 36"/>
          <p:cNvSpPr/>
          <p:nvPr>
            <p:custDataLst>
              <p:tags r:id="rId38"/>
            </p:custDataLst>
          </p:nvPr>
        </p:nvSpPr>
        <p:spPr>
          <a:xfrm>
            <a:off x="5479535" y="3546925"/>
            <a:ext cx="736265" cy="736265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r>
              <a:rPr lang="zh-CN" altLang="id-ID" sz="2000" baseline="30000"/>
              <a:t>软件编码</a:t>
            </a:r>
            <a:endParaRPr lang="zh-CN" altLang="id-ID" sz="2000" baseline="30000"/>
          </a:p>
        </p:txBody>
      </p:sp>
      <p:sp>
        <p:nvSpPr>
          <p:cNvPr id="4" name="Oval 36"/>
          <p:cNvSpPr/>
          <p:nvPr>
            <p:custDataLst>
              <p:tags r:id="rId39"/>
            </p:custDataLst>
          </p:nvPr>
        </p:nvSpPr>
        <p:spPr>
          <a:xfrm>
            <a:off x="6872090" y="2322645"/>
            <a:ext cx="736265" cy="736265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r>
              <a:rPr lang="zh-CN" altLang="id-ID" sz="2000" baseline="30000"/>
              <a:t>软件测试</a:t>
            </a:r>
            <a:endParaRPr lang="zh-CN" altLang="id-ID" sz="2000" baseline="30000"/>
          </a:p>
        </p:txBody>
      </p:sp>
      <p:sp>
        <p:nvSpPr>
          <p:cNvPr id="5" name="爆炸形 2 4"/>
          <p:cNvSpPr/>
          <p:nvPr/>
        </p:nvSpPr>
        <p:spPr>
          <a:xfrm>
            <a:off x="357505" y="2082800"/>
            <a:ext cx="2929255" cy="2811780"/>
          </a:xfrm>
          <a:prstGeom prst="irregularSeal2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确保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各个因子不同时间点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数据正确性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bldLvl="0" animBg="1"/>
      <p:bldP spid="66" grpId="0" bldLvl="0" animBg="1"/>
      <p:bldP spid="70" grpId="0" bldLvl="0" animBg="1"/>
      <p:bldP spid="71" grpId="0" bldLvl="0" animBg="1"/>
      <p:bldP spid="97" grpId="1"/>
      <p:bldP spid="99" grpId="1"/>
      <p:bldP spid="103" grpId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1"/>
          <p:cNvSpPr>
            <a:spLocks noChangeArrowheads="1"/>
          </p:cNvSpPr>
          <p:nvPr/>
        </p:nvSpPr>
        <p:spPr bwMode="auto">
          <a:xfrm>
            <a:off x="357188" y="188913"/>
            <a:ext cx="2441575" cy="10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PART ONE     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44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工作概况</a:t>
            </a:r>
            <a:endParaRPr lang="zh-CN" altLang="en-US"/>
          </a:p>
        </p:txBody>
      </p:sp>
      <p:pic>
        <p:nvPicPr>
          <p:cNvPr id="9231" name="图片 2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94"/>
          <a:stretch>
            <a:fillRect/>
          </a:stretch>
        </p:blipFill>
        <p:spPr bwMode="auto">
          <a:xfrm>
            <a:off x="6727825" y="0"/>
            <a:ext cx="5464175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2" name="矩形 23"/>
          <p:cNvSpPr>
            <a:spLocks noChangeArrowheads="1"/>
          </p:cNvSpPr>
          <p:nvPr/>
        </p:nvSpPr>
        <p:spPr bwMode="auto">
          <a:xfrm>
            <a:off x="6727825" y="0"/>
            <a:ext cx="5464175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" name="TextBox 11"/>
          <p:cNvSpPr txBox="1"/>
          <p:nvPr/>
        </p:nvSpPr>
        <p:spPr>
          <a:xfrm>
            <a:off x="430062" y="1234995"/>
            <a:ext cx="1777365" cy="52197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pPr algn="l"/>
            <a:r>
              <a:rPr lang="en-US" altLang="zh-CN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大为</a:t>
            </a:r>
            <a:r>
              <a:rPr lang="en-US" altLang="zh-CN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</a:t>
            </a:r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家</a:t>
            </a:r>
            <a:endParaRPr lang="zh-CN" altLang="en-US" sz="28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41" name="Кружок"/>
          <p:cNvSpPr/>
          <p:nvPr>
            <p:custDataLst>
              <p:tags r:id="rId2"/>
            </p:custDataLst>
          </p:nvPr>
        </p:nvSpPr>
        <p:spPr>
          <a:xfrm>
            <a:off x="1107233" y="3365152"/>
            <a:ext cx="792254" cy="792255"/>
          </a:xfrm>
          <a:prstGeom prst="ellipse">
            <a:avLst/>
          </a:prstGeom>
          <a:solidFill>
            <a:srgbClr val="FFFFFF">
              <a:lumMod val="85000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Helvetica Neue Medium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222222">
                  <a:lumMod val="90000"/>
                  <a:lumOff val="1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2" name="Фигура"/>
          <p:cNvSpPr/>
          <p:nvPr>
            <p:custDataLst>
              <p:tags r:id="rId3"/>
            </p:custDataLst>
          </p:nvPr>
        </p:nvSpPr>
        <p:spPr>
          <a:xfrm>
            <a:off x="1016413" y="3274794"/>
            <a:ext cx="1184524" cy="971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4" h="21560" extrusionOk="0">
                <a:moveTo>
                  <a:pt x="8863" y="0"/>
                </a:moveTo>
                <a:cubicBezTo>
                  <a:pt x="6596" y="0"/>
                  <a:pt x="4331" y="1054"/>
                  <a:pt x="2601" y="3162"/>
                </a:cubicBezTo>
                <a:cubicBezTo>
                  <a:pt x="868" y="5275"/>
                  <a:pt x="3" y="8045"/>
                  <a:pt x="7" y="10814"/>
                </a:cubicBezTo>
                <a:cubicBezTo>
                  <a:pt x="-34" y="11071"/>
                  <a:pt x="108" y="11320"/>
                  <a:pt x="320" y="11364"/>
                </a:cubicBezTo>
                <a:cubicBezTo>
                  <a:pt x="586" y="11418"/>
                  <a:pt x="818" y="11140"/>
                  <a:pt x="780" y="10814"/>
                </a:cubicBezTo>
                <a:cubicBezTo>
                  <a:pt x="776" y="8287"/>
                  <a:pt x="1566" y="5758"/>
                  <a:pt x="3148" y="3829"/>
                </a:cubicBezTo>
                <a:cubicBezTo>
                  <a:pt x="4727" y="1905"/>
                  <a:pt x="6794" y="942"/>
                  <a:pt x="8863" y="942"/>
                </a:cubicBezTo>
                <a:cubicBezTo>
                  <a:pt x="10932" y="942"/>
                  <a:pt x="12999" y="1905"/>
                  <a:pt x="14578" y="3829"/>
                </a:cubicBezTo>
                <a:cubicBezTo>
                  <a:pt x="16160" y="5758"/>
                  <a:pt x="16950" y="8287"/>
                  <a:pt x="16946" y="10814"/>
                </a:cubicBezTo>
                <a:cubicBezTo>
                  <a:pt x="16911" y="11075"/>
                  <a:pt x="17062" y="11320"/>
                  <a:pt x="17277" y="11353"/>
                </a:cubicBezTo>
                <a:cubicBezTo>
                  <a:pt x="17290" y="11355"/>
                  <a:pt x="17301" y="11349"/>
                  <a:pt x="17313" y="11349"/>
                </a:cubicBezTo>
                <a:lnTo>
                  <a:pt x="17313" y="11356"/>
                </a:lnTo>
                <a:lnTo>
                  <a:pt x="20220" y="11356"/>
                </a:lnTo>
                <a:lnTo>
                  <a:pt x="19252" y="12536"/>
                </a:lnTo>
                <a:cubicBezTo>
                  <a:pt x="19099" y="12723"/>
                  <a:pt x="19099" y="13028"/>
                  <a:pt x="19252" y="13214"/>
                </a:cubicBezTo>
                <a:cubicBezTo>
                  <a:pt x="19405" y="13401"/>
                  <a:pt x="19655" y="13401"/>
                  <a:pt x="19808" y="13214"/>
                </a:cubicBezTo>
                <a:lnTo>
                  <a:pt x="21449" y="11210"/>
                </a:lnTo>
                <a:cubicBezTo>
                  <a:pt x="21527" y="11115"/>
                  <a:pt x="21565" y="10990"/>
                  <a:pt x="21564" y="10865"/>
                </a:cubicBezTo>
                <a:cubicBezTo>
                  <a:pt x="21566" y="10740"/>
                  <a:pt x="21528" y="10610"/>
                  <a:pt x="21449" y="10514"/>
                </a:cubicBezTo>
                <a:lnTo>
                  <a:pt x="19808" y="8513"/>
                </a:lnTo>
                <a:cubicBezTo>
                  <a:pt x="19732" y="8419"/>
                  <a:pt x="19632" y="8373"/>
                  <a:pt x="19532" y="8373"/>
                </a:cubicBezTo>
                <a:cubicBezTo>
                  <a:pt x="19431" y="8373"/>
                  <a:pt x="19329" y="8419"/>
                  <a:pt x="19252" y="8513"/>
                </a:cubicBezTo>
                <a:cubicBezTo>
                  <a:pt x="19099" y="8699"/>
                  <a:pt x="19099" y="9001"/>
                  <a:pt x="19252" y="9187"/>
                </a:cubicBezTo>
                <a:lnTo>
                  <a:pt x="20244" y="10396"/>
                </a:lnTo>
                <a:lnTo>
                  <a:pt x="17704" y="10396"/>
                </a:lnTo>
                <a:cubicBezTo>
                  <a:pt x="17624" y="7769"/>
                  <a:pt x="16771" y="5169"/>
                  <a:pt x="15125" y="3162"/>
                </a:cubicBezTo>
                <a:cubicBezTo>
                  <a:pt x="13395" y="1054"/>
                  <a:pt x="11130" y="0"/>
                  <a:pt x="8863" y="0"/>
                </a:cubicBezTo>
                <a:close/>
                <a:moveTo>
                  <a:pt x="590" y="12199"/>
                </a:moveTo>
                <a:cubicBezTo>
                  <a:pt x="532" y="12191"/>
                  <a:pt x="470" y="12198"/>
                  <a:pt x="410" y="12225"/>
                </a:cubicBezTo>
                <a:cubicBezTo>
                  <a:pt x="220" y="12309"/>
                  <a:pt x="117" y="12561"/>
                  <a:pt x="178" y="12797"/>
                </a:cubicBezTo>
                <a:cubicBezTo>
                  <a:pt x="234" y="13160"/>
                  <a:pt x="306" y="13519"/>
                  <a:pt x="392" y="13874"/>
                </a:cubicBezTo>
                <a:cubicBezTo>
                  <a:pt x="478" y="14229"/>
                  <a:pt x="576" y="14580"/>
                  <a:pt x="693" y="14926"/>
                </a:cubicBezTo>
                <a:cubicBezTo>
                  <a:pt x="753" y="15129"/>
                  <a:pt x="923" y="15251"/>
                  <a:pt x="1098" y="15219"/>
                </a:cubicBezTo>
                <a:cubicBezTo>
                  <a:pt x="1348" y="15173"/>
                  <a:pt x="1499" y="14858"/>
                  <a:pt x="1408" y="14570"/>
                </a:cubicBezTo>
                <a:cubicBezTo>
                  <a:pt x="1301" y="14255"/>
                  <a:pt x="1210" y="13934"/>
                  <a:pt x="1131" y="13610"/>
                </a:cubicBezTo>
                <a:cubicBezTo>
                  <a:pt x="1053" y="13287"/>
                  <a:pt x="987" y="12960"/>
                  <a:pt x="936" y="12628"/>
                </a:cubicBezTo>
                <a:cubicBezTo>
                  <a:pt x="917" y="12394"/>
                  <a:pt x="767" y="12225"/>
                  <a:pt x="590" y="12199"/>
                </a:cubicBezTo>
                <a:close/>
                <a:moveTo>
                  <a:pt x="17121" y="12269"/>
                </a:moveTo>
                <a:cubicBezTo>
                  <a:pt x="16967" y="12292"/>
                  <a:pt x="16833" y="12424"/>
                  <a:pt x="16790" y="12617"/>
                </a:cubicBezTo>
                <a:cubicBezTo>
                  <a:pt x="16740" y="12945"/>
                  <a:pt x="16678" y="13271"/>
                  <a:pt x="16601" y="13592"/>
                </a:cubicBezTo>
                <a:cubicBezTo>
                  <a:pt x="16523" y="13914"/>
                  <a:pt x="16431" y="14230"/>
                  <a:pt x="16327" y="14541"/>
                </a:cubicBezTo>
                <a:cubicBezTo>
                  <a:pt x="16288" y="14720"/>
                  <a:pt x="16342" y="14911"/>
                  <a:pt x="16462" y="15025"/>
                </a:cubicBezTo>
                <a:cubicBezTo>
                  <a:pt x="16649" y="15201"/>
                  <a:pt x="16919" y="15143"/>
                  <a:pt x="17046" y="14900"/>
                </a:cubicBezTo>
                <a:cubicBezTo>
                  <a:pt x="17160" y="14557"/>
                  <a:pt x="17259" y="14210"/>
                  <a:pt x="17343" y="13856"/>
                </a:cubicBezTo>
                <a:cubicBezTo>
                  <a:pt x="17427" y="13503"/>
                  <a:pt x="17496" y="13146"/>
                  <a:pt x="17551" y="12786"/>
                </a:cubicBezTo>
                <a:cubicBezTo>
                  <a:pt x="17572" y="12559"/>
                  <a:pt x="17457" y="12347"/>
                  <a:pt x="17277" y="12284"/>
                </a:cubicBezTo>
                <a:cubicBezTo>
                  <a:pt x="17224" y="12265"/>
                  <a:pt x="17172" y="12261"/>
                  <a:pt x="17121" y="12269"/>
                </a:cubicBezTo>
                <a:close/>
                <a:moveTo>
                  <a:pt x="16213" y="15501"/>
                </a:moveTo>
                <a:cubicBezTo>
                  <a:pt x="16054" y="15485"/>
                  <a:pt x="15895" y="15590"/>
                  <a:pt x="15825" y="15779"/>
                </a:cubicBezTo>
                <a:cubicBezTo>
                  <a:pt x="15703" y="16033"/>
                  <a:pt x="15571" y="16281"/>
                  <a:pt x="15428" y="16523"/>
                </a:cubicBezTo>
                <a:cubicBezTo>
                  <a:pt x="15286" y="16765"/>
                  <a:pt x="15134" y="17001"/>
                  <a:pt x="14971" y="17231"/>
                </a:cubicBezTo>
                <a:cubicBezTo>
                  <a:pt x="14798" y="17435"/>
                  <a:pt x="14815" y="17780"/>
                  <a:pt x="15007" y="17956"/>
                </a:cubicBezTo>
                <a:cubicBezTo>
                  <a:pt x="15183" y="18117"/>
                  <a:pt x="15433" y="18067"/>
                  <a:pt x="15558" y="17846"/>
                </a:cubicBezTo>
                <a:cubicBezTo>
                  <a:pt x="15736" y="17595"/>
                  <a:pt x="15903" y="17338"/>
                  <a:pt x="16060" y="17073"/>
                </a:cubicBezTo>
                <a:cubicBezTo>
                  <a:pt x="16216" y="16808"/>
                  <a:pt x="16362" y="16534"/>
                  <a:pt x="16495" y="16256"/>
                </a:cubicBezTo>
                <a:cubicBezTo>
                  <a:pt x="16634" y="16023"/>
                  <a:pt x="16576" y="15698"/>
                  <a:pt x="16369" y="15560"/>
                </a:cubicBezTo>
                <a:cubicBezTo>
                  <a:pt x="16319" y="15526"/>
                  <a:pt x="16266" y="15506"/>
                  <a:pt x="16213" y="15501"/>
                </a:cubicBezTo>
                <a:close/>
                <a:moveTo>
                  <a:pt x="1474" y="15541"/>
                </a:moveTo>
                <a:cubicBezTo>
                  <a:pt x="1416" y="15556"/>
                  <a:pt x="1359" y="15588"/>
                  <a:pt x="1309" y="15637"/>
                </a:cubicBezTo>
                <a:cubicBezTo>
                  <a:pt x="1143" y="15797"/>
                  <a:pt x="1116" y="16091"/>
                  <a:pt x="1249" y="16293"/>
                </a:cubicBezTo>
                <a:cubicBezTo>
                  <a:pt x="1380" y="16563"/>
                  <a:pt x="1521" y="16827"/>
                  <a:pt x="1672" y="17084"/>
                </a:cubicBezTo>
                <a:cubicBezTo>
                  <a:pt x="1824" y="17341"/>
                  <a:pt x="1987" y="17591"/>
                  <a:pt x="2159" y="17835"/>
                </a:cubicBezTo>
                <a:cubicBezTo>
                  <a:pt x="2320" y="18038"/>
                  <a:pt x="2589" y="18031"/>
                  <a:pt x="2740" y="17817"/>
                </a:cubicBezTo>
                <a:cubicBezTo>
                  <a:pt x="2860" y="17646"/>
                  <a:pt x="2861" y="17393"/>
                  <a:pt x="2743" y="17220"/>
                </a:cubicBezTo>
                <a:cubicBezTo>
                  <a:pt x="2585" y="16997"/>
                  <a:pt x="2438" y="16769"/>
                  <a:pt x="2301" y="16534"/>
                </a:cubicBezTo>
                <a:cubicBezTo>
                  <a:pt x="2163" y="16300"/>
                  <a:pt x="2035" y="16058"/>
                  <a:pt x="1916" y="15812"/>
                </a:cubicBezTo>
                <a:cubicBezTo>
                  <a:pt x="1835" y="15599"/>
                  <a:pt x="1648" y="15497"/>
                  <a:pt x="1474" y="15541"/>
                </a:cubicBezTo>
                <a:close/>
                <a:moveTo>
                  <a:pt x="3296" y="18191"/>
                </a:moveTo>
                <a:cubicBezTo>
                  <a:pt x="3169" y="18222"/>
                  <a:pt x="3054" y="18325"/>
                  <a:pt x="3001" y="18491"/>
                </a:cubicBezTo>
                <a:cubicBezTo>
                  <a:pt x="2934" y="18701"/>
                  <a:pt x="3004" y="18940"/>
                  <a:pt x="3167" y="19048"/>
                </a:cubicBezTo>
                <a:cubicBezTo>
                  <a:pt x="3429" y="19318"/>
                  <a:pt x="3701" y="19568"/>
                  <a:pt x="3981" y="19796"/>
                </a:cubicBezTo>
                <a:cubicBezTo>
                  <a:pt x="4261" y="20023"/>
                  <a:pt x="4548" y="20228"/>
                  <a:pt x="4844" y="20411"/>
                </a:cubicBezTo>
                <a:cubicBezTo>
                  <a:pt x="5045" y="20564"/>
                  <a:pt x="5313" y="20464"/>
                  <a:pt x="5409" y="20199"/>
                </a:cubicBezTo>
                <a:cubicBezTo>
                  <a:pt x="5498" y="19954"/>
                  <a:pt x="5398" y="19668"/>
                  <a:pt x="5193" y="19572"/>
                </a:cubicBezTo>
                <a:cubicBezTo>
                  <a:pt x="4923" y="19405"/>
                  <a:pt x="4660" y="19219"/>
                  <a:pt x="4405" y="19012"/>
                </a:cubicBezTo>
                <a:cubicBezTo>
                  <a:pt x="4150" y="18804"/>
                  <a:pt x="3902" y="18576"/>
                  <a:pt x="3663" y="18330"/>
                </a:cubicBezTo>
                <a:cubicBezTo>
                  <a:pt x="3561" y="18201"/>
                  <a:pt x="3423" y="18160"/>
                  <a:pt x="3296" y="18191"/>
                </a:cubicBezTo>
                <a:close/>
                <a:moveTo>
                  <a:pt x="14373" y="18253"/>
                </a:moveTo>
                <a:cubicBezTo>
                  <a:pt x="14265" y="18225"/>
                  <a:pt x="14147" y="18254"/>
                  <a:pt x="14051" y="18345"/>
                </a:cubicBezTo>
                <a:cubicBezTo>
                  <a:pt x="13803" y="18599"/>
                  <a:pt x="13546" y="18833"/>
                  <a:pt x="13279" y="19045"/>
                </a:cubicBezTo>
                <a:cubicBezTo>
                  <a:pt x="13012" y="19256"/>
                  <a:pt x="12736" y="19446"/>
                  <a:pt x="12455" y="19616"/>
                </a:cubicBezTo>
                <a:cubicBezTo>
                  <a:pt x="12254" y="19709"/>
                  <a:pt x="12155" y="19985"/>
                  <a:pt x="12236" y="20228"/>
                </a:cubicBezTo>
                <a:cubicBezTo>
                  <a:pt x="12327" y="20504"/>
                  <a:pt x="12600" y="20612"/>
                  <a:pt x="12807" y="20455"/>
                </a:cubicBezTo>
                <a:cubicBezTo>
                  <a:pt x="13114" y="20269"/>
                  <a:pt x="13415" y="20061"/>
                  <a:pt x="13706" y="19829"/>
                </a:cubicBezTo>
                <a:cubicBezTo>
                  <a:pt x="13996" y="19597"/>
                  <a:pt x="14276" y="19341"/>
                  <a:pt x="14547" y="19063"/>
                </a:cubicBezTo>
                <a:cubicBezTo>
                  <a:pt x="14685" y="18924"/>
                  <a:pt x="14723" y="18686"/>
                  <a:pt x="14638" y="18495"/>
                </a:cubicBezTo>
                <a:cubicBezTo>
                  <a:pt x="14580" y="18365"/>
                  <a:pt x="14481" y="18281"/>
                  <a:pt x="14373" y="18253"/>
                </a:cubicBezTo>
                <a:close/>
                <a:moveTo>
                  <a:pt x="6272" y="20166"/>
                </a:moveTo>
                <a:cubicBezTo>
                  <a:pt x="6117" y="20186"/>
                  <a:pt x="5979" y="20316"/>
                  <a:pt x="5935" y="20510"/>
                </a:cubicBezTo>
                <a:cubicBezTo>
                  <a:pt x="5880" y="20756"/>
                  <a:pt x="5996" y="21012"/>
                  <a:pt x="6197" y="21086"/>
                </a:cubicBezTo>
                <a:cubicBezTo>
                  <a:pt x="6522" y="21210"/>
                  <a:pt x="6854" y="21312"/>
                  <a:pt x="7189" y="21390"/>
                </a:cubicBezTo>
                <a:cubicBezTo>
                  <a:pt x="7522" y="21467"/>
                  <a:pt x="7857" y="21521"/>
                  <a:pt x="8196" y="21551"/>
                </a:cubicBezTo>
                <a:cubicBezTo>
                  <a:pt x="8371" y="21550"/>
                  <a:pt x="8523" y="21400"/>
                  <a:pt x="8562" y="21192"/>
                </a:cubicBezTo>
                <a:cubicBezTo>
                  <a:pt x="8613" y="20926"/>
                  <a:pt x="8473" y="20664"/>
                  <a:pt x="8253" y="20613"/>
                </a:cubicBezTo>
                <a:cubicBezTo>
                  <a:pt x="7944" y="20585"/>
                  <a:pt x="7637" y="20534"/>
                  <a:pt x="7333" y="20463"/>
                </a:cubicBezTo>
                <a:cubicBezTo>
                  <a:pt x="7029" y="20391"/>
                  <a:pt x="6726" y="20299"/>
                  <a:pt x="6428" y="20184"/>
                </a:cubicBezTo>
                <a:cubicBezTo>
                  <a:pt x="6375" y="20164"/>
                  <a:pt x="6323" y="20159"/>
                  <a:pt x="6272" y="20166"/>
                </a:cubicBezTo>
                <a:close/>
                <a:moveTo>
                  <a:pt x="11388" y="20195"/>
                </a:moveTo>
                <a:cubicBezTo>
                  <a:pt x="11330" y="20188"/>
                  <a:pt x="11270" y="20194"/>
                  <a:pt x="11211" y="20221"/>
                </a:cubicBezTo>
                <a:cubicBezTo>
                  <a:pt x="10921" y="20328"/>
                  <a:pt x="10629" y="20412"/>
                  <a:pt x="10333" y="20477"/>
                </a:cubicBezTo>
                <a:cubicBezTo>
                  <a:pt x="10038" y="20543"/>
                  <a:pt x="9740" y="20588"/>
                  <a:pt x="9440" y="20613"/>
                </a:cubicBezTo>
                <a:cubicBezTo>
                  <a:pt x="9241" y="20600"/>
                  <a:pt x="9067" y="20779"/>
                  <a:pt x="9043" y="21020"/>
                </a:cubicBezTo>
                <a:cubicBezTo>
                  <a:pt x="9012" y="21336"/>
                  <a:pt x="9236" y="21600"/>
                  <a:pt x="9494" y="21555"/>
                </a:cubicBezTo>
                <a:cubicBezTo>
                  <a:pt x="9824" y="21527"/>
                  <a:pt x="10152" y="21477"/>
                  <a:pt x="10477" y="21405"/>
                </a:cubicBezTo>
                <a:cubicBezTo>
                  <a:pt x="10803" y="21332"/>
                  <a:pt x="11124" y="21240"/>
                  <a:pt x="11442" y="21122"/>
                </a:cubicBezTo>
                <a:cubicBezTo>
                  <a:pt x="11637" y="21071"/>
                  <a:pt x="11768" y="20846"/>
                  <a:pt x="11740" y="20606"/>
                </a:cubicBezTo>
                <a:cubicBezTo>
                  <a:pt x="11713" y="20378"/>
                  <a:pt x="11561" y="20217"/>
                  <a:pt x="11388" y="20195"/>
                </a:cubicBezTo>
                <a:close/>
              </a:path>
            </a:pathLst>
          </a:custGeom>
          <a:solidFill>
            <a:srgbClr val="2196F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Helvetica Neue Medium"/>
              </a:defRPr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222222">
                  <a:lumMod val="90000"/>
                  <a:lumOff val="1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3" name="Text Box 3"/>
          <p:cNvSpPr txBox="1"/>
          <p:nvPr>
            <p:custDataLst>
              <p:tags r:id="rId4"/>
            </p:custDataLst>
          </p:nvPr>
        </p:nvSpPr>
        <p:spPr>
          <a:xfrm>
            <a:off x="1165222" y="3463314"/>
            <a:ext cx="676277" cy="595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90000" tIns="46800" rIns="90000" bIns="46800" numCol="1" anchor="ctr">
            <a:normAutofit fontScale="80000"/>
          </a:bodyPr>
          <a:lstStyle>
            <a:lvl1pPr>
              <a:lnSpc>
                <a:spcPct val="90000"/>
              </a:lnSpc>
              <a:defRPr sz="3500" b="0">
                <a:solidFill>
                  <a:srgbClr val="252D30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lvl1pPr>
          </a:lstStyle>
          <a:p>
            <a:pPr lvl="0" algn="ctr" defTabSz="457200">
              <a:lnSpc>
                <a:spcPct val="120000"/>
              </a:lnSpc>
              <a:defRPr/>
            </a:pPr>
            <a:r>
              <a:rPr lang="zh-CN" altLang="en-US" sz="2000" spc="30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开始</a:t>
            </a:r>
            <a:endParaRPr lang="zh-CN" altLang="en-US" sz="2000" spc="300">
              <a:solidFill>
                <a:srgbClr val="222222">
                  <a:lumMod val="90000"/>
                  <a:lumOff val="1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5" name="Линия"/>
          <p:cNvSpPr/>
          <p:nvPr>
            <p:custDataLst>
              <p:tags r:id="rId5"/>
            </p:custDataLst>
          </p:nvPr>
        </p:nvSpPr>
        <p:spPr>
          <a:xfrm>
            <a:off x="1503360" y="4120123"/>
            <a:ext cx="1" cy="357935"/>
          </a:xfrm>
          <a:prstGeom prst="line">
            <a:avLst/>
          </a:prstGeom>
          <a:noFill/>
          <a:ln w="25400" cap="flat">
            <a:solidFill>
              <a:srgbClr val="FFFFFF">
                <a:lumMod val="85000"/>
              </a:srgbClr>
            </a:solidFill>
            <a:prstDash val="solid"/>
            <a:miter lim="400000"/>
            <a:tailEnd type="oval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Helvetica Neue Medium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222222">
                  <a:lumMod val="90000"/>
                  <a:lumOff val="1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>
            <p:custDataLst>
              <p:tags r:id="rId6"/>
            </p:custDataLst>
          </p:nvPr>
        </p:nvSpPr>
        <p:spPr>
          <a:xfrm>
            <a:off x="821451" y="4550226"/>
            <a:ext cx="1363816" cy="319693"/>
          </a:xfrm>
          <a:prstGeom prst="rect">
            <a:avLst/>
          </a:prstGeom>
        </p:spPr>
        <p:txBody>
          <a:bodyPr wrap="square" bIns="0" anchor="ctr" anchorCtr="0">
            <a:normAutofit fontScale="70000"/>
          </a:bodyPr>
          <a:lstStyle/>
          <a:p>
            <a:pPr lvl="0" algn="ctr" defTabSz="457200">
              <a:lnSpc>
                <a:spcPct val="120000"/>
              </a:lnSpc>
              <a:defRPr/>
            </a:pPr>
            <a:r>
              <a:rPr lang="zh-CN" altLang="en-US" sz="2000" b="1" spc="30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分析需求</a:t>
            </a:r>
            <a:endParaRPr lang="zh-CN" altLang="en-US" sz="2000" b="1" spc="300">
              <a:solidFill>
                <a:srgbClr val="222222">
                  <a:lumMod val="90000"/>
                  <a:lumOff val="1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821451" y="4897871"/>
            <a:ext cx="1363816" cy="458385"/>
          </a:xfrm>
          <a:prstGeom prst="rect">
            <a:avLst/>
          </a:prstGeom>
        </p:spPr>
        <p:txBody>
          <a:bodyPr wrap="square" tIns="0">
            <a:normAutofit/>
          </a:bodyPr>
          <a:lstStyle/>
          <a:p>
            <a:pPr lvl="0" algn="ctr" defTabSz="457200">
              <a:lnSpc>
                <a:spcPct val="120000"/>
              </a:lnSpc>
              <a:defRPr/>
            </a:pPr>
            <a:r>
              <a:rPr lang="zh-CN" altLang="en-US" sz="1200" kern="1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输出测试场景</a:t>
            </a:r>
            <a:endParaRPr lang="zh-CN" altLang="en-US" sz="1200" kern="100" spc="1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3" name="Кружок"/>
          <p:cNvSpPr/>
          <p:nvPr>
            <p:custDataLst>
              <p:tags r:id="rId8"/>
            </p:custDataLst>
          </p:nvPr>
        </p:nvSpPr>
        <p:spPr>
          <a:xfrm>
            <a:off x="2824983" y="3365152"/>
            <a:ext cx="792254" cy="792255"/>
          </a:xfrm>
          <a:prstGeom prst="ellipse">
            <a:avLst/>
          </a:prstGeom>
          <a:solidFill>
            <a:srgbClr val="FFFFFF">
              <a:lumMod val="85000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Helvetica Neue Medium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222222">
                  <a:lumMod val="90000"/>
                  <a:lumOff val="1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4" name="Фигура"/>
          <p:cNvSpPr/>
          <p:nvPr>
            <p:custDataLst>
              <p:tags r:id="rId9"/>
            </p:custDataLst>
          </p:nvPr>
        </p:nvSpPr>
        <p:spPr>
          <a:xfrm flipV="1">
            <a:off x="2737036" y="3274794"/>
            <a:ext cx="1184524" cy="971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4" h="21560" extrusionOk="0">
                <a:moveTo>
                  <a:pt x="8863" y="0"/>
                </a:moveTo>
                <a:cubicBezTo>
                  <a:pt x="6596" y="0"/>
                  <a:pt x="4331" y="1054"/>
                  <a:pt x="2601" y="3162"/>
                </a:cubicBezTo>
                <a:cubicBezTo>
                  <a:pt x="868" y="5275"/>
                  <a:pt x="3" y="8045"/>
                  <a:pt x="7" y="10814"/>
                </a:cubicBezTo>
                <a:cubicBezTo>
                  <a:pt x="-34" y="11071"/>
                  <a:pt x="108" y="11320"/>
                  <a:pt x="320" y="11364"/>
                </a:cubicBezTo>
                <a:cubicBezTo>
                  <a:pt x="586" y="11418"/>
                  <a:pt x="818" y="11140"/>
                  <a:pt x="780" y="10814"/>
                </a:cubicBezTo>
                <a:cubicBezTo>
                  <a:pt x="776" y="8287"/>
                  <a:pt x="1566" y="5758"/>
                  <a:pt x="3148" y="3829"/>
                </a:cubicBezTo>
                <a:cubicBezTo>
                  <a:pt x="4727" y="1905"/>
                  <a:pt x="6794" y="942"/>
                  <a:pt x="8863" y="942"/>
                </a:cubicBezTo>
                <a:cubicBezTo>
                  <a:pt x="10932" y="942"/>
                  <a:pt x="12999" y="1905"/>
                  <a:pt x="14578" y="3829"/>
                </a:cubicBezTo>
                <a:cubicBezTo>
                  <a:pt x="16160" y="5758"/>
                  <a:pt x="16950" y="8287"/>
                  <a:pt x="16946" y="10814"/>
                </a:cubicBezTo>
                <a:cubicBezTo>
                  <a:pt x="16911" y="11075"/>
                  <a:pt x="17062" y="11320"/>
                  <a:pt x="17277" y="11353"/>
                </a:cubicBezTo>
                <a:cubicBezTo>
                  <a:pt x="17290" y="11355"/>
                  <a:pt x="17301" y="11349"/>
                  <a:pt x="17313" y="11349"/>
                </a:cubicBezTo>
                <a:lnTo>
                  <a:pt x="17313" y="11356"/>
                </a:lnTo>
                <a:lnTo>
                  <a:pt x="20220" y="11356"/>
                </a:lnTo>
                <a:lnTo>
                  <a:pt x="19252" y="12536"/>
                </a:lnTo>
                <a:cubicBezTo>
                  <a:pt x="19099" y="12723"/>
                  <a:pt x="19099" y="13028"/>
                  <a:pt x="19252" y="13214"/>
                </a:cubicBezTo>
                <a:cubicBezTo>
                  <a:pt x="19405" y="13401"/>
                  <a:pt x="19655" y="13401"/>
                  <a:pt x="19808" y="13214"/>
                </a:cubicBezTo>
                <a:lnTo>
                  <a:pt x="21449" y="11210"/>
                </a:lnTo>
                <a:cubicBezTo>
                  <a:pt x="21527" y="11115"/>
                  <a:pt x="21565" y="10990"/>
                  <a:pt x="21564" y="10865"/>
                </a:cubicBezTo>
                <a:cubicBezTo>
                  <a:pt x="21566" y="10740"/>
                  <a:pt x="21528" y="10610"/>
                  <a:pt x="21449" y="10514"/>
                </a:cubicBezTo>
                <a:lnTo>
                  <a:pt x="19808" y="8513"/>
                </a:lnTo>
                <a:cubicBezTo>
                  <a:pt x="19732" y="8419"/>
                  <a:pt x="19632" y="8373"/>
                  <a:pt x="19532" y="8373"/>
                </a:cubicBezTo>
                <a:cubicBezTo>
                  <a:pt x="19431" y="8373"/>
                  <a:pt x="19329" y="8419"/>
                  <a:pt x="19252" y="8513"/>
                </a:cubicBezTo>
                <a:cubicBezTo>
                  <a:pt x="19099" y="8699"/>
                  <a:pt x="19099" y="9001"/>
                  <a:pt x="19252" y="9187"/>
                </a:cubicBezTo>
                <a:lnTo>
                  <a:pt x="20244" y="10396"/>
                </a:lnTo>
                <a:lnTo>
                  <a:pt x="17704" y="10396"/>
                </a:lnTo>
                <a:cubicBezTo>
                  <a:pt x="17624" y="7769"/>
                  <a:pt x="16771" y="5169"/>
                  <a:pt x="15125" y="3162"/>
                </a:cubicBezTo>
                <a:cubicBezTo>
                  <a:pt x="13395" y="1054"/>
                  <a:pt x="11130" y="0"/>
                  <a:pt x="8863" y="0"/>
                </a:cubicBezTo>
                <a:close/>
                <a:moveTo>
                  <a:pt x="590" y="12199"/>
                </a:moveTo>
                <a:cubicBezTo>
                  <a:pt x="532" y="12191"/>
                  <a:pt x="470" y="12198"/>
                  <a:pt x="410" y="12225"/>
                </a:cubicBezTo>
                <a:cubicBezTo>
                  <a:pt x="220" y="12309"/>
                  <a:pt x="117" y="12561"/>
                  <a:pt x="178" y="12797"/>
                </a:cubicBezTo>
                <a:cubicBezTo>
                  <a:pt x="234" y="13160"/>
                  <a:pt x="306" y="13519"/>
                  <a:pt x="392" y="13874"/>
                </a:cubicBezTo>
                <a:cubicBezTo>
                  <a:pt x="478" y="14229"/>
                  <a:pt x="576" y="14580"/>
                  <a:pt x="693" y="14926"/>
                </a:cubicBezTo>
                <a:cubicBezTo>
                  <a:pt x="753" y="15129"/>
                  <a:pt x="923" y="15251"/>
                  <a:pt x="1098" y="15219"/>
                </a:cubicBezTo>
                <a:cubicBezTo>
                  <a:pt x="1348" y="15173"/>
                  <a:pt x="1499" y="14858"/>
                  <a:pt x="1408" y="14570"/>
                </a:cubicBezTo>
                <a:cubicBezTo>
                  <a:pt x="1301" y="14255"/>
                  <a:pt x="1210" y="13934"/>
                  <a:pt x="1131" y="13610"/>
                </a:cubicBezTo>
                <a:cubicBezTo>
                  <a:pt x="1053" y="13287"/>
                  <a:pt x="987" y="12960"/>
                  <a:pt x="936" y="12628"/>
                </a:cubicBezTo>
                <a:cubicBezTo>
                  <a:pt x="917" y="12394"/>
                  <a:pt x="767" y="12225"/>
                  <a:pt x="590" y="12199"/>
                </a:cubicBezTo>
                <a:close/>
                <a:moveTo>
                  <a:pt x="17121" y="12269"/>
                </a:moveTo>
                <a:cubicBezTo>
                  <a:pt x="16967" y="12292"/>
                  <a:pt x="16833" y="12424"/>
                  <a:pt x="16790" y="12617"/>
                </a:cubicBezTo>
                <a:cubicBezTo>
                  <a:pt x="16740" y="12945"/>
                  <a:pt x="16678" y="13271"/>
                  <a:pt x="16601" y="13592"/>
                </a:cubicBezTo>
                <a:cubicBezTo>
                  <a:pt x="16523" y="13914"/>
                  <a:pt x="16431" y="14230"/>
                  <a:pt x="16327" y="14541"/>
                </a:cubicBezTo>
                <a:cubicBezTo>
                  <a:pt x="16288" y="14720"/>
                  <a:pt x="16342" y="14911"/>
                  <a:pt x="16462" y="15025"/>
                </a:cubicBezTo>
                <a:cubicBezTo>
                  <a:pt x="16649" y="15201"/>
                  <a:pt x="16919" y="15143"/>
                  <a:pt x="17046" y="14900"/>
                </a:cubicBezTo>
                <a:cubicBezTo>
                  <a:pt x="17160" y="14557"/>
                  <a:pt x="17259" y="14210"/>
                  <a:pt x="17343" y="13856"/>
                </a:cubicBezTo>
                <a:cubicBezTo>
                  <a:pt x="17427" y="13503"/>
                  <a:pt x="17496" y="13146"/>
                  <a:pt x="17551" y="12786"/>
                </a:cubicBezTo>
                <a:cubicBezTo>
                  <a:pt x="17572" y="12559"/>
                  <a:pt x="17457" y="12347"/>
                  <a:pt x="17277" y="12284"/>
                </a:cubicBezTo>
                <a:cubicBezTo>
                  <a:pt x="17224" y="12265"/>
                  <a:pt x="17172" y="12261"/>
                  <a:pt x="17121" y="12269"/>
                </a:cubicBezTo>
                <a:close/>
                <a:moveTo>
                  <a:pt x="16213" y="15501"/>
                </a:moveTo>
                <a:cubicBezTo>
                  <a:pt x="16054" y="15485"/>
                  <a:pt x="15895" y="15590"/>
                  <a:pt x="15825" y="15779"/>
                </a:cubicBezTo>
                <a:cubicBezTo>
                  <a:pt x="15703" y="16033"/>
                  <a:pt x="15571" y="16281"/>
                  <a:pt x="15428" y="16523"/>
                </a:cubicBezTo>
                <a:cubicBezTo>
                  <a:pt x="15286" y="16765"/>
                  <a:pt x="15134" y="17001"/>
                  <a:pt x="14971" y="17231"/>
                </a:cubicBezTo>
                <a:cubicBezTo>
                  <a:pt x="14798" y="17435"/>
                  <a:pt x="14815" y="17780"/>
                  <a:pt x="15007" y="17956"/>
                </a:cubicBezTo>
                <a:cubicBezTo>
                  <a:pt x="15183" y="18117"/>
                  <a:pt x="15433" y="18067"/>
                  <a:pt x="15558" y="17846"/>
                </a:cubicBezTo>
                <a:cubicBezTo>
                  <a:pt x="15736" y="17595"/>
                  <a:pt x="15903" y="17338"/>
                  <a:pt x="16060" y="17073"/>
                </a:cubicBezTo>
                <a:cubicBezTo>
                  <a:pt x="16216" y="16808"/>
                  <a:pt x="16362" y="16534"/>
                  <a:pt x="16495" y="16256"/>
                </a:cubicBezTo>
                <a:cubicBezTo>
                  <a:pt x="16634" y="16023"/>
                  <a:pt x="16576" y="15698"/>
                  <a:pt x="16369" y="15560"/>
                </a:cubicBezTo>
                <a:cubicBezTo>
                  <a:pt x="16319" y="15526"/>
                  <a:pt x="16266" y="15506"/>
                  <a:pt x="16213" y="15501"/>
                </a:cubicBezTo>
                <a:close/>
                <a:moveTo>
                  <a:pt x="1474" y="15541"/>
                </a:moveTo>
                <a:cubicBezTo>
                  <a:pt x="1416" y="15556"/>
                  <a:pt x="1359" y="15588"/>
                  <a:pt x="1309" y="15637"/>
                </a:cubicBezTo>
                <a:cubicBezTo>
                  <a:pt x="1143" y="15797"/>
                  <a:pt x="1116" y="16091"/>
                  <a:pt x="1249" y="16293"/>
                </a:cubicBezTo>
                <a:cubicBezTo>
                  <a:pt x="1380" y="16563"/>
                  <a:pt x="1521" y="16827"/>
                  <a:pt x="1672" y="17084"/>
                </a:cubicBezTo>
                <a:cubicBezTo>
                  <a:pt x="1824" y="17341"/>
                  <a:pt x="1987" y="17591"/>
                  <a:pt x="2159" y="17835"/>
                </a:cubicBezTo>
                <a:cubicBezTo>
                  <a:pt x="2320" y="18038"/>
                  <a:pt x="2589" y="18031"/>
                  <a:pt x="2740" y="17817"/>
                </a:cubicBezTo>
                <a:cubicBezTo>
                  <a:pt x="2860" y="17646"/>
                  <a:pt x="2861" y="17393"/>
                  <a:pt x="2743" y="17220"/>
                </a:cubicBezTo>
                <a:cubicBezTo>
                  <a:pt x="2585" y="16997"/>
                  <a:pt x="2438" y="16769"/>
                  <a:pt x="2301" y="16534"/>
                </a:cubicBezTo>
                <a:cubicBezTo>
                  <a:pt x="2163" y="16300"/>
                  <a:pt x="2035" y="16058"/>
                  <a:pt x="1916" y="15812"/>
                </a:cubicBezTo>
                <a:cubicBezTo>
                  <a:pt x="1835" y="15599"/>
                  <a:pt x="1648" y="15497"/>
                  <a:pt x="1474" y="15541"/>
                </a:cubicBezTo>
                <a:close/>
                <a:moveTo>
                  <a:pt x="3296" y="18191"/>
                </a:moveTo>
                <a:cubicBezTo>
                  <a:pt x="3169" y="18222"/>
                  <a:pt x="3054" y="18325"/>
                  <a:pt x="3001" y="18491"/>
                </a:cubicBezTo>
                <a:cubicBezTo>
                  <a:pt x="2934" y="18701"/>
                  <a:pt x="3004" y="18940"/>
                  <a:pt x="3167" y="19048"/>
                </a:cubicBezTo>
                <a:cubicBezTo>
                  <a:pt x="3429" y="19318"/>
                  <a:pt x="3701" y="19568"/>
                  <a:pt x="3981" y="19796"/>
                </a:cubicBezTo>
                <a:cubicBezTo>
                  <a:pt x="4261" y="20023"/>
                  <a:pt x="4548" y="20228"/>
                  <a:pt x="4844" y="20411"/>
                </a:cubicBezTo>
                <a:cubicBezTo>
                  <a:pt x="5045" y="20564"/>
                  <a:pt x="5313" y="20464"/>
                  <a:pt x="5409" y="20199"/>
                </a:cubicBezTo>
                <a:cubicBezTo>
                  <a:pt x="5498" y="19954"/>
                  <a:pt x="5398" y="19668"/>
                  <a:pt x="5193" y="19572"/>
                </a:cubicBezTo>
                <a:cubicBezTo>
                  <a:pt x="4923" y="19405"/>
                  <a:pt x="4660" y="19219"/>
                  <a:pt x="4405" y="19012"/>
                </a:cubicBezTo>
                <a:cubicBezTo>
                  <a:pt x="4150" y="18804"/>
                  <a:pt x="3902" y="18576"/>
                  <a:pt x="3663" y="18330"/>
                </a:cubicBezTo>
                <a:cubicBezTo>
                  <a:pt x="3561" y="18201"/>
                  <a:pt x="3423" y="18160"/>
                  <a:pt x="3296" y="18191"/>
                </a:cubicBezTo>
                <a:close/>
                <a:moveTo>
                  <a:pt x="14373" y="18253"/>
                </a:moveTo>
                <a:cubicBezTo>
                  <a:pt x="14265" y="18225"/>
                  <a:pt x="14147" y="18254"/>
                  <a:pt x="14051" y="18345"/>
                </a:cubicBezTo>
                <a:cubicBezTo>
                  <a:pt x="13803" y="18599"/>
                  <a:pt x="13546" y="18833"/>
                  <a:pt x="13279" y="19045"/>
                </a:cubicBezTo>
                <a:cubicBezTo>
                  <a:pt x="13012" y="19256"/>
                  <a:pt x="12736" y="19446"/>
                  <a:pt x="12455" y="19616"/>
                </a:cubicBezTo>
                <a:cubicBezTo>
                  <a:pt x="12254" y="19709"/>
                  <a:pt x="12155" y="19985"/>
                  <a:pt x="12236" y="20228"/>
                </a:cubicBezTo>
                <a:cubicBezTo>
                  <a:pt x="12327" y="20504"/>
                  <a:pt x="12600" y="20612"/>
                  <a:pt x="12807" y="20455"/>
                </a:cubicBezTo>
                <a:cubicBezTo>
                  <a:pt x="13114" y="20269"/>
                  <a:pt x="13415" y="20061"/>
                  <a:pt x="13706" y="19829"/>
                </a:cubicBezTo>
                <a:cubicBezTo>
                  <a:pt x="13996" y="19597"/>
                  <a:pt x="14276" y="19341"/>
                  <a:pt x="14547" y="19063"/>
                </a:cubicBezTo>
                <a:cubicBezTo>
                  <a:pt x="14685" y="18924"/>
                  <a:pt x="14723" y="18686"/>
                  <a:pt x="14638" y="18495"/>
                </a:cubicBezTo>
                <a:cubicBezTo>
                  <a:pt x="14580" y="18365"/>
                  <a:pt x="14481" y="18281"/>
                  <a:pt x="14373" y="18253"/>
                </a:cubicBezTo>
                <a:close/>
                <a:moveTo>
                  <a:pt x="6272" y="20166"/>
                </a:moveTo>
                <a:cubicBezTo>
                  <a:pt x="6117" y="20186"/>
                  <a:pt x="5979" y="20316"/>
                  <a:pt x="5935" y="20510"/>
                </a:cubicBezTo>
                <a:cubicBezTo>
                  <a:pt x="5880" y="20756"/>
                  <a:pt x="5996" y="21012"/>
                  <a:pt x="6197" y="21086"/>
                </a:cubicBezTo>
                <a:cubicBezTo>
                  <a:pt x="6522" y="21210"/>
                  <a:pt x="6854" y="21312"/>
                  <a:pt x="7189" y="21390"/>
                </a:cubicBezTo>
                <a:cubicBezTo>
                  <a:pt x="7522" y="21467"/>
                  <a:pt x="7857" y="21521"/>
                  <a:pt x="8196" y="21551"/>
                </a:cubicBezTo>
                <a:cubicBezTo>
                  <a:pt x="8371" y="21550"/>
                  <a:pt x="8523" y="21400"/>
                  <a:pt x="8562" y="21192"/>
                </a:cubicBezTo>
                <a:cubicBezTo>
                  <a:pt x="8613" y="20926"/>
                  <a:pt x="8473" y="20664"/>
                  <a:pt x="8253" y="20613"/>
                </a:cubicBezTo>
                <a:cubicBezTo>
                  <a:pt x="7944" y="20585"/>
                  <a:pt x="7637" y="20534"/>
                  <a:pt x="7333" y="20463"/>
                </a:cubicBezTo>
                <a:cubicBezTo>
                  <a:pt x="7029" y="20391"/>
                  <a:pt x="6726" y="20299"/>
                  <a:pt x="6428" y="20184"/>
                </a:cubicBezTo>
                <a:cubicBezTo>
                  <a:pt x="6375" y="20164"/>
                  <a:pt x="6323" y="20159"/>
                  <a:pt x="6272" y="20166"/>
                </a:cubicBezTo>
                <a:close/>
                <a:moveTo>
                  <a:pt x="11388" y="20195"/>
                </a:moveTo>
                <a:cubicBezTo>
                  <a:pt x="11330" y="20188"/>
                  <a:pt x="11270" y="20194"/>
                  <a:pt x="11211" y="20221"/>
                </a:cubicBezTo>
                <a:cubicBezTo>
                  <a:pt x="10921" y="20328"/>
                  <a:pt x="10629" y="20412"/>
                  <a:pt x="10333" y="20477"/>
                </a:cubicBezTo>
                <a:cubicBezTo>
                  <a:pt x="10038" y="20543"/>
                  <a:pt x="9740" y="20588"/>
                  <a:pt x="9440" y="20613"/>
                </a:cubicBezTo>
                <a:cubicBezTo>
                  <a:pt x="9241" y="20600"/>
                  <a:pt x="9067" y="20779"/>
                  <a:pt x="9043" y="21020"/>
                </a:cubicBezTo>
                <a:cubicBezTo>
                  <a:pt x="9012" y="21336"/>
                  <a:pt x="9236" y="21600"/>
                  <a:pt x="9494" y="21555"/>
                </a:cubicBezTo>
                <a:cubicBezTo>
                  <a:pt x="9824" y="21527"/>
                  <a:pt x="10152" y="21477"/>
                  <a:pt x="10477" y="21405"/>
                </a:cubicBezTo>
                <a:cubicBezTo>
                  <a:pt x="10803" y="21332"/>
                  <a:pt x="11124" y="21240"/>
                  <a:pt x="11442" y="21122"/>
                </a:cubicBezTo>
                <a:cubicBezTo>
                  <a:pt x="11637" y="21071"/>
                  <a:pt x="11768" y="20846"/>
                  <a:pt x="11740" y="20606"/>
                </a:cubicBezTo>
                <a:cubicBezTo>
                  <a:pt x="11713" y="20378"/>
                  <a:pt x="11561" y="20217"/>
                  <a:pt x="11388" y="20195"/>
                </a:cubicBezTo>
                <a:close/>
              </a:path>
            </a:pathLst>
          </a:custGeom>
          <a:solidFill>
            <a:srgbClr val="009587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Helvetica Neue Medium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222222">
                  <a:lumMod val="90000"/>
                  <a:lumOff val="1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4" name="Text Box 3"/>
          <p:cNvSpPr txBox="1"/>
          <p:nvPr>
            <p:custDataLst>
              <p:tags r:id="rId10"/>
            </p:custDataLst>
          </p:nvPr>
        </p:nvSpPr>
        <p:spPr>
          <a:xfrm>
            <a:off x="2882972" y="3463314"/>
            <a:ext cx="676277" cy="595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90000" tIns="46800" rIns="90000" bIns="46800" numCol="1" anchor="ctr">
            <a:normAutofit fontScale="80000"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1600" b="0">
                <a:cs typeface="Impact" panose="020B0806030902050204"/>
              </a:defRPr>
            </a:lvl1pPr>
          </a:lstStyle>
          <a:p>
            <a:pPr lvl="0" defTabSz="457200">
              <a:lnSpc>
                <a:spcPct val="120000"/>
              </a:lnSpc>
              <a:defRPr/>
            </a:pPr>
            <a:r>
              <a:rPr lang="zh-CN" altLang="en-US" sz="2000" spc="30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期间</a:t>
            </a:r>
            <a:endParaRPr lang="zh-CN" altLang="en-US" sz="2000" spc="300">
              <a:solidFill>
                <a:srgbClr val="222222">
                  <a:lumMod val="90000"/>
                  <a:lumOff val="1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Линия"/>
          <p:cNvSpPr/>
          <p:nvPr>
            <p:custDataLst>
              <p:tags r:id="rId11"/>
            </p:custDataLst>
          </p:nvPr>
        </p:nvSpPr>
        <p:spPr>
          <a:xfrm>
            <a:off x="3221111" y="3044501"/>
            <a:ext cx="1" cy="357935"/>
          </a:xfrm>
          <a:prstGeom prst="line">
            <a:avLst/>
          </a:prstGeom>
          <a:noFill/>
          <a:ln w="25400" cap="flat">
            <a:solidFill>
              <a:srgbClr val="FFFFFF">
                <a:lumMod val="85000"/>
              </a:srgbClr>
            </a:solidFill>
            <a:prstDash val="solid"/>
            <a:miter lim="400000"/>
            <a:headEnd type="oval"/>
            <a:tailEnd w="med" len="med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Helvetica Neue Medium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222222">
                  <a:lumMod val="90000"/>
                  <a:lumOff val="1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12"/>
            </p:custDataLst>
          </p:nvPr>
        </p:nvSpPr>
        <p:spPr>
          <a:xfrm>
            <a:off x="2539204" y="2683237"/>
            <a:ext cx="1363816" cy="319693"/>
          </a:xfrm>
          <a:prstGeom prst="rect">
            <a:avLst/>
          </a:prstGeom>
        </p:spPr>
        <p:txBody>
          <a:bodyPr wrap="square" tIns="0" anchor="ctr" anchorCtr="0">
            <a:normAutofit fontScale="70000"/>
          </a:bodyPr>
          <a:lstStyle/>
          <a:p>
            <a:pPr lvl="0" algn="ctr" defTabSz="457200">
              <a:lnSpc>
                <a:spcPct val="120000"/>
              </a:lnSpc>
              <a:defRPr/>
            </a:pPr>
            <a:r>
              <a:rPr lang="zh-CN" altLang="en-US" sz="2000" b="1" spc="30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归纳</a:t>
            </a:r>
            <a:r>
              <a:rPr lang="zh-CN" altLang="en-US" sz="2000" b="1" spc="30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问题</a:t>
            </a:r>
            <a:endParaRPr lang="zh-CN" altLang="en-US" sz="2000" b="1" spc="300">
              <a:solidFill>
                <a:srgbClr val="222222">
                  <a:lumMod val="90000"/>
                  <a:lumOff val="1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矩形 77"/>
          <p:cNvSpPr/>
          <p:nvPr>
            <p:custDataLst>
              <p:tags r:id="rId13"/>
            </p:custDataLst>
          </p:nvPr>
        </p:nvSpPr>
        <p:spPr>
          <a:xfrm>
            <a:off x="2539204" y="2193650"/>
            <a:ext cx="1363816" cy="458385"/>
          </a:xfrm>
          <a:prstGeom prst="rect">
            <a:avLst/>
          </a:prstGeom>
        </p:spPr>
        <p:txBody>
          <a:bodyPr wrap="square" bIns="0" anchor="b">
            <a:normAutofit fontScale="70000"/>
          </a:bodyPr>
          <a:lstStyle/>
          <a:p>
            <a:pPr lvl="0" algn="ctr" defTabSz="457200">
              <a:lnSpc>
                <a:spcPct val="130000"/>
              </a:lnSpc>
              <a:defRPr/>
            </a:pPr>
            <a:r>
              <a:rPr lang="zh-CN" altLang="en-US" sz="1400" b="1" kern="100" spc="15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反馈目前大为</a:t>
            </a:r>
            <a:r>
              <a:rPr lang="en-US" altLang="zh-CN" sz="1400" b="1" kern="100" spc="15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e</a:t>
            </a:r>
            <a:r>
              <a:rPr lang="zh-CN" altLang="en-US" sz="1400" b="1" kern="100" spc="15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家的风险点</a:t>
            </a:r>
            <a:endParaRPr lang="zh-CN" altLang="en-US" sz="1400" b="1" kern="100" spc="150">
              <a:solidFill>
                <a:srgbClr val="222222">
                  <a:lumMod val="90000"/>
                  <a:lumOff val="1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5" name="Кружок"/>
          <p:cNvSpPr/>
          <p:nvPr>
            <p:custDataLst>
              <p:tags r:id="rId14"/>
            </p:custDataLst>
          </p:nvPr>
        </p:nvSpPr>
        <p:spPr>
          <a:xfrm>
            <a:off x="4545608" y="3365152"/>
            <a:ext cx="792254" cy="792255"/>
          </a:xfrm>
          <a:prstGeom prst="ellipse">
            <a:avLst/>
          </a:prstGeom>
          <a:solidFill>
            <a:srgbClr val="FFFFFF">
              <a:lumMod val="85000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Helvetica Neue Medium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222222">
                  <a:lumMod val="90000"/>
                  <a:lumOff val="1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6" name="Фигура"/>
          <p:cNvSpPr/>
          <p:nvPr>
            <p:custDataLst>
              <p:tags r:id="rId15"/>
            </p:custDataLst>
          </p:nvPr>
        </p:nvSpPr>
        <p:spPr>
          <a:xfrm>
            <a:off x="4454789" y="3274794"/>
            <a:ext cx="1184524" cy="971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4" h="21560" extrusionOk="0">
                <a:moveTo>
                  <a:pt x="8863" y="0"/>
                </a:moveTo>
                <a:cubicBezTo>
                  <a:pt x="6596" y="0"/>
                  <a:pt x="4331" y="1054"/>
                  <a:pt x="2601" y="3162"/>
                </a:cubicBezTo>
                <a:cubicBezTo>
                  <a:pt x="868" y="5275"/>
                  <a:pt x="3" y="8045"/>
                  <a:pt x="7" y="10814"/>
                </a:cubicBezTo>
                <a:cubicBezTo>
                  <a:pt x="-34" y="11071"/>
                  <a:pt x="108" y="11320"/>
                  <a:pt x="320" y="11364"/>
                </a:cubicBezTo>
                <a:cubicBezTo>
                  <a:pt x="586" y="11418"/>
                  <a:pt x="818" y="11140"/>
                  <a:pt x="780" y="10814"/>
                </a:cubicBezTo>
                <a:cubicBezTo>
                  <a:pt x="776" y="8287"/>
                  <a:pt x="1566" y="5758"/>
                  <a:pt x="3148" y="3829"/>
                </a:cubicBezTo>
                <a:cubicBezTo>
                  <a:pt x="4727" y="1905"/>
                  <a:pt x="6794" y="942"/>
                  <a:pt x="8863" y="942"/>
                </a:cubicBezTo>
                <a:cubicBezTo>
                  <a:pt x="10932" y="942"/>
                  <a:pt x="12999" y="1905"/>
                  <a:pt x="14578" y="3829"/>
                </a:cubicBezTo>
                <a:cubicBezTo>
                  <a:pt x="16160" y="5758"/>
                  <a:pt x="16950" y="8287"/>
                  <a:pt x="16946" y="10814"/>
                </a:cubicBezTo>
                <a:cubicBezTo>
                  <a:pt x="16911" y="11075"/>
                  <a:pt x="17062" y="11320"/>
                  <a:pt x="17277" y="11353"/>
                </a:cubicBezTo>
                <a:cubicBezTo>
                  <a:pt x="17290" y="11355"/>
                  <a:pt x="17301" y="11349"/>
                  <a:pt x="17313" y="11349"/>
                </a:cubicBezTo>
                <a:lnTo>
                  <a:pt x="17313" y="11356"/>
                </a:lnTo>
                <a:lnTo>
                  <a:pt x="20220" y="11356"/>
                </a:lnTo>
                <a:lnTo>
                  <a:pt x="19252" y="12536"/>
                </a:lnTo>
                <a:cubicBezTo>
                  <a:pt x="19099" y="12723"/>
                  <a:pt x="19099" y="13028"/>
                  <a:pt x="19252" y="13214"/>
                </a:cubicBezTo>
                <a:cubicBezTo>
                  <a:pt x="19405" y="13401"/>
                  <a:pt x="19655" y="13401"/>
                  <a:pt x="19808" y="13214"/>
                </a:cubicBezTo>
                <a:lnTo>
                  <a:pt x="21449" y="11210"/>
                </a:lnTo>
                <a:cubicBezTo>
                  <a:pt x="21527" y="11115"/>
                  <a:pt x="21565" y="10990"/>
                  <a:pt x="21564" y="10865"/>
                </a:cubicBezTo>
                <a:cubicBezTo>
                  <a:pt x="21566" y="10740"/>
                  <a:pt x="21528" y="10610"/>
                  <a:pt x="21449" y="10514"/>
                </a:cubicBezTo>
                <a:lnTo>
                  <a:pt x="19808" y="8513"/>
                </a:lnTo>
                <a:cubicBezTo>
                  <a:pt x="19732" y="8419"/>
                  <a:pt x="19632" y="8373"/>
                  <a:pt x="19532" y="8373"/>
                </a:cubicBezTo>
                <a:cubicBezTo>
                  <a:pt x="19431" y="8373"/>
                  <a:pt x="19329" y="8419"/>
                  <a:pt x="19252" y="8513"/>
                </a:cubicBezTo>
                <a:cubicBezTo>
                  <a:pt x="19099" y="8699"/>
                  <a:pt x="19099" y="9001"/>
                  <a:pt x="19252" y="9187"/>
                </a:cubicBezTo>
                <a:lnTo>
                  <a:pt x="20244" y="10396"/>
                </a:lnTo>
                <a:lnTo>
                  <a:pt x="17704" y="10396"/>
                </a:lnTo>
                <a:cubicBezTo>
                  <a:pt x="17624" y="7769"/>
                  <a:pt x="16771" y="5169"/>
                  <a:pt x="15125" y="3162"/>
                </a:cubicBezTo>
                <a:cubicBezTo>
                  <a:pt x="13395" y="1054"/>
                  <a:pt x="11130" y="0"/>
                  <a:pt x="8863" y="0"/>
                </a:cubicBezTo>
                <a:close/>
                <a:moveTo>
                  <a:pt x="590" y="12199"/>
                </a:moveTo>
                <a:cubicBezTo>
                  <a:pt x="532" y="12191"/>
                  <a:pt x="470" y="12198"/>
                  <a:pt x="410" y="12225"/>
                </a:cubicBezTo>
                <a:cubicBezTo>
                  <a:pt x="220" y="12309"/>
                  <a:pt x="117" y="12561"/>
                  <a:pt x="178" y="12797"/>
                </a:cubicBezTo>
                <a:cubicBezTo>
                  <a:pt x="234" y="13160"/>
                  <a:pt x="306" y="13519"/>
                  <a:pt x="392" y="13874"/>
                </a:cubicBezTo>
                <a:cubicBezTo>
                  <a:pt x="478" y="14229"/>
                  <a:pt x="576" y="14580"/>
                  <a:pt x="693" y="14926"/>
                </a:cubicBezTo>
                <a:cubicBezTo>
                  <a:pt x="753" y="15129"/>
                  <a:pt x="923" y="15251"/>
                  <a:pt x="1098" y="15219"/>
                </a:cubicBezTo>
                <a:cubicBezTo>
                  <a:pt x="1348" y="15173"/>
                  <a:pt x="1499" y="14858"/>
                  <a:pt x="1408" y="14570"/>
                </a:cubicBezTo>
                <a:cubicBezTo>
                  <a:pt x="1301" y="14255"/>
                  <a:pt x="1210" y="13934"/>
                  <a:pt x="1131" y="13610"/>
                </a:cubicBezTo>
                <a:cubicBezTo>
                  <a:pt x="1053" y="13287"/>
                  <a:pt x="987" y="12960"/>
                  <a:pt x="936" y="12628"/>
                </a:cubicBezTo>
                <a:cubicBezTo>
                  <a:pt x="917" y="12394"/>
                  <a:pt x="767" y="12225"/>
                  <a:pt x="590" y="12199"/>
                </a:cubicBezTo>
                <a:close/>
                <a:moveTo>
                  <a:pt x="17121" y="12269"/>
                </a:moveTo>
                <a:cubicBezTo>
                  <a:pt x="16967" y="12292"/>
                  <a:pt x="16833" y="12424"/>
                  <a:pt x="16790" y="12617"/>
                </a:cubicBezTo>
                <a:cubicBezTo>
                  <a:pt x="16740" y="12945"/>
                  <a:pt x="16678" y="13271"/>
                  <a:pt x="16601" y="13592"/>
                </a:cubicBezTo>
                <a:cubicBezTo>
                  <a:pt x="16523" y="13914"/>
                  <a:pt x="16431" y="14230"/>
                  <a:pt x="16327" y="14541"/>
                </a:cubicBezTo>
                <a:cubicBezTo>
                  <a:pt x="16288" y="14720"/>
                  <a:pt x="16342" y="14911"/>
                  <a:pt x="16462" y="15025"/>
                </a:cubicBezTo>
                <a:cubicBezTo>
                  <a:pt x="16649" y="15201"/>
                  <a:pt x="16919" y="15143"/>
                  <a:pt x="17046" y="14900"/>
                </a:cubicBezTo>
                <a:cubicBezTo>
                  <a:pt x="17160" y="14557"/>
                  <a:pt x="17259" y="14210"/>
                  <a:pt x="17343" y="13856"/>
                </a:cubicBezTo>
                <a:cubicBezTo>
                  <a:pt x="17427" y="13503"/>
                  <a:pt x="17496" y="13146"/>
                  <a:pt x="17551" y="12786"/>
                </a:cubicBezTo>
                <a:cubicBezTo>
                  <a:pt x="17572" y="12559"/>
                  <a:pt x="17457" y="12347"/>
                  <a:pt x="17277" y="12284"/>
                </a:cubicBezTo>
                <a:cubicBezTo>
                  <a:pt x="17224" y="12265"/>
                  <a:pt x="17172" y="12261"/>
                  <a:pt x="17121" y="12269"/>
                </a:cubicBezTo>
                <a:close/>
                <a:moveTo>
                  <a:pt x="16213" y="15501"/>
                </a:moveTo>
                <a:cubicBezTo>
                  <a:pt x="16054" y="15485"/>
                  <a:pt x="15895" y="15590"/>
                  <a:pt x="15825" y="15779"/>
                </a:cubicBezTo>
                <a:cubicBezTo>
                  <a:pt x="15703" y="16033"/>
                  <a:pt x="15571" y="16281"/>
                  <a:pt x="15428" y="16523"/>
                </a:cubicBezTo>
                <a:cubicBezTo>
                  <a:pt x="15286" y="16765"/>
                  <a:pt x="15134" y="17001"/>
                  <a:pt x="14971" y="17231"/>
                </a:cubicBezTo>
                <a:cubicBezTo>
                  <a:pt x="14798" y="17435"/>
                  <a:pt x="14815" y="17780"/>
                  <a:pt x="15007" y="17956"/>
                </a:cubicBezTo>
                <a:cubicBezTo>
                  <a:pt x="15183" y="18117"/>
                  <a:pt x="15433" y="18067"/>
                  <a:pt x="15558" y="17846"/>
                </a:cubicBezTo>
                <a:cubicBezTo>
                  <a:pt x="15736" y="17595"/>
                  <a:pt x="15903" y="17338"/>
                  <a:pt x="16060" y="17073"/>
                </a:cubicBezTo>
                <a:cubicBezTo>
                  <a:pt x="16216" y="16808"/>
                  <a:pt x="16362" y="16534"/>
                  <a:pt x="16495" y="16256"/>
                </a:cubicBezTo>
                <a:cubicBezTo>
                  <a:pt x="16634" y="16023"/>
                  <a:pt x="16576" y="15698"/>
                  <a:pt x="16369" y="15560"/>
                </a:cubicBezTo>
                <a:cubicBezTo>
                  <a:pt x="16319" y="15526"/>
                  <a:pt x="16266" y="15506"/>
                  <a:pt x="16213" y="15501"/>
                </a:cubicBezTo>
                <a:close/>
                <a:moveTo>
                  <a:pt x="1474" y="15541"/>
                </a:moveTo>
                <a:cubicBezTo>
                  <a:pt x="1416" y="15556"/>
                  <a:pt x="1359" y="15588"/>
                  <a:pt x="1309" y="15637"/>
                </a:cubicBezTo>
                <a:cubicBezTo>
                  <a:pt x="1143" y="15797"/>
                  <a:pt x="1116" y="16091"/>
                  <a:pt x="1249" y="16293"/>
                </a:cubicBezTo>
                <a:cubicBezTo>
                  <a:pt x="1380" y="16563"/>
                  <a:pt x="1521" y="16827"/>
                  <a:pt x="1672" y="17084"/>
                </a:cubicBezTo>
                <a:cubicBezTo>
                  <a:pt x="1824" y="17341"/>
                  <a:pt x="1987" y="17591"/>
                  <a:pt x="2159" y="17835"/>
                </a:cubicBezTo>
                <a:cubicBezTo>
                  <a:pt x="2320" y="18038"/>
                  <a:pt x="2589" y="18031"/>
                  <a:pt x="2740" y="17817"/>
                </a:cubicBezTo>
                <a:cubicBezTo>
                  <a:pt x="2860" y="17646"/>
                  <a:pt x="2861" y="17393"/>
                  <a:pt x="2743" y="17220"/>
                </a:cubicBezTo>
                <a:cubicBezTo>
                  <a:pt x="2585" y="16997"/>
                  <a:pt x="2438" y="16769"/>
                  <a:pt x="2301" y="16534"/>
                </a:cubicBezTo>
                <a:cubicBezTo>
                  <a:pt x="2163" y="16300"/>
                  <a:pt x="2035" y="16058"/>
                  <a:pt x="1916" y="15812"/>
                </a:cubicBezTo>
                <a:cubicBezTo>
                  <a:pt x="1835" y="15599"/>
                  <a:pt x="1648" y="15497"/>
                  <a:pt x="1474" y="15541"/>
                </a:cubicBezTo>
                <a:close/>
                <a:moveTo>
                  <a:pt x="3296" y="18191"/>
                </a:moveTo>
                <a:cubicBezTo>
                  <a:pt x="3169" y="18222"/>
                  <a:pt x="3054" y="18325"/>
                  <a:pt x="3001" y="18491"/>
                </a:cubicBezTo>
                <a:cubicBezTo>
                  <a:pt x="2934" y="18701"/>
                  <a:pt x="3004" y="18940"/>
                  <a:pt x="3167" y="19048"/>
                </a:cubicBezTo>
                <a:cubicBezTo>
                  <a:pt x="3429" y="19318"/>
                  <a:pt x="3701" y="19568"/>
                  <a:pt x="3981" y="19796"/>
                </a:cubicBezTo>
                <a:cubicBezTo>
                  <a:pt x="4261" y="20023"/>
                  <a:pt x="4548" y="20228"/>
                  <a:pt x="4844" y="20411"/>
                </a:cubicBezTo>
                <a:cubicBezTo>
                  <a:pt x="5045" y="20564"/>
                  <a:pt x="5313" y="20464"/>
                  <a:pt x="5409" y="20199"/>
                </a:cubicBezTo>
                <a:cubicBezTo>
                  <a:pt x="5498" y="19954"/>
                  <a:pt x="5398" y="19668"/>
                  <a:pt x="5193" y="19572"/>
                </a:cubicBezTo>
                <a:cubicBezTo>
                  <a:pt x="4923" y="19405"/>
                  <a:pt x="4660" y="19219"/>
                  <a:pt x="4405" y="19012"/>
                </a:cubicBezTo>
                <a:cubicBezTo>
                  <a:pt x="4150" y="18804"/>
                  <a:pt x="3902" y="18576"/>
                  <a:pt x="3663" y="18330"/>
                </a:cubicBezTo>
                <a:cubicBezTo>
                  <a:pt x="3561" y="18201"/>
                  <a:pt x="3423" y="18160"/>
                  <a:pt x="3296" y="18191"/>
                </a:cubicBezTo>
                <a:close/>
                <a:moveTo>
                  <a:pt x="14373" y="18253"/>
                </a:moveTo>
                <a:cubicBezTo>
                  <a:pt x="14265" y="18225"/>
                  <a:pt x="14147" y="18254"/>
                  <a:pt x="14051" y="18345"/>
                </a:cubicBezTo>
                <a:cubicBezTo>
                  <a:pt x="13803" y="18599"/>
                  <a:pt x="13546" y="18833"/>
                  <a:pt x="13279" y="19045"/>
                </a:cubicBezTo>
                <a:cubicBezTo>
                  <a:pt x="13012" y="19256"/>
                  <a:pt x="12736" y="19446"/>
                  <a:pt x="12455" y="19616"/>
                </a:cubicBezTo>
                <a:cubicBezTo>
                  <a:pt x="12254" y="19709"/>
                  <a:pt x="12155" y="19985"/>
                  <a:pt x="12236" y="20228"/>
                </a:cubicBezTo>
                <a:cubicBezTo>
                  <a:pt x="12327" y="20504"/>
                  <a:pt x="12600" y="20612"/>
                  <a:pt x="12807" y="20455"/>
                </a:cubicBezTo>
                <a:cubicBezTo>
                  <a:pt x="13114" y="20269"/>
                  <a:pt x="13415" y="20061"/>
                  <a:pt x="13706" y="19829"/>
                </a:cubicBezTo>
                <a:cubicBezTo>
                  <a:pt x="13996" y="19597"/>
                  <a:pt x="14276" y="19341"/>
                  <a:pt x="14547" y="19063"/>
                </a:cubicBezTo>
                <a:cubicBezTo>
                  <a:pt x="14685" y="18924"/>
                  <a:pt x="14723" y="18686"/>
                  <a:pt x="14638" y="18495"/>
                </a:cubicBezTo>
                <a:cubicBezTo>
                  <a:pt x="14580" y="18365"/>
                  <a:pt x="14481" y="18281"/>
                  <a:pt x="14373" y="18253"/>
                </a:cubicBezTo>
                <a:close/>
                <a:moveTo>
                  <a:pt x="6272" y="20166"/>
                </a:moveTo>
                <a:cubicBezTo>
                  <a:pt x="6117" y="20186"/>
                  <a:pt x="5979" y="20316"/>
                  <a:pt x="5935" y="20510"/>
                </a:cubicBezTo>
                <a:cubicBezTo>
                  <a:pt x="5880" y="20756"/>
                  <a:pt x="5996" y="21012"/>
                  <a:pt x="6197" y="21086"/>
                </a:cubicBezTo>
                <a:cubicBezTo>
                  <a:pt x="6522" y="21210"/>
                  <a:pt x="6854" y="21312"/>
                  <a:pt x="7189" y="21390"/>
                </a:cubicBezTo>
                <a:cubicBezTo>
                  <a:pt x="7522" y="21467"/>
                  <a:pt x="7857" y="21521"/>
                  <a:pt x="8196" y="21551"/>
                </a:cubicBezTo>
                <a:cubicBezTo>
                  <a:pt x="8371" y="21550"/>
                  <a:pt x="8523" y="21400"/>
                  <a:pt x="8562" y="21192"/>
                </a:cubicBezTo>
                <a:cubicBezTo>
                  <a:pt x="8613" y="20926"/>
                  <a:pt x="8473" y="20664"/>
                  <a:pt x="8253" y="20613"/>
                </a:cubicBezTo>
                <a:cubicBezTo>
                  <a:pt x="7944" y="20585"/>
                  <a:pt x="7637" y="20534"/>
                  <a:pt x="7333" y="20463"/>
                </a:cubicBezTo>
                <a:cubicBezTo>
                  <a:pt x="7029" y="20391"/>
                  <a:pt x="6726" y="20299"/>
                  <a:pt x="6428" y="20184"/>
                </a:cubicBezTo>
                <a:cubicBezTo>
                  <a:pt x="6375" y="20164"/>
                  <a:pt x="6323" y="20159"/>
                  <a:pt x="6272" y="20166"/>
                </a:cubicBezTo>
                <a:close/>
                <a:moveTo>
                  <a:pt x="11388" y="20195"/>
                </a:moveTo>
                <a:cubicBezTo>
                  <a:pt x="11330" y="20188"/>
                  <a:pt x="11270" y="20194"/>
                  <a:pt x="11211" y="20221"/>
                </a:cubicBezTo>
                <a:cubicBezTo>
                  <a:pt x="10921" y="20328"/>
                  <a:pt x="10629" y="20412"/>
                  <a:pt x="10333" y="20477"/>
                </a:cubicBezTo>
                <a:cubicBezTo>
                  <a:pt x="10038" y="20543"/>
                  <a:pt x="9740" y="20588"/>
                  <a:pt x="9440" y="20613"/>
                </a:cubicBezTo>
                <a:cubicBezTo>
                  <a:pt x="9241" y="20600"/>
                  <a:pt x="9067" y="20779"/>
                  <a:pt x="9043" y="21020"/>
                </a:cubicBezTo>
                <a:cubicBezTo>
                  <a:pt x="9012" y="21336"/>
                  <a:pt x="9236" y="21600"/>
                  <a:pt x="9494" y="21555"/>
                </a:cubicBezTo>
                <a:cubicBezTo>
                  <a:pt x="9824" y="21527"/>
                  <a:pt x="10152" y="21477"/>
                  <a:pt x="10477" y="21405"/>
                </a:cubicBezTo>
                <a:cubicBezTo>
                  <a:pt x="10803" y="21332"/>
                  <a:pt x="11124" y="21240"/>
                  <a:pt x="11442" y="21122"/>
                </a:cubicBezTo>
                <a:cubicBezTo>
                  <a:pt x="11637" y="21071"/>
                  <a:pt x="11768" y="20846"/>
                  <a:pt x="11740" y="20606"/>
                </a:cubicBezTo>
                <a:cubicBezTo>
                  <a:pt x="11713" y="20378"/>
                  <a:pt x="11561" y="20217"/>
                  <a:pt x="11388" y="20195"/>
                </a:cubicBezTo>
                <a:close/>
              </a:path>
            </a:pathLst>
          </a:custGeom>
          <a:solidFill>
            <a:srgbClr val="2196F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Helvetica Neue Medium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222222">
                  <a:lumMod val="90000"/>
                  <a:lumOff val="1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5" name="Text Box 3"/>
          <p:cNvSpPr txBox="1"/>
          <p:nvPr>
            <p:custDataLst>
              <p:tags r:id="rId16"/>
            </p:custDataLst>
          </p:nvPr>
        </p:nvSpPr>
        <p:spPr>
          <a:xfrm>
            <a:off x="4603597" y="3463314"/>
            <a:ext cx="676277" cy="595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90000" tIns="46800" rIns="90000" bIns="46800" numCol="1" anchor="ctr">
            <a:normAutofit fontScale="80000"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1600" b="0">
                <a:cs typeface="Impact" panose="020B0806030902050204"/>
              </a:defRPr>
            </a:lvl1pPr>
          </a:lstStyle>
          <a:p>
            <a:pPr lvl="0" defTabSz="457200">
              <a:lnSpc>
                <a:spcPct val="120000"/>
              </a:lnSpc>
              <a:defRPr/>
            </a:pPr>
            <a:r>
              <a:rPr lang="zh-CN" altLang="en-US" sz="2000" spc="30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未来</a:t>
            </a:r>
            <a:endParaRPr lang="zh-CN" altLang="en-US" sz="2000" spc="300">
              <a:solidFill>
                <a:srgbClr val="222222">
                  <a:lumMod val="90000"/>
                  <a:lumOff val="1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31" name="Линия"/>
          <p:cNvSpPr/>
          <p:nvPr>
            <p:custDataLst>
              <p:tags r:id="rId17"/>
            </p:custDataLst>
          </p:nvPr>
        </p:nvSpPr>
        <p:spPr>
          <a:xfrm>
            <a:off x="4952305" y="4120123"/>
            <a:ext cx="1" cy="357935"/>
          </a:xfrm>
          <a:prstGeom prst="line">
            <a:avLst/>
          </a:prstGeom>
          <a:noFill/>
          <a:ln w="25400" cap="flat">
            <a:solidFill>
              <a:srgbClr val="FFFFFF">
                <a:lumMod val="85000"/>
              </a:srgbClr>
            </a:solidFill>
            <a:prstDash val="solid"/>
            <a:miter lim="400000"/>
            <a:tailEnd type="oval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Helvetica Neue Medium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222222">
                  <a:lumMod val="90000"/>
                  <a:lumOff val="1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矩形 52"/>
          <p:cNvSpPr/>
          <p:nvPr>
            <p:custDataLst>
              <p:tags r:id="rId18"/>
            </p:custDataLst>
          </p:nvPr>
        </p:nvSpPr>
        <p:spPr>
          <a:xfrm>
            <a:off x="4090670" y="4578350"/>
            <a:ext cx="2084705" cy="319405"/>
          </a:xfrm>
          <a:prstGeom prst="rect">
            <a:avLst/>
          </a:prstGeom>
        </p:spPr>
        <p:txBody>
          <a:bodyPr wrap="square" bIns="0" anchor="ctr" anchorCtr="0">
            <a:noAutofit/>
          </a:bodyPr>
          <a:lstStyle/>
          <a:p>
            <a:pPr lvl="0" algn="ctr" defTabSz="457200">
              <a:lnSpc>
                <a:spcPct val="120000"/>
              </a:lnSpc>
              <a:defRPr/>
            </a:pPr>
            <a:r>
              <a:rPr lang="zh-CN" altLang="en-US" sz="1300" b="1" spc="30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再进行全面的测试</a:t>
            </a:r>
            <a:endParaRPr lang="zh-CN" altLang="en-US" sz="1300" b="1" spc="300">
              <a:solidFill>
                <a:srgbClr val="222222">
                  <a:lumMod val="90000"/>
                  <a:lumOff val="1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7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矩形 2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0244" name="直接连接符 10"/>
          <p:cNvSpPr>
            <a:spLocks noChangeShapeType="1"/>
          </p:cNvSpPr>
          <p:nvPr/>
        </p:nvSpPr>
        <p:spPr bwMode="auto">
          <a:xfrm>
            <a:off x="0" y="3429000"/>
            <a:ext cx="12192000" cy="0"/>
          </a:xfrm>
          <a:prstGeom prst="line">
            <a:avLst/>
          </a:prstGeom>
          <a:noFill/>
          <a:ln w="28575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5" name="椭圆 6"/>
          <p:cNvSpPr>
            <a:spLocks noChangeArrowheads="1"/>
          </p:cNvSpPr>
          <p:nvPr/>
        </p:nvSpPr>
        <p:spPr bwMode="auto">
          <a:xfrm>
            <a:off x="3784600" y="1117600"/>
            <a:ext cx="4622800" cy="46228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0246" name="文本框 7"/>
          <p:cNvSpPr>
            <a:spLocks noChangeArrowheads="1"/>
          </p:cNvSpPr>
          <p:nvPr/>
        </p:nvSpPr>
        <p:spPr bwMode="auto">
          <a:xfrm>
            <a:off x="5254625" y="1851025"/>
            <a:ext cx="1682750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99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1990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47" name="椭圆 8"/>
          <p:cNvSpPr>
            <a:spLocks noChangeArrowheads="1"/>
          </p:cNvSpPr>
          <p:nvPr/>
        </p:nvSpPr>
        <p:spPr bwMode="auto">
          <a:xfrm>
            <a:off x="4068763" y="1401763"/>
            <a:ext cx="4054475" cy="40544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1"/>
          <p:cNvSpPr>
            <a:spLocks noChangeArrowheads="1"/>
          </p:cNvSpPr>
          <p:nvPr/>
        </p:nvSpPr>
        <p:spPr bwMode="auto">
          <a:xfrm>
            <a:off x="296863" y="382588"/>
            <a:ext cx="2579687" cy="10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PART TWO   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sz="4400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工作亮点</a:t>
            </a:r>
            <a:endParaRPr lang="zh-CN" altLang="en-US" dirty="0"/>
          </a:p>
        </p:txBody>
      </p:sp>
      <p:sp>
        <p:nvSpPr>
          <p:cNvPr id="11267" name="直接连接符 3"/>
          <p:cNvSpPr>
            <a:spLocks noChangeShapeType="1"/>
          </p:cNvSpPr>
          <p:nvPr/>
        </p:nvSpPr>
        <p:spPr bwMode="auto">
          <a:xfrm>
            <a:off x="4195763" y="1320800"/>
            <a:ext cx="1587" cy="4745038"/>
          </a:xfrm>
          <a:prstGeom prst="line">
            <a:avLst/>
          </a:prstGeom>
          <a:noFill/>
          <a:ln w="19050" cap="flat" cmpd="sng">
            <a:solidFill>
              <a:srgbClr val="000000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" name="直接连接符 6"/>
          <p:cNvSpPr>
            <a:spLocks noChangeShapeType="1"/>
          </p:cNvSpPr>
          <p:nvPr/>
        </p:nvSpPr>
        <p:spPr bwMode="auto">
          <a:xfrm>
            <a:off x="4195763" y="6065838"/>
            <a:ext cx="6502400" cy="0"/>
          </a:xfrm>
          <a:prstGeom prst="line">
            <a:avLst/>
          </a:prstGeom>
          <a:noFill/>
          <a:ln w="19050" cap="flat" cmpd="sng">
            <a:solidFill>
              <a:srgbClr val="000000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9" name="直接连接符 8"/>
          <p:cNvSpPr>
            <a:spLocks noChangeShapeType="1"/>
          </p:cNvSpPr>
          <p:nvPr/>
        </p:nvSpPr>
        <p:spPr bwMode="auto">
          <a:xfrm>
            <a:off x="4195763" y="5070475"/>
            <a:ext cx="6502400" cy="0"/>
          </a:xfrm>
          <a:prstGeom prst="line">
            <a:avLst/>
          </a:prstGeom>
          <a:noFill/>
          <a:ln w="6350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0" name="直接连接符 10"/>
          <p:cNvSpPr>
            <a:spLocks noChangeShapeType="1"/>
          </p:cNvSpPr>
          <p:nvPr/>
        </p:nvSpPr>
        <p:spPr bwMode="auto">
          <a:xfrm>
            <a:off x="4195763" y="4073525"/>
            <a:ext cx="6502400" cy="1588"/>
          </a:xfrm>
          <a:prstGeom prst="line">
            <a:avLst/>
          </a:prstGeom>
          <a:noFill/>
          <a:ln w="6350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1" name="直接连接符 12"/>
          <p:cNvSpPr>
            <a:spLocks noChangeShapeType="1"/>
          </p:cNvSpPr>
          <p:nvPr/>
        </p:nvSpPr>
        <p:spPr bwMode="auto">
          <a:xfrm>
            <a:off x="4195763" y="3078163"/>
            <a:ext cx="6502400" cy="1587"/>
          </a:xfrm>
          <a:prstGeom prst="line">
            <a:avLst/>
          </a:prstGeom>
          <a:noFill/>
          <a:ln w="6350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2" name="直接连接符 14"/>
          <p:cNvSpPr>
            <a:spLocks noChangeShapeType="1"/>
          </p:cNvSpPr>
          <p:nvPr/>
        </p:nvSpPr>
        <p:spPr bwMode="auto">
          <a:xfrm>
            <a:off x="4195763" y="2082800"/>
            <a:ext cx="6502400" cy="0"/>
          </a:xfrm>
          <a:prstGeom prst="line">
            <a:avLst/>
          </a:prstGeom>
          <a:noFill/>
          <a:ln w="6350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3" name="文本框 17"/>
          <p:cNvSpPr>
            <a:spLocks noChangeArrowheads="1"/>
          </p:cNvSpPr>
          <p:nvPr/>
        </p:nvSpPr>
        <p:spPr bwMode="auto">
          <a:xfrm>
            <a:off x="3049270" y="4839970"/>
            <a:ext cx="114681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rPr>
              <a:t>201908</a:t>
            </a:r>
            <a:endParaRPr lang="zh-CN" altLang="en-US" sz="2400" dirty="0">
              <a:solidFill>
                <a:srgbClr val="000000"/>
              </a:solidFill>
              <a:latin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1274" name="文本框 18"/>
          <p:cNvSpPr>
            <a:spLocks noChangeArrowheads="1"/>
          </p:cNvSpPr>
          <p:nvPr/>
        </p:nvSpPr>
        <p:spPr bwMode="auto">
          <a:xfrm>
            <a:off x="2576830" y="3843973"/>
            <a:ext cx="16205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rPr>
              <a:t>201909-10</a:t>
            </a:r>
            <a:endParaRPr lang="zh-CN" altLang="en-US" sz="2400" dirty="0">
              <a:solidFill>
                <a:srgbClr val="000000"/>
              </a:solidFill>
              <a:latin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1275" name="文本框 19"/>
          <p:cNvSpPr>
            <a:spLocks noChangeArrowheads="1"/>
          </p:cNvSpPr>
          <p:nvPr/>
        </p:nvSpPr>
        <p:spPr bwMode="auto">
          <a:xfrm>
            <a:off x="3050540" y="2842895"/>
            <a:ext cx="114681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rPr>
              <a:t>201911</a:t>
            </a:r>
            <a:endParaRPr lang="zh-CN" altLang="en-US" sz="2400" dirty="0">
              <a:solidFill>
                <a:srgbClr val="000000"/>
              </a:solidFill>
              <a:latin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1276" name="文本框 20"/>
          <p:cNvSpPr>
            <a:spLocks noChangeArrowheads="1"/>
          </p:cNvSpPr>
          <p:nvPr/>
        </p:nvSpPr>
        <p:spPr bwMode="auto">
          <a:xfrm>
            <a:off x="3050540" y="1852295"/>
            <a:ext cx="114681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rPr>
              <a:t>201912</a:t>
            </a:r>
            <a:endParaRPr lang="zh-CN" altLang="en-US" sz="2400" dirty="0">
              <a:solidFill>
                <a:srgbClr val="000000"/>
              </a:solidFill>
              <a:latin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1279" name="矩形 23"/>
          <p:cNvSpPr>
            <a:spLocks noChangeArrowheads="1"/>
          </p:cNvSpPr>
          <p:nvPr/>
        </p:nvSpPr>
        <p:spPr bwMode="auto">
          <a:xfrm>
            <a:off x="5862638" y="5070475"/>
            <a:ext cx="365125" cy="700088"/>
          </a:xfrm>
          <a:prstGeom prst="rect">
            <a:avLst/>
          </a:prstGeom>
          <a:solidFill>
            <a:srgbClr val="AEABA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zh-CN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rPr>
              <a:t>准备</a:t>
            </a:r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1280" name="矩形 24"/>
          <p:cNvSpPr>
            <a:spLocks noChangeArrowheads="1"/>
          </p:cNvSpPr>
          <p:nvPr/>
        </p:nvSpPr>
        <p:spPr bwMode="auto">
          <a:xfrm>
            <a:off x="6756400" y="4073208"/>
            <a:ext cx="366713" cy="1306512"/>
          </a:xfrm>
          <a:prstGeom prst="rect">
            <a:avLst/>
          </a:prstGeom>
          <a:solidFill>
            <a:srgbClr val="AEABA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zh-CN" sz="1800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rPr>
              <a:t>测试</a:t>
            </a:r>
            <a:r>
              <a:rPr lang="zh-CN" altLang="zh-CN" sz="1800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rPr>
              <a:t>总结</a:t>
            </a:r>
            <a:endParaRPr lang="zh-CN" altLang="zh-CN" sz="180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1281" name="矩形 25"/>
          <p:cNvSpPr>
            <a:spLocks noChangeArrowheads="1"/>
          </p:cNvSpPr>
          <p:nvPr/>
        </p:nvSpPr>
        <p:spPr bwMode="auto">
          <a:xfrm>
            <a:off x="7651750" y="3068638"/>
            <a:ext cx="366713" cy="2001837"/>
          </a:xfrm>
          <a:prstGeom prst="rect">
            <a:avLst/>
          </a:prstGeom>
          <a:solidFill>
            <a:srgbClr val="AEABA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zh-CN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rPr>
              <a:t>文档</a:t>
            </a:r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1282" name="矩形 26"/>
          <p:cNvSpPr>
            <a:spLocks noChangeArrowheads="1"/>
          </p:cNvSpPr>
          <p:nvPr/>
        </p:nvSpPr>
        <p:spPr bwMode="auto">
          <a:xfrm>
            <a:off x="8547100" y="2066925"/>
            <a:ext cx="365125" cy="2012950"/>
          </a:xfrm>
          <a:prstGeom prst="rect">
            <a:avLst/>
          </a:prstGeom>
          <a:solidFill>
            <a:srgbClr val="AEABA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zh-CN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rPr>
              <a:t>需求分析</a:t>
            </a:r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4370070" y="3669665"/>
            <a:ext cx="2214245" cy="1169670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基于发现的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bug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，输出一个开发共性的问题，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提高编码的质量。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云形标注 8"/>
          <p:cNvSpPr/>
          <p:nvPr/>
        </p:nvSpPr>
        <p:spPr>
          <a:xfrm>
            <a:off x="5204460" y="252095"/>
            <a:ext cx="3708400" cy="2300605"/>
          </a:xfrm>
          <a:prstGeom prst="cloudCallou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00925" y="3829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短时间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29195" y="1090295"/>
            <a:ext cx="138366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不了解部分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需求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62955" y="1735455"/>
            <a:ext cx="2278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边测试边编写用户手册。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318760" y="122237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临近交付时间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509760" y="2828290"/>
            <a:ext cx="21348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项目经理采纳了一些意见，并重新梳理了开发的任务。</a:t>
            </a:r>
            <a:r>
              <a:rPr lang="zh-CN" altLang="en-US">
                <a:solidFill>
                  <a:srgbClr val="FF0000"/>
                </a:solidFill>
              </a:rPr>
              <a:t>减少了开发成本。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62955" y="7023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业务复杂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/>
      <p:bldP spid="14" grpId="0"/>
      <p:bldP spid="11" grpId="0"/>
      <p:bldP spid="10" grpId="0"/>
      <p:bldP spid="12" grpId="0"/>
      <p:bldP spid="9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7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矩形 2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4340" name="直接连接符 10"/>
          <p:cNvSpPr>
            <a:spLocks noChangeShapeType="1"/>
          </p:cNvSpPr>
          <p:nvPr/>
        </p:nvSpPr>
        <p:spPr bwMode="auto">
          <a:xfrm>
            <a:off x="0" y="3429000"/>
            <a:ext cx="12192000" cy="0"/>
          </a:xfrm>
          <a:prstGeom prst="line">
            <a:avLst/>
          </a:prstGeom>
          <a:noFill/>
          <a:ln w="28575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1" name="椭圆 6"/>
          <p:cNvSpPr>
            <a:spLocks noChangeArrowheads="1"/>
          </p:cNvSpPr>
          <p:nvPr/>
        </p:nvSpPr>
        <p:spPr bwMode="auto">
          <a:xfrm>
            <a:off x="3784600" y="1117600"/>
            <a:ext cx="4622800" cy="46228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4342" name="文本框 7"/>
          <p:cNvSpPr>
            <a:spLocks noChangeArrowheads="1"/>
          </p:cNvSpPr>
          <p:nvPr/>
        </p:nvSpPr>
        <p:spPr bwMode="auto">
          <a:xfrm>
            <a:off x="5254625" y="1851025"/>
            <a:ext cx="1682750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99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1990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43" name="椭圆 8"/>
          <p:cNvSpPr>
            <a:spLocks noChangeArrowheads="1"/>
          </p:cNvSpPr>
          <p:nvPr/>
        </p:nvSpPr>
        <p:spPr bwMode="auto">
          <a:xfrm>
            <a:off x="4068763" y="1401763"/>
            <a:ext cx="4054475" cy="40544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00184_3*m_i*1_1"/>
  <p:tag name="KSO_WM_TEMPLATE_CATEGORY" val="diagram"/>
  <p:tag name="KSO_WM_TEMPLATE_INDEX" val="20200184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84_3*i*1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LINE_FORE_SCHEMECOLOR_INDEX" val="14"/>
  <p:tag name="KSO_WM_UNIT_LINE_FILL_TYPE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200184_3*m_h_i*1_1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200184_3*m_h_i*1_1_5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200184_3*m_h_i*1_1_6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7"/>
  <p:tag name="KSO_WM_UNIT_ID" val="diagram20200184_3*m_h_i*1_1_7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0184_3*m_h_f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16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4_3*m_h_a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00184_3*m_h_f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18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0184_3*m_h_a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00184_3*m_h_f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0184_3*m_h_i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0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200184_3*m_h_a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200184_3*m_h_f*1_4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22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diagram20200184_3*m_h_a*1_4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3"/>
  <p:tag name="KSO_WM_UNIT_ID" val="diagram20200184_3*i*3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LINE_FORE_SCHEMECOLOR_INDEX" val="14"/>
  <p:tag name="KSO_WM_UNIT_LINE_FILL_TYPE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00184_3*m_h_i*1_2_3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200184_3*m_h_i*1_2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diagram20200184_3*m_h_i*1_2_5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200184_3*m_h_i*1_3_3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200184_3*m_h_i*1_3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3"/>
  <p:tag name="KSO_WM_UNIT_ID" val="diagram20200184_3*m_h_i*1_4_3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0184_3*m_h_i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4"/>
  <p:tag name="KSO_WM_UNIT_ID" val="diagram20200184_3*m_h_i*1_4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4"/>
  <p:tag name="KSO_WM_UNIT_ID" val="diagram20200184_3*i*4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FILL_FORE_SCHEMECOLOR_INDEX" val="14"/>
  <p:tag name="KSO_WM_UNIT_FILL_TYPE" val="1"/>
</p:tagLst>
</file>

<file path=ppt/tags/tag32.xml><?xml version="1.0" encoding="utf-8"?>
<p:tagLst xmlns:p="http://schemas.openxmlformats.org/presentationml/2006/main">
  <p:tag name="KSO_WM_UNIT_VALUE" val="52*79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1"/>
  <p:tag name="KSO_WM_UNIT_ID" val="diagram20200184_3*m_h_x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VALUE" val="98*10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2"/>
  <p:tag name="KSO_WM_UNIT_ID" val="diagram20200184_3*m_h_x*1_3_2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7"/>
  <p:tag name="KSO_WM_UNIT_ID" val="diagram20200184_3*m_h_i*1_1_7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7"/>
  <p:tag name="KSO_WM_UNIT_ID" val="diagram20200184_3*m_h_i*1_1_7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7"/>
  <p:tag name="KSO_WM_UNIT_ID" val="diagram20200184_3*m_h_i*1_1_7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00184_3*m_i*1_1"/>
  <p:tag name="KSO_WM_TEMPLATE_CATEGORY" val="diagram"/>
  <p:tag name="KSO_WM_TEMPLATE_INDEX" val="20200184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0184_3*m_h_i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0184_3*m_h_i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0184_3*m_h_i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0184_3*m_h_i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200184_3*m_h_i*1_4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00184_3*m_h_i*1_1_3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00184_3*m_h_i*1_2_2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0184_3*m_h_i*1_3_2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200184_3*m_h_i*1_4_2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84_3*i*1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LINE_FORE_SCHEMECOLOR_INDEX" val="14"/>
  <p:tag name="KSO_WM_UNIT_LINE_FILL_TYPE" val="2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200184_3*m_h_i*1_1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200184_3*m_h_i*1_1_5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200184_3*m_h_i*1_1_6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200184_3*m_h_i*1_4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7"/>
  <p:tag name="KSO_WM_UNIT_ID" val="diagram20200184_3*m_h_i*1_1_7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1.xml><?xml version="1.0" encoding="utf-8"?>
<p:tagLst xmlns:p="http://schemas.openxmlformats.org/presentationml/2006/main"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0184_3*m_h_f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52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4_3*m_h_a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00184_3*m_h_f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54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0184_3*m_h_a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00184_3*m_h_f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56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200184_3*m_h_a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200184_3*m_h_f*1_4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58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diagram20200184_3*m_h_a*1_4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3"/>
  <p:tag name="KSO_WM_UNIT_ID" val="diagram20200184_3*i*3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LINE_FORE_SCHEMECOLOR_INDEX" val="14"/>
  <p:tag name="KSO_WM_UNIT_LINE_FILL_TYPE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00184_3*m_h_i*1_1_3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00184_3*m_h_i*1_2_3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200184_3*m_h_i*1_2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diagram20200184_3*m_h_i*1_2_5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200184_3*m_h_i*1_3_3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200184_3*m_h_i*1_3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3"/>
  <p:tag name="KSO_WM_UNIT_ID" val="diagram20200184_3*m_h_i*1_4_3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4"/>
  <p:tag name="KSO_WM_UNIT_ID" val="diagram20200184_3*m_h_i*1_4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4"/>
  <p:tag name="KSO_WM_UNIT_ID" val="diagram20200184_3*i*4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FILL_FORE_SCHEMECOLOR_INDEX" val="14"/>
  <p:tag name="KSO_WM_UNIT_FILL_TYPE" val="1"/>
</p:tagLst>
</file>

<file path=ppt/tags/tag68.xml><?xml version="1.0" encoding="utf-8"?>
<p:tagLst xmlns:p="http://schemas.openxmlformats.org/presentationml/2006/main">
  <p:tag name="KSO_WM_UNIT_VALUE" val="52*79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1"/>
  <p:tag name="KSO_WM_UNIT_ID" val="diagram20200184_3*m_h_x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VALUE" val="98*10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2"/>
  <p:tag name="KSO_WM_UNIT_ID" val="diagram20200184_3*m_h_x*1_3_2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00184_3*m_h_i*1_2_2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5"/>
  <p:tag name="KSO_WM_UNIT_ID" val="diagram20200184_3*m_h_i*1_4_5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71.xml><?xml version="1.0" encoding="utf-8"?>
<p:tagLst xmlns:p="http://schemas.openxmlformats.org/presentationml/2006/main">
  <p:tag name="KSO_WM_UNIT_VALUE" val="102*10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4_1"/>
  <p:tag name="KSO_WM_UNIT_ID" val="diagram20200184_3*m_h_x*1_4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7"/>
  <p:tag name="KSO_WM_UNIT_ID" val="diagram20200184_3*m_h_i*1_1_7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7"/>
  <p:tag name="KSO_WM_UNIT_ID" val="diagram20200184_3*m_h_i*1_1_7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7"/>
  <p:tag name="KSO_WM_UNIT_ID" val="diagram20200184_3*m_h_i*1_1_7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1497_2*m_h_i*1_1_1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01497_2*m_h_i*1_1_2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1497_2*m_h_a*1_1_1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01497_2*m_h_i*1_1_3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1_1_1"/>
  <p:tag name="KSO_WM_UNIT_ID" val="diagram20201497_2*m_h_h_a*1_1_1_1"/>
  <p:tag name="KSO_WM_TEMPLATE_CATEGORY" val="diagram"/>
  <p:tag name="KSO_WM_TEMPLATE_INDEX" val="20201497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0184_3*m_h_i*1_3_2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1_1_1"/>
  <p:tag name="KSO_WM_UNIT_ID" val="diagram20201497_2*m_h_h_f*1_1_1_1"/>
  <p:tag name="KSO_WM_TEMPLATE_CATEGORY" val="diagram"/>
  <p:tag name="KSO_WM_TEMPLATE_INDEX" val="20201497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1497_2*m_h_i*1_2_1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01497_2*m_h_i*1_2_2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1497_2*m_h_a*1_2_1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01497_2*m_h_i*1_2_3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2_1_1"/>
  <p:tag name="KSO_WM_UNIT_ID" val="diagram20201497_2*m_h_h_a*1_2_1_1"/>
  <p:tag name="KSO_WM_TEMPLATE_CATEGORY" val="diagram"/>
  <p:tag name="KSO_WM_TEMPLATE_INDEX" val="20201497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2_1_1"/>
  <p:tag name="KSO_WM_UNIT_ID" val="diagram20201497_2*m_h_h_f*1_2_1_1"/>
  <p:tag name="KSO_WM_TEMPLATE_CATEGORY" val="diagram"/>
  <p:tag name="KSO_WM_TEMPLATE_INDEX" val="20201497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1497_2*m_h_i*1_3_1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1497_2*m_h_i*1_3_2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201497_2*m_h_a*1_3_1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200184_3*m_h_i*1_4_2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201497_2*m_h_i*1_3_3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3_1_1"/>
  <p:tag name="KSO_WM_UNIT_ID" val="diagram20201497_2*m_h_h_a*1_3_1_1"/>
  <p:tag name="KSO_WM_TEMPLATE_CATEGORY" val="diagram"/>
  <p:tag name="KSO_WM_TEMPLATE_INDEX" val="20201497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​​">
      <a:majorFont>
        <a:latin typeface="等线 Light"/>
        <a:ea typeface="等线 Light"/>
        <a:cs typeface="等线 Light"/>
      </a:majorFont>
      <a:minorFont>
        <a:latin typeface="等线"/>
        <a:ea typeface="等线"/>
        <a:cs typeface="等线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1431</Words>
  <Application>WPS 演示</Application>
  <PresentationFormat>宽屏</PresentationFormat>
  <Paragraphs>242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2" baseType="lpstr">
      <vt:lpstr>Arial</vt:lpstr>
      <vt:lpstr>宋体</vt:lpstr>
      <vt:lpstr>Wingdings</vt:lpstr>
      <vt:lpstr>等线 Light</vt:lpstr>
      <vt:lpstr>等线</vt:lpstr>
      <vt:lpstr>方正兰亭超细黑简体</vt:lpstr>
      <vt:lpstr>黑体</vt:lpstr>
      <vt:lpstr>Levenim MT</vt:lpstr>
      <vt:lpstr>微软雅黑</vt:lpstr>
      <vt:lpstr>Helvetica Neue Medium</vt:lpstr>
      <vt:lpstr>Impact</vt:lpstr>
      <vt:lpstr>华文仿宋</vt:lpstr>
      <vt:lpstr>仿宋</vt:lpstr>
      <vt:lpstr>Wingdings</vt:lpstr>
      <vt:lpstr>Arial Unicode MS</vt:lpstr>
      <vt:lpstr>Calibri</vt:lpstr>
      <vt:lpstr>Yu Gothic UI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总结报告</dc:title>
  <dc:creator>WQCH</dc:creator>
  <cp:keywords>总结报告</cp:keywords>
  <dc:description>总结报告</dc:description>
  <dc:subject>总结报告</dc:subject>
  <cp:category>总结报告</cp:category>
  <cp:lastModifiedBy>娇</cp:lastModifiedBy>
  <cp:revision>280</cp:revision>
  <dcterms:created xsi:type="dcterms:W3CDTF">2016-04-19T04:24:00Z</dcterms:created>
  <dcterms:modified xsi:type="dcterms:W3CDTF">2020-01-15T03:25:48Z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