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59" r:id="rId3"/>
    <p:sldId id="363" r:id="rId5"/>
    <p:sldId id="382" r:id="rId6"/>
    <p:sldId id="386" r:id="rId7"/>
    <p:sldId id="385" r:id="rId8"/>
    <p:sldId id="383" r:id="rId9"/>
    <p:sldId id="409" r:id="rId10"/>
    <p:sldId id="411" r:id="rId11"/>
    <p:sldId id="412" r:id="rId12"/>
    <p:sldId id="413" r:id="rId13"/>
    <p:sldId id="414" r:id="rId14"/>
    <p:sldId id="416" r:id="rId15"/>
    <p:sldId id="3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F45"/>
    <a:srgbClr val="676D86"/>
    <a:srgbClr val="6FD4BF"/>
    <a:srgbClr val="FE3350"/>
    <a:srgbClr val="FE2B52"/>
    <a:srgbClr val="FF7441"/>
    <a:srgbClr val="FF7341"/>
    <a:srgbClr val="FE2F52"/>
    <a:srgbClr val="FE3D4E"/>
    <a:srgbClr val="2D3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2"/>
    <p:restoredTop sz="94682"/>
  </p:normalViewPr>
  <p:slideViewPr>
    <p:cSldViewPr snapToGrid="0" snapToObjects="1">
      <p:cViewPr varScale="1">
        <p:scale>
          <a:sx n="77" d="100"/>
          <a:sy n="77" d="100"/>
        </p:scale>
        <p:origin x="86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D3C5D"/>
            </a:gs>
            <a:gs pos="100000">
              <a:srgbClr val="08102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三角形 31"/>
          <p:cNvSpPr/>
          <p:nvPr/>
        </p:nvSpPr>
        <p:spPr>
          <a:xfrm rot="12600000">
            <a:off x="3953229" y="927061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0">
                <a:srgbClr val="FF913A"/>
              </a:gs>
              <a:gs pos="99000">
                <a:srgbClr val="FE085B">
                  <a:alpha val="6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三角形 31"/>
          <p:cNvSpPr/>
          <p:nvPr/>
        </p:nvSpPr>
        <p:spPr>
          <a:xfrm rot="16200000">
            <a:off x="3859820" y="752502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99000">
                <a:srgbClr val="FF913A">
                  <a:alpha val="50000"/>
                </a:srgbClr>
              </a:gs>
              <a:gs pos="0">
                <a:srgbClr val="FE085B">
                  <a:alpha val="5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5033" y="1055722"/>
            <a:ext cx="3738005" cy="3738005"/>
          </a:xfrm>
          <a:prstGeom prst="ellipse">
            <a:avLst/>
          </a:prstGeom>
          <a:gradFill flip="none" rotWithShape="1">
            <a:gsLst>
              <a:gs pos="0">
                <a:srgbClr val="081027"/>
              </a:gs>
              <a:gs pos="99000">
                <a:srgbClr val="2D3C5D"/>
              </a:gs>
            </a:gsLst>
            <a:lin ang="16200000" scaled="1"/>
            <a:tileRect/>
          </a:gradFill>
          <a:ln w="114300">
            <a:gradFill>
              <a:gsLst>
                <a:gs pos="0">
                  <a:srgbClr val="FE085B"/>
                </a:gs>
                <a:gs pos="100000">
                  <a:srgbClr val="FF913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71015" y="2316480"/>
            <a:ext cx="8650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spc="-1500" dirty="0">
                <a:solidFill>
                  <a:schemeClr val="bg1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cs typeface="+mn-ea"/>
                <a:sym typeface="+mn-lt"/>
              </a:rPr>
              <a:t>民政救灾应急指挥中心综合信息管理平台</a:t>
            </a:r>
            <a:endParaRPr kumimoji="1" lang="zh-CN" altLang="en-US" sz="40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1105" y="3192780"/>
            <a:ext cx="2275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000" spc="-1500" dirty="0">
                <a:solidFill>
                  <a:schemeClr val="bg1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cs typeface="+mn-ea"/>
                <a:sym typeface="+mn-lt"/>
              </a:rPr>
              <a:t>项目复盘</a:t>
            </a:r>
            <a:endParaRPr lang="zh-CN" altLang="en-US" sz="4000" spc="-1500" dirty="0">
              <a:solidFill>
                <a:schemeClr val="bg1"/>
              </a:solidFill>
              <a:effectLst>
                <a:outerShdw blurRad="266700" algn="tl" rotWithShape="0">
                  <a:srgbClr val="53D2FF">
                    <a:alpha val="55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61620" y="221615"/>
            <a:ext cx="3383280" cy="576580"/>
            <a:chOff x="760" y="720"/>
            <a:chExt cx="5328" cy="908"/>
          </a:xfrm>
        </p:grpSpPr>
        <p:sp>
          <p:nvSpPr>
            <p:cNvPr id="17" name="文本框 16"/>
            <p:cNvSpPr txBox="1"/>
            <p:nvPr/>
          </p:nvSpPr>
          <p:spPr>
            <a:xfrm>
              <a:off x="760" y="720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2800">
                  <a:solidFill>
                    <a:schemeClr val="bg1"/>
                  </a:solidFill>
                  <a:latin typeface="+mj-lt"/>
                </a:rPr>
                <a:t>四、分析原因</a:t>
              </a:r>
              <a:endParaRPr kumimoji="1" lang="zh-CN" altLang="en-US" sz="280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8" name="直线连接符 3"/>
            <p:cNvCxnSpPr/>
            <p:nvPr/>
          </p:nvCxnSpPr>
          <p:spPr>
            <a:xfrm flipV="1">
              <a:off x="902" y="1626"/>
              <a:ext cx="5186" cy="2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F913A"/>
                  </a:gs>
                  <a:gs pos="74000">
                    <a:srgbClr val="FE085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1532890" y="1098550"/>
            <a:ext cx="1913890" cy="1845310"/>
            <a:chOff x="2177" y="1729"/>
            <a:chExt cx="3014" cy="2906"/>
          </a:xfrm>
        </p:grpSpPr>
        <p:sp>
          <p:nvSpPr>
            <p:cNvPr id="2" name="三角形 31"/>
            <p:cNvSpPr/>
            <p:nvPr/>
          </p:nvSpPr>
          <p:spPr>
            <a:xfrm rot="12600000">
              <a:off x="2177" y="1729"/>
              <a:ext cx="3014" cy="2907"/>
            </a:xfrm>
            <a:custGeom>
              <a:avLst/>
              <a:gdLst>
                <a:gd name="connsiteX0" fmla="*/ 0 w 4010297"/>
                <a:gd name="connsiteY0" fmla="*/ 3457153 h 3457153"/>
                <a:gd name="connsiteX1" fmla="*/ 2005149 w 4010297"/>
                <a:gd name="connsiteY1" fmla="*/ 0 h 3457153"/>
                <a:gd name="connsiteX2" fmla="*/ 4010297 w 4010297"/>
                <a:gd name="connsiteY2" fmla="*/ 3457153 h 3457153"/>
                <a:gd name="connsiteX3" fmla="*/ 0 w 4010297"/>
                <a:gd name="connsiteY3" fmla="*/ 3457153 h 3457153"/>
                <a:gd name="connsiteX0-1" fmla="*/ 0 w 4010297"/>
                <a:gd name="connsiteY0-2" fmla="*/ 3457571 h 3457571"/>
                <a:gd name="connsiteX1-3" fmla="*/ 2005149 w 4010297"/>
                <a:gd name="connsiteY1-4" fmla="*/ 418 h 3457571"/>
                <a:gd name="connsiteX2-5" fmla="*/ 4010297 w 4010297"/>
                <a:gd name="connsiteY2-6" fmla="*/ 3457571 h 3457571"/>
                <a:gd name="connsiteX3-7" fmla="*/ 0 w 4010297"/>
                <a:gd name="connsiteY3-8" fmla="*/ 3457571 h 3457571"/>
                <a:gd name="connsiteX0-9" fmla="*/ 211509 w 4221806"/>
                <a:gd name="connsiteY0-10" fmla="*/ 3457571 h 3952324"/>
                <a:gd name="connsiteX1-11" fmla="*/ 2216658 w 4221806"/>
                <a:gd name="connsiteY1-12" fmla="*/ 418 h 3952324"/>
                <a:gd name="connsiteX2-13" fmla="*/ 4221806 w 4221806"/>
                <a:gd name="connsiteY2-14" fmla="*/ 3457571 h 3952324"/>
                <a:gd name="connsiteX3-15" fmla="*/ 211509 w 4221806"/>
                <a:gd name="connsiteY3-16" fmla="*/ 3457571 h 3952324"/>
                <a:gd name="connsiteX0-17" fmla="*/ 211509 w 4379741"/>
                <a:gd name="connsiteY0-18" fmla="*/ 3457558 h 4276764"/>
                <a:gd name="connsiteX1-19" fmla="*/ 2216658 w 4379741"/>
                <a:gd name="connsiteY1-20" fmla="*/ 405 h 4276764"/>
                <a:gd name="connsiteX2-21" fmla="*/ 4221806 w 4379741"/>
                <a:gd name="connsiteY2-22" fmla="*/ 3457558 h 4276764"/>
                <a:gd name="connsiteX3-23" fmla="*/ 211509 w 4379741"/>
                <a:gd name="connsiteY3-24" fmla="*/ 3457558 h 4276764"/>
                <a:gd name="connsiteX0-25" fmla="*/ 239948 w 4432728"/>
                <a:gd name="connsiteY0-26" fmla="*/ 3457558 h 4276764"/>
                <a:gd name="connsiteX1-27" fmla="*/ 2245097 w 4432728"/>
                <a:gd name="connsiteY1-28" fmla="*/ 405 h 4276764"/>
                <a:gd name="connsiteX2-29" fmla="*/ 4250245 w 4432728"/>
                <a:gd name="connsiteY2-30" fmla="*/ 3457558 h 4276764"/>
                <a:gd name="connsiteX3-31" fmla="*/ 239948 w 4432728"/>
                <a:gd name="connsiteY3-32" fmla="*/ 3457558 h 42767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432728" h="4276764">
                  <a:moveTo>
                    <a:pt x="239948" y="3457558"/>
                  </a:moveTo>
                  <a:cubicBezTo>
                    <a:pt x="-567772" y="2344363"/>
                    <a:pt x="806006" y="36741"/>
                    <a:pt x="2245097" y="405"/>
                  </a:cubicBezTo>
                  <a:cubicBezTo>
                    <a:pt x="3684188" y="-35931"/>
                    <a:pt x="4907743" y="2386404"/>
                    <a:pt x="4250245" y="3457558"/>
                  </a:cubicBezTo>
                  <a:cubicBezTo>
                    <a:pt x="3592747" y="4528712"/>
                    <a:pt x="1047668" y="4570753"/>
                    <a:pt x="239948" y="3457558"/>
                  </a:cubicBezTo>
                  <a:close/>
                </a:path>
              </a:pathLst>
            </a:custGeom>
            <a:gradFill>
              <a:gsLst>
                <a:gs pos="0">
                  <a:srgbClr val="FF913A"/>
                </a:gs>
                <a:gs pos="99000">
                  <a:srgbClr val="FE085B">
                    <a:alpha val="60000"/>
                  </a:srgbClr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818" y="2843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2000">
                  <a:solidFill>
                    <a:schemeClr val="bg1"/>
                  </a:solidFill>
                </a:rPr>
                <a:t>主观原因</a:t>
              </a:r>
              <a:endParaRPr kumimoji="1" lang="zh-CN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64450" y="1153160"/>
            <a:ext cx="1913890" cy="1845945"/>
            <a:chOff x="2177" y="1729"/>
            <a:chExt cx="3014" cy="2907"/>
          </a:xfrm>
        </p:grpSpPr>
        <p:sp>
          <p:nvSpPr>
            <p:cNvPr id="7" name="三角形 31"/>
            <p:cNvSpPr/>
            <p:nvPr/>
          </p:nvSpPr>
          <p:spPr>
            <a:xfrm rot="12600000">
              <a:off x="2177" y="1729"/>
              <a:ext cx="3014" cy="2907"/>
            </a:xfrm>
            <a:custGeom>
              <a:avLst/>
              <a:gdLst>
                <a:gd name="connsiteX0" fmla="*/ 0 w 4010297"/>
                <a:gd name="connsiteY0" fmla="*/ 3457153 h 3457153"/>
                <a:gd name="connsiteX1" fmla="*/ 2005149 w 4010297"/>
                <a:gd name="connsiteY1" fmla="*/ 0 h 3457153"/>
                <a:gd name="connsiteX2" fmla="*/ 4010297 w 4010297"/>
                <a:gd name="connsiteY2" fmla="*/ 3457153 h 3457153"/>
                <a:gd name="connsiteX3" fmla="*/ 0 w 4010297"/>
                <a:gd name="connsiteY3" fmla="*/ 3457153 h 3457153"/>
                <a:gd name="connsiteX0-1" fmla="*/ 0 w 4010297"/>
                <a:gd name="connsiteY0-2" fmla="*/ 3457571 h 3457571"/>
                <a:gd name="connsiteX1-3" fmla="*/ 2005149 w 4010297"/>
                <a:gd name="connsiteY1-4" fmla="*/ 418 h 3457571"/>
                <a:gd name="connsiteX2-5" fmla="*/ 4010297 w 4010297"/>
                <a:gd name="connsiteY2-6" fmla="*/ 3457571 h 3457571"/>
                <a:gd name="connsiteX3-7" fmla="*/ 0 w 4010297"/>
                <a:gd name="connsiteY3-8" fmla="*/ 3457571 h 3457571"/>
                <a:gd name="connsiteX0-9" fmla="*/ 211509 w 4221806"/>
                <a:gd name="connsiteY0-10" fmla="*/ 3457571 h 3952324"/>
                <a:gd name="connsiteX1-11" fmla="*/ 2216658 w 4221806"/>
                <a:gd name="connsiteY1-12" fmla="*/ 418 h 3952324"/>
                <a:gd name="connsiteX2-13" fmla="*/ 4221806 w 4221806"/>
                <a:gd name="connsiteY2-14" fmla="*/ 3457571 h 3952324"/>
                <a:gd name="connsiteX3-15" fmla="*/ 211509 w 4221806"/>
                <a:gd name="connsiteY3-16" fmla="*/ 3457571 h 3952324"/>
                <a:gd name="connsiteX0-17" fmla="*/ 211509 w 4379741"/>
                <a:gd name="connsiteY0-18" fmla="*/ 3457558 h 4276764"/>
                <a:gd name="connsiteX1-19" fmla="*/ 2216658 w 4379741"/>
                <a:gd name="connsiteY1-20" fmla="*/ 405 h 4276764"/>
                <a:gd name="connsiteX2-21" fmla="*/ 4221806 w 4379741"/>
                <a:gd name="connsiteY2-22" fmla="*/ 3457558 h 4276764"/>
                <a:gd name="connsiteX3-23" fmla="*/ 211509 w 4379741"/>
                <a:gd name="connsiteY3-24" fmla="*/ 3457558 h 4276764"/>
                <a:gd name="connsiteX0-25" fmla="*/ 239948 w 4432728"/>
                <a:gd name="connsiteY0-26" fmla="*/ 3457558 h 4276764"/>
                <a:gd name="connsiteX1-27" fmla="*/ 2245097 w 4432728"/>
                <a:gd name="connsiteY1-28" fmla="*/ 405 h 4276764"/>
                <a:gd name="connsiteX2-29" fmla="*/ 4250245 w 4432728"/>
                <a:gd name="connsiteY2-30" fmla="*/ 3457558 h 4276764"/>
                <a:gd name="connsiteX3-31" fmla="*/ 239948 w 4432728"/>
                <a:gd name="connsiteY3-32" fmla="*/ 3457558 h 42767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432728" h="4276764">
                  <a:moveTo>
                    <a:pt x="239948" y="3457558"/>
                  </a:moveTo>
                  <a:cubicBezTo>
                    <a:pt x="-567772" y="2344363"/>
                    <a:pt x="806006" y="36741"/>
                    <a:pt x="2245097" y="405"/>
                  </a:cubicBezTo>
                  <a:cubicBezTo>
                    <a:pt x="3684188" y="-35931"/>
                    <a:pt x="4907743" y="2386404"/>
                    <a:pt x="4250245" y="3457558"/>
                  </a:cubicBezTo>
                  <a:cubicBezTo>
                    <a:pt x="3592747" y="4528712"/>
                    <a:pt x="1047668" y="4570753"/>
                    <a:pt x="239948" y="3457558"/>
                  </a:cubicBezTo>
                  <a:close/>
                </a:path>
              </a:pathLst>
            </a:custGeom>
            <a:gradFill>
              <a:gsLst>
                <a:gs pos="0">
                  <a:srgbClr val="FF913A"/>
                </a:gs>
                <a:gs pos="99000">
                  <a:srgbClr val="FE085B">
                    <a:alpha val="60000"/>
                  </a:srgbClr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18" y="2843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2000">
                  <a:solidFill>
                    <a:schemeClr val="bg1"/>
                  </a:solidFill>
                </a:rPr>
                <a:t>客观</a:t>
              </a:r>
              <a:r>
                <a:rPr kumimoji="1" lang="zh-CN" altLang="en-US" sz="2000">
                  <a:solidFill>
                    <a:schemeClr val="bg1"/>
                  </a:solidFill>
                </a:rPr>
                <a:t>原因</a:t>
              </a:r>
              <a:endParaRPr kumimoji="1"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62000" y="3098165"/>
            <a:ext cx="37471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用户调研时与系统设计相结合进行针对性提问的技巧还需提高；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产品设计和</a:t>
            </a:r>
            <a:r>
              <a:rPr lang="en-US" altLang="zh-CN">
                <a:solidFill>
                  <a:schemeClr val="bg1"/>
                </a:solidFill>
              </a:rPr>
              <a:t>PRD</a:t>
            </a:r>
            <a:r>
              <a:rPr lang="zh-CN" altLang="en-US">
                <a:solidFill>
                  <a:schemeClr val="bg1"/>
                </a:solidFill>
              </a:rPr>
              <a:t>做的不够细致，导致后期成果不符合设想； 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过于注重和开发和谐沟通，导致成品</a:t>
            </a:r>
            <a:r>
              <a:rPr lang="zh-CN" altLang="en-US">
                <a:solidFill>
                  <a:schemeClr val="bg1"/>
                </a:solidFill>
              </a:rPr>
              <a:t>不满足自己的要求；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评审会的效果不佳，并非所有成</a:t>
            </a:r>
            <a:r>
              <a:rPr lang="zh-CN" altLang="en-US">
                <a:solidFill>
                  <a:schemeClr val="bg1"/>
                </a:solidFill>
              </a:rPr>
              <a:t>员进入状态；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97675" y="3098165"/>
            <a:ext cx="37471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按照规定的项目周期而言，时间相对紧张，在前期尽可能做得简约，之后交付</a:t>
            </a:r>
            <a:r>
              <a:rPr lang="zh-CN" altLang="en-US">
                <a:solidFill>
                  <a:schemeClr val="bg1"/>
                </a:solidFill>
              </a:rPr>
              <a:t>时间往后延续，再回头优化甚至重新设计；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项目前期调研信息提供不足（民政系统、决策系统</a:t>
            </a:r>
            <a:r>
              <a:rPr lang="zh-CN" altLang="en-US">
                <a:solidFill>
                  <a:schemeClr val="bg1"/>
                </a:solidFill>
              </a:rPr>
              <a:t>）开展缓慢；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三角形 31"/>
          <p:cNvSpPr/>
          <p:nvPr/>
        </p:nvSpPr>
        <p:spPr>
          <a:xfrm rot="12600000">
            <a:off x="3940166" y="1240569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0">
                <a:srgbClr val="FF913A"/>
              </a:gs>
              <a:gs pos="99000">
                <a:srgbClr val="FE085B">
                  <a:alpha val="6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31"/>
          <p:cNvSpPr/>
          <p:nvPr/>
        </p:nvSpPr>
        <p:spPr>
          <a:xfrm rot="16200000">
            <a:off x="3846757" y="1066010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99000">
                <a:srgbClr val="FF913A">
                  <a:alpha val="50000"/>
                </a:srgbClr>
              </a:gs>
              <a:gs pos="0">
                <a:srgbClr val="FE085B">
                  <a:alpha val="5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1254" y="2964152"/>
            <a:ext cx="35699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solidFill>
                  <a:schemeClr val="bg1"/>
                </a:solidFill>
              </a:rPr>
              <a:t>5</a:t>
            </a:r>
            <a:r>
              <a:rPr kumimoji="1" lang="zh-CN" altLang="en-US" sz="4800">
                <a:solidFill>
                  <a:schemeClr val="bg1"/>
                </a:solidFill>
              </a:rPr>
              <a:t>、总结经验</a:t>
            </a:r>
            <a:endParaRPr kumimoji="1"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803900" y="1073150"/>
            <a:ext cx="2152650" cy="4305300"/>
            <a:chOff x="6235700" y="958850"/>
            <a:chExt cx="2152650" cy="4305300"/>
          </a:xfrm>
        </p:grpSpPr>
        <p:sp>
          <p:nvSpPr>
            <p:cNvPr id="6" name="任意形状 5"/>
            <p:cNvSpPr/>
            <p:nvPr/>
          </p:nvSpPr>
          <p:spPr>
            <a:xfrm>
              <a:off x="6235700" y="958850"/>
              <a:ext cx="2152650" cy="4305300"/>
            </a:xfrm>
            <a:custGeom>
              <a:avLst/>
              <a:gdLst>
                <a:gd name="connsiteX0" fmla="*/ 0 w 1320800"/>
                <a:gd name="connsiteY0" fmla="*/ 0 h 2641600"/>
                <a:gd name="connsiteX1" fmla="*/ 1320800 w 1320800"/>
                <a:gd name="connsiteY1" fmla="*/ 1320800 h 2641600"/>
                <a:gd name="connsiteX2" fmla="*/ 0 w 1320800"/>
                <a:gd name="connsiteY2" fmla="*/ 264160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0800" h="2641600">
                  <a:moveTo>
                    <a:pt x="0" y="0"/>
                  </a:moveTo>
                  <a:cubicBezTo>
                    <a:pt x="729458" y="0"/>
                    <a:pt x="1320800" y="591342"/>
                    <a:pt x="1320800" y="1320800"/>
                  </a:cubicBezTo>
                  <a:cubicBezTo>
                    <a:pt x="1320800" y="2050258"/>
                    <a:pt x="729458" y="2641600"/>
                    <a:pt x="0" y="264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DBBD">
                    <a:alpha val="37000"/>
                  </a:srgbClr>
                </a:gs>
                <a:gs pos="100000">
                  <a:srgbClr val="3DC1C0">
                    <a:alpha val="18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6235700" y="1346200"/>
              <a:ext cx="1765300" cy="3530600"/>
            </a:xfrm>
            <a:custGeom>
              <a:avLst/>
              <a:gdLst>
                <a:gd name="connsiteX0" fmla="*/ 0 w 1320800"/>
                <a:gd name="connsiteY0" fmla="*/ 0 h 2641600"/>
                <a:gd name="connsiteX1" fmla="*/ 1320800 w 1320800"/>
                <a:gd name="connsiteY1" fmla="*/ 1320800 h 2641600"/>
                <a:gd name="connsiteX2" fmla="*/ 0 w 1320800"/>
                <a:gd name="connsiteY2" fmla="*/ 264160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0800" h="2641600">
                  <a:moveTo>
                    <a:pt x="0" y="0"/>
                  </a:moveTo>
                  <a:cubicBezTo>
                    <a:pt x="729458" y="0"/>
                    <a:pt x="1320800" y="591342"/>
                    <a:pt x="1320800" y="1320800"/>
                  </a:cubicBezTo>
                  <a:cubicBezTo>
                    <a:pt x="1320800" y="2050258"/>
                    <a:pt x="729458" y="2641600"/>
                    <a:pt x="0" y="264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DBBD">
                    <a:alpha val="4000"/>
                  </a:srgbClr>
                </a:gs>
                <a:gs pos="100000">
                  <a:srgbClr val="3DC1C0">
                    <a:alpha val="57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任意形状 3"/>
            <p:cNvSpPr/>
            <p:nvPr/>
          </p:nvSpPr>
          <p:spPr>
            <a:xfrm>
              <a:off x="6235700" y="1790700"/>
              <a:ext cx="1320800" cy="2641600"/>
            </a:xfrm>
            <a:custGeom>
              <a:avLst/>
              <a:gdLst>
                <a:gd name="connsiteX0" fmla="*/ 0 w 1320800"/>
                <a:gd name="connsiteY0" fmla="*/ 0 h 2641600"/>
                <a:gd name="connsiteX1" fmla="*/ 1320800 w 1320800"/>
                <a:gd name="connsiteY1" fmla="*/ 1320800 h 2641600"/>
                <a:gd name="connsiteX2" fmla="*/ 0 w 1320800"/>
                <a:gd name="connsiteY2" fmla="*/ 264160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0800" h="2641600">
                  <a:moveTo>
                    <a:pt x="0" y="0"/>
                  </a:moveTo>
                  <a:cubicBezTo>
                    <a:pt x="729458" y="0"/>
                    <a:pt x="1320800" y="591342"/>
                    <a:pt x="1320800" y="1320800"/>
                  </a:cubicBezTo>
                  <a:cubicBezTo>
                    <a:pt x="1320800" y="2050258"/>
                    <a:pt x="729458" y="2641600"/>
                    <a:pt x="0" y="26416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0DBBD">
                    <a:alpha val="0"/>
                  </a:srgbClr>
                </a:gs>
                <a:gs pos="100000">
                  <a:srgbClr val="3DC1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任意形状 8"/>
          <p:cNvSpPr/>
          <p:nvPr/>
        </p:nvSpPr>
        <p:spPr>
          <a:xfrm flipH="1">
            <a:off x="4202112" y="1282700"/>
            <a:ext cx="1943100" cy="3886200"/>
          </a:xfrm>
          <a:custGeom>
            <a:avLst/>
            <a:gdLst>
              <a:gd name="connsiteX0" fmla="*/ 0 w 1320800"/>
              <a:gd name="connsiteY0" fmla="*/ 0 h 2641600"/>
              <a:gd name="connsiteX1" fmla="*/ 1320800 w 1320800"/>
              <a:gd name="connsiteY1" fmla="*/ 1320800 h 2641600"/>
              <a:gd name="connsiteX2" fmla="*/ 0 w 1320800"/>
              <a:gd name="connsiteY2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2641600">
                <a:moveTo>
                  <a:pt x="0" y="0"/>
                </a:moveTo>
                <a:cubicBezTo>
                  <a:pt x="729458" y="0"/>
                  <a:pt x="1320800" y="591342"/>
                  <a:pt x="1320800" y="1320800"/>
                </a:cubicBezTo>
                <a:cubicBezTo>
                  <a:pt x="1320800" y="2050258"/>
                  <a:pt x="729458" y="2641600"/>
                  <a:pt x="0" y="2641600"/>
                </a:cubicBezTo>
                <a:close/>
              </a:path>
            </a:pathLst>
          </a:custGeom>
          <a:gradFill flip="none" rotWithShape="1">
            <a:gsLst>
              <a:gs pos="0">
                <a:srgbClr val="80DBBD"/>
              </a:gs>
              <a:gs pos="100000">
                <a:srgbClr val="3DC1C0"/>
              </a:gs>
            </a:gsLst>
            <a:lin ang="8100000" scaled="1"/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512" y="0"/>
            <a:ext cx="5767388" cy="6858000"/>
          </a:xfrm>
          <a:prstGeom prst="rect">
            <a:avLst/>
          </a:prstGeom>
          <a:solidFill>
            <a:srgbClr val="08102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形 19" descr="靶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2229" y="2645058"/>
            <a:ext cx="1063341" cy="106334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61620" y="221615"/>
            <a:ext cx="3383280" cy="576580"/>
            <a:chOff x="760" y="720"/>
            <a:chExt cx="5328" cy="908"/>
          </a:xfrm>
        </p:grpSpPr>
        <p:sp>
          <p:nvSpPr>
            <p:cNvPr id="3" name="文本框 2"/>
            <p:cNvSpPr txBox="1"/>
            <p:nvPr/>
          </p:nvSpPr>
          <p:spPr>
            <a:xfrm>
              <a:off x="760" y="720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2800">
                  <a:solidFill>
                    <a:schemeClr val="bg1"/>
                  </a:solidFill>
                  <a:latin typeface="+mj-lt"/>
                </a:rPr>
                <a:t>五、总结经验</a:t>
              </a:r>
              <a:endParaRPr kumimoji="1" lang="zh-CN" altLang="en-US" sz="280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8" name="直线连接符 3"/>
            <p:cNvCxnSpPr/>
            <p:nvPr/>
          </p:nvCxnSpPr>
          <p:spPr>
            <a:xfrm flipV="1">
              <a:off x="902" y="1626"/>
              <a:ext cx="5186" cy="2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F913A"/>
                  </a:gs>
                  <a:gs pos="74000">
                    <a:srgbClr val="FE085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51790" y="1092200"/>
            <a:ext cx="3459480" cy="4674235"/>
            <a:chOff x="554" y="1720"/>
            <a:chExt cx="5448" cy="7361"/>
          </a:xfrm>
        </p:grpSpPr>
        <p:sp>
          <p:nvSpPr>
            <p:cNvPr id="13" name="文本框 12"/>
            <p:cNvSpPr txBox="1"/>
            <p:nvPr/>
          </p:nvSpPr>
          <p:spPr>
            <a:xfrm>
              <a:off x="554" y="1720"/>
              <a:ext cx="22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  <a:r>
                <a:rPr lang="zh-CN" altLang="en-US">
                  <a:solidFill>
                    <a:schemeClr val="bg1"/>
                  </a:solidFill>
                </a:rPr>
                <a:t>、产品方面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4" y="2394"/>
              <a:ext cx="5448" cy="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"/>
              </a:pPr>
              <a:r>
                <a:rPr lang="zh-CN" altLang="en-US">
                  <a:solidFill>
                    <a:schemeClr val="bg1"/>
                  </a:solidFill>
                </a:rPr>
                <a:t>提升调研方法论及技巧，引导用户阐述相关业务，挖掘用户</a:t>
              </a:r>
              <a:r>
                <a:rPr lang="zh-CN" altLang="en-US">
                  <a:solidFill>
                    <a:schemeClr val="bg1"/>
                  </a:solidFill>
                </a:rPr>
                <a:t>需求并转化为产品需求；</a:t>
              </a:r>
              <a:endParaRPr lang="zh-CN" altLang="en-US">
                <a:solidFill>
                  <a:schemeClr val="bg1"/>
                </a:solidFill>
              </a:endParaRPr>
            </a:p>
            <a:p>
              <a:pPr indent="0">
                <a:buFont typeface="Wingdings" panose="05000000000000000000" charset="0"/>
                <a:buNone/>
              </a:pP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r>
                <a:rPr lang="zh-CN" altLang="en-US">
                  <a:solidFill>
                    <a:schemeClr val="bg1"/>
                  </a:solidFill>
                </a:rPr>
                <a:t>做好需求管理池，对需求进行排期，做到</a:t>
              </a:r>
              <a:r>
                <a:rPr lang="zh-CN" altLang="en-US">
                  <a:solidFill>
                    <a:schemeClr val="bg1"/>
                  </a:solidFill>
                </a:rPr>
                <a:t>井然</a:t>
              </a:r>
              <a:r>
                <a:rPr lang="zh-CN" altLang="en-US">
                  <a:solidFill>
                    <a:schemeClr val="bg1"/>
                  </a:solidFill>
                </a:rPr>
                <a:t>有序开展项目；</a:t>
              </a:r>
              <a:endParaRPr lang="zh-CN" altLang="en-US">
                <a:solidFill>
                  <a:schemeClr val="bg1"/>
                </a:solidFill>
              </a:endParaRPr>
            </a:p>
            <a:p>
              <a:pPr indent="0">
                <a:buFont typeface="Wingdings" panose="05000000000000000000" charset="0"/>
                <a:buNone/>
              </a:pP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r>
                <a:rPr lang="zh-CN" altLang="en-US">
                  <a:solidFill>
                    <a:schemeClr val="bg1"/>
                  </a:solidFill>
                </a:rPr>
                <a:t>做好需求分析，需求对应的功能点从上至下确定好业务流程、页面流程、及页面元素；</a:t>
              </a: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r>
                <a:rPr lang="zh-CN" altLang="en-US">
                  <a:solidFill>
                    <a:schemeClr val="bg1"/>
                  </a:solidFill>
                  <a:sym typeface="+mn-ea"/>
                </a:rPr>
                <a:t>原型设计及</a:t>
              </a:r>
              <a:r>
                <a:rPr lang="en-US" altLang="zh-CN">
                  <a:solidFill>
                    <a:schemeClr val="bg1"/>
                  </a:solidFill>
                  <a:sym typeface="+mn-ea"/>
                </a:rPr>
                <a:t>PRD</a:t>
              </a:r>
              <a:r>
                <a:rPr lang="zh-CN" altLang="en-US">
                  <a:solidFill>
                    <a:schemeClr val="bg1"/>
                  </a:solidFill>
                  <a:sym typeface="+mn-ea"/>
                </a:rPr>
                <a:t>需尽可能细致；</a:t>
              </a: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29295" y="1092200"/>
            <a:ext cx="3459480" cy="4674235"/>
            <a:chOff x="554" y="1720"/>
            <a:chExt cx="5448" cy="7361"/>
          </a:xfrm>
        </p:grpSpPr>
        <p:sp>
          <p:nvSpPr>
            <p:cNvPr id="24" name="文本框 23"/>
            <p:cNvSpPr txBox="1"/>
            <p:nvPr/>
          </p:nvSpPr>
          <p:spPr>
            <a:xfrm>
              <a:off x="554" y="1720"/>
              <a:ext cx="22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  <a:r>
                <a:rPr lang="zh-CN" altLang="en-US">
                  <a:solidFill>
                    <a:schemeClr val="bg1"/>
                  </a:solidFill>
                </a:rPr>
                <a:t>、项目方面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54" y="2394"/>
              <a:ext cx="5448" cy="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"/>
              </a:pPr>
              <a:r>
                <a:rPr lang="zh-CN" altLang="en-US">
                  <a:solidFill>
                    <a:schemeClr val="bg1"/>
                  </a:solidFill>
                </a:rPr>
                <a:t>做好有效的</a:t>
              </a:r>
              <a:r>
                <a:rPr lang="zh-CN" altLang="en-US">
                  <a:solidFill>
                    <a:schemeClr val="bg1"/>
                  </a:solidFill>
                </a:rPr>
                <a:t>需求评审，确认需求的可行性及实现成本；</a:t>
              </a:r>
              <a:endParaRPr lang="zh-CN" altLang="en-US">
                <a:solidFill>
                  <a:schemeClr val="bg1"/>
                </a:solidFill>
              </a:endParaRPr>
            </a:p>
            <a:p>
              <a:pPr indent="0">
                <a:buFont typeface="Wingdings" panose="05000000000000000000" charset="0"/>
                <a:buNone/>
              </a:pP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r>
                <a:rPr lang="zh-CN" altLang="en-US">
                  <a:solidFill>
                    <a:schemeClr val="bg1"/>
                  </a:solidFill>
                </a:rPr>
                <a:t>和谐沟通是建立在保证项目良好完成的基础上；</a:t>
              </a: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r>
                <a:rPr lang="zh-CN" altLang="en-US">
                  <a:solidFill>
                    <a:schemeClr val="bg1"/>
                  </a:solidFill>
                </a:rPr>
                <a:t>加强内部沟通并</a:t>
              </a:r>
              <a:r>
                <a:rPr lang="zh-CN" altLang="en-US">
                  <a:solidFill>
                    <a:schemeClr val="bg1"/>
                  </a:solidFill>
                </a:rPr>
                <a:t>及时跟进成果，避免后期出现问题需大幅度改动，花费双方大量时间；</a:t>
              </a: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endParaRPr lang="zh-CN" altLang="en-US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charset="0"/>
                <a:buChar char=""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三角形 31"/>
          <p:cNvSpPr/>
          <p:nvPr/>
        </p:nvSpPr>
        <p:spPr>
          <a:xfrm rot="12600000">
            <a:off x="3940166" y="1240569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0">
                <a:srgbClr val="FF913A"/>
              </a:gs>
              <a:gs pos="99000">
                <a:srgbClr val="FE085B">
                  <a:alpha val="6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31"/>
          <p:cNvSpPr/>
          <p:nvPr/>
        </p:nvSpPr>
        <p:spPr>
          <a:xfrm rot="16200000">
            <a:off x="3846757" y="1066010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99000">
                <a:srgbClr val="FF913A">
                  <a:alpha val="50000"/>
                </a:srgbClr>
              </a:gs>
              <a:gs pos="0">
                <a:srgbClr val="FE085B">
                  <a:alpha val="5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16259" y="2788892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solidFill>
                  <a:schemeClr val="bg1"/>
                </a:solidFill>
              </a:rPr>
              <a:t>THANKS</a:t>
            </a:r>
            <a:endParaRPr kumimoji="1"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6546986" y="2039033"/>
            <a:ext cx="2348148" cy="574675"/>
            <a:chOff x="2381" y="2242"/>
            <a:chExt cx="3698" cy="907"/>
          </a:xfrm>
        </p:grpSpPr>
        <p:grpSp>
          <p:nvGrpSpPr>
            <p:cNvPr id="10" name="组合 9"/>
            <p:cNvGrpSpPr/>
            <p:nvPr/>
          </p:nvGrpSpPr>
          <p:grpSpPr>
            <a:xfrm>
              <a:off x="2381" y="2242"/>
              <a:ext cx="907" cy="907"/>
              <a:chOff x="2478" y="2971"/>
              <a:chExt cx="1134" cy="1134"/>
            </a:xfrm>
          </p:grpSpPr>
          <p:sp>
            <p:nvSpPr>
              <p:cNvPr id="13" name="弧形 12"/>
              <p:cNvSpPr/>
              <p:nvPr/>
            </p:nvSpPr>
            <p:spPr>
              <a:xfrm>
                <a:off x="2478" y="2971"/>
                <a:ext cx="1134" cy="1134"/>
              </a:xfrm>
              <a:prstGeom prst="arc">
                <a:avLst>
                  <a:gd name="adj1" fmla="val 21496969"/>
                  <a:gd name="adj2" fmla="val 17262036"/>
                </a:avLst>
              </a:prstGeom>
              <a:ln w="114300">
                <a:solidFill>
                  <a:srgbClr val="FE08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2478" y="2971"/>
                <a:ext cx="1134" cy="1134"/>
              </a:xfrm>
              <a:prstGeom prst="arc">
                <a:avLst>
                  <a:gd name="adj1" fmla="val 16200000"/>
                  <a:gd name="adj2" fmla="val 168214"/>
                </a:avLst>
              </a:prstGeom>
              <a:ln w="114300">
                <a:solidFill>
                  <a:srgbClr val="FF91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573" y="3127"/>
                <a:ext cx="948" cy="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>
                    <a:solidFill>
                      <a:schemeClr val="bg1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</a:rPr>
                  <a:t>02</a:t>
                </a:r>
                <a:endParaRPr lang="en-US" altLang="zh-CN" sz="2000">
                  <a:solidFill>
                    <a:schemeClr val="bg1"/>
                  </a:solidFill>
                  <a:latin typeface="微软雅黑" panose="020B0703020204020201" pitchFamily="34" charset="-122"/>
                  <a:ea typeface="微软雅黑" panose="020B0703020204020201" pitchFamily="34" charset="-122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3871" y="2318"/>
              <a:ext cx="220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回顾目标</a:t>
              </a:r>
              <a:endParaRPr lang="zh-CN" altLang="en-US" sz="240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546986" y="3182668"/>
            <a:ext cx="2348140" cy="575310"/>
            <a:chOff x="2381" y="3796"/>
            <a:chExt cx="3698" cy="907"/>
          </a:xfrm>
        </p:grpSpPr>
        <p:grpSp>
          <p:nvGrpSpPr>
            <p:cNvPr id="31" name="组合 30"/>
            <p:cNvGrpSpPr/>
            <p:nvPr/>
          </p:nvGrpSpPr>
          <p:grpSpPr>
            <a:xfrm>
              <a:off x="2381" y="3796"/>
              <a:ext cx="907" cy="907"/>
              <a:chOff x="2478" y="2971"/>
              <a:chExt cx="1134" cy="1134"/>
            </a:xfrm>
          </p:grpSpPr>
          <p:sp>
            <p:nvSpPr>
              <p:cNvPr id="32" name="弧形 31"/>
              <p:cNvSpPr/>
              <p:nvPr/>
            </p:nvSpPr>
            <p:spPr>
              <a:xfrm>
                <a:off x="2478" y="2971"/>
                <a:ext cx="1134" cy="1134"/>
              </a:xfrm>
              <a:prstGeom prst="arc">
                <a:avLst>
                  <a:gd name="adj1" fmla="val 21496969"/>
                  <a:gd name="adj2" fmla="val 17262036"/>
                </a:avLst>
              </a:prstGeom>
              <a:ln w="114300">
                <a:solidFill>
                  <a:srgbClr val="FE08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33" name="弧形 32"/>
              <p:cNvSpPr/>
              <p:nvPr/>
            </p:nvSpPr>
            <p:spPr>
              <a:xfrm>
                <a:off x="2478" y="2971"/>
                <a:ext cx="1134" cy="1134"/>
              </a:xfrm>
              <a:prstGeom prst="arc">
                <a:avLst>
                  <a:gd name="adj1" fmla="val 16200000"/>
                  <a:gd name="adj2" fmla="val 168214"/>
                </a:avLst>
              </a:prstGeom>
              <a:ln w="114300">
                <a:solidFill>
                  <a:srgbClr val="FF91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73" y="3127"/>
                <a:ext cx="948" cy="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>
                    <a:solidFill>
                      <a:schemeClr val="bg1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</a:rPr>
                  <a:t>03</a:t>
                </a:r>
                <a:endParaRPr lang="en-US" altLang="zh-CN" sz="2000">
                  <a:solidFill>
                    <a:schemeClr val="bg1"/>
                  </a:solidFill>
                  <a:latin typeface="微软雅黑" panose="020B0703020204020201" pitchFamily="34" charset="-122"/>
                  <a:ea typeface="微软雅黑" panose="020B0703020204020201" pitchFamily="34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3871" y="3887"/>
              <a:ext cx="2208" cy="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评估结果</a:t>
              </a:r>
              <a:endParaRPr lang="zh-CN" altLang="en-US" sz="240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46986" y="4326938"/>
            <a:ext cx="2416810" cy="575945"/>
            <a:chOff x="2381" y="3796"/>
            <a:chExt cx="3806" cy="907"/>
          </a:xfrm>
        </p:grpSpPr>
        <p:grpSp>
          <p:nvGrpSpPr>
            <p:cNvPr id="40" name="组合 39"/>
            <p:cNvGrpSpPr/>
            <p:nvPr/>
          </p:nvGrpSpPr>
          <p:grpSpPr>
            <a:xfrm>
              <a:off x="2381" y="3796"/>
              <a:ext cx="907" cy="907"/>
              <a:chOff x="2478" y="2971"/>
              <a:chExt cx="1134" cy="1134"/>
            </a:xfrm>
          </p:grpSpPr>
          <p:sp>
            <p:nvSpPr>
              <p:cNvPr id="41" name="弧形 40"/>
              <p:cNvSpPr/>
              <p:nvPr/>
            </p:nvSpPr>
            <p:spPr>
              <a:xfrm>
                <a:off x="2478" y="2971"/>
                <a:ext cx="1134" cy="1134"/>
              </a:xfrm>
              <a:prstGeom prst="arc">
                <a:avLst>
                  <a:gd name="adj1" fmla="val 21496969"/>
                  <a:gd name="adj2" fmla="val 17262036"/>
                </a:avLst>
              </a:prstGeom>
              <a:ln w="114300">
                <a:solidFill>
                  <a:srgbClr val="FE08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42" name="弧形 41"/>
              <p:cNvSpPr/>
              <p:nvPr/>
            </p:nvSpPr>
            <p:spPr>
              <a:xfrm>
                <a:off x="2478" y="2971"/>
                <a:ext cx="1134" cy="1134"/>
              </a:xfrm>
              <a:prstGeom prst="arc">
                <a:avLst>
                  <a:gd name="adj1" fmla="val 16200000"/>
                  <a:gd name="adj2" fmla="val 168214"/>
                </a:avLst>
              </a:prstGeom>
              <a:ln w="114300">
                <a:solidFill>
                  <a:srgbClr val="FF91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2573" y="3127"/>
                <a:ext cx="948" cy="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>
                    <a:solidFill>
                      <a:schemeClr val="bg1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</a:rPr>
                  <a:t>04</a:t>
                </a:r>
                <a:endParaRPr lang="en-US" altLang="zh-CN" sz="2000">
                  <a:solidFill>
                    <a:schemeClr val="bg1"/>
                  </a:solidFill>
                  <a:latin typeface="微软雅黑" panose="020B0703020204020201" pitchFamily="34" charset="-122"/>
                  <a:ea typeface="微软雅黑" panose="020B0703020204020201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3979" y="3872"/>
              <a:ext cx="22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分析原因</a:t>
              </a:r>
              <a:endParaRPr lang="zh-CN" altLang="en-US" sz="240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588895" y="2082165"/>
            <a:ext cx="2298700" cy="2341880"/>
            <a:chOff x="2395" y="3123"/>
            <a:chExt cx="3620" cy="3688"/>
          </a:xfrm>
        </p:grpSpPr>
        <p:sp>
          <p:nvSpPr>
            <p:cNvPr id="18" name="文本框 17"/>
            <p:cNvSpPr txBox="1"/>
            <p:nvPr/>
          </p:nvSpPr>
          <p:spPr>
            <a:xfrm>
              <a:off x="2861" y="3592"/>
              <a:ext cx="2688" cy="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GB" sz="6000">
                  <a:solidFill>
                    <a:schemeClr val="bg1"/>
                  </a:solidFill>
                </a:rPr>
                <a:t>目录</a:t>
              </a:r>
              <a:endParaRPr lang="zh-CN" altLang="en-GB" sz="6000">
                <a:solidFill>
                  <a:schemeClr val="bg1"/>
                </a:solidFill>
              </a:endParaRPr>
            </a:p>
          </p:txBody>
        </p:sp>
        <p:cxnSp>
          <p:nvCxnSpPr>
            <p:cNvPr id="19" name="直线连接符 5"/>
            <p:cNvCxnSpPr/>
            <p:nvPr/>
          </p:nvCxnSpPr>
          <p:spPr>
            <a:xfrm>
              <a:off x="2395" y="6802"/>
              <a:ext cx="3620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F913A"/>
                  </a:gs>
                  <a:gs pos="74000">
                    <a:srgbClr val="FE085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"/>
            <p:cNvCxnSpPr/>
            <p:nvPr/>
          </p:nvCxnSpPr>
          <p:spPr>
            <a:xfrm flipV="1">
              <a:off x="2416" y="3148"/>
              <a:ext cx="0" cy="3663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F913A"/>
                  </a:gs>
                  <a:gs pos="74000">
                    <a:srgbClr val="FE085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"/>
            <p:cNvCxnSpPr/>
            <p:nvPr/>
          </p:nvCxnSpPr>
          <p:spPr>
            <a:xfrm flipH="1">
              <a:off x="2395" y="3149"/>
              <a:ext cx="3620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F913A"/>
                  </a:gs>
                  <a:gs pos="74000">
                    <a:srgbClr val="FE085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"/>
            <p:cNvCxnSpPr/>
            <p:nvPr/>
          </p:nvCxnSpPr>
          <p:spPr>
            <a:xfrm flipV="1">
              <a:off x="5988" y="5457"/>
              <a:ext cx="0" cy="1354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F913A"/>
                  </a:gs>
                  <a:gs pos="74000">
                    <a:srgbClr val="FE085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5"/>
            <p:cNvCxnSpPr/>
            <p:nvPr/>
          </p:nvCxnSpPr>
          <p:spPr>
            <a:xfrm flipV="1">
              <a:off x="5988" y="3123"/>
              <a:ext cx="0" cy="1354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F913A"/>
                  </a:gs>
                  <a:gs pos="74000">
                    <a:srgbClr val="FE085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6546986" y="894145"/>
            <a:ext cx="2348147" cy="575928"/>
            <a:chOff x="2381" y="2242"/>
            <a:chExt cx="3698" cy="907"/>
          </a:xfrm>
        </p:grpSpPr>
        <p:grpSp>
          <p:nvGrpSpPr>
            <p:cNvPr id="64" name="组合 63"/>
            <p:cNvGrpSpPr/>
            <p:nvPr/>
          </p:nvGrpSpPr>
          <p:grpSpPr>
            <a:xfrm>
              <a:off x="2381" y="2242"/>
              <a:ext cx="907" cy="907"/>
              <a:chOff x="2478" y="2971"/>
              <a:chExt cx="1134" cy="1134"/>
            </a:xfrm>
          </p:grpSpPr>
          <p:sp>
            <p:nvSpPr>
              <p:cNvPr id="65" name="弧形 64"/>
              <p:cNvSpPr/>
              <p:nvPr/>
            </p:nvSpPr>
            <p:spPr>
              <a:xfrm>
                <a:off x="2478" y="2971"/>
                <a:ext cx="1134" cy="1134"/>
              </a:xfrm>
              <a:prstGeom prst="arc">
                <a:avLst>
                  <a:gd name="adj1" fmla="val 21496969"/>
                  <a:gd name="adj2" fmla="val 17262036"/>
                </a:avLst>
              </a:prstGeom>
              <a:ln w="114300">
                <a:solidFill>
                  <a:srgbClr val="FE08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2478" y="2971"/>
                <a:ext cx="1134" cy="1134"/>
              </a:xfrm>
              <a:prstGeom prst="arc">
                <a:avLst>
                  <a:gd name="adj1" fmla="val 16200000"/>
                  <a:gd name="adj2" fmla="val 168214"/>
                </a:avLst>
              </a:prstGeom>
              <a:ln w="114300">
                <a:solidFill>
                  <a:srgbClr val="FF91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573" y="3127"/>
                <a:ext cx="948" cy="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>
                    <a:solidFill>
                      <a:schemeClr val="bg1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</a:rPr>
                  <a:t>01</a:t>
                </a:r>
                <a:endParaRPr lang="en-US" altLang="zh-CN" sz="2000">
                  <a:solidFill>
                    <a:schemeClr val="bg1"/>
                  </a:solidFill>
                  <a:latin typeface="微软雅黑" panose="020B0703020204020201" pitchFamily="34" charset="-122"/>
                  <a:ea typeface="微软雅黑" panose="020B0703020204020201" pitchFamily="34" charset="-122"/>
                </a:endParaRPr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3871" y="2318"/>
              <a:ext cx="22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项目背景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46986" y="5471843"/>
            <a:ext cx="2416810" cy="575945"/>
            <a:chOff x="2381" y="3796"/>
            <a:chExt cx="3806" cy="907"/>
          </a:xfrm>
        </p:grpSpPr>
        <p:grpSp>
          <p:nvGrpSpPr>
            <p:cNvPr id="21" name="组合 20"/>
            <p:cNvGrpSpPr/>
            <p:nvPr/>
          </p:nvGrpSpPr>
          <p:grpSpPr>
            <a:xfrm>
              <a:off x="2381" y="3796"/>
              <a:ext cx="907" cy="907"/>
              <a:chOff x="2478" y="2971"/>
              <a:chExt cx="1134" cy="1134"/>
            </a:xfrm>
          </p:grpSpPr>
          <p:sp>
            <p:nvSpPr>
              <p:cNvPr id="22" name="弧形 21"/>
              <p:cNvSpPr/>
              <p:nvPr/>
            </p:nvSpPr>
            <p:spPr>
              <a:xfrm>
                <a:off x="2478" y="2971"/>
                <a:ext cx="1134" cy="1134"/>
              </a:xfrm>
              <a:prstGeom prst="arc">
                <a:avLst>
                  <a:gd name="adj1" fmla="val 21496969"/>
                  <a:gd name="adj2" fmla="val 17262036"/>
                </a:avLst>
              </a:prstGeom>
              <a:ln w="114300">
                <a:solidFill>
                  <a:srgbClr val="FE08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23" name="弧形 22"/>
              <p:cNvSpPr/>
              <p:nvPr/>
            </p:nvSpPr>
            <p:spPr>
              <a:xfrm>
                <a:off x="2478" y="2971"/>
                <a:ext cx="1134" cy="1134"/>
              </a:xfrm>
              <a:prstGeom prst="arc">
                <a:avLst>
                  <a:gd name="adj1" fmla="val 16200000"/>
                  <a:gd name="adj2" fmla="val 168214"/>
                </a:avLst>
              </a:prstGeom>
              <a:ln w="114300">
                <a:solidFill>
                  <a:srgbClr val="FF91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28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573" y="3127"/>
                <a:ext cx="948" cy="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000">
                    <a:solidFill>
                      <a:schemeClr val="bg1"/>
                    </a:solidFill>
                    <a:latin typeface="微软雅黑" panose="020B0703020204020201" pitchFamily="34" charset="-122"/>
                    <a:ea typeface="微软雅黑" panose="020B0703020204020201" pitchFamily="34" charset="-122"/>
                  </a:rPr>
                  <a:t>05</a:t>
                </a:r>
                <a:endParaRPr lang="en-US" altLang="zh-CN" sz="2000">
                  <a:solidFill>
                    <a:schemeClr val="bg1"/>
                  </a:solidFill>
                  <a:latin typeface="微软雅黑" panose="020B0703020204020201" pitchFamily="34" charset="-122"/>
                  <a:ea typeface="微软雅黑" panose="020B0703020204020201" pitchFamily="34" charset="-122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3979" y="3872"/>
              <a:ext cx="22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总结经验</a:t>
              </a:r>
              <a:endParaRPr lang="zh-CN" altLang="en-US" sz="240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三角形 31"/>
          <p:cNvSpPr/>
          <p:nvPr/>
        </p:nvSpPr>
        <p:spPr>
          <a:xfrm rot="12600000">
            <a:off x="3940166" y="1240569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0">
                <a:srgbClr val="FF913A"/>
              </a:gs>
              <a:gs pos="99000">
                <a:srgbClr val="FE085B">
                  <a:alpha val="6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31"/>
          <p:cNvSpPr/>
          <p:nvPr/>
        </p:nvSpPr>
        <p:spPr>
          <a:xfrm rot="16200000">
            <a:off x="3846757" y="1066010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99000">
                <a:srgbClr val="FF913A">
                  <a:alpha val="50000"/>
                </a:srgbClr>
              </a:gs>
              <a:gs pos="0">
                <a:srgbClr val="FE085B">
                  <a:alpha val="5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1254" y="2964152"/>
            <a:ext cx="35699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solidFill>
                  <a:schemeClr val="bg1"/>
                </a:solidFill>
              </a:rPr>
              <a:t>1</a:t>
            </a:r>
            <a:r>
              <a:rPr kumimoji="1" lang="zh-CN" altLang="en-US" sz="4800">
                <a:solidFill>
                  <a:schemeClr val="bg1"/>
                </a:solidFill>
              </a:rPr>
              <a:t>、项目背景</a:t>
            </a:r>
            <a:endParaRPr kumimoji="1"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61620" y="221615"/>
            <a:ext cx="3383280" cy="576580"/>
            <a:chOff x="760" y="720"/>
            <a:chExt cx="5328" cy="908"/>
          </a:xfrm>
        </p:grpSpPr>
        <p:sp>
          <p:nvSpPr>
            <p:cNvPr id="17" name="文本框 16"/>
            <p:cNvSpPr txBox="1"/>
            <p:nvPr/>
          </p:nvSpPr>
          <p:spPr>
            <a:xfrm>
              <a:off x="760" y="720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2800">
                  <a:solidFill>
                    <a:schemeClr val="bg1"/>
                  </a:solidFill>
                  <a:latin typeface="+mj-lt"/>
                </a:rPr>
                <a:t>一、项目背景</a:t>
              </a:r>
              <a:endParaRPr kumimoji="1" lang="zh-CN" altLang="en-US" sz="280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8" name="直线连接符 3"/>
            <p:cNvCxnSpPr/>
            <p:nvPr/>
          </p:nvCxnSpPr>
          <p:spPr>
            <a:xfrm flipV="1">
              <a:off x="902" y="1626"/>
              <a:ext cx="5186" cy="2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F913A"/>
                  </a:gs>
                  <a:gs pos="74000">
                    <a:srgbClr val="FE085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351790" y="975995"/>
            <a:ext cx="11384915" cy="991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aseline="30000">
                <a:solidFill>
                  <a:schemeClr val="bg1"/>
                </a:solidFill>
              </a:rPr>
              <a:t>本项目通过建设1个统一门户，6套业务应用系统，多个应用支撑系统、应急管理中心、卫星通讯中心及配套硬件设施的建设，为自治区民政厅、7个地市民政局、74个县民政局；中央级、自治区级和7地市级救灾物资储备库，提供救灾决策提供各种通讯和信息服务，为全区人民群众提供应急救灾、民政业务等公共服务。</a:t>
            </a:r>
            <a:endParaRPr lang="zh-CN" altLang="en-US" sz="2000" baseline="30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2120" y="2048510"/>
            <a:ext cx="11285220" cy="4422140"/>
          </a:xfrm>
          <a:prstGeom prst="rect">
            <a:avLst/>
          </a:prstGeom>
          <a:noFill/>
          <a:ln w="12700">
            <a:solidFill>
              <a:srgbClr val="6FD4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64485" y="2421890"/>
            <a:ext cx="5807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民政救灾应急指挥中心综合信息管理平台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3875" y="3105150"/>
            <a:ext cx="2983865" cy="2933065"/>
          </a:xfrm>
          <a:prstGeom prst="rect">
            <a:avLst/>
          </a:prstGeom>
          <a:noFill/>
          <a:ln w="3175">
            <a:solidFill>
              <a:srgbClr val="6FD4B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14625" y="3281045"/>
            <a:ext cx="114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深圳金证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70100" y="3940175"/>
            <a:ext cx="243141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救灾信息管理系统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应急指挥调度系统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救灾资金管理系统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92900" y="3105150"/>
            <a:ext cx="2983865" cy="2933065"/>
          </a:xfrm>
          <a:prstGeom prst="rect">
            <a:avLst/>
          </a:prstGeom>
          <a:noFill/>
          <a:ln w="3175">
            <a:solidFill>
              <a:srgbClr val="6FD4B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715885" y="328104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成电大为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93230" y="3940175"/>
            <a:ext cx="30010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救灾决策支持管理系统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民政公共服务系统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救灾物资储备监管系统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bg1"/>
                </a:solidFill>
              </a:rPr>
              <a:t>统一门户系统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三角形 31"/>
          <p:cNvSpPr/>
          <p:nvPr/>
        </p:nvSpPr>
        <p:spPr>
          <a:xfrm rot="12600000">
            <a:off x="3940166" y="1240569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0">
                <a:srgbClr val="FF913A"/>
              </a:gs>
              <a:gs pos="99000">
                <a:srgbClr val="FE085B">
                  <a:alpha val="6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31"/>
          <p:cNvSpPr/>
          <p:nvPr/>
        </p:nvSpPr>
        <p:spPr>
          <a:xfrm rot="16200000">
            <a:off x="3846757" y="1066010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99000">
                <a:srgbClr val="FF913A">
                  <a:alpha val="50000"/>
                </a:srgbClr>
              </a:gs>
              <a:gs pos="0">
                <a:srgbClr val="FE085B">
                  <a:alpha val="5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1254" y="2964152"/>
            <a:ext cx="35699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solidFill>
                  <a:schemeClr val="bg1"/>
                </a:solidFill>
              </a:rPr>
              <a:t>2</a:t>
            </a:r>
            <a:r>
              <a:rPr kumimoji="1" lang="zh-CN" altLang="en-US" sz="4800">
                <a:solidFill>
                  <a:schemeClr val="bg1"/>
                </a:solidFill>
              </a:rPr>
              <a:t>、回顾目标</a:t>
            </a:r>
            <a:endParaRPr kumimoji="1"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61620" y="221615"/>
            <a:ext cx="3383280" cy="576580"/>
            <a:chOff x="760" y="720"/>
            <a:chExt cx="5328" cy="908"/>
          </a:xfrm>
        </p:grpSpPr>
        <p:sp>
          <p:nvSpPr>
            <p:cNvPr id="17" name="文本框 16"/>
            <p:cNvSpPr txBox="1"/>
            <p:nvPr/>
          </p:nvSpPr>
          <p:spPr>
            <a:xfrm>
              <a:off x="760" y="720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2800">
                  <a:solidFill>
                    <a:schemeClr val="bg1"/>
                  </a:solidFill>
                  <a:latin typeface="+mj-lt"/>
                </a:rPr>
                <a:t>一、回顾目标</a:t>
              </a:r>
              <a:endParaRPr kumimoji="1" lang="zh-CN" altLang="en-US" sz="280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8" name="直线连接符 3"/>
            <p:cNvCxnSpPr/>
            <p:nvPr/>
          </p:nvCxnSpPr>
          <p:spPr>
            <a:xfrm flipV="1">
              <a:off x="902" y="1626"/>
              <a:ext cx="5186" cy="2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F913A"/>
                  </a:gs>
                  <a:gs pos="74000">
                    <a:srgbClr val="FE085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61620" y="2474595"/>
            <a:ext cx="30899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bg1"/>
                </a:solidFill>
              </a:rPr>
              <a:t>在规定时间内开发</a:t>
            </a:r>
            <a:r>
              <a:rPr lang="zh-CN" altLang="en-US" sz="1400">
                <a:solidFill>
                  <a:schemeClr val="bg1"/>
                </a:solidFill>
              </a:rPr>
              <a:t>完成业务需求说明书所有功能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bg1"/>
                </a:solidFill>
              </a:rPr>
              <a:t>功能测试全部通过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bg1"/>
                </a:solidFill>
              </a:rPr>
              <a:t>运行稳定，不出错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1620" y="1762760"/>
            <a:ext cx="2830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+mj-lt"/>
              <a:buAutoNum type="arabicPeriod"/>
            </a:pPr>
            <a:r>
              <a:rPr lang="zh-CN" altLang="en-US" sz="2000" b="1">
                <a:solidFill>
                  <a:schemeClr val="bg1"/>
                </a:solidFill>
              </a:rPr>
              <a:t>目标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1345" y="2474595"/>
            <a:ext cx="338391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制定开发计划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bg1"/>
                </a:solidFill>
              </a:rPr>
              <a:t>按照开发计划执行和跟进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bg1"/>
                </a:solidFill>
              </a:rPr>
              <a:t>根据实际情况在可控范围内对时间节点和任务灵活调整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bg1"/>
                </a:solidFill>
              </a:rPr>
              <a:t>通过内部测试交由甲方验收，并解决甲方提出的建议和问题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bg1"/>
                </a:solidFill>
              </a:rPr>
              <a:t>完成交付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4360" y="1762760"/>
            <a:ext cx="3383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2.   </a:t>
            </a:r>
            <a:r>
              <a:rPr lang="zh-CN" altLang="en-US" sz="2000" b="1">
                <a:solidFill>
                  <a:schemeClr val="bg1"/>
                </a:solidFill>
              </a:rPr>
              <a:t>计划怎么做？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5075" y="2329180"/>
            <a:ext cx="30162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bg1"/>
                </a:solidFill>
              </a:rPr>
              <a:t>需求调研难度大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bg1"/>
                </a:solidFill>
              </a:rPr>
              <a:t>开发成果与原型不匹配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bg1"/>
                </a:solidFill>
              </a:rPr>
              <a:t>测试出现许多</a:t>
            </a:r>
            <a:r>
              <a:rPr lang="en-US" altLang="zh-CN" sz="1400">
                <a:solidFill>
                  <a:schemeClr val="bg1"/>
                </a:solidFill>
              </a:rPr>
              <a:t>bug</a:t>
            </a:r>
            <a:endParaRPr lang="en-US" altLang="zh-CN" sz="14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400">
                <a:solidFill>
                  <a:schemeClr val="bg1"/>
                </a:solidFill>
              </a:rPr>
              <a:t>达不到甲方预期，提出修改意见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55075" y="1617345"/>
            <a:ext cx="3016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3.   </a:t>
            </a:r>
            <a:r>
              <a:rPr lang="zh-CN" altLang="en-US" sz="2000" b="1">
                <a:solidFill>
                  <a:schemeClr val="bg1"/>
                </a:solidFill>
              </a:rPr>
              <a:t>预见可能的问题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三角形 31"/>
          <p:cNvSpPr/>
          <p:nvPr/>
        </p:nvSpPr>
        <p:spPr>
          <a:xfrm rot="12600000">
            <a:off x="3940166" y="1240569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0">
                <a:srgbClr val="FF913A"/>
              </a:gs>
              <a:gs pos="99000">
                <a:srgbClr val="FE085B">
                  <a:alpha val="6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31"/>
          <p:cNvSpPr/>
          <p:nvPr/>
        </p:nvSpPr>
        <p:spPr>
          <a:xfrm rot="16200000">
            <a:off x="3846757" y="1066010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99000">
                <a:srgbClr val="FF913A">
                  <a:alpha val="50000"/>
                </a:srgbClr>
              </a:gs>
              <a:gs pos="0">
                <a:srgbClr val="FE085B">
                  <a:alpha val="5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1254" y="2964152"/>
            <a:ext cx="35699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solidFill>
                  <a:schemeClr val="bg1"/>
                </a:solidFill>
              </a:rPr>
              <a:t>3</a:t>
            </a:r>
            <a:r>
              <a:rPr kumimoji="1" lang="zh-CN" altLang="en-US" sz="4800">
                <a:solidFill>
                  <a:schemeClr val="bg1"/>
                </a:solidFill>
              </a:rPr>
              <a:t>、评估结果</a:t>
            </a:r>
            <a:endParaRPr kumimoji="1"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61620" y="221615"/>
            <a:ext cx="3383280" cy="576580"/>
            <a:chOff x="760" y="720"/>
            <a:chExt cx="5328" cy="908"/>
          </a:xfrm>
        </p:grpSpPr>
        <p:sp>
          <p:nvSpPr>
            <p:cNvPr id="17" name="文本框 16"/>
            <p:cNvSpPr txBox="1"/>
            <p:nvPr/>
          </p:nvSpPr>
          <p:spPr>
            <a:xfrm>
              <a:off x="760" y="720"/>
              <a:ext cx="364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2800">
                  <a:solidFill>
                    <a:schemeClr val="bg1"/>
                  </a:solidFill>
                  <a:latin typeface="+mj-lt"/>
                </a:rPr>
                <a:t>三、评估结果</a:t>
              </a:r>
              <a:endParaRPr kumimoji="1" lang="zh-CN" altLang="en-US" sz="280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8" name="直线连接符 3"/>
            <p:cNvCxnSpPr/>
            <p:nvPr/>
          </p:nvCxnSpPr>
          <p:spPr>
            <a:xfrm flipV="1">
              <a:off x="902" y="1626"/>
              <a:ext cx="5186" cy="2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F913A"/>
                  </a:gs>
                  <a:gs pos="74000">
                    <a:srgbClr val="FE085B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表格 9"/>
          <p:cNvGraphicFramePr/>
          <p:nvPr/>
        </p:nvGraphicFramePr>
        <p:xfrm>
          <a:off x="351790" y="1370965"/>
          <a:ext cx="11538585" cy="496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535"/>
                <a:gridCol w="5988050"/>
              </a:tblGrid>
              <a:tr h="5022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实际发生的问题</a:t>
                      </a:r>
                      <a:endParaRPr lang="zh-CN" alt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发生问题的场景</a:t>
                      </a:r>
                      <a:endParaRPr lang="zh-CN" alt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5556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需求调研难度大</a:t>
                      </a:r>
                      <a:endParaRPr lang="zh-CN" alt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标书中部分业务没有对接人可以获取信息</a:t>
                      </a:r>
                      <a:endParaRPr lang="zh-CN" alt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标书中部分功能对方也不了解，给不出指导意见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9175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功能、流程修改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甲方提出新业务，且是核心业务，需尽快响应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产品设计做得不够细致，未考虑周到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评审原型时成员未积极思考及讨论，敲定的功能在实际开发过程中发现问题，经讨论后适当修改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26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实际工作节点与计划有少许偏差</a:t>
                      </a:r>
                      <a:endParaRPr lang="zh-CN" alt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研发人员中途更换，交接工作成本大</a:t>
                      </a:r>
                      <a:endParaRPr lang="zh-CN" alt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交接后的成果与业务需求说明书符合度不高，修改成本大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基于系统功能点而言，项目时间有些许紧张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62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接口清单有疑问，数据不满足系统建设需求</a:t>
                      </a:r>
                      <a:endParaRPr lang="zh-CN" alt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合作公司距离远沟通成本高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需求调研时，对于部分功能及所需接口已和金证达成一致，对方未将信息传达给产品经理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024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开发成果与原型不匹配</a:t>
                      </a:r>
                      <a:endParaRPr lang="zh-CN" alt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设计阶段就与原型有少许偏差，前端跟着错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开发过程成员沟通不到位，对需求或流程未达成一致理解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开发过程中不太注重查看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PRD</a:t>
                      </a:r>
                      <a:endParaRPr lang="en-US" altLang="zh-CN" sz="140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</a:rPr>
                        <a:t>不关注项目群消息，即便艾特到当事人，发送的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消息仍没有回应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49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测试出现许多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sym typeface="+mn-ea"/>
                        </a:rPr>
                        <a:t>bug</a:t>
                      </a: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，影响主干业务</a:t>
                      </a:r>
                      <a:endParaRPr lang="zh-CN" alt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开发过程成员沟通不到位，对需求或流程未达成一致理解</a:t>
                      </a:r>
                      <a:endParaRPr lang="zh-CN" altLang="en-US" sz="14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"/>
                      </a:pPr>
                      <a:r>
                        <a:rPr lang="zh-CN" altLang="en-US" sz="1400">
                          <a:solidFill>
                            <a:schemeClr val="bg1"/>
                          </a:solidFill>
                          <a:sym typeface="+mn-ea"/>
                        </a:rPr>
                        <a:t>开发过程中不太注重查看</a:t>
                      </a:r>
                      <a:r>
                        <a:rPr lang="en-US" altLang="zh-CN" sz="1400">
                          <a:solidFill>
                            <a:schemeClr val="bg1"/>
                          </a:solidFill>
                          <a:sym typeface="+mn-ea"/>
                        </a:rPr>
                        <a:t>PRD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三角形 31"/>
          <p:cNvSpPr/>
          <p:nvPr/>
        </p:nvSpPr>
        <p:spPr>
          <a:xfrm rot="12600000">
            <a:off x="3940166" y="1240569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0">
                <a:srgbClr val="FF913A"/>
              </a:gs>
              <a:gs pos="99000">
                <a:srgbClr val="FE085B">
                  <a:alpha val="6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31"/>
          <p:cNvSpPr/>
          <p:nvPr/>
        </p:nvSpPr>
        <p:spPr>
          <a:xfrm rot="16200000">
            <a:off x="3846757" y="1066010"/>
            <a:ext cx="4432728" cy="4276764"/>
          </a:xfrm>
          <a:custGeom>
            <a:avLst/>
            <a:gdLst>
              <a:gd name="connsiteX0" fmla="*/ 0 w 4010297"/>
              <a:gd name="connsiteY0" fmla="*/ 3457153 h 3457153"/>
              <a:gd name="connsiteX1" fmla="*/ 2005149 w 4010297"/>
              <a:gd name="connsiteY1" fmla="*/ 0 h 3457153"/>
              <a:gd name="connsiteX2" fmla="*/ 4010297 w 4010297"/>
              <a:gd name="connsiteY2" fmla="*/ 3457153 h 3457153"/>
              <a:gd name="connsiteX3" fmla="*/ 0 w 4010297"/>
              <a:gd name="connsiteY3" fmla="*/ 3457153 h 3457153"/>
              <a:gd name="connsiteX0-1" fmla="*/ 0 w 4010297"/>
              <a:gd name="connsiteY0-2" fmla="*/ 3457571 h 3457571"/>
              <a:gd name="connsiteX1-3" fmla="*/ 2005149 w 4010297"/>
              <a:gd name="connsiteY1-4" fmla="*/ 418 h 3457571"/>
              <a:gd name="connsiteX2-5" fmla="*/ 4010297 w 4010297"/>
              <a:gd name="connsiteY2-6" fmla="*/ 3457571 h 3457571"/>
              <a:gd name="connsiteX3-7" fmla="*/ 0 w 4010297"/>
              <a:gd name="connsiteY3-8" fmla="*/ 3457571 h 3457571"/>
              <a:gd name="connsiteX0-9" fmla="*/ 211509 w 4221806"/>
              <a:gd name="connsiteY0-10" fmla="*/ 3457571 h 3952324"/>
              <a:gd name="connsiteX1-11" fmla="*/ 2216658 w 4221806"/>
              <a:gd name="connsiteY1-12" fmla="*/ 418 h 3952324"/>
              <a:gd name="connsiteX2-13" fmla="*/ 4221806 w 4221806"/>
              <a:gd name="connsiteY2-14" fmla="*/ 3457571 h 3952324"/>
              <a:gd name="connsiteX3-15" fmla="*/ 211509 w 4221806"/>
              <a:gd name="connsiteY3-16" fmla="*/ 3457571 h 3952324"/>
              <a:gd name="connsiteX0-17" fmla="*/ 211509 w 4379741"/>
              <a:gd name="connsiteY0-18" fmla="*/ 3457558 h 4276764"/>
              <a:gd name="connsiteX1-19" fmla="*/ 2216658 w 4379741"/>
              <a:gd name="connsiteY1-20" fmla="*/ 405 h 4276764"/>
              <a:gd name="connsiteX2-21" fmla="*/ 4221806 w 4379741"/>
              <a:gd name="connsiteY2-22" fmla="*/ 3457558 h 4276764"/>
              <a:gd name="connsiteX3-23" fmla="*/ 211509 w 4379741"/>
              <a:gd name="connsiteY3-24" fmla="*/ 3457558 h 4276764"/>
              <a:gd name="connsiteX0-25" fmla="*/ 239948 w 4432728"/>
              <a:gd name="connsiteY0-26" fmla="*/ 3457558 h 4276764"/>
              <a:gd name="connsiteX1-27" fmla="*/ 2245097 w 4432728"/>
              <a:gd name="connsiteY1-28" fmla="*/ 405 h 4276764"/>
              <a:gd name="connsiteX2-29" fmla="*/ 4250245 w 4432728"/>
              <a:gd name="connsiteY2-30" fmla="*/ 3457558 h 4276764"/>
              <a:gd name="connsiteX3-31" fmla="*/ 239948 w 4432728"/>
              <a:gd name="connsiteY3-32" fmla="*/ 3457558 h 4276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32728" h="4276764">
                <a:moveTo>
                  <a:pt x="239948" y="3457558"/>
                </a:moveTo>
                <a:cubicBezTo>
                  <a:pt x="-567772" y="2344363"/>
                  <a:pt x="806006" y="36741"/>
                  <a:pt x="2245097" y="405"/>
                </a:cubicBezTo>
                <a:cubicBezTo>
                  <a:pt x="3684188" y="-35931"/>
                  <a:pt x="4907743" y="2386404"/>
                  <a:pt x="4250245" y="3457558"/>
                </a:cubicBezTo>
                <a:cubicBezTo>
                  <a:pt x="3592747" y="4528712"/>
                  <a:pt x="1047668" y="4570753"/>
                  <a:pt x="239948" y="3457558"/>
                </a:cubicBezTo>
                <a:close/>
              </a:path>
            </a:pathLst>
          </a:custGeom>
          <a:gradFill>
            <a:gsLst>
              <a:gs pos="99000">
                <a:srgbClr val="FF913A">
                  <a:alpha val="50000"/>
                </a:srgbClr>
              </a:gs>
              <a:gs pos="0">
                <a:srgbClr val="FE085B">
                  <a:alpha val="50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1254" y="2964152"/>
            <a:ext cx="35699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>
                <a:solidFill>
                  <a:schemeClr val="bg1"/>
                </a:solidFill>
              </a:rPr>
              <a:t>4</a:t>
            </a:r>
            <a:r>
              <a:rPr kumimoji="1" lang="zh-CN" altLang="en-US" sz="4800">
                <a:solidFill>
                  <a:schemeClr val="bg1"/>
                </a:solidFill>
              </a:rPr>
              <a:t>、分析原因</a:t>
            </a:r>
            <a:endParaRPr kumimoji="1"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演示</Application>
  <PresentationFormat>宽屏</PresentationFormat>
  <Paragraphs>175</Paragraphs>
  <Slides>13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方正书宋_GBK</vt:lpstr>
      <vt:lpstr>Wingdings</vt:lpstr>
      <vt:lpstr>Arial</vt:lpstr>
      <vt:lpstr>微软雅黑</vt:lpstr>
      <vt:lpstr>Wingdings</vt:lpstr>
      <vt:lpstr>苹方-简</vt:lpstr>
      <vt:lpstr>思源黑体 CN Regular</vt:lpstr>
      <vt:lpstr>宋体</vt:lpstr>
      <vt:lpstr>Arial Unicode MS</vt:lpstr>
      <vt:lpstr>DengXian</vt:lpstr>
      <vt:lpstr>汉仪中等线KW</vt:lpstr>
      <vt:lpstr>Arial Black</vt:lpstr>
      <vt:lpstr>汉仪书宋二KW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yeyanping</cp:lastModifiedBy>
  <cp:revision>748</cp:revision>
  <dcterms:created xsi:type="dcterms:W3CDTF">2020-01-11T13:05:15Z</dcterms:created>
  <dcterms:modified xsi:type="dcterms:W3CDTF">2020-01-11T13:05:15Z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