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fal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RIZA23171618008/web/invitations" TargetMode="External" Type="http://schemas.openxmlformats.org/officeDocument/2006/relationships/hyperlink"/><Relationship Id="rId11" Target="https://github.com/RIZA23171618008/web/invitations" TargetMode="External" Type="http://schemas.openxmlformats.org/officeDocument/2006/relationships/hyperlink"/><Relationship Id="rId12" Target="https://github.com/RIZA23171618008/web/invitations" TargetMode="External" Type="http://schemas.openxmlformats.org/officeDocument/2006/relationships/hyperlink"/><Relationship Id="rId2" Target="https://github.com/RIZA23171618008/web/invitations" TargetMode="External" Type="http://schemas.openxmlformats.org/officeDocument/2006/relationships/hyperlink"/><Relationship Id="rId3" Target="https://github.com/RIZA23171618008/web/invitations" TargetMode="External" Type="http://schemas.openxmlformats.org/officeDocument/2006/relationships/hyperlink"/><Relationship Id="rId4" Target="https://github.com/RIZA23171618008/web/invitations" TargetMode="External" Type="http://schemas.openxmlformats.org/officeDocument/2006/relationships/hyperlink"/><Relationship Id="rId5" Target="https://github.com/RIZA23171618008/web/invitations" TargetMode="External" Type="http://schemas.openxmlformats.org/officeDocument/2006/relationships/hyperlink"/><Relationship Id="rId6" Target="https://github.com/RIZA23171618008/web/invitations" TargetMode="External" Type="http://schemas.openxmlformats.org/officeDocument/2006/relationships/hyperlink"/><Relationship Id="rId7" Target="https://github.com/RIZA23171618008/web/invitations" TargetMode="External" Type="http://schemas.openxmlformats.org/officeDocument/2006/relationships/hyperlink"/><Relationship Id="rId8" Target="https://github.com/RIZA23171618008/web/invitations" TargetMode="External" Type="http://schemas.openxmlformats.org/officeDocument/2006/relationships/hyperlink"/><Relationship Id="rId9" Target="https://github.com/RIZA23171618008/web/invitation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212" y="4065026"/>
            <a:ext cx="162306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Hava Durumu Merkezi</a:t>
            </a:r>
          </a:p>
        </p:txBody>
      </p:sp>
      <p:sp>
        <p:nvSpPr>
          <p:cNvPr name="AutoShape 3" id="3"/>
          <p:cNvSpPr/>
          <p:nvPr/>
        </p:nvSpPr>
        <p:spPr>
          <a:xfrm>
            <a:off x="215696" y="5956507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215696" y="3888813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2709" y="781664"/>
            <a:ext cx="3238459" cy="92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SONUÇ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7733" y="2535593"/>
            <a:ext cx="12962379" cy="580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Projenin Özeti:"Hava Durumu Merkezi", kullanıcıların hava durumu bilgilerine kolayca erişebildiği, işlevsel ve kullanıcı dostu bir web uygulaması olarak geliştirilmiştir.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Modern web teknolojileri ve harici bir API etkin bir şekilde kullanılmıştır.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Kazanımlar / Öğrenilenler:API entegrasyonu, asenkron JavaScript, DOM manipülasyonu ve duyarlı tasarım konularında pratik deneyim kazanıldı.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Proje yönetimi ve problem çözme becerileri geliştirildi.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843974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9148" y="2872301"/>
            <a:ext cx="9864315" cy="417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643" indent="-510821" lvl="1">
              <a:lnSpc>
                <a:spcPts val="6624"/>
              </a:lnSpc>
              <a:buFont typeface="Arial"/>
              <a:buChar char="•"/>
            </a:pPr>
            <a:r>
              <a:rPr lang="en-US" sz="473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Rıza Yurtseven 23181617008</a:t>
            </a:r>
          </a:p>
          <a:p>
            <a:pPr algn="l" marL="1021643" indent="-510821" lvl="1">
              <a:lnSpc>
                <a:spcPts val="6624"/>
              </a:lnSpc>
              <a:buFont typeface="Arial"/>
              <a:buChar char="•"/>
            </a:pPr>
            <a:r>
              <a:rPr lang="en-US" sz="473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Adem Halit Karagöz 23181616005</a:t>
            </a:r>
          </a:p>
          <a:p>
            <a:pPr algn="l" marL="1021643" indent="-510821" lvl="1">
              <a:lnSpc>
                <a:spcPts val="6624"/>
              </a:lnSpc>
              <a:buFont typeface="Arial"/>
              <a:buChar char="•"/>
            </a:pPr>
            <a:r>
              <a:rPr lang="en-US" sz="473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Mertcan Hırlak 23181617013</a:t>
            </a:r>
          </a:p>
          <a:p>
            <a:pPr algn="l" marL="1021643" indent="-510821" lvl="1">
              <a:lnSpc>
                <a:spcPts val="6624"/>
              </a:lnSpc>
              <a:buFont typeface="Arial"/>
              <a:buChar char="•"/>
            </a:pPr>
            <a:r>
              <a:rPr lang="en-US" sz="473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Mehmet Fatih Ekici 23181616032</a:t>
            </a:r>
          </a:p>
          <a:p>
            <a:pPr algn="l" marL="1021643" indent="-510821" lvl="1">
              <a:lnSpc>
                <a:spcPts val="6624"/>
              </a:lnSpc>
              <a:buFont typeface="Arial"/>
              <a:buChar char="•"/>
            </a:pPr>
            <a:r>
              <a:rPr lang="en-US" sz="473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Berkay Köklü 23181616014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6230600" cy="92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5402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BİZ KİMİZ?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57602" y="928633"/>
            <a:ext cx="10464007" cy="92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Rafale"/>
                <a:ea typeface="Rafale"/>
                <a:cs typeface="Rafale"/>
                <a:sym typeface="Rafale"/>
              </a:rPr>
              <a:t>PROJEYE GIRIŞ VE AMAÇ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01428"/>
            <a:ext cx="14683316" cy="641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Motivasyon: </a:t>
            </a:r>
          </a:p>
          <a:p>
            <a:pPr algn="l" marL="653959" indent="-326980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Kullanıcıların anlık hava durumu bilgisine ve gelecek tahminlerine hızlı ve kolay erişim ihtiyacı.</a:t>
            </a:r>
          </a:p>
          <a:p>
            <a:pPr algn="l" marL="653959" indent="-326980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Web teknolojilerini (HTML, CSS, JS, API) kullanarak pratik bir uygulama geliştirme isteği.</a:t>
            </a:r>
          </a:p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Projenin Temel Amacı:</a:t>
            </a:r>
          </a:p>
          <a:p>
            <a:pPr algn="l" marL="653959" indent="-326980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 Kullanıcılara diledikleri şehrin güncel hava durumunu ve 5 günlük detaylı tahminini sunmak.</a:t>
            </a:r>
          </a:p>
          <a:p>
            <a:pPr algn="l" marL="653959" indent="-326980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Sık kontrol edilen şehirleri favorilere ekleyerek hızlı erişim imkanı sağlamak.</a:t>
            </a:r>
          </a:p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Hedef Kullanıcı:</a:t>
            </a:r>
          </a:p>
          <a:p>
            <a:pPr algn="l" marL="653959" indent="-326980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 Günlük hava durumu bilgisini merak eden herkes.</a:t>
            </a:r>
          </a:p>
          <a:p>
            <a:pPr algn="l">
              <a:lnSpc>
                <a:spcPts val="42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476121" y="9861547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30453" y="2109859"/>
            <a:ext cx="15423966" cy="694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1"/>
              </a:lnSpc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2" tooltip="https://github.com/RIZA23171618008/web/invitations"/>
              </a:rPr>
              <a:t>Frontend (Arayüz Geliştirme):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3" tooltip="https://github.com/RIZA23171618008/web/invitations"/>
              </a:rPr>
              <a:t>HTML5: Sayfa yapısı ve içeriğin temel iskeleti.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4" tooltip="https://github.com/RIZA23171618008/web/invitations"/>
              </a:rPr>
              <a:t>CSS3: Görsel tasarım, stil ve varsayılan koyu tema uygulaması.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5" tooltip="https://github.com/RIZA23171618008/web/invitations"/>
              </a:rPr>
              <a:t>JavaScript (ES6+): Dinamik işlevsellik, kullanıcı etkileşimleri ve API iletişimi.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6" tooltip="https://github.com/RIZA23171618008/web/invitations"/>
              </a:rPr>
              <a:t>jQuery: DOM manipülasyonu ve AJAX işlemlerinin kolaylaştırılması.</a:t>
            </a:r>
          </a:p>
          <a:p>
            <a:pPr algn="l">
              <a:lnSpc>
                <a:spcPts val="4281"/>
              </a:lnSpc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7" tooltip="https://github.com/RIZA23171618008/web/invitations"/>
              </a:rPr>
              <a:t>Bootstrap 5: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8" tooltip="https://github.com/RIZA23171618008/web/invitations"/>
              </a:rPr>
              <a:t> Duyarlı (responsive) tasarım ve hazır UI bileşenleri.</a:t>
            </a:r>
          </a:p>
          <a:p>
            <a:pPr algn="l" marL="1320452" indent="-440151" lvl="2">
              <a:lnSpc>
                <a:spcPts val="4281"/>
              </a:lnSpc>
              <a:buFont typeface="Arial"/>
              <a:buChar char="⚬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9" tooltip="https://github.com/RIZA23171618008/web/invitations"/>
              </a:rPr>
              <a:t>Veri Kaynağı (API):OpenWeatherMap API:5 Günlük / 3 Saatlik Tahmin API'si (Ana tahminler için).</a:t>
            </a:r>
          </a:p>
          <a:p>
            <a:pPr algn="l" marL="1320452" indent="-440151" lvl="2">
              <a:lnSpc>
                <a:spcPts val="4281"/>
              </a:lnSpc>
              <a:buFont typeface="Arial"/>
              <a:buChar char="⚬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10" tooltip="https://github.com/RIZA23171618008/web/invitations"/>
              </a:rPr>
              <a:t>Anlık Hava Durumu API'si (Favori şehirlerin güncel verileri için).</a:t>
            </a:r>
          </a:p>
          <a:p>
            <a:pPr algn="l">
              <a:lnSpc>
                <a:spcPts val="4281"/>
              </a:lnSpc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11" tooltip="https://github.com/RIZA23171618008/web/invitations"/>
              </a:rPr>
              <a:t>Veri Saklama (Tarayıcıda):</a:t>
            </a:r>
          </a:p>
          <a:p>
            <a:pPr algn="l" marL="660226" indent="-33011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  <a:hlinkClick r:id="rId12" tooltip="https://github.com/RIZA23171618008/web/invitations"/>
              </a:rPr>
              <a:t>LocalStorage: Favori şehirlerin kalıcı olarak saklanması.</a:t>
            </a:r>
          </a:p>
          <a:p>
            <a:pPr algn="l">
              <a:lnSpc>
                <a:spcPts val="428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30453" y="9046963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400" y="506735"/>
            <a:ext cx="16230600" cy="92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 KULLANILAN TEKNOLOJILER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9774" y="2070763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011959" y="4607324"/>
            <a:ext cx="11718877" cy="3083287"/>
          </a:xfrm>
          <a:custGeom>
            <a:avLst/>
            <a:gdLst/>
            <a:ahLst/>
            <a:cxnLst/>
            <a:rect r="r" b="b" t="t" l="l"/>
            <a:pathLst>
              <a:path h="3083287" w="11718877">
                <a:moveTo>
                  <a:pt x="0" y="0"/>
                </a:moveTo>
                <a:lnTo>
                  <a:pt x="11718877" y="0"/>
                </a:lnTo>
                <a:lnTo>
                  <a:pt x="11718877" y="3083288"/>
                </a:lnTo>
                <a:lnTo>
                  <a:pt x="0" y="308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1" t="0" r="-84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2853" y="4364483"/>
            <a:ext cx="5059807" cy="3568971"/>
          </a:xfrm>
          <a:custGeom>
            <a:avLst/>
            <a:gdLst/>
            <a:ahLst/>
            <a:cxnLst/>
            <a:rect r="r" b="b" t="t" l="l"/>
            <a:pathLst>
              <a:path h="3568971" w="5059807">
                <a:moveTo>
                  <a:pt x="0" y="0"/>
                </a:moveTo>
                <a:lnTo>
                  <a:pt x="5059807" y="0"/>
                </a:lnTo>
                <a:lnTo>
                  <a:pt x="5059807" y="3568971"/>
                </a:lnTo>
                <a:lnTo>
                  <a:pt x="0" y="3568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1540" y="914400"/>
            <a:ext cx="11119045" cy="92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Rafale"/>
                <a:ea typeface="Rafale"/>
                <a:cs typeface="Rafale"/>
                <a:sym typeface="Rafale"/>
              </a:rPr>
              <a:t>UYGULAMANIN TEMEL ÖZELLIKLERI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227925"/>
            <a:ext cx="17105625" cy="168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Şehir Bazlı Hava Durumu Arama:</a:t>
            </a:r>
          </a:p>
          <a:p>
            <a:pPr algn="l" marL="691957" indent="-345978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Girilen şehrin anlık verileri (favoriler için) ve 5 günlük detaylı hava tahmini.</a:t>
            </a:r>
          </a:p>
          <a:p>
            <a:pPr algn="l">
              <a:lnSpc>
                <a:spcPts val="448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37556" y="1551242"/>
            <a:ext cx="6739680" cy="5900836"/>
          </a:xfrm>
          <a:custGeom>
            <a:avLst/>
            <a:gdLst/>
            <a:ahLst/>
            <a:cxnLst/>
            <a:rect r="r" b="b" t="t" l="l"/>
            <a:pathLst>
              <a:path h="5900836" w="6739680">
                <a:moveTo>
                  <a:pt x="0" y="0"/>
                </a:moveTo>
                <a:lnTo>
                  <a:pt x="6739680" y="0"/>
                </a:lnTo>
                <a:lnTo>
                  <a:pt x="6739680" y="5900836"/>
                </a:lnTo>
                <a:lnTo>
                  <a:pt x="0" y="590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918" y="3757670"/>
            <a:ext cx="9376732" cy="379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307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Detaylı Tahmin Bilgileri:</a:t>
            </a:r>
          </a:p>
          <a:p>
            <a:pPr algn="l" marL="663216" indent="-331608" lvl="1">
              <a:lnSpc>
                <a:spcPts val="4300"/>
              </a:lnSpc>
              <a:buFont typeface="Arial"/>
              <a:buChar char="•"/>
            </a:pPr>
            <a:r>
              <a:rPr lang="en-US" sz="307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Her gün için: Tarih, açıklayıcı ikon, hava durumu açıklaması.</a:t>
            </a:r>
          </a:p>
          <a:p>
            <a:pPr algn="l" marL="663216" indent="-331608" lvl="1">
              <a:lnSpc>
                <a:spcPts val="4300"/>
              </a:lnSpc>
              <a:buFont typeface="Arial"/>
              <a:buChar char="•"/>
            </a:pPr>
            <a:r>
              <a:rPr lang="en-US" sz="307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Minimum ve maksimum sıcaklık değerleri.</a:t>
            </a:r>
          </a:p>
          <a:p>
            <a:pPr algn="l" marL="663216" indent="-331608" lvl="1">
              <a:lnSpc>
                <a:spcPts val="4300"/>
              </a:lnSpc>
              <a:buFont typeface="Arial"/>
              <a:buChar char="•"/>
            </a:pPr>
            <a:r>
              <a:rPr lang="en-US" sz="307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Ortalama nem oranı ve rüzgar hızı.</a:t>
            </a:r>
          </a:p>
          <a:p>
            <a:pPr algn="l">
              <a:lnSpc>
                <a:spcPts val="4300"/>
              </a:lnSpc>
            </a:pPr>
          </a:p>
          <a:p>
            <a:pPr algn="l">
              <a:lnSpc>
                <a:spcPts val="43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78899" y="3546435"/>
            <a:ext cx="4800728" cy="5275711"/>
          </a:xfrm>
          <a:custGeom>
            <a:avLst/>
            <a:gdLst/>
            <a:ahLst/>
            <a:cxnLst/>
            <a:rect r="r" b="b" t="t" l="l"/>
            <a:pathLst>
              <a:path h="5275711" w="4800728">
                <a:moveTo>
                  <a:pt x="0" y="0"/>
                </a:moveTo>
                <a:lnTo>
                  <a:pt x="4800728" y="0"/>
                </a:lnTo>
                <a:lnTo>
                  <a:pt x="4800728" y="5275711"/>
                </a:lnTo>
                <a:lnTo>
                  <a:pt x="0" y="5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73750" y="3546435"/>
            <a:ext cx="10107343" cy="3490459"/>
          </a:xfrm>
          <a:custGeom>
            <a:avLst/>
            <a:gdLst/>
            <a:ahLst/>
            <a:cxnLst/>
            <a:rect r="r" b="b" t="t" l="l"/>
            <a:pathLst>
              <a:path h="3490459" w="10107343">
                <a:moveTo>
                  <a:pt x="0" y="0"/>
                </a:moveTo>
                <a:lnTo>
                  <a:pt x="10107343" y="0"/>
                </a:lnTo>
                <a:lnTo>
                  <a:pt x="10107343" y="3490459"/>
                </a:lnTo>
                <a:lnTo>
                  <a:pt x="0" y="3490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4996" y="90651"/>
            <a:ext cx="14012334" cy="326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085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Favori Şehirler Yönetimi:</a:t>
            </a:r>
          </a:p>
          <a:p>
            <a:pPr algn="l" marL="666065" indent="-333033" lvl="1">
              <a:lnSpc>
                <a:spcPts val="4319"/>
              </a:lnSpc>
              <a:buFont typeface="Arial"/>
              <a:buChar char="•"/>
            </a:pPr>
            <a:r>
              <a:rPr lang="en-US" sz="3085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Sık kullanılan şehirleri favorilere ekleyebilme (maksimum 5 şehir).</a:t>
            </a:r>
          </a:p>
          <a:p>
            <a:pPr algn="l" marL="666065" indent="-333033" lvl="1">
              <a:lnSpc>
                <a:spcPts val="4319"/>
              </a:lnSpc>
              <a:buFont typeface="Arial"/>
              <a:buChar char="•"/>
            </a:pPr>
            <a:r>
              <a:rPr lang="en-US" sz="3085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Favori şehirleri silebilme.</a:t>
            </a:r>
          </a:p>
          <a:p>
            <a:pPr algn="l" marL="666065" indent="-333033" lvl="1">
              <a:lnSpc>
                <a:spcPts val="4319"/>
              </a:lnSpc>
              <a:buFont typeface="Arial"/>
              <a:buChar char="•"/>
            </a:pPr>
            <a:r>
              <a:rPr lang="en-US" sz="3085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Favori şehirlerin anlık hava durumunu kartlar üzerinde görüntüleme.</a:t>
            </a:r>
          </a:p>
          <a:p>
            <a:pPr algn="l" marL="666065" indent="-333033" lvl="1">
              <a:lnSpc>
                <a:spcPts val="4319"/>
              </a:lnSpc>
              <a:buFont typeface="Arial"/>
              <a:buChar char="•"/>
            </a:pPr>
            <a:r>
              <a:rPr lang="en-US" sz="3085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Verilerin LocalStorage ile tarayıcıda saklanması.</a:t>
            </a:r>
          </a:p>
          <a:p>
            <a:pPr algn="l">
              <a:lnSpc>
                <a:spcPts val="4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45387" y="4289989"/>
            <a:ext cx="9179583" cy="4360302"/>
          </a:xfrm>
          <a:custGeom>
            <a:avLst/>
            <a:gdLst/>
            <a:ahLst/>
            <a:cxnLst/>
            <a:rect r="r" b="b" t="t" l="l"/>
            <a:pathLst>
              <a:path h="4360302" w="9179583">
                <a:moveTo>
                  <a:pt x="0" y="0"/>
                </a:moveTo>
                <a:lnTo>
                  <a:pt x="9179583" y="0"/>
                </a:lnTo>
                <a:lnTo>
                  <a:pt x="9179583" y="4360302"/>
                </a:lnTo>
                <a:lnTo>
                  <a:pt x="0" y="436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0219" y="380778"/>
            <a:ext cx="16647562" cy="391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6"/>
              </a:lnSpc>
            </a:pPr>
            <a:r>
              <a:rPr lang="en-US" sz="3697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Kullanıcı Arayüzü ve Deneyimi:</a:t>
            </a:r>
          </a:p>
          <a:p>
            <a:pPr algn="l" marL="798353" indent="-399176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Kalıcı koyu tema ile modern ve göz yormayan bir görünüm.</a:t>
            </a:r>
          </a:p>
          <a:p>
            <a:pPr algn="l" marL="798353" indent="-399176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API çağrıları sırasında yükleme animasyonu (spinner).</a:t>
            </a:r>
          </a:p>
          <a:p>
            <a:pPr algn="l" marL="798353" indent="-399176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Geçersiz girişler veya API hataları için kullanıcı dostu hata mesajları.</a:t>
            </a:r>
          </a:p>
          <a:p>
            <a:pPr algn="l" marL="798353" indent="-399176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Bootstrap ile sağlanmış tam duyarlı tasarım (mobil, tablet ve masaüstü uyumlu).</a:t>
            </a:r>
          </a:p>
          <a:p>
            <a:pPr algn="l">
              <a:lnSpc>
                <a:spcPts val="51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1010" y="600020"/>
            <a:ext cx="13052357" cy="92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Rafale"/>
                <a:ea typeface="Rafale"/>
                <a:cs typeface="Rafale"/>
                <a:sym typeface="Rafale"/>
              </a:rPr>
              <a:t>KARŞILAŞILAN ZORLUKLAR VE ÇÖZÜMLER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5964" y="2019976"/>
            <a:ext cx="16584526" cy="690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2"/>
              </a:lnSpc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 API Veri YönetimiSorun: OpenWeatherMap'ten gelen 3 saatlik detaylı veriyi anlamlı günlük tahminlere (min/max sıcaklık, genel durum) dönüştürmek.</a:t>
            </a:r>
          </a:p>
          <a:p>
            <a:pPr algn="l" marL="648114" indent="-324057" lvl="1">
              <a:lnSpc>
                <a:spcPts val="4202"/>
              </a:lnSpc>
              <a:buFont typeface="Arial"/>
              <a:buChar char="•"/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Çözüm: processForecastData fonksiyonu ile verileri tarih bazlı gruplama, sıcaklıkları işleme ve temsili bir hava durumu/ikon seçme algoritması geliştirildi.</a:t>
            </a:r>
          </a:p>
          <a:p>
            <a:pPr algn="l">
              <a:lnSpc>
                <a:spcPts val="4202"/>
              </a:lnSpc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 Asenkron İşlemlerSorun: API isteklerinin asenkron doğası nedeniyle veri gelmeden arayüzü güncellemeye çalışma veya sıralama sorunları.</a:t>
            </a:r>
          </a:p>
          <a:p>
            <a:pPr algn="l" marL="648114" indent="-324057" lvl="1">
              <a:lnSpc>
                <a:spcPts val="4202"/>
              </a:lnSpc>
              <a:buFont typeface="Arial"/>
              <a:buChar char="•"/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Çözüm: jQuery AJAX success, error, complete callback fonksiyonları etkin bir şekilde kullanılarak veri akışı yönetildi. Yükleme animasyonları ile kullanıcı deneyimi iyileştirildi.</a:t>
            </a:r>
          </a:p>
          <a:p>
            <a:pPr algn="l">
              <a:lnSpc>
                <a:spcPts val="4202"/>
              </a:lnSpc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Dinamik Arayüz GüncellemeleriSorun: JavaScript ile çok sayıda DOM elemanını (tahmin kartları, favori kartları) verimli bir şekilde oluşturmak ve güncellemek.</a:t>
            </a:r>
          </a:p>
          <a:p>
            <a:pPr algn="l" marL="648114" indent="-324057" lvl="1">
              <a:lnSpc>
                <a:spcPts val="4202"/>
              </a:lnSpc>
              <a:buFont typeface="Arial"/>
              <a:buChar char="•"/>
            </a:pPr>
            <a:r>
              <a:rPr lang="en-US" sz="3001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Çözüm: jQuery'nin DOM manipülasyon yetenekleri kullanılarak dinamik HTML içerikleri oluşturuldu ve olay dinleyicileri (event delegation) ile yönetildi.</a:t>
            </a:r>
          </a:p>
          <a:p>
            <a:pPr algn="l">
              <a:lnSpc>
                <a:spcPts val="420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2853" y="8488366"/>
            <a:ext cx="1396494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Rafale"/>
                <a:ea typeface="Rafale"/>
                <a:cs typeface="Rafale"/>
                <a:sym typeface="Rafale"/>
              </a:rPr>
              <a:t>08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DAGnt3cUM0c</dc:identifier>
  <dcterms:modified xsi:type="dcterms:W3CDTF">2011-08-01T06:04:30Z</dcterms:modified>
  <cp:revision>1</cp:revision>
  <dc:title>Minimalist Temalı Pastel Renkli Portfolyo Sunumu</dc:title>
</cp:coreProperties>
</file>