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4" r:id="rId28"/>
    <p:sldId id="285" r:id="rId29"/>
    <p:sldId id="286" r:id="rId30"/>
    <p:sldId id="287" r:id="rId31"/>
    <p:sldId id="288" r:id="rId32"/>
    <p:sldId id="289" r:id="rId33"/>
    <p:sldId id="290" r:id="rId34"/>
    <p:sldId id="291" r:id="rId35"/>
    <p:sldId id="292" r:id="rId36"/>
    <p:sldId id="293" r:id="rId37"/>
    <p:sldId id="283" r:id="rId38"/>
    <p:sldId id="294" r:id="rId39"/>
    <p:sldId id="295" r:id="rId40"/>
    <p:sldId id="296" r:id="rId41"/>
    <p:sldId id="297" r:id="rId42"/>
    <p:sldId id="299"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C6FF85-4214-4313-8BE7-BA4F2031C1F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272943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6FF85-4214-4313-8BE7-BA4F2031C1F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50063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6FF85-4214-4313-8BE7-BA4F2031C1F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238601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6FF85-4214-4313-8BE7-BA4F2031C1F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176119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6FF85-4214-4313-8BE7-BA4F2031C1F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215089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C6FF85-4214-4313-8BE7-BA4F2031C1F5}"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269069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C6FF85-4214-4313-8BE7-BA4F2031C1F5}" type="datetimeFigureOut">
              <a:rPr lang="en-US" smtClean="0"/>
              <a:t>9/23/2014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218801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C6FF85-4214-4313-8BE7-BA4F2031C1F5}" type="datetimeFigureOut">
              <a:rPr lang="en-US" smtClean="0"/>
              <a:t>9/23/2014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398338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6FF85-4214-4313-8BE7-BA4F2031C1F5}" type="datetimeFigureOut">
              <a:rPr lang="en-US" smtClean="0"/>
              <a:t>9/23/2014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156817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6FF85-4214-4313-8BE7-BA4F2031C1F5}"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38242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6FF85-4214-4313-8BE7-BA4F2031C1F5}"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007C-BADE-4756-B975-5474531D0BC0}" type="slidenum">
              <a:rPr lang="en-US" smtClean="0"/>
              <a:t>‹#›</a:t>
            </a:fld>
            <a:endParaRPr lang="en-US"/>
          </a:p>
        </p:txBody>
      </p:sp>
    </p:spTree>
    <p:extLst>
      <p:ext uri="{BB962C8B-B14F-4D97-AF65-F5344CB8AC3E}">
        <p14:creationId xmlns:p14="http://schemas.microsoft.com/office/powerpoint/2010/main" val="88355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6FF85-4214-4313-8BE7-BA4F2031C1F5}" type="datetimeFigureOut">
              <a:rPr lang="en-US" smtClean="0"/>
              <a:t>9/23/2014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E007C-BADE-4756-B975-5474531D0BC0}" type="slidenum">
              <a:rPr lang="en-US" smtClean="0"/>
              <a:t>‹#›</a:t>
            </a:fld>
            <a:endParaRPr lang="en-US"/>
          </a:p>
        </p:txBody>
      </p:sp>
    </p:spTree>
    <p:extLst>
      <p:ext uri="{BB962C8B-B14F-4D97-AF65-F5344CB8AC3E}">
        <p14:creationId xmlns:p14="http://schemas.microsoft.com/office/powerpoint/2010/main" val="2216670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4100" y="228600"/>
            <a:ext cx="6438900" cy="792162"/>
          </a:xfrm>
        </p:spPr>
        <p:txBody>
          <a:bodyPr>
            <a:noAutofit/>
          </a:bodyPr>
          <a:lstStyle/>
          <a:p>
            <a:pPr algn="l"/>
            <a:r>
              <a:rPr lang="en-US" sz="2400" smtClean="0"/>
              <a:t>DeMiracle Training Coaching and Consulting</a:t>
            </a:r>
            <a:br>
              <a:rPr lang="en-US" sz="2400" smtClean="0"/>
            </a:br>
            <a:r>
              <a:rPr lang="en-US" sz="2400" smtClean="0"/>
              <a:t>Your Partner for Miracle Life</a:t>
            </a:r>
            <a:endParaRPr lang="en-US" sz="2400"/>
          </a:p>
        </p:txBody>
      </p:sp>
      <p:pic>
        <p:nvPicPr>
          <p:cNvPr id="1026" name="Picture 2" descr="D:\De'Miracle\About DeMiracle\Logo\DeMiracle_transpara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8" y="152400"/>
            <a:ext cx="1497012" cy="995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1371600"/>
            <a:ext cx="91440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Picture yang berubah-ubah</a:t>
            </a:r>
            <a:endParaRPr lang="en-US"/>
          </a:p>
        </p:txBody>
      </p:sp>
      <p:sp>
        <p:nvSpPr>
          <p:cNvPr id="7" name="Title 3"/>
          <p:cNvSpPr txBox="1">
            <a:spLocks/>
          </p:cNvSpPr>
          <p:nvPr/>
        </p:nvSpPr>
        <p:spPr>
          <a:xfrm>
            <a:off x="76200" y="3733800"/>
            <a:ext cx="1143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Welcome</a:t>
            </a:r>
            <a:endParaRPr lang="en-US" sz="1800"/>
          </a:p>
        </p:txBody>
      </p:sp>
      <p:sp>
        <p:nvSpPr>
          <p:cNvPr id="8" name="Title 3"/>
          <p:cNvSpPr txBox="1">
            <a:spLocks/>
          </p:cNvSpPr>
          <p:nvPr/>
        </p:nvSpPr>
        <p:spPr>
          <a:xfrm>
            <a:off x="1524000" y="3751006"/>
            <a:ext cx="1143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Solution</a:t>
            </a:r>
            <a:endParaRPr lang="en-US" sz="1800"/>
          </a:p>
        </p:txBody>
      </p:sp>
      <p:sp>
        <p:nvSpPr>
          <p:cNvPr id="9" name="Title 3"/>
          <p:cNvSpPr txBox="1">
            <a:spLocks/>
          </p:cNvSpPr>
          <p:nvPr/>
        </p:nvSpPr>
        <p:spPr>
          <a:xfrm>
            <a:off x="3429000" y="3733800"/>
            <a:ext cx="1143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Articles</a:t>
            </a:r>
            <a:endParaRPr lang="en-US" sz="1800"/>
          </a:p>
        </p:txBody>
      </p:sp>
      <p:sp>
        <p:nvSpPr>
          <p:cNvPr id="10" name="Title 3"/>
          <p:cNvSpPr txBox="1">
            <a:spLocks/>
          </p:cNvSpPr>
          <p:nvPr/>
        </p:nvSpPr>
        <p:spPr>
          <a:xfrm>
            <a:off x="4953000" y="3766457"/>
            <a:ext cx="1143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Service</a:t>
            </a:r>
            <a:endParaRPr lang="en-US" sz="1800"/>
          </a:p>
        </p:txBody>
      </p:sp>
      <p:sp>
        <p:nvSpPr>
          <p:cNvPr id="11" name="Title 3"/>
          <p:cNvSpPr txBox="1">
            <a:spLocks/>
          </p:cNvSpPr>
          <p:nvPr/>
        </p:nvSpPr>
        <p:spPr>
          <a:xfrm>
            <a:off x="6400800" y="3751006"/>
            <a:ext cx="1143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Facilitator</a:t>
            </a:r>
            <a:endParaRPr lang="en-US" sz="1800"/>
          </a:p>
        </p:txBody>
      </p:sp>
      <p:grpSp>
        <p:nvGrpSpPr>
          <p:cNvPr id="2" name="Group 1"/>
          <p:cNvGrpSpPr/>
          <p:nvPr/>
        </p:nvGrpSpPr>
        <p:grpSpPr>
          <a:xfrm>
            <a:off x="1011351" y="4337869"/>
            <a:ext cx="2895600" cy="1687461"/>
            <a:chOff x="1143000" y="4381500"/>
            <a:chExt cx="2895600" cy="1687461"/>
          </a:xfrm>
        </p:grpSpPr>
        <p:sp>
          <p:nvSpPr>
            <p:cNvPr id="12" name="Title 3"/>
            <p:cNvSpPr txBox="1">
              <a:spLocks/>
            </p:cNvSpPr>
            <p:nvPr/>
          </p:nvSpPr>
          <p:spPr>
            <a:xfrm>
              <a:off x="1447800" y="4381500"/>
              <a:ext cx="25908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Personal Programme</a:t>
              </a:r>
              <a:endParaRPr lang="en-US" sz="1800"/>
            </a:p>
          </p:txBody>
        </p:sp>
        <p:sp>
          <p:nvSpPr>
            <p:cNvPr id="13" name="Title 3"/>
            <p:cNvSpPr txBox="1">
              <a:spLocks/>
            </p:cNvSpPr>
            <p:nvPr/>
          </p:nvSpPr>
          <p:spPr>
            <a:xfrm>
              <a:off x="1295400" y="4800600"/>
              <a:ext cx="25908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Public Programme</a:t>
              </a:r>
              <a:endParaRPr lang="en-US" sz="1800"/>
            </a:p>
          </p:txBody>
        </p:sp>
        <p:sp>
          <p:nvSpPr>
            <p:cNvPr id="14" name="Title 3"/>
            <p:cNvSpPr txBox="1">
              <a:spLocks/>
            </p:cNvSpPr>
            <p:nvPr/>
          </p:nvSpPr>
          <p:spPr>
            <a:xfrm>
              <a:off x="1447800" y="5181600"/>
              <a:ext cx="25908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Corporate Programme</a:t>
              </a:r>
              <a:endParaRPr lang="en-US" sz="1800"/>
            </a:p>
          </p:txBody>
        </p:sp>
        <p:sp>
          <p:nvSpPr>
            <p:cNvPr id="15" name="Title 3"/>
            <p:cNvSpPr txBox="1">
              <a:spLocks/>
            </p:cNvSpPr>
            <p:nvPr/>
          </p:nvSpPr>
          <p:spPr>
            <a:xfrm>
              <a:off x="1143000" y="5535561"/>
              <a:ext cx="25908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CSR Programme</a:t>
              </a:r>
              <a:endParaRPr lang="en-US" sz="1800"/>
            </a:p>
          </p:txBody>
        </p:sp>
      </p:grpSp>
      <p:sp>
        <p:nvSpPr>
          <p:cNvPr id="16" name="Title 3"/>
          <p:cNvSpPr txBox="1">
            <a:spLocks/>
          </p:cNvSpPr>
          <p:nvPr/>
        </p:nvSpPr>
        <p:spPr>
          <a:xfrm>
            <a:off x="7772400" y="3733800"/>
            <a:ext cx="1371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smtClean="0"/>
              <a:t>Contact Us</a:t>
            </a:r>
            <a:endParaRPr lang="en-US" sz="1800"/>
          </a:p>
        </p:txBody>
      </p:sp>
    </p:spTree>
    <p:extLst>
      <p:ext uri="{BB962C8B-B14F-4D97-AF65-F5344CB8AC3E}">
        <p14:creationId xmlns:p14="http://schemas.microsoft.com/office/powerpoint/2010/main" val="360622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Consultation </a:t>
            </a:r>
            <a:r>
              <a:rPr lang="en-US" sz="3200"/>
              <a:t>Programme</a:t>
            </a:r>
          </a:p>
        </p:txBody>
      </p:sp>
      <p:sp>
        <p:nvSpPr>
          <p:cNvPr id="3" name="Rectangle 2"/>
          <p:cNvSpPr/>
          <p:nvPr/>
        </p:nvSpPr>
        <p:spPr>
          <a:xfrm>
            <a:off x="381000" y="1600200"/>
            <a:ext cx="7772400" cy="3785652"/>
          </a:xfrm>
          <a:prstGeom prst="rect">
            <a:avLst/>
          </a:prstGeom>
        </p:spPr>
        <p:txBody>
          <a:bodyPr wrap="square">
            <a:spAutoFit/>
          </a:bodyPr>
          <a:lstStyle/>
          <a:p>
            <a:r>
              <a:rPr lang="en-US" sz="1600" smtClean="0"/>
              <a:t>Sebuah layanan program konsultasi khusus untuk Anda.</a:t>
            </a:r>
          </a:p>
          <a:p>
            <a:endParaRPr lang="en-US" sz="1600"/>
          </a:p>
          <a:p>
            <a:endParaRPr lang="en-US" sz="1600" smtClean="0"/>
          </a:p>
          <a:p>
            <a:endParaRPr lang="en-US" sz="1600"/>
          </a:p>
          <a:p>
            <a:endParaRPr lang="en-US" sz="1600" smtClean="0"/>
          </a:p>
          <a:p>
            <a:endParaRPr lang="en-US" sz="1600"/>
          </a:p>
          <a:p>
            <a:endParaRPr lang="en-US" sz="1600" smtClean="0"/>
          </a:p>
          <a:p>
            <a:endParaRPr lang="en-US" sz="1600"/>
          </a:p>
          <a:p>
            <a:endParaRPr lang="en-US" sz="1600" smtClean="0"/>
          </a:p>
          <a:p>
            <a:endParaRPr lang="en-US" sz="1600"/>
          </a:p>
          <a:p>
            <a:endParaRPr lang="en-US" sz="1600" smtClean="0"/>
          </a:p>
          <a:p>
            <a:endParaRPr lang="en-US" sz="1600"/>
          </a:p>
          <a:p>
            <a:r>
              <a:rPr lang="en-US" sz="1600" smtClean="0"/>
              <a:t>Ingin </a:t>
            </a:r>
            <a:r>
              <a:rPr lang="en-US" sz="1600"/>
              <a:t>mengetahui prosedurnya? silahkan klik dibawah ini! </a:t>
            </a:r>
          </a:p>
          <a:p>
            <a:endParaRPr lang="en-US" sz="1600"/>
          </a:p>
          <a:p>
            <a:endParaRPr lang="en-US" sz="1600"/>
          </a:p>
        </p:txBody>
      </p:sp>
      <p:sp>
        <p:nvSpPr>
          <p:cNvPr id="4" name="Rectangle 3"/>
          <p:cNvSpPr/>
          <p:nvPr/>
        </p:nvSpPr>
        <p:spPr>
          <a:xfrm>
            <a:off x="390832" y="556260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92676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534400" cy="646331"/>
          </a:xfrm>
          <a:prstGeom prst="rect">
            <a:avLst/>
          </a:prstGeom>
        </p:spPr>
        <p:txBody>
          <a:bodyPr wrap="square">
            <a:spAutoFit/>
          </a:bodyPr>
          <a:lstStyle/>
          <a:p>
            <a:r>
              <a:rPr lang="nn-NO"/>
              <a:t>Dengan kesediaan hati, silahkan isi form program di bawah ini. </a:t>
            </a:r>
          </a:p>
          <a:p>
            <a:r>
              <a:rPr lang="nn-NO"/>
              <a:t>Setelah Anda melengkapi, kami akan mengirimkan prosedurnya </a:t>
            </a:r>
            <a:r>
              <a:rPr lang="nn-NO" smtClean="0"/>
              <a:t>melalui email</a:t>
            </a:r>
            <a:r>
              <a:rPr lang="nn-NO"/>
              <a:t>. </a:t>
            </a:r>
            <a:endParaRPr lang="en-US"/>
          </a:p>
        </p:txBody>
      </p:sp>
      <p:sp>
        <p:nvSpPr>
          <p:cNvPr id="3" name="Rectangle 2"/>
          <p:cNvSpPr/>
          <p:nvPr/>
        </p:nvSpPr>
        <p:spPr>
          <a:xfrm>
            <a:off x="152400" y="457200"/>
            <a:ext cx="8977123" cy="523220"/>
          </a:xfrm>
          <a:prstGeom prst="rect">
            <a:avLst/>
          </a:prstGeom>
        </p:spPr>
        <p:txBody>
          <a:bodyPr wrap="square">
            <a:spAutoFit/>
          </a:bodyPr>
          <a:lstStyle/>
          <a:p>
            <a:r>
              <a:rPr lang="en-US" sz="2800" smtClean="0"/>
              <a:t>Request Consultation </a:t>
            </a:r>
            <a:r>
              <a:rPr lang="en-US" sz="2800"/>
              <a:t>Programme</a:t>
            </a:r>
          </a:p>
        </p:txBody>
      </p:sp>
      <p:sp>
        <p:nvSpPr>
          <p:cNvPr id="4" name="Rectangle 3"/>
          <p:cNvSpPr/>
          <p:nvPr/>
        </p:nvSpPr>
        <p:spPr>
          <a:xfrm>
            <a:off x="304800" y="2895600"/>
            <a:ext cx="7917426" cy="2031325"/>
          </a:xfrm>
          <a:prstGeom prst="rect">
            <a:avLst/>
          </a:prstGeom>
        </p:spPr>
        <p:txBody>
          <a:bodyPr wrap="square">
            <a:spAutoFit/>
          </a:bodyPr>
          <a:lstStyle/>
          <a:p>
            <a:r>
              <a:rPr lang="en-US"/>
              <a:t>Nama Lengkap : </a:t>
            </a:r>
          </a:p>
          <a:p>
            <a:endParaRPr lang="en-US"/>
          </a:p>
          <a:p>
            <a:r>
              <a:rPr lang="en-US"/>
              <a:t>Email :</a:t>
            </a:r>
          </a:p>
          <a:p>
            <a:endParaRPr lang="en-US"/>
          </a:p>
          <a:p>
            <a:r>
              <a:rPr lang="en-US"/>
              <a:t>No kontak yang dapat dihubungi :</a:t>
            </a:r>
          </a:p>
          <a:p>
            <a:endParaRPr lang="en-US"/>
          </a:p>
          <a:p>
            <a:r>
              <a:rPr lang="sv-SE" smtClean="0"/>
              <a:t>Hal-hal yang ingin di konsultasikan  </a:t>
            </a:r>
            <a:r>
              <a:rPr lang="sv-SE"/>
              <a:t>:</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23711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42672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Public Programme</a:t>
            </a:r>
            <a:endParaRPr lang="en-US" sz="3200"/>
          </a:p>
        </p:txBody>
      </p:sp>
      <p:sp>
        <p:nvSpPr>
          <p:cNvPr id="5" name="Title 1"/>
          <p:cNvSpPr txBox="1">
            <a:spLocks/>
          </p:cNvSpPr>
          <p:nvPr/>
        </p:nvSpPr>
        <p:spPr>
          <a:xfrm>
            <a:off x="304800" y="1173162"/>
            <a:ext cx="8534400" cy="19510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Program ini dibuat untuk Anda yang ingin melatih kemampuan-kemampuan berupa soft-skill seperti komunikasi, Hypnotherapy, negosiasi, persuasi, dan lain sebagainya. Dengan pendekatan private training dengan jumlah peserta yang tidak terlalu banyak, sehingga ilmu yang didapatkan dari training dapat dipelajari oleh peserta lebih optimal.</a:t>
            </a:r>
          </a:p>
        </p:txBody>
      </p:sp>
      <p:sp>
        <p:nvSpPr>
          <p:cNvPr id="6" name="Title 1"/>
          <p:cNvSpPr txBox="1">
            <a:spLocks/>
          </p:cNvSpPr>
          <p:nvPr/>
        </p:nvSpPr>
        <p:spPr>
          <a:xfrm>
            <a:off x="609600" y="35814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Becoming GREAT Communicator</a:t>
            </a:r>
          </a:p>
        </p:txBody>
      </p:sp>
      <p:sp>
        <p:nvSpPr>
          <p:cNvPr id="7" name="Title 1"/>
          <p:cNvSpPr txBox="1">
            <a:spLocks/>
          </p:cNvSpPr>
          <p:nvPr/>
        </p:nvSpPr>
        <p:spPr>
          <a:xfrm>
            <a:off x="609600" y="42672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Hypnosis Mastery based NLP</a:t>
            </a:r>
          </a:p>
        </p:txBody>
      </p:sp>
      <p:sp>
        <p:nvSpPr>
          <p:cNvPr id="9" name="Title 1"/>
          <p:cNvSpPr txBox="1">
            <a:spLocks/>
          </p:cNvSpPr>
          <p:nvPr/>
        </p:nvSpPr>
        <p:spPr>
          <a:xfrm>
            <a:off x="609600" y="5035447"/>
            <a:ext cx="7620000" cy="792162"/>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Hypnosis and Hypnotherapy Mastery based NLP</a:t>
            </a:r>
          </a:p>
        </p:txBody>
      </p:sp>
    </p:spTree>
    <p:extLst>
      <p:ext uri="{BB962C8B-B14F-4D97-AF65-F5344CB8AC3E}">
        <p14:creationId xmlns:p14="http://schemas.microsoft.com/office/powerpoint/2010/main" val="200719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Becoming GREAT Communicator</a:t>
            </a:r>
          </a:p>
        </p:txBody>
      </p:sp>
      <p:sp>
        <p:nvSpPr>
          <p:cNvPr id="3" name="Rectangle 2"/>
          <p:cNvSpPr/>
          <p:nvPr/>
        </p:nvSpPr>
        <p:spPr>
          <a:xfrm>
            <a:off x="152400" y="1020762"/>
            <a:ext cx="8763000" cy="5001369"/>
          </a:xfrm>
          <a:prstGeom prst="rect">
            <a:avLst/>
          </a:prstGeom>
        </p:spPr>
        <p:txBody>
          <a:bodyPr wrap="square">
            <a:spAutoFit/>
          </a:bodyPr>
          <a:lstStyle/>
          <a:p>
            <a:r>
              <a:rPr lang="en-US" sz="1100"/>
              <a:t>Apakah selama ini Anda merasakan sulit sekali berkomunikasi dengan orang lain</a:t>
            </a:r>
            <a:r>
              <a:rPr lang="en-US" sz="1100" smtClean="0"/>
              <a:t>?</a:t>
            </a:r>
          </a:p>
          <a:p>
            <a:endParaRPr lang="en-US" sz="1100"/>
          </a:p>
          <a:p>
            <a:r>
              <a:rPr lang="en-US" sz="1100"/>
              <a:t>Apakah selama ini Anda dihantui perasaan yang menakutkan ketika menyampaikan sesuatu?</a:t>
            </a:r>
          </a:p>
          <a:p>
            <a:endParaRPr lang="en-US" sz="1100" smtClean="0"/>
          </a:p>
          <a:p>
            <a:r>
              <a:rPr lang="en-US" sz="1100" smtClean="0"/>
              <a:t>Apakah </a:t>
            </a:r>
            <a:r>
              <a:rPr lang="en-US" sz="1100"/>
              <a:t>selama ini Anda termasuk orang yang sangat pemalu jika harus berhadapan dengan orang lain?</a:t>
            </a:r>
          </a:p>
          <a:p>
            <a:endParaRPr lang="en-US" sz="1100" smtClean="0"/>
          </a:p>
          <a:p>
            <a:r>
              <a:rPr lang="en-US" sz="1100" smtClean="0"/>
              <a:t>Atau </a:t>
            </a:r>
            <a:r>
              <a:rPr lang="en-US" sz="1100"/>
              <a:t>apakah Anda ingin menjadi seorang yang supel, hangat dan menyenangkan ketika berkomunikasi dengan orang lain?</a:t>
            </a:r>
          </a:p>
          <a:p>
            <a:endParaRPr lang="en-US" sz="1100" smtClean="0"/>
          </a:p>
          <a:p>
            <a:r>
              <a:rPr lang="en-US" sz="1100" smtClean="0"/>
              <a:t>Ya</a:t>
            </a:r>
            <a:r>
              <a:rPr lang="en-US" sz="1100"/>
              <a:t>, betul sekali. Kami mengadakan sebuah program pelatihan untuk Anda yang mempunyai tujuan, belajar sebuah skill yang sangat penting dalam kehidupan manusia, yaitu KOMUNIKASI.</a:t>
            </a:r>
          </a:p>
          <a:p>
            <a:endParaRPr lang="en-US" sz="1100" smtClean="0"/>
          </a:p>
          <a:p>
            <a:r>
              <a:rPr lang="en-US" sz="1100" smtClean="0"/>
              <a:t>Mengapa </a:t>
            </a:r>
            <a:r>
              <a:rPr lang="en-US" sz="1100"/>
              <a:t>harus belajar komunikasi? Karena 89,7% dari kesempatan yang DIBERIKAN kepada orang-orang berdasarkan KEMAMPUAN mereka dalam BERKOMUNIKASI.</a:t>
            </a:r>
          </a:p>
          <a:p>
            <a:endParaRPr lang="en-US" sz="1100" smtClean="0"/>
          </a:p>
          <a:p>
            <a:r>
              <a:rPr lang="en-US" sz="1100" smtClean="0"/>
              <a:t>“</a:t>
            </a:r>
            <a:r>
              <a:rPr lang="en-US" sz="1100"/>
              <a:t>We Cannot not communicate”. Setiap manusia tidak dapat tidak berkomunikasi. Semua orang dapat melakukan komunikasi, tapi sayangnya tidak semua orang dapat melakukan komunikasi dengan baik. Sehingga akhirnya banyak sekali terjadi salah persepsi, salah paham, pertengkaran, bahkan peperangan yang terjadi hanya karena kesalahan dalam berkomunikasi.</a:t>
            </a:r>
          </a:p>
          <a:p>
            <a:endParaRPr lang="en-US" sz="1100"/>
          </a:p>
          <a:p>
            <a:r>
              <a:rPr lang="en-US" sz="1100"/>
              <a:t>Program pelatihan yang kami desain untuk  membuat Anda mampu menjadi komunikator yang HEBAT, menghilangkan berbagai hambatan berkomunikasi dengan orang lain, Menjadikan Anda seorang komunikator yang hangat, terbuka dan menyenangkan bagi orang lain. </a:t>
            </a:r>
          </a:p>
          <a:p>
            <a:endParaRPr lang="en-US" sz="1100"/>
          </a:p>
          <a:p>
            <a:r>
              <a:rPr lang="en-US" sz="1100"/>
              <a:t>Pelatihan dengan metode Private Class Training (Peserta maksimal 30 orang), sehingga peserta bisa dipantau lebih baik dibandingkan seminar motivasi yang pesertanya lebih dari 100 orang. Serta di pelatihan ini kami menjamin Anda belajar skill bukan hanya knowledge / motivasi saja. 40% Teori : 60% Praktek.</a:t>
            </a:r>
          </a:p>
          <a:p>
            <a:endParaRPr lang="en-US" sz="1100"/>
          </a:p>
          <a:p>
            <a:r>
              <a:rPr lang="en-US" sz="1100"/>
              <a:t>Pelatihan ini sudah berjalan beberapa angkatan, diikuti oleh berbagai kalangan dengan berbagai latar belakang profesi dan semua Alumninya PUAS dan Merasakan MANFAAT  setelah mengikuti program pelatihan ini.</a:t>
            </a:r>
          </a:p>
          <a:p>
            <a:endParaRPr lang="en-US" sz="1100"/>
          </a:p>
          <a:p>
            <a:r>
              <a:rPr lang="en-US" sz="1100"/>
              <a:t>Bagi Anda sebagai EO di bidang Training, atau lembaga yang ingin mengadakan training ini. Klik prosedurnya di bawah ini : </a:t>
            </a:r>
          </a:p>
        </p:txBody>
      </p:sp>
      <p:sp>
        <p:nvSpPr>
          <p:cNvPr id="4" name="Rectangle 3"/>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228700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Becoming GREAT Communicator</a:t>
            </a:r>
            <a:endParaRPr lang="en-US" sz="3200"/>
          </a:p>
        </p:txBody>
      </p:sp>
      <p:sp>
        <p:nvSpPr>
          <p:cNvPr id="3" name="Rectangle 2"/>
          <p:cNvSpPr/>
          <p:nvPr/>
        </p:nvSpPr>
        <p:spPr>
          <a:xfrm>
            <a:off x="349044" y="1189641"/>
            <a:ext cx="7880555"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349044" y="2514600"/>
            <a:ext cx="8337756" cy="2585323"/>
          </a:xfrm>
          <a:prstGeom prst="rect">
            <a:avLst/>
          </a:prstGeom>
        </p:spPr>
        <p:txBody>
          <a:bodyPr wrap="square">
            <a:spAutoFit/>
          </a:bodyPr>
          <a:lstStyle/>
          <a:p>
            <a:r>
              <a:rPr lang="en-US"/>
              <a:t>Nama Lengkap : </a:t>
            </a:r>
          </a:p>
          <a:p>
            <a:endParaRPr lang="en-US"/>
          </a:p>
          <a:p>
            <a:r>
              <a:rPr lang="en-US"/>
              <a:t>Email :</a:t>
            </a:r>
          </a:p>
          <a:p>
            <a:endParaRPr lang="en-US"/>
          </a:p>
          <a:p>
            <a:r>
              <a:rPr lang="en-US"/>
              <a:t>Nama Lembaga / EO :</a:t>
            </a:r>
          </a:p>
          <a:p>
            <a:endParaRPr lang="en-US"/>
          </a:p>
          <a:p>
            <a:r>
              <a:rPr lang="en-US"/>
              <a:t>No Kontak yang dapat dihubungi :</a:t>
            </a:r>
          </a:p>
          <a:p>
            <a:endParaRPr lang="en-US"/>
          </a:p>
          <a:p>
            <a:r>
              <a:rPr lang="en-US"/>
              <a:t>Alamat Lembaga / EO / Perorangan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85645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Hypnosis Mastery based NLP</a:t>
            </a:r>
          </a:p>
        </p:txBody>
      </p:sp>
      <p:sp>
        <p:nvSpPr>
          <p:cNvPr id="3" name="Rectangle 2"/>
          <p:cNvSpPr/>
          <p:nvPr/>
        </p:nvSpPr>
        <p:spPr>
          <a:xfrm>
            <a:off x="152400" y="1020762"/>
            <a:ext cx="8763000" cy="4493538"/>
          </a:xfrm>
          <a:prstGeom prst="rect">
            <a:avLst/>
          </a:prstGeom>
        </p:spPr>
        <p:txBody>
          <a:bodyPr wrap="square">
            <a:spAutoFit/>
          </a:bodyPr>
          <a:lstStyle/>
          <a:p>
            <a:r>
              <a:rPr lang="en-US" sz="1100"/>
              <a:t>Apakah selama ini Anda penasaran tentang Hipnotis yang sering ditampilkan di televisi?</a:t>
            </a:r>
          </a:p>
          <a:p>
            <a:endParaRPr lang="en-US" sz="1100" smtClean="0"/>
          </a:p>
          <a:p>
            <a:r>
              <a:rPr lang="en-US" sz="1100" smtClean="0"/>
              <a:t>Apakah </a:t>
            </a:r>
            <a:r>
              <a:rPr lang="en-US" sz="1100"/>
              <a:t>Anda ingin mempelajari ilmu Hypnosis untuk kehidupan Anda?</a:t>
            </a:r>
          </a:p>
          <a:p>
            <a:endParaRPr lang="en-US" sz="1100" smtClean="0"/>
          </a:p>
          <a:p>
            <a:r>
              <a:rPr lang="en-US" sz="1100" smtClean="0"/>
              <a:t>Apakah </a:t>
            </a:r>
            <a:r>
              <a:rPr lang="en-US" sz="1100"/>
              <a:t>Anda ingin menguasai sebuah kemampuan berkomunikasi dengan pikiran bawah sadar Anda?</a:t>
            </a:r>
          </a:p>
          <a:p>
            <a:endParaRPr lang="en-US" sz="1100" smtClean="0"/>
          </a:p>
          <a:p>
            <a:r>
              <a:rPr lang="en-US" sz="1100" smtClean="0"/>
              <a:t>Apakah </a:t>
            </a:r>
            <a:r>
              <a:rPr lang="en-US" sz="1100"/>
              <a:t>Anda tertarik untuk menghipnosis teman-teman Anda?</a:t>
            </a:r>
          </a:p>
          <a:p>
            <a:endParaRPr lang="en-US" sz="1100" smtClean="0"/>
          </a:p>
          <a:p>
            <a:r>
              <a:rPr lang="en-US" sz="1100" smtClean="0"/>
              <a:t>Atau </a:t>
            </a:r>
            <a:r>
              <a:rPr lang="en-US" sz="1100"/>
              <a:t>apakah Anda ingin mengetahui rahasia dan mempraktekkan dengan baik bagaimana menghipnotis orang lain dengan aman?</a:t>
            </a:r>
          </a:p>
          <a:p>
            <a:endParaRPr lang="en-US" sz="1100"/>
          </a:p>
          <a:p>
            <a:r>
              <a:rPr lang="en-US" sz="1100"/>
              <a:t>Tentu saja, training ini adalah jawabannya. Dalam satu hari Anda akan belajar banyak serta mempraktekkan langsung di kelas bagaimana hypnosis berkerja. Bukan itu saja, Anda pun dibimbing langsung oleh seorang praktisi Hipnotis yang mengajarkan Anda tentang seluk beluk hypnosis berbasis NLP (Neuro Linguistic Programming) dengan sangat menyenangkan. Semua latar belakang bisa mengusai skill ini. Ngga percaya? Buktikan saja dengan mengikuti training ini.</a:t>
            </a:r>
          </a:p>
          <a:p>
            <a:endParaRPr lang="en-US" sz="1100"/>
          </a:p>
          <a:p>
            <a:r>
              <a:rPr lang="en-US" sz="1100"/>
              <a:t>Workshop ini juga akan mengajarkan peserta memahami konsep dan mekanisme Hypnosis dan bagaimana melakukan stage hypnosis seperti di tayangan televisi. Serta memahamkan tayangan-tayangan tersebut seringkali memberikan pemahaman yang keliru mengenai hipnosis itu sendiri, sehingga muncul anggapan-anggapan dan mitos baru tentang hipnosis. Target peserta setelah mengikuti Workshop ini adalah dapat melakukan Hypnosis kepada orang lain dan diri sendiri (Self-Hypnosis) secara aman dan benar, dapat menerapkan dan memperlancar aplikasi terapi untuk diri sendiri melalui teknik Hypnosis berbasis NLP.</a:t>
            </a:r>
          </a:p>
          <a:p>
            <a:endParaRPr lang="en-US" sz="1100"/>
          </a:p>
          <a:p>
            <a:r>
              <a:rPr lang="en-US" sz="1100"/>
              <a:t>Workshop akan diperkaya juga dengan metode HYPNOLEARNING dalam bentuk Experiental &amp; Accelerated Learning yang berbasis Neuro Linguistic Programming (NLP). Setelah lulus menyelesaikan workshop ini, peserta akan mendapat Sertifikasi / Certified Hypnotist(CH) dari The Indonesian Board of Hypnotherapy (IBH). IBH adalah lembaga Hypnosis &amp; Hypnotherapy terbesar di Indonesia. </a:t>
            </a:r>
          </a:p>
          <a:p>
            <a:endParaRPr lang="en-US" sz="1100"/>
          </a:p>
          <a:p>
            <a:r>
              <a:rPr lang="en-US" sz="1100"/>
              <a:t>Bagi Anda sebagai EO di bidang Training, atau lembaga yang ingin mengadakan training ini. Klik prosedurnya di bawah ini :</a:t>
            </a:r>
          </a:p>
        </p:txBody>
      </p:sp>
      <p:sp>
        <p:nvSpPr>
          <p:cNvPr id="4" name="Rectangle 3"/>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62829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Hypnosis Mastery based NLP</a:t>
            </a:r>
          </a:p>
        </p:txBody>
      </p:sp>
      <p:sp>
        <p:nvSpPr>
          <p:cNvPr id="3" name="Rectangle 2"/>
          <p:cNvSpPr/>
          <p:nvPr/>
        </p:nvSpPr>
        <p:spPr>
          <a:xfrm>
            <a:off x="349044" y="1189641"/>
            <a:ext cx="7880555"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349044" y="2514600"/>
            <a:ext cx="8337756" cy="2585323"/>
          </a:xfrm>
          <a:prstGeom prst="rect">
            <a:avLst/>
          </a:prstGeom>
        </p:spPr>
        <p:txBody>
          <a:bodyPr wrap="square">
            <a:spAutoFit/>
          </a:bodyPr>
          <a:lstStyle/>
          <a:p>
            <a:r>
              <a:rPr lang="en-US"/>
              <a:t>Nama Lengkap : </a:t>
            </a:r>
          </a:p>
          <a:p>
            <a:endParaRPr lang="en-US"/>
          </a:p>
          <a:p>
            <a:r>
              <a:rPr lang="en-US"/>
              <a:t>Email :</a:t>
            </a:r>
          </a:p>
          <a:p>
            <a:endParaRPr lang="en-US"/>
          </a:p>
          <a:p>
            <a:r>
              <a:rPr lang="en-US"/>
              <a:t>Nama Lembaga / EO :</a:t>
            </a:r>
          </a:p>
          <a:p>
            <a:endParaRPr lang="en-US"/>
          </a:p>
          <a:p>
            <a:r>
              <a:rPr lang="en-US"/>
              <a:t>No Kontak yang dapat dihubungi :</a:t>
            </a:r>
          </a:p>
          <a:p>
            <a:endParaRPr lang="en-US"/>
          </a:p>
          <a:p>
            <a:r>
              <a:rPr lang="en-US"/>
              <a:t>Alamat Lembaga / EO / Perorangan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81983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84582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Hypnosis and Hypnotherapy Mastery based NLP</a:t>
            </a:r>
          </a:p>
        </p:txBody>
      </p:sp>
      <p:sp>
        <p:nvSpPr>
          <p:cNvPr id="3" name="Rectangle 2"/>
          <p:cNvSpPr/>
          <p:nvPr/>
        </p:nvSpPr>
        <p:spPr>
          <a:xfrm>
            <a:off x="152400" y="1020762"/>
            <a:ext cx="8763000" cy="5170646"/>
          </a:xfrm>
          <a:prstGeom prst="rect">
            <a:avLst/>
          </a:prstGeom>
        </p:spPr>
        <p:txBody>
          <a:bodyPr wrap="square">
            <a:spAutoFit/>
          </a:bodyPr>
          <a:lstStyle/>
          <a:p>
            <a:r>
              <a:rPr lang="en-US" sz="1100"/>
              <a:t>Apakah Anda ingin memperlajari ilmu Hypnotherapy?</a:t>
            </a:r>
          </a:p>
          <a:p>
            <a:endParaRPr lang="en-US" sz="1100" smtClean="0"/>
          </a:p>
          <a:p>
            <a:r>
              <a:rPr lang="en-US" sz="1100" smtClean="0"/>
              <a:t>Apakah </a:t>
            </a:r>
            <a:r>
              <a:rPr lang="en-US" sz="1100"/>
              <a:t>Anda mau terlepas dari masalah-masalah ketakutan, depresi, trauma, rasa bersalah, stress dan masalah mental lainnya yang selama ini mengganggu hidupmu ?</a:t>
            </a:r>
          </a:p>
          <a:p>
            <a:endParaRPr lang="en-US" sz="1100" smtClean="0"/>
          </a:p>
          <a:p>
            <a:r>
              <a:rPr lang="en-US" sz="1100" smtClean="0"/>
              <a:t>Apakah </a:t>
            </a:r>
            <a:r>
              <a:rPr lang="en-US" sz="1100"/>
              <a:t>Anda tertarik mempunyai kemampuan untuk dapat membantu orang lain mengelola stress, ketakutan, depresi, trauma, serta masalah mental lainnya ?</a:t>
            </a:r>
          </a:p>
          <a:p>
            <a:endParaRPr lang="en-US" sz="1100" smtClean="0"/>
          </a:p>
          <a:p>
            <a:r>
              <a:rPr lang="en-US" sz="1100" smtClean="0"/>
              <a:t>Apakah </a:t>
            </a:r>
            <a:r>
              <a:rPr lang="en-US" sz="1100"/>
              <a:t>Anda ingin menguasai teknik-teknik Hypnosis untuk menterapi orang lain dengan metode Hypnotherapy yang berbasis NLP?</a:t>
            </a:r>
          </a:p>
          <a:p>
            <a:endParaRPr lang="en-US" sz="1100" smtClean="0"/>
          </a:p>
          <a:p>
            <a:r>
              <a:rPr lang="en-US" sz="1100" smtClean="0"/>
              <a:t>Apakah </a:t>
            </a:r>
            <a:r>
              <a:rPr lang="en-US" sz="1100"/>
              <a:t>Anda mau tambah penghasilan dengan menjadi hypnotist &amp; hypnotherapist yang handal?</a:t>
            </a:r>
          </a:p>
          <a:p>
            <a:endParaRPr lang="en-US" sz="1100" smtClean="0"/>
          </a:p>
          <a:p>
            <a:r>
              <a:rPr lang="en-US" sz="1100" smtClean="0"/>
              <a:t>Apakah </a:t>
            </a:r>
            <a:r>
              <a:rPr lang="en-US" sz="1100"/>
              <a:t>Anda ingin sekali  merasakan &amp; mendapatkan manfaat Hypnosis untuk pengembangan dirimu?</a:t>
            </a:r>
          </a:p>
          <a:p>
            <a:endParaRPr lang="en-US" sz="1100" smtClean="0"/>
          </a:p>
          <a:p>
            <a:r>
              <a:rPr lang="en-US" sz="1100" smtClean="0"/>
              <a:t>Atau </a:t>
            </a:r>
            <a:r>
              <a:rPr lang="en-US" sz="1100"/>
              <a:t>Anda tertarik mendapatkan sertifikasi/gelar non akademis (CH &amp; CHt) untuk mendukung profesimu?</a:t>
            </a:r>
          </a:p>
          <a:p>
            <a:endParaRPr lang="en-US" sz="1100"/>
          </a:p>
          <a:p>
            <a:r>
              <a:rPr lang="en-US" sz="1100"/>
              <a:t>Tepat sekali, training ini lah jawabannya.</a:t>
            </a:r>
          </a:p>
          <a:p>
            <a:r>
              <a:rPr lang="en-US" sz="1100"/>
              <a:t>Selama lebih dari 2 hari Anda belajar secara tuntas tentang Hypnotherapy dan langsung mempraktekkannya di dalam kelas. Di bimbing oleh praktisi hypnosis pengalaman yang telah membantu banyak orang keluar dari masalahnya. Bukan itu saja, Anda pun mendapatkan gelar non akademis yang diakui nasional untuk mendukung profesi kamu.</a:t>
            </a:r>
          </a:p>
          <a:p>
            <a:endParaRPr lang="en-US" sz="1100"/>
          </a:p>
          <a:p>
            <a:r>
              <a:rPr lang="en-US" sz="1100"/>
              <a:t>Workshop ini akan mengajarkan peserta memahami konsep dan mekanisme Hypnosis serta mendalami terapi hypnosis. Target peserta setelah mengikuti Workshop ini adalah dapat melakukan Hypnosis kepada orang lain secara aman dan benar, dapat menerapkan dan memperlancar aplikasi terapi melalui teknik Hypnosis, pengenalan konsep terapi profesional yang berpusat pada klien, dan praktek teknik hypnotherapeutic.</a:t>
            </a:r>
          </a:p>
          <a:p>
            <a:endParaRPr lang="en-US" sz="1100"/>
          </a:p>
          <a:p>
            <a:r>
              <a:rPr lang="en-US" sz="1100"/>
              <a:t>Workshop akan diperkaya juga dengan metode HYPNOLEARNING dalam bentuk Experiental &amp; Accelerated Learning yang berbasis Neuro Linguistic Programming (NLP). Setelah lulus menyelesaikan workshop ini, peserta akan mendapat Sertifikasi / Certified Hypnotist(CH) dan Certified Hypnotherapist(CHt) dari The Indonesian Board of Hypnotherapy (IBH). IBH adalah lembaga Hypnosis &amp; Hypnotherapy terbesar di Indonesia. </a:t>
            </a:r>
          </a:p>
          <a:p>
            <a:endParaRPr lang="en-US" sz="1100"/>
          </a:p>
          <a:p>
            <a:r>
              <a:rPr lang="en-US" sz="1100"/>
              <a:t>Bagi Anda sebagai EO di bidang Training, atau lembaga yang ingin mengadakan training ini. Klik prosedurnya di bawah ini :</a:t>
            </a:r>
          </a:p>
        </p:txBody>
      </p:sp>
      <p:sp>
        <p:nvSpPr>
          <p:cNvPr id="4" name="Rectangle 3"/>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19308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8534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Hypnosis and Hypnotherapy Mastery based NLP</a:t>
            </a:r>
          </a:p>
        </p:txBody>
      </p:sp>
      <p:sp>
        <p:nvSpPr>
          <p:cNvPr id="3" name="Rectangle 2"/>
          <p:cNvSpPr/>
          <p:nvPr/>
        </p:nvSpPr>
        <p:spPr>
          <a:xfrm>
            <a:off x="349044" y="1189641"/>
            <a:ext cx="7880555"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349044" y="2514600"/>
            <a:ext cx="8337756" cy="2585323"/>
          </a:xfrm>
          <a:prstGeom prst="rect">
            <a:avLst/>
          </a:prstGeom>
        </p:spPr>
        <p:txBody>
          <a:bodyPr wrap="square">
            <a:spAutoFit/>
          </a:bodyPr>
          <a:lstStyle/>
          <a:p>
            <a:r>
              <a:rPr lang="en-US"/>
              <a:t>Nama Lengkap : </a:t>
            </a:r>
          </a:p>
          <a:p>
            <a:endParaRPr lang="en-US"/>
          </a:p>
          <a:p>
            <a:r>
              <a:rPr lang="en-US"/>
              <a:t>Email :</a:t>
            </a:r>
          </a:p>
          <a:p>
            <a:endParaRPr lang="en-US"/>
          </a:p>
          <a:p>
            <a:r>
              <a:rPr lang="en-US"/>
              <a:t>Nama Lembaga / EO :</a:t>
            </a:r>
          </a:p>
          <a:p>
            <a:endParaRPr lang="en-US"/>
          </a:p>
          <a:p>
            <a:r>
              <a:rPr lang="en-US"/>
              <a:t>No Kontak yang dapat dihubungi :</a:t>
            </a:r>
          </a:p>
          <a:p>
            <a:endParaRPr lang="en-US"/>
          </a:p>
          <a:p>
            <a:r>
              <a:rPr lang="en-US"/>
              <a:t>Alamat Lembaga / EO / Perorangan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121838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42672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Corporate Programme</a:t>
            </a:r>
            <a:endParaRPr lang="en-US" sz="3200"/>
          </a:p>
        </p:txBody>
      </p:sp>
      <p:sp>
        <p:nvSpPr>
          <p:cNvPr id="5" name="Title 1"/>
          <p:cNvSpPr txBox="1">
            <a:spLocks/>
          </p:cNvSpPr>
          <p:nvPr/>
        </p:nvSpPr>
        <p:spPr>
          <a:xfrm>
            <a:off x="304800" y="1173162"/>
            <a:ext cx="8534400" cy="19510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Sebuah program pelatihan yang kami desain untuk perusahaan Anda, dengan beberapa tema spesifik, seperti Service Excellence, Effective Communication, Neuro Persuasion Skill, dan pelatihan-pelatihan yang sesuai dengan kebutuhan dari perusahaan Anda (by request) yang berfokus kepada training-training soft-skill.</a:t>
            </a:r>
          </a:p>
        </p:txBody>
      </p:sp>
      <p:sp>
        <p:nvSpPr>
          <p:cNvPr id="6" name="Title 1"/>
          <p:cNvSpPr txBox="1">
            <a:spLocks/>
          </p:cNvSpPr>
          <p:nvPr/>
        </p:nvSpPr>
        <p:spPr>
          <a:xfrm>
            <a:off x="609600" y="35814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Service Excellence Training</a:t>
            </a:r>
          </a:p>
        </p:txBody>
      </p:sp>
      <p:sp>
        <p:nvSpPr>
          <p:cNvPr id="7" name="Title 1"/>
          <p:cNvSpPr txBox="1">
            <a:spLocks/>
          </p:cNvSpPr>
          <p:nvPr/>
        </p:nvSpPr>
        <p:spPr>
          <a:xfrm>
            <a:off x="609600" y="42672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Effective Communication Skill Training</a:t>
            </a:r>
          </a:p>
        </p:txBody>
      </p:sp>
      <p:sp>
        <p:nvSpPr>
          <p:cNvPr id="9" name="Title 1"/>
          <p:cNvSpPr txBox="1">
            <a:spLocks/>
          </p:cNvSpPr>
          <p:nvPr/>
        </p:nvSpPr>
        <p:spPr>
          <a:xfrm>
            <a:off x="609600" y="5035447"/>
            <a:ext cx="76200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Neuro Persuasion Skill Training</a:t>
            </a:r>
          </a:p>
        </p:txBody>
      </p:sp>
    </p:spTree>
    <p:extLst>
      <p:ext uri="{BB962C8B-B14F-4D97-AF65-F5344CB8AC3E}">
        <p14:creationId xmlns:p14="http://schemas.microsoft.com/office/powerpoint/2010/main" val="47058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4267200" cy="792162"/>
          </a:xfrm>
        </p:spPr>
        <p:txBody>
          <a:bodyPr>
            <a:normAutofit/>
          </a:bodyPr>
          <a:lstStyle/>
          <a:p>
            <a:pPr algn="l"/>
            <a:r>
              <a:rPr lang="en-US" sz="3200" smtClean="0"/>
              <a:t>Konten Welcome</a:t>
            </a:r>
            <a:endParaRPr lang="en-US" sz="3200"/>
          </a:p>
        </p:txBody>
      </p:sp>
      <p:sp>
        <p:nvSpPr>
          <p:cNvPr id="3" name="Title 1"/>
          <p:cNvSpPr txBox="1">
            <a:spLocks/>
          </p:cNvSpPr>
          <p:nvPr/>
        </p:nvSpPr>
        <p:spPr>
          <a:xfrm>
            <a:off x="304800" y="1173162"/>
            <a:ext cx="8534400" cy="4846638"/>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Selamat datang di website resmi kami,</a:t>
            </a:r>
          </a:p>
          <a:p>
            <a:pPr algn="l"/>
            <a:endParaRPr lang="en-US" sz="3200" smtClean="0"/>
          </a:p>
          <a:p>
            <a:pPr algn="l"/>
            <a:r>
              <a:rPr lang="en-US" sz="3200" smtClean="0"/>
              <a:t>“Your Partner for Miracle Life”, terimakasih telah memilih kami sebagai</a:t>
            </a:r>
          </a:p>
          <a:p>
            <a:pPr algn="l"/>
            <a:r>
              <a:rPr lang="en-US" sz="3200" smtClean="0"/>
              <a:t>partner Anda dalam mewujudkan keajaiban dalam kehidupan Anda,</a:t>
            </a:r>
          </a:p>
          <a:p>
            <a:pPr algn="l"/>
            <a:r>
              <a:rPr lang="en-US" sz="3200" smtClean="0"/>
              <a:t>baik secara personal maupun organisasi.</a:t>
            </a:r>
          </a:p>
          <a:p>
            <a:pPr algn="l"/>
            <a:endParaRPr lang="en-US" sz="3200" smtClean="0"/>
          </a:p>
          <a:p>
            <a:pPr algn="l"/>
            <a:r>
              <a:rPr lang="en-US" sz="3200" smtClean="0"/>
              <a:t>Kami menyadari, dewasa ini setiap orang entah secara individu maupun </a:t>
            </a:r>
          </a:p>
          <a:p>
            <a:pPr algn="l"/>
            <a:r>
              <a:rPr lang="en-US" sz="3200" smtClean="0"/>
              <a:t>kelompok menginginkan kehidupan yang penuh dengan keajaiban. </a:t>
            </a:r>
          </a:p>
          <a:p>
            <a:pPr algn="l"/>
            <a:r>
              <a:rPr lang="en-US" sz="3200" smtClean="0"/>
              <a:t>Akan tetapi, kehidupan yang ajaib itu tidak mudah terwujud jika kita tidak</a:t>
            </a:r>
          </a:p>
          <a:p>
            <a:pPr algn="l"/>
            <a:r>
              <a:rPr lang="en-US" sz="3200" smtClean="0"/>
              <a:t>mau dan mampu mewujudkannya. Butuh usaha dari manusianya agar</a:t>
            </a:r>
          </a:p>
          <a:p>
            <a:pPr algn="l"/>
            <a:r>
              <a:rPr lang="en-US" sz="3200" smtClean="0"/>
              <a:t>apa yang diinginkan terealisasi menjadi nyata. Untuk itu kami hadir bagi</a:t>
            </a:r>
          </a:p>
          <a:p>
            <a:pPr algn="l"/>
            <a:r>
              <a:rPr lang="en-US" sz="3200" smtClean="0"/>
              <a:t>Anda sebagai rekan / partner yang bersama-sama dengan Anda untuk</a:t>
            </a:r>
          </a:p>
          <a:p>
            <a:pPr algn="l"/>
            <a:r>
              <a:rPr lang="en-US" sz="3200" smtClean="0"/>
              <a:t>mendapatkan kehidupan yang sungguh-sungguh Anda inginkan, </a:t>
            </a:r>
          </a:p>
          <a:p>
            <a:pPr algn="l"/>
            <a:r>
              <a:rPr lang="en-US" sz="3200" smtClean="0"/>
              <a:t>tentunya melalui program-program unggulan kami. </a:t>
            </a:r>
          </a:p>
          <a:p>
            <a:pPr algn="l"/>
            <a:endParaRPr lang="en-US" sz="3200" smtClean="0"/>
          </a:p>
          <a:p>
            <a:pPr algn="l"/>
            <a:r>
              <a:rPr lang="en-US" sz="3200" smtClean="0"/>
              <a:t>Sekali lagi, kami ucapkan terimakasih atas kesediaan Anda untuk bisa</a:t>
            </a:r>
          </a:p>
          <a:p>
            <a:pPr algn="l"/>
            <a:r>
              <a:rPr lang="en-US" sz="3200" smtClean="0"/>
              <a:t>berkontribusi dan berkolaborasi dengan kami. Sukses untuk Anda dan</a:t>
            </a:r>
          </a:p>
          <a:p>
            <a:pPr algn="l"/>
            <a:r>
              <a:rPr lang="en-US" sz="3200" smtClean="0"/>
              <a:t>salam keajaiban untuk kita semua.</a:t>
            </a:r>
            <a:endParaRPr lang="en-US" sz="3200"/>
          </a:p>
        </p:txBody>
      </p:sp>
    </p:spTree>
    <p:extLst>
      <p:ext uri="{BB962C8B-B14F-4D97-AF65-F5344CB8AC3E}">
        <p14:creationId xmlns:p14="http://schemas.microsoft.com/office/powerpoint/2010/main" val="1189157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48006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Service Excellence Training</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Pernahkah Anda datang di sebuah tempat dan Anda benar-benar dilayani dengan baik. Dimulai dari sapaan hangat dari petugas keamanan / satpam yang membukakan pintu, ditambah lagi sambutan hangat dari resepsionis.  Keramahtamahan hadir disana, senyum tulus dan ikhlas dari setiap pegawai perusahaan tersebut. Hal tersebut membuat sebuah “image” perusahaan tersebut sudah naik duluan mendahului dari kinerja perusahaan itu.</a:t>
            </a:r>
          </a:p>
          <a:p>
            <a:pPr algn="l"/>
            <a:endParaRPr lang="en-US" sz="2000"/>
          </a:p>
          <a:p>
            <a:pPr algn="l"/>
            <a:r>
              <a:rPr lang="en-US" sz="2000"/>
              <a:t>Begitu pentingnya peran pelayanan sehingga citra perusahaan sering menjadi kurang baik hanya karena pelayanan yang tidak sesuai dengan harapan pelanggan.</a:t>
            </a:r>
          </a:p>
          <a:p>
            <a:pPr algn="l"/>
            <a:endParaRPr lang="en-US" sz="2000"/>
          </a:p>
          <a:p>
            <a:pPr algn="l"/>
            <a:r>
              <a:rPr lang="en-US" sz="2000"/>
              <a:t>Program service excellence kami rancang untuk meningkatkan performance pelayanan  jajaran tim manajemen dan staff perusahaan Anda. Diharapkan perusahaan Anda selalu sukses dalam memberikan pelayanan terbaik dan memiliki citra yang baik dimata klien dan pelanggan Anda di masa sekarang dan di masa yang akan datang.</a:t>
            </a:r>
          </a:p>
          <a:p>
            <a:pPr algn="l"/>
            <a:endParaRPr lang="en-US" sz="2000"/>
          </a:p>
          <a:p>
            <a:pPr algn="l"/>
            <a:r>
              <a:rPr lang="en-US" sz="2000"/>
              <a:t>Tertarik mengambil / mengikuti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123659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48006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Service Excellence Training</a:t>
            </a:r>
          </a:p>
        </p:txBody>
      </p:sp>
      <p:sp>
        <p:nvSpPr>
          <p:cNvPr id="3" name="Rectangle 2"/>
          <p:cNvSpPr/>
          <p:nvPr/>
        </p:nvSpPr>
        <p:spPr>
          <a:xfrm>
            <a:off x="304800" y="1219200"/>
            <a:ext cx="8305800" cy="923330"/>
          </a:xfrm>
          <a:prstGeom prst="rect">
            <a:avLst/>
          </a:prstGeom>
        </p:spPr>
        <p:txBody>
          <a:bodyPr wrap="square">
            <a:spAutoFit/>
          </a:bodyPr>
          <a:lstStyle/>
          <a:p>
            <a:r>
              <a:rPr lang="en-US" smtClean="0"/>
              <a:t>Silahkan Anda isi form program dibawah ini untuk mendapatkan proposal </a:t>
            </a:r>
          </a:p>
          <a:p>
            <a:r>
              <a:rPr lang="en-US" smtClean="0"/>
              <a:t>dan penjelasan training dari kami, terima kasih atas kepercayaan Anda</a:t>
            </a:r>
          </a:p>
          <a:p>
            <a:r>
              <a:rPr lang="en-US" smtClean="0"/>
              <a:t>bersinergi dengan kami.</a:t>
            </a:r>
            <a:endParaRPr lang="en-US"/>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Perusahaan :</a:t>
            </a:r>
          </a:p>
          <a:p>
            <a:endParaRPr lang="en-US"/>
          </a:p>
          <a:p>
            <a:r>
              <a:rPr lang="en-US"/>
              <a:t>No Kontak yang dapat dihubungi :</a:t>
            </a:r>
          </a:p>
          <a:p>
            <a:endParaRPr lang="en-US"/>
          </a:p>
          <a:p>
            <a:r>
              <a:rPr lang="en-US"/>
              <a:t>Alamat Perusahaan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100585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Effective Communication Skill Training</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“We Cannot not communicate”. Setiap manusia tidak dapat tidak berkomunikasi. Semua orang dapat melakukan komunikasi, tapi sayangnya tidak semua orang dapat melakukan komunikasi dengan baik. Sehingga akhirnya banyak sekali terjadi salah persepsi, salah paham, pertengkaran, bahkan peperangan yang terjadi hanya karena kesalahan dalam berkomunikasi.</a:t>
            </a:r>
          </a:p>
          <a:p>
            <a:pPr algn="l"/>
            <a:endParaRPr lang="en-US" sz="2000"/>
          </a:p>
          <a:p>
            <a:pPr algn="l"/>
            <a:r>
              <a:rPr lang="en-US" sz="2000"/>
              <a:t>Dalam sebuah organisasi atau perusahaan tentunya komunikasi memiliki peran yang sangat vital dalam kemajuan organisasi atau perusahaan tersebut. Karena tentunya perusahaan yang baik adalah perusahaan yang memiliki alur komunikasi yang baik antar divisi, juga alur komunikasi yang baik antara atasan dengan bawahan ataupun sebaliknya.</a:t>
            </a:r>
          </a:p>
          <a:p>
            <a:pPr algn="l"/>
            <a:endParaRPr lang="en-US" sz="2000"/>
          </a:p>
          <a:p>
            <a:pPr algn="l"/>
            <a:r>
              <a:rPr lang="en-US" sz="2000"/>
              <a:t>Begitu pentingnya komunikasi dalam kehidupan manusia, maka Effective Communication Skill Training ini bertujuan untuk menjadikan setiap pribadi mampu berkomunikasi dengan baik dan efektif dengan orang lain sehingga meminimalisir terjadinya miss komunikasi sehingga mampu meningkatkan performa kinerja dan produktivitas setiap individu, tim, dan organisasi di perusahaan Anda.</a:t>
            </a:r>
          </a:p>
          <a:p>
            <a:pPr algn="l"/>
            <a:endParaRPr lang="en-US" sz="2000"/>
          </a:p>
          <a:p>
            <a:pPr algn="l"/>
            <a:r>
              <a:rPr lang="en-US" sz="2000"/>
              <a:t>Tertarik mengambil / mengikuti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210763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Effective Communication Skill Training</a:t>
            </a:r>
          </a:p>
        </p:txBody>
      </p:sp>
      <p:sp>
        <p:nvSpPr>
          <p:cNvPr id="3" name="Rectangle 2"/>
          <p:cNvSpPr/>
          <p:nvPr/>
        </p:nvSpPr>
        <p:spPr>
          <a:xfrm>
            <a:off x="304800" y="1219200"/>
            <a:ext cx="8305800" cy="923330"/>
          </a:xfrm>
          <a:prstGeom prst="rect">
            <a:avLst/>
          </a:prstGeom>
        </p:spPr>
        <p:txBody>
          <a:bodyPr wrap="square">
            <a:spAutoFit/>
          </a:bodyPr>
          <a:lstStyle/>
          <a:p>
            <a:r>
              <a:rPr lang="en-US" smtClean="0"/>
              <a:t>Silahkan Anda isi form program dibawah ini untuk mendapatkan proposal </a:t>
            </a:r>
          </a:p>
          <a:p>
            <a:r>
              <a:rPr lang="en-US" smtClean="0"/>
              <a:t>dan penjelasan training dari kami, terima kasih atas kepercayaan Anda</a:t>
            </a:r>
          </a:p>
          <a:p>
            <a:r>
              <a:rPr lang="en-US" smtClean="0"/>
              <a:t>bersinergi dengan kami.</a:t>
            </a:r>
            <a:endParaRPr lang="en-US"/>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Perusahaan :</a:t>
            </a:r>
          </a:p>
          <a:p>
            <a:endParaRPr lang="en-US"/>
          </a:p>
          <a:p>
            <a:r>
              <a:rPr lang="en-US"/>
              <a:t>No Kontak yang dapat dihubungi :</a:t>
            </a:r>
          </a:p>
          <a:p>
            <a:endParaRPr lang="en-US"/>
          </a:p>
          <a:p>
            <a:r>
              <a:rPr lang="en-US"/>
              <a:t>Alamat Perusahaan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302230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Neuro Persuasion Skill  Training</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Dalam pengembangan sebuah bisnis, ternyata bukan hanya menguasai kecakapan komunikasi saja, bahkan harus lebih dari itu. Lebih dari sekedar menyatakan apa yang diinginkan, sang komunikator harus bisa mempersuasi untuk memastikan hasil yang diinginkan tercapai. Karena dengan begitu, target-target penjualan ataupun negosiasi menjadi lebih mudah. </a:t>
            </a:r>
          </a:p>
          <a:p>
            <a:pPr algn="l"/>
            <a:r>
              <a:rPr lang="en-US" sz="2000"/>
              <a:t>Pelatihan ini melatih peserta menjadi seorang komunikator yang baik dengan kemampuan persuasi yang hebat, karenanya kemampuan persuasi akan bisa diterapkan di berbagai bidang seperti meeting, training, negotiation, dan lain-lain. </a:t>
            </a:r>
          </a:p>
          <a:p>
            <a:pPr algn="l"/>
            <a:endParaRPr lang="en-US" sz="2000"/>
          </a:p>
          <a:p>
            <a:pPr algn="l"/>
            <a:r>
              <a:rPr lang="en-US" sz="2000"/>
              <a:t>Setelah training ini, tim sales Anda atau bagian yang berhubungan dengan penjualan memiliki kemampuan persuasi yang hebat, sehingga secara langsung meningkatkan omset Anda.</a:t>
            </a:r>
          </a:p>
          <a:p>
            <a:pPr algn="l"/>
            <a:endParaRPr lang="en-US" sz="2000"/>
          </a:p>
          <a:p>
            <a:pPr algn="l"/>
            <a:r>
              <a:rPr lang="en-US" sz="2000"/>
              <a:t>Tertarik mengambil / mengikuti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243853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Neuro Persuasion Skill  Training</a:t>
            </a:r>
          </a:p>
        </p:txBody>
      </p:sp>
      <p:sp>
        <p:nvSpPr>
          <p:cNvPr id="3" name="Rectangle 2"/>
          <p:cNvSpPr/>
          <p:nvPr/>
        </p:nvSpPr>
        <p:spPr>
          <a:xfrm>
            <a:off x="304800" y="1219200"/>
            <a:ext cx="8305800" cy="923330"/>
          </a:xfrm>
          <a:prstGeom prst="rect">
            <a:avLst/>
          </a:prstGeom>
        </p:spPr>
        <p:txBody>
          <a:bodyPr wrap="square">
            <a:spAutoFit/>
          </a:bodyPr>
          <a:lstStyle/>
          <a:p>
            <a:r>
              <a:rPr lang="en-US" smtClean="0"/>
              <a:t>Silahkan Anda isi form program dibawah ini untuk mendapatkan proposal </a:t>
            </a:r>
          </a:p>
          <a:p>
            <a:r>
              <a:rPr lang="en-US" smtClean="0"/>
              <a:t>dan penjelasan training dari kami, terima kasih atas kepercayaan Anda</a:t>
            </a:r>
          </a:p>
          <a:p>
            <a:r>
              <a:rPr lang="en-US" smtClean="0"/>
              <a:t>bersinergi dengan kami.</a:t>
            </a:r>
            <a:endParaRPr lang="en-US"/>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Perusahaan :</a:t>
            </a:r>
          </a:p>
          <a:p>
            <a:endParaRPr lang="en-US"/>
          </a:p>
          <a:p>
            <a:r>
              <a:rPr lang="en-US"/>
              <a:t>No Kontak yang dapat dihubungi :</a:t>
            </a:r>
          </a:p>
          <a:p>
            <a:endParaRPr lang="en-US"/>
          </a:p>
          <a:p>
            <a:r>
              <a:rPr lang="en-US"/>
              <a:t>Alamat Perusahaan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5840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42672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CSR Programme</a:t>
            </a:r>
          </a:p>
        </p:txBody>
      </p:sp>
      <p:sp>
        <p:nvSpPr>
          <p:cNvPr id="5" name="Title 1"/>
          <p:cNvSpPr txBox="1">
            <a:spLocks/>
          </p:cNvSpPr>
          <p:nvPr/>
        </p:nvSpPr>
        <p:spPr>
          <a:xfrm>
            <a:off x="304800" y="1173162"/>
            <a:ext cx="8534400" cy="19510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Program ini memang kami dedikasikan untuk generasi muda di Indonesia sebagai bentuk kontribusi nyata kami. Program berupa seminar motivasi yang kami desain bagi siswa-siswi dan mahasiswa di seluruh Indonesia.</a:t>
            </a:r>
          </a:p>
        </p:txBody>
      </p:sp>
      <p:sp>
        <p:nvSpPr>
          <p:cNvPr id="6" name="Title 1"/>
          <p:cNvSpPr txBox="1">
            <a:spLocks/>
          </p:cNvSpPr>
          <p:nvPr/>
        </p:nvSpPr>
        <p:spPr>
          <a:xfrm>
            <a:off x="620486" y="29718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Muda Prestasi Penuh Inspirasi</a:t>
            </a:r>
          </a:p>
        </p:txBody>
      </p:sp>
      <p:sp>
        <p:nvSpPr>
          <p:cNvPr id="7" name="Title 1"/>
          <p:cNvSpPr txBox="1">
            <a:spLocks/>
          </p:cNvSpPr>
          <p:nvPr/>
        </p:nvSpPr>
        <p:spPr>
          <a:xfrm>
            <a:off x="620486" y="3657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Aku Siap Menghadapi Ujian</a:t>
            </a:r>
          </a:p>
        </p:txBody>
      </p:sp>
      <p:sp>
        <p:nvSpPr>
          <p:cNvPr id="9" name="Title 1"/>
          <p:cNvSpPr txBox="1">
            <a:spLocks/>
          </p:cNvSpPr>
          <p:nvPr/>
        </p:nvSpPr>
        <p:spPr>
          <a:xfrm>
            <a:off x="631372" y="4449762"/>
            <a:ext cx="76200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Sukses Memulai Bisnis dengan Benar</a:t>
            </a:r>
          </a:p>
        </p:txBody>
      </p:sp>
      <p:sp>
        <p:nvSpPr>
          <p:cNvPr id="8" name="Title 1"/>
          <p:cNvSpPr txBox="1">
            <a:spLocks/>
          </p:cNvSpPr>
          <p:nvPr/>
        </p:nvSpPr>
        <p:spPr>
          <a:xfrm>
            <a:off x="649515" y="5205762"/>
            <a:ext cx="76200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Mendobrak Batasan Diri</a:t>
            </a:r>
          </a:p>
        </p:txBody>
      </p:sp>
      <p:sp>
        <p:nvSpPr>
          <p:cNvPr id="10" name="Title 1"/>
          <p:cNvSpPr txBox="1">
            <a:spLocks/>
          </p:cNvSpPr>
          <p:nvPr/>
        </p:nvSpPr>
        <p:spPr>
          <a:xfrm>
            <a:off x="602343" y="5997924"/>
            <a:ext cx="76200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Kenali Passion Temukan Potensi</a:t>
            </a:r>
          </a:p>
        </p:txBody>
      </p:sp>
    </p:spTree>
    <p:extLst>
      <p:ext uri="{BB962C8B-B14F-4D97-AF65-F5344CB8AC3E}">
        <p14:creationId xmlns:p14="http://schemas.microsoft.com/office/powerpoint/2010/main" val="146630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Muda Prestasi Penuh Inspirasi</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Abad 21 adalah abad informasi. Dimana abad ini tembok kemustahilan yang dirasakan abad-abad sebelumnya runtuh, dan terbukti sekarang banyak anak-anak muda yang sukses dibidangnya serta dapat memberikan inspirasi ke anak-anak muda yang lain. Bukan itu saja, anak muda kini benar-benar menjadi agen perubahan yang sedikit demi sedikit bisa dirasakan oleh kita. Kalimat tersebut akhirnya bukan hanya sekedar formalitas. </a:t>
            </a:r>
            <a:endParaRPr lang="en-US" sz="2000" smtClean="0"/>
          </a:p>
          <a:p>
            <a:pPr algn="l"/>
            <a:endParaRPr lang="en-US" sz="2000"/>
          </a:p>
          <a:p>
            <a:pPr algn="l"/>
            <a:r>
              <a:rPr lang="en-US" sz="2000" smtClean="0"/>
              <a:t>Saatnya </a:t>
            </a:r>
            <a:r>
              <a:rPr lang="en-US" sz="2000"/>
              <a:t>yang Muda yang memiliki banyak prestasi dan siap menginspirasi. Tanpa Anda sadari pun, seminar inilah jawabannya. Kunci-kunci menjadi anak muda yang mempunyai prestasi dan dapat menginspirasi dipaparkan secara tuntas dan laugas, jikalau Anda mempraktekkannya, dengan izin Tuhan tentunya, sukses tinggal tunggu waktu saja.</a:t>
            </a:r>
          </a:p>
          <a:p>
            <a:pPr algn="l"/>
            <a:endParaRPr lang="en-US" sz="2000"/>
          </a:p>
          <a:p>
            <a:pPr algn="l"/>
            <a:r>
              <a:rPr lang="en-US" sz="2000"/>
              <a:t>Tertarik mengetahui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78250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Muda Prestasi Penuh Inspirasi</a:t>
            </a:r>
          </a:p>
        </p:txBody>
      </p:sp>
      <p:sp>
        <p:nvSpPr>
          <p:cNvPr id="3" name="Rectangle 2"/>
          <p:cNvSpPr/>
          <p:nvPr/>
        </p:nvSpPr>
        <p:spPr>
          <a:xfrm>
            <a:off x="304800" y="1219200"/>
            <a:ext cx="8305800"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Organisasi :</a:t>
            </a:r>
          </a:p>
          <a:p>
            <a:endParaRPr lang="en-US"/>
          </a:p>
          <a:p>
            <a:r>
              <a:rPr lang="en-US"/>
              <a:t>No Kontak yang dapat dihubungi :</a:t>
            </a:r>
          </a:p>
          <a:p>
            <a:endParaRPr lang="en-US"/>
          </a:p>
          <a:p>
            <a:r>
              <a:rPr lang="en-US"/>
              <a:t>Alamat lengkap organisasi </a:t>
            </a:r>
            <a:r>
              <a:rPr lang="en-US" smtClean="0"/>
              <a:t>/ sekolah / kampus :</a:t>
            </a:r>
            <a:endParaRPr lang="en-US"/>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1987605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Aku Siap Menghadapi Ujian</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Masa sekolah dan masa kuliah adalah masa perjuangan, masa dimana beribu tantangan hilir mudik datang dan pergi, masa yang penuh dengan warna, serta masa yang penuh dengan dinamisasi. Siswa ataupun Mahasiswa pun dituntut juga menyelesaikan kewajiban dan haknya mendapatkan pendidikan di Negara kita, dan realitanya, setiap pergantian semester pasti ada ujian dalam bentuk tulisan maupun lisan yang harus dihadapi. </a:t>
            </a:r>
            <a:endParaRPr lang="en-US" sz="2000" smtClean="0"/>
          </a:p>
          <a:p>
            <a:pPr algn="l"/>
            <a:endParaRPr lang="en-US" sz="2000"/>
          </a:p>
          <a:p>
            <a:pPr algn="l"/>
            <a:r>
              <a:rPr lang="en-US" sz="2000" smtClean="0"/>
              <a:t>Ada </a:t>
            </a:r>
            <a:r>
              <a:rPr lang="en-US" sz="2000"/>
              <a:t>beberapa orang yang mungkin tidak lulus karena memang dia tidak mempersiapkan dengan baik ujian tersebut. Seminar ini didesain khusus bagaimana mengubah cara pandang dan sikap Anda terhadap ujian itu sendiri, sehingga ujian apapun yang Anda hadapi bisa Anda selesaikan dengan baik.</a:t>
            </a:r>
          </a:p>
          <a:p>
            <a:pPr algn="l"/>
            <a:endParaRPr lang="en-US" sz="2000"/>
          </a:p>
          <a:p>
            <a:pPr algn="l"/>
            <a:r>
              <a:rPr lang="en-US" sz="2000"/>
              <a:t>Tertarik mengetahui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58404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42672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Personal Programme</a:t>
            </a:r>
            <a:endParaRPr lang="en-US" sz="3200"/>
          </a:p>
        </p:txBody>
      </p:sp>
      <p:sp>
        <p:nvSpPr>
          <p:cNvPr id="5" name="Title 1"/>
          <p:cNvSpPr txBox="1">
            <a:spLocks/>
          </p:cNvSpPr>
          <p:nvPr/>
        </p:nvSpPr>
        <p:spPr>
          <a:xfrm>
            <a:off x="304800" y="1173162"/>
            <a:ext cx="8534400" cy="19510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Program ini khusus untuk Anda yang menginginkan perubahan dan menemukan keajaiban di dalam diri sendiri dan kehidupan dengan beberapa tools atau metode, seperti : Hypnotherapy, NLP (Neuro Linguistic Programming), Neuro Semantic, Carrier Discovery, Coaching, one on one consultation, Assesment, dan lain sebagainya.</a:t>
            </a:r>
          </a:p>
        </p:txBody>
      </p:sp>
      <p:sp>
        <p:nvSpPr>
          <p:cNvPr id="6" name="Title 1"/>
          <p:cNvSpPr txBox="1">
            <a:spLocks/>
          </p:cNvSpPr>
          <p:nvPr/>
        </p:nvSpPr>
        <p:spPr>
          <a:xfrm>
            <a:off x="609600" y="3581400"/>
            <a:ext cx="6710516" cy="792162"/>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Power Your Passion Coaching Programme</a:t>
            </a:r>
          </a:p>
        </p:txBody>
      </p:sp>
      <p:sp>
        <p:nvSpPr>
          <p:cNvPr id="7" name="Title 1"/>
          <p:cNvSpPr txBox="1">
            <a:spLocks/>
          </p:cNvSpPr>
          <p:nvPr/>
        </p:nvSpPr>
        <p:spPr>
          <a:xfrm>
            <a:off x="609600" y="4267200"/>
            <a:ext cx="6710516" cy="792162"/>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Dreams Come True Coaching Programme</a:t>
            </a:r>
          </a:p>
        </p:txBody>
      </p:sp>
      <p:sp>
        <p:nvSpPr>
          <p:cNvPr id="9" name="Title 1"/>
          <p:cNvSpPr txBox="1">
            <a:spLocks/>
          </p:cNvSpPr>
          <p:nvPr/>
        </p:nvSpPr>
        <p:spPr>
          <a:xfrm>
            <a:off x="609600" y="5035447"/>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Hypnotherapy Programme</a:t>
            </a:r>
          </a:p>
        </p:txBody>
      </p:sp>
      <p:sp>
        <p:nvSpPr>
          <p:cNvPr id="10" name="Title 1"/>
          <p:cNvSpPr txBox="1">
            <a:spLocks/>
          </p:cNvSpPr>
          <p:nvPr/>
        </p:nvSpPr>
        <p:spPr>
          <a:xfrm>
            <a:off x="609600" y="5827609"/>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Consultation Programme</a:t>
            </a:r>
            <a:endParaRPr lang="en-US" sz="3200"/>
          </a:p>
        </p:txBody>
      </p:sp>
    </p:spTree>
    <p:extLst>
      <p:ext uri="{BB962C8B-B14F-4D97-AF65-F5344CB8AC3E}">
        <p14:creationId xmlns:p14="http://schemas.microsoft.com/office/powerpoint/2010/main" val="4049006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Aku Siap Menghadapi Ujian</a:t>
            </a:r>
          </a:p>
        </p:txBody>
      </p:sp>
      <p:sp>
        <p:nvSpPr>
          <p:cNvPr id="3" name="Rectangle 2"/>
          <p:cNvSpPr/>
          <p:nvPr/>
        </p:nvSpPr>
        <p:spPr>
          <a:xfrm>
            <a:off x="304800" y="1219200"/>
            <a:ext cx="8305800"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Organisasi :</a:t>
            </a:r>
          </a:p>
          <a:p>
            <a:endParaRPr lang="en-US"/>
          </a:p>
          <a:p>
            <a:r>
              <a:rPr lang="en-US"/>
              <a:t>No Kontak yang dapat dihubungi :</a:t>
            </a:r>
          </a:p>
          <a:p>
            <a:endParaRPr lang="en-US"/>
          </a:p>
          <a:p>
            <a:r>
              <a:rPr lang="en-US"/>
              <a:t>Alamat lengkap organisasi </a:t>
            </a:r>
            <a:r>
              <a:rPr lang="en-US" smtClean="0"/>
              <a:t>/ sekolah / kampus :</a:t>
            </a:r>
            <a:endParaRPr lang="en-US"/>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237092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Sukses Memulai Bisnis dengan Benar</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Memiliki usaha sendiri adalah impian banyak orang khususnya yang masih berstatus siswa atau mahasiswa. Akan tetapi, mungkin banyak diantara kita yang masih berpedoman bahwa membuka usaha itu sulit, tidak mungkin atau mustahil karena tidak ada modal, tidak ada fasilitas yang menunjang dan sebagainya. </a:t>
            </a:r>
            <a:endParaRPr lang="en-US" sz="2000" smtClean="0"/>
          </a:p>
          <a:p>
            <a:pPr algn="l"/>
            <a:endParaRPr lang="en-US" sz="2000"/>
          </a:p>
          <a:p>
            <a:pPr algn="l"/>
            <a:r>
              <a:rPr lang="en-US" sz="2000" smtClean="0"/>
              <a:t>Seminar </a:t>
            </a:r>
            <a:r>
              <a:rPr lang="en-US" sz="2000"/>
              <a:t>ini memberikan konsep yang benar dan praktis serta bisa dijalankan oleh siapapun tentunya dengan cara yang benar, bukan cara hutang sana dan hutang sini. Penasaran? Ikuti segera training ini!</a:t>
            </a:r>
          </a:p>
          <a:p>
            <a:pPr algn="l"/>
            <a:endParaRPr lang="en-US" sz="2000"/>
          </a:p>
          <a:p>
            <a:pPr algn="l"/>
            <a:r>
              <a:rPr lang="en-US" sz="2000"/>
              <a:t>Tertarik mengetahui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490710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Sukses Memulai Bisnis dengan Benar</a:t>
            </a:r>
          </a:p>
        </p:txBody>
      </p:sp>
      <p:sp>
        <p:nvSpPr>
          <p:cNvPr id="3" name="Rectangle 2"/>
          <p:cNvSpPr/>
          <p:nvPr/>
        </p:nvSpPr>
        <p:spPr>
          <a:xfrm>
            <a:off x="304800" y="1219200"/>
            <a:ext cx="8305800"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Organisasi :</a:t>
            </a:r>
          </a:p>
          <a:p>
            <a:endParaRPr lang="en-US"/>
          </a:p>
          <a:p>
            <a:r>
              <a:rPr lang="en-US"/>
              <a:t>No Kontak yang dapat dihubungi :</a:t>
            </a:r>
          </a:p>
          <a:p>
            <a:endParaRPr lang="en-US"/>
          </a:p>
          <a:p>
            <a:r>
              <a:rPr lang="en-US"/>
              <a:t>Alamat lengkap organisasi </a:t>
            </a:r>
            <a:r>
              <a:rPr lang="en-US" smtClean="0"/>
              <a:t>/ sekolah / kampus :</a:t>
            </a:r>
            <a:endParaRPr lang="en-US"/>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82138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Mendobrak Batasan Diri</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Pernahkah Anda merasakan sebuah hambatan yang begitu besar dalam diri Anda sehingga Anda sangat ragu untuk melangkah mencapai impian-impian Anda? Kalau pernah, mungkin saja itu mental blok / batasan diri yang tidak memberdayakan Anda. Sehebat apapun Anda berusaha keras untuk melangkah yang ada hanya hambatan dan hambatan yang Anda rasakan. </a:t>
            </a:r>
            <a:endParaRPr lang="en-US" sz="2000" smtClean="0"/>
          </a:p>
          <a:p>
            <a:pPr algn="l"/>
            <a:endParaRPr lang="en-US" sz="2000"/>
          </a:p>
          <a:p>
            <a:pPr algn="l"/>
            <a:r>
              <a:rPr lang="en-US" sz="2000" smtClean="0"/>
              <a:t>Mungkin </a:t>
            </a:r>
            <a:r>
              <a:rPr lang="en-US" sz="2000"/>
              <a:t>saatnya Anda mengizinkan diri Anda untuk melepaskan dan mengiklaskan hambatan diri Anda dengan mengikuti seminar ini dan rasakan sensasinya!</a:t>
            </a:r>
          </a:p>
          <a:p>
            <a:pPr algn="l"/>
            <a:endParaRPr lang="en-US" sz="2000"/>
          </a:p>
          <a:p>
            <a:pPr algn="l"/>
            <a:r>
              <a:rPr lang="en-US" sz="2000"/>
              <a:t>Tertarik mengetahui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490710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Mendobrak Batasan Diri</a:t>
            </a:r>
          </a:p>
        </p:txBody>
      </p:sp>
      <p:sp>
        <p:nvSpPr>
          <p:cNvPr id="3" name="Rectangle 2"/>
          <p:cNvSpPr/>
          <p:nvPr/>
        </p:nvSpPr>
        <p:spPr>
          <a:xfrm>
            <a:off x="304800" y="1219200"/>
            <a:ext cx="8305800"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Organisasi :</a:t>
            </a:r>
          </a:p>
          <a:p>
            <a:endParaRPr lang="en-US"/>
          </a:p>
          <a:p>
            <a:r>
              <a:rPr lang="en-US"/>
              <a:t>No Kontak yang dapat dihubungi :</a:t>
            </a:r>
          </a:p>
          <a:p>
            <a:endParaRPr lang="en-US"/>
          </a:p>
          <a:p>
            <a:r>
              <a:rPr lang="en-US"/>
              <a:t>Alamat lengkap organisasi </a:t>
            </a:r>
            <a:r>
              <a:rPr lang="en-US" smtClean="0"/>
              <a:t>/ sekolah / kampus :</a:t>
            </a:r>
            <a:endParaRPr lang="en-US"/>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82138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66294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Kenali </a:t>
            </a:r>
            <a:r>
              <a:rPr lang="en-US" sz="3200" smtClean="0"/>
              <a:t>Diri </a:t>
            </a:r>
            <a:r>
              <a:rPr lang="en-US" sz="3200"/>
              <a:t>Temukan Potensi</a:t>
            </a:r>
          </a:p>
        </p:txBody>
      </p:sp>
      <p:sp>
        <p:nvSpPr>
          <p:cNvPr id="5" name="Title 1"/>
          <p:cNvSpPr txBox="1">
            <a:spLocks/>
          </p:cNvSpPr>
          <p:nvPr/>
        </p:nvSpPr>
        <p:spPr>
          <a:xfrm>
            <a:off x="304800" y="1173162"/>
            <a:ext cx="8534400" cy="3779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a:t>Abad ini mengharuskan kita berkarya sesuai dengan </a:t>
            </a:r>
            <a:r>
              <a:rPr lang="en-US" sz="2000" smtClean="0"/>
              <a:t>gairah diri </a:t>
            </a:r>
            <a:r>
              <a:rPr lang="en-US" sz="2000"/>
              <a:t>kita. Karena banyak sekali orang diluaran sana yang menyesal setelah di hari tua disebabkan tidak mengikuti kata hatinya. </a:t>
            </a:r>
            <a:endParaRPr lang="en-US" sz="2000" smtClean="0"/>
          </a:p>
          <a:p>
            <a:pPr algn="l"/>
            <a:endParaRPr lang="en-US" sz="2000"/>
          </a:p>
          <a:p>
            <a:pPr algn="l"/>
            <a:r>
              <a:rPr lang="en-US" sz="2000" smtClean="0"/>
              <a:t>Dimana-mana </a:t>
            </a:r>
            <a:r>
              <a:rPr lang="en-US" sz="2000"/>
              <a:t>penyesalan selalu datangnya belakangan. Mengapa kita </a:t>
            </a:r>
            <a:r>
              <a:rPr lang="en-US" sz="2000" smtClean="0"/>
              <a:t>harus mengenali diri sendiri? </a:t>
            </a:r>
            <a:r>
              <a:rPr lang="en-US" sz="2000"/>
              <a:t>Jawabannya berhubungan dengan potensi. Banyak orang sukses dan bahagia di dalam hidupnya, tahu persis potensi yang diembannya. Di seminar ini dibahas tuntas pentingnya </a:t>
            </a:r>
            <a:r>
              <a:rPr lang="en-US" sz="2000" smtClean="0"/>
              <a:t>mengenali diri sendiri </a:t>
            </a:r>
            <a:r>
              <a:rPr lang="en-US" sz="2000"/>
              <a:t>dan bagaimana caranya menemukan potensi kita. </a:t>
            </a:r>
          </a:p>
          <a:p>
            <a:pPr algn="l"/>
            <a:endParaRPr lang="en-US" sz="2000"/>
          </a:p>
          <a:p>
            <a:pPr algn="l"/>
            <a:r>
              <a:rPr lang="en-US" sz="2000"/>
              <a:t>Tertarik mengetahui program ini? Silahkan klik request proposal di bawah ini.</a:t>
            </a:r>
          </a:p>
        </p:txBody>
      </p:sp>
      <p:sp>
        <p:nvSpPr>
          <p:cNvPr id="8" name="Rectangle 7"/>
          <p:cNvSpPr/>
          <p:nvPr/>
        </p:nvSpPr>
        <p:spPr>
          <a:xfrm>
            <a:off x="390832" y="610104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490710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75438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Kenali Diri Temukan Potensi</a:t>
            </a:r>
          </a:p>
        </p:txBody>
      </p:sp>
      <p:sp>
        <p:nvSpPr>
          <p:cNvPr id="3" name="Rectangle 2"/>
          <p:cNvSpPr/>
          <p:nvPr/>
        </p:nvSpPr>
        <p:spPr>
          <a:xfrm>
            <a:off x="304800" y="1219200"/>
            <a:ext cx="8305800" cy="923330"/>
          </a:xfrm>
          <a:prstGeom prst="rect">
            <a:avLst/>
          </a:prstGeom>
        </p:spPr>
        <p:txBody>
          <a:bodyPr wrap="square">
            <a:spAutoFit/>
          </a:bodyPr>
          <a:lstStyle/>
          <a:p>
            <a:r>
              <a:rPr lang="en-US"/>
              <a:t>Silahkan Anda isi form program dibawah ini untuk mendapatkan proposal </a:t>
            </a:r>
          </a:p>
          <a:p>
            <a:r>
              <a:rPr lang="en-US"/>
              <a:t>dan penjelasan training dari kami, terima kasih atas kepercayaan Anda</a:t>
            </a:r>
          </a:p>
          <a:p>
            <a:r>
              <a:rPr lang="en-US"/>
              <a:t>bersinergi dengan kami.</a:t>
            </a:r>
          </a:p>
        </p:txBody>
      </p:sp>
      <p:sp>
        <p:nvSpPr>
          <p:cNvPr id="4" name="Rectangle 3"/>
          <p:cNvSpPr/>
          <p:nvPr/>
        </p:nvSpPr>
        <p:spPr>
          <a:xfrm>
            <a:off x="419100" y="2438400"/>
            <a:ext cx="7124700" cy="2585323"/>
          </a:xfrm>
          <a:prstGeom prst="rect">
            <a:avLst/>
          </a:prstGeom>
        </p:spPr>
        <p:txBody>
          <a:bodyPr wrap="square">
            <a:spAutoFit/>
          </a:bodyPr>
          <a:lstStyle/>
          <a:p>
            <a:r>
              <a:rPr lang="en-US"/>
              <a:t>Nama Lengkap : </a:t>
            </a:r>
          </a:p>
          <a:p>
            <a:endParaRPr lang="en-US"/>
          </a:p>
          <a:p>
            <a:r>
              <a:rPr lang="en-US"/>
              <a:t>Email :</a:t>
            </a:r>
          </a:p>
          <a:p>
            <a:endParaRPr lang="en-US"/>
          </a:p>
          <a:p>
            <a:r>
              <a:rPr lang="en-US"/>
              <a:t>Nama Organisasi :</a:t>
            </a:r>
          </a:p>
          <a:p>
            <a:endParaRPr lang="en-US"/>
          </a:p>
          <a:p>
            <a:r>
              <a:rPr lang="en-US"/>
              <a:t>No Kontak yang dapat dihubungi :</a:t>
            </a:r>
          </a:p>
          <a:p>
            <a:endParaRPr lang="en-US"/>
          </a:p>
          <a:p>
            <a:r>
              <a:rPr lang="en-US"/>
              <a:t>Alamat lengkap organisasi </a:t>
            </a:r>
            <a:r>
              <a:rPr lang="en-US" smtClean="0"/>
              <a:t>/ sekolah / kampus :</a:t>
            </a:r>
            <a:endParaRPr lang="en-US"/>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82138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273105" cy="523220"/>
          </a:xfrm>
          <a:prstGeom prst="rect">
            <a:avLst/>
          </a:prstGeom>
        </p:spPr>
        <p:txBody>
          <a:bodyPr wrap="none">
            <a:spAutoFit/>
          </a:bodyPr>
          <a:lstStyle/>
          <a:p>
            <a:r>
              <a:rPr lang="en-US" sz="2800"/>
              <a:t>Articles</a:t>
            </a:r>
          </a:p>
        </p:txBody>
      </p:sp>
      <p:sp>
        <p:nvSpPr>
          <p:cNvPr id="3" name="Rectangle 2"/>
          <p:cNvSpPr/>
          <p:nvPr/>
        </p:nvSpPr>
        <p:spPr>
          <a:xfrm>
            <a:off x="333829" y="690763"/>
            <a:ext cx="7099636" cy="707886"/>
          </a:xfrm>
          <a:prstGeom prst="rect">
            <a:avLst/>
          </a:prstGeom>
        </p:spPr>
        <p:txBody>
          <a:bodyPr wrap="none">
            <a:spAutoFit/>
          </a:bodyPr>
          <a:lstStyle/>
          <a:p>
            <a:pPr fontAlgn="base"/>
            <a:r>
              <a:rPr lang="en-US" sz="4000"/>
              <a:t>Belajar Komunikasi : Tanpa Debat</a:t>
            </a:r>
          </a:p>
        </p:txBody>
      </p:sp>
      <p:sp>
        <p:nvSpPr>
          <p:cNvPr id="4" name="Rectangle 3"/>
          <p:cNvSpPr/>
          <p:nvPr/>
        </p:nvSpPr>
        <p:spPr>
          <a:xfrm>
            <a:off x="333829" y="1519029"/>
            <a:ext cx="8686800" cy="3970318"/>
          </a:xfrm>
          <a:prstGeom prst="rect">
            <a:avLst/>
          </a:prstGeom>
        </p:spPr>
        <p:txBody>
          <a:bodyPr wrap="square">
            <a:spAutoFit/>
          </a:bodyPr>
          <a:lstStyle/>
          <a:p>
            <a:pPr fontAlgn="base"/>
            <a:r>
              <a:rPr lang="en-US"/>
              <a:t>Sesi dalam belajar komunikasi ini membahas tentang debat.</a:t>
            </a:r>
          </a:p>
          <a:p>
            <a:pPr fontAlgn="base"/>
            <a:r>
              <a:rPr lang="en-US"/>
              <a:t>Apa itu debat? Dan bagaimana pengaruhnya dengan proses komunikasi? Mari kita simak bersama-sama uraian berikut ini.</a:t>
            </a:r>
          </a:p>
          <a:p>
            <a:pPr fontAlgn="base"/>
            <a:r>
              <a:rPr lang="en-US"/>
              <a:t>Pernahkah kita bertemu dengan seorang yang pandai berkomunikasi dengan kita menyelesaikan pembicaraan dengan berdebat? Sepertinya tidak pernah. Karena berdebat justru malah membuat kita semakin tidak dipercayai oleh rekan bicara kita.</a:t>
            </a:r>
          </a:p>
          <a:p>
            <a:pPr fontAlgn="base"/>
            <a:r>
              <a:rPr lang="en-US"/>
              <a:t>Menyelesaikan proses komunikasi dengan berdebat hanya akan menunjukkan pada orang lain bahwa Anda bukanlah seorang komunikator yang baik. Membantah jika memang harus, tapi jangan pernah lupa bahwa berdebat tidak pernah menjadi penyelesaian yang tepat dalam berkomunikasi. Bahkan, seorang komunikator yang baik akan menunjukkan sikap seolah-olah tak peduli terhadap siapa yang memperoleh kemenangan atas kesepakatan yang berhasil dibuat. Ia pandai membuat pihak lain merasa seolah-olah persetujuan akhir tersebut merupakan idenya</a:t>
            </a:r>
            <a:r>
              <a:rPr lang="en-US" smtClean="0"/>
              <a:t>.</a:t>
            </a:r>
          </a:p>
          <a:p>
            <a:pPr fontAlgn="base"/>
            <a:r>
              <a:rPr lang="en-US" smtClean="0"/>
              <a:t>….</a:t>
            </a:r>
            <a:endParaRPr lang="en-US"/>
          </a:p>
        </p:txBody>
      </p:sp>
      <p:sp>
        <p:nvSpPr>
          <p:cNvPr id="5" name="Rectangle 4"/>
          <p:cNvSpPr/>
          <p:nvPr/>
        </p:nvSpPr>
        <p:spPr>
          <a:xfrm>
            <a:off x="333829" y="5725886"/>
            <a:ext cx="3657600" cy="523220"/>
          </a:xfrm>
          <a:prstGeom prst="rect">
            <a:avLst/>
          </a:prstGeom>
        </p:spPr>
        <p:txBody>
          <a:bodyPr wrap="square">
            <a:spAutoFit/>
          </a:bodyPr>
          <a:lstStyle/>
          <a:p>
            <a:r>
              <a:rPr lang="en-US" sz="2800" smtClean="0"/>
              <a:t>Baca Artikel yang lain</a:t>
            </a:r>
            <a:endParaRPr lang="en-US" sz="2800"/>
          </a:p>
        </p:txBody>
      </p:sp>
    </p:spTree>
    <p:extLst>
      <p:ext uri="{BB962C8B-B14F-4D97-AF65-F5344CB8AC3E}">
        <p14:creationId xmlns:p14="http://schemas.microsoft.com/office/powerpoint/2010/main" val="4157309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229952" cy="523220"/>
          </a:xfrm>
          <a:prstGeom prst="rect">
            <a:avLst/>
          </a:prstGeom>
        </p:spPr>
        <p:txBody>
          <a:bodyPr wrap="none">
            <a:spAutoFit/>
          </a:bodyPr>
          <a:lstStyle/>
          <a:p>
            <a:r>
              <a:rPr lang="en-US" sz="2800" smtClean="0"/>
              <a:t>Service</a:t>
            </a:r>
            <a:endParaRPr lang="en-US" sz="2800"/>
          </a:p>
        </p:txBody>
      </p:sp>
      <p:sp>
        <p:nvSpPr>
          <p:cNvPr id="4" name="Rectangle 3"/>
          <p:cNvSpPr/>
          <p:nvPr/>
        </p:nvSpPr>
        <p:spPr>
          <a:xfrm>
            <a:off x="279400" y="1011734"/>
            <a:ext cx="8686800" cy="5693866"/>
          </a:xfrm>
          <a:prstGeom prst="rect">
            <a:avLst/>
          </a:prstGeom>
        </p:spPr>
        <p:txBody>
          <a:bodyPr wrap="square">
            <a:spAutoFit/>
          </a:bodyPr>
          <a:lstStyle/>
          <a:p>
            <a:pPr marL="285750" lvl="0" indent="-285750">
              <a:buFont typeface="Wingdings" pitchFamily="2" charset="2"/>
              <a:buChar char="ü"/>
            </a:pPr>
            <a:r>
              <a:rPr lang="en-US" sz="1400"/>
              <a:t>Training Hypno-NLP / Hypnosis Mastery 30 angkatan di seluruh Indonesia.</a:t>
            </a:r>
          </a:p>
          <a:p>
            <a:pPr marL="285750" lvl="0" indent="-285750">
              <a:buFont typeface="Wingdings" pitchFamily="2" charset="2"/>
              <a:buChar char="ü"/>
            </a:pPr>
            <a:r>
              <a:rPr lang="en-US" sz="1400"/>
              <a:t>Training sertifikasi Hypnosis and Hypnotherapy Mastery 30 angkatan di seluruh Indonesia.</a:t>
            </a:r>
          </a:p>
          <a:p>
            <a:pPr marL="285750" lvl="0" indent="-285750">
              <a:buFont typeface="Wingdings" pitchFamily="2" charset="2"/>
              <a:buChar char="ü"/>
            </a:pPr>
            <a:r>
              <a:rPr lang="en-US" sz="1400"/>
              <a:t>Becoming GREAT Communicator Public Training Programme.</a:t>
            </a:r>
          </a:p>
          <a:p>
            <a:pPr marL="285750" lvl="0" indent="-285750">
              <a:buFont typeface="Wingdings" pitchFamily="2" charset="2"/>
              <a:buChar char="ü"/>
            </a:pPr>
            <a:r>
              <a:rPr lang="en-US" sz="1400"/>
              <a:t>Young Miracle Motivator / Trainer Public Training Programme.</a:t>
            </a:r>
          </a:p>
          <a:p>
            <a:pPr marL="285750" lvl="0" indent="-285750">
              <a:buFont typeface="Wingdings" pitchFamily="2" charset="2"/>
              <a:buChar char="ü"/>
            </a:pPr>
            <a:r>
              <a:rPr lang="en-US" sz="1400"/>
              <a:t>Unlocking Mental Block Public Training Programme.</a:t>
            </a:r>
          </a:p>
          <a:p>
            <a:pPr marL="285750" lvl="0" indent="-285750">
              <a:buFont typeface="Wingdings" pitchFamily="2" charset="2"/>
              <a:buChar char="ü"/>
            </a:pPr>
            <a:r>
              <a:rPr lang="en-US" sz="1400"/>
              <a:t>Achievement Motivation Training di Lembaga Bahasa Jerman LearnHous.</a:t>
            </a:r>
          </a:p>
          <a:p>
            <a:pPr marL="285750" lvl="0" indent="-285750">
              <a:buFont typeface="Wingdings" pitchFamily="2" charset="2"/>
              <a:buChar char="ü"/>
            </a:pPr>
            <a:r>
              <a:rPr lang="en-US" sz="1400"/>
              <a:t>Achievement Motivation Training di Nurul Fikri program intensif Mabit.</a:t>
            </a:r>
          </a:p>
          <a:p>
            <a:pPr marL="285750" lvl="0" indent="-285750">
              <a:buFont typeface="Wingdings" pitchFamily="2" charset="2"/>
              <a:buChar char="ü"/>
            </a:pPr>
            <a:r>
              <a:rPr lang="en-US" sz="1400"/>
              <a:t>Achievement Motivation Training di Dompet Sosial Ash-Shofwah (DSA).</a:t>
            </a:r>
          </a:p>
          <a:p>
            <a:pPr marL="285750" lvl="0" indent="-285750">
              <a:buFont typeface="Wingdings" pitchFamily="2" charset="2"/>
              <a:buChar char="ü"/>
            </a:pPr>
            <a:r>
              <a:rPr lang="en-US" sz="1400"/>
              <a:t>Achievement Motivation Training di Asyifa Boarding School.</a:t>
            </a:r>
          </a:p>
          <a:p>
            <a:pPr marL="285750" lvl="0" indent="-285750">
              <a:buFont typeface="Wingdings" pitchFamily="2" charset="2"/>
              <a:buChar char="ü"/>
            </a:pPr>
            <a:r>
              <a:rPr lang="en-US" sz="1400"/>
              <a:t>Achievement Motivation Training di J&amp;C Bandung.</a:t>
            </a:r>
          </a:p>
          <a:p>
            <a:pPr marL="285750" lvl="0" indent="-285750">
              <a:buFont typeface="Wingdings" pitchFamily="2" charset="2"/>
              <a:buChar char="ü"/>
            </a:pPr>
            <a:r>
              <a:rPr lang="en-US" sz="1400"/>
              <a:t>Achievement Motivation Training kepada seluruh dosen dan Rektor di Institut Teknologi Padang (ITP).</a:t>
            </a:r>
          </a:p>
          <a:p>
            <a:pPr marL="285750" lvl="0" indent="-285750">
              <a:buFont typeface="Wingdings" pitchFamily="2" charset="2"/>
              <a:buChar char="ü"/>
            </a:pPr>
            <a:r>
              <a:rPr lang="en-US" sz="1400"/>
              <a:t>Seminar Parenting berbasis Entrepreneur Program KKN Universitas Pendidikan Indonesia.</a:t>
            </a:r>
          </a:p>
          <a:p>
            <a:pPr marL="285750" lvl="0" indent="-285750">
              <a:buFont typeface="Wingdings" pitchFamily="2" charset="2"/>
              <a:buChar char="ü"/>
            </a:pPr>
            <a:r>
              <a:rPr lang="en-US" sz="1400"/>
              <a:t>Communication Training di Jakarta International Container Terminal.</a:t>
            </a:r>
          </a:p>
          <a:p>
            <a:pPr marL="285750" lvl="0" indent="-285750">
              <a:buFont typeface="Wingdings" pitchFamily="2" charset="2"/>
              <a:buChar char="ü"/>
            </a:pPr>
            <a:r>
              <a:rPr lang="en-US" sz="1400"/>
              <a:t>Communication Training di Rumah Zakat.</a:t>
            </a:r>
          </a:p>
          <a:p>
            <a:pPr marL="285750" lvl="0" indent="-285750">
              <a:buFont typeface="Wingdings" pitchFamily="2" charset="2"/>
              <a:buChar char="ü"/>
            </a:pPr>
            <a:r>
              <a:rPr lang="en-US" sz="1400"/>
              <a:t>Service Excellence Training di Lembaga Pengelola Dana Pendidikan (LPDP).</a:t>
            </a:r>
          </a:p>
          <a:p>
            <a:pPr marL="285750" lvl="0" indent="-285750">
              <a:buFont typeface="Wingdings" pitchFamily="2" charset="2"/>
              <a:buChar char="ü"/>
            </a:pPr>
            <a:r>
              <a:rPr lang="en-US" sz="1400"/>
              <a:t>Service Excellence Training dan Coaching selama 1 tahun kepada seluruh manager di Wahida Indonesia.</a:t>
            </a:r>
          </a:p>
          <a:p>
            <a:pPr marL="285750" lvl="0" indent="-285750">
              <a:buFont typeface="Wingdings" pitchFamily="2" charset="2"/>
              <a:buChar char="ü"/>
            </a:pPr>
            <a:r>
              <a:rPr lang="en-US" sz="1400"/>
              <a:t>Service Excellence Training kepada seluruh Manager dan Supervisor di Steak and Shake.</a:t>
            </a:r>
          </a:p>
          <a:p>
            <a:pPr marL="285750" lvl="0" indent="-285750">
              <a:buFont typeface="Wingdings" pitchFamily="2" charset="2"/>
              <a:buChar char="ü"/>
            </a:pPr>
            <a:r>
              <a:rPr lang="en-US" sz="1400"/>
              <a:t>Program Sosial, Motivasi ke sekolah dan kampus-kampus di seluruh Indonesia.</a:t>
            </a:r>
          </a:p>
          <a:p>
            <a:pPr marL="285750" lvl="0" indent="-285750">
              <a:buFont typeface="Wingdings" pitchFamily="2" charset="2"/>
              <a:buChar char="ü"/>
            </a:pPr>
            <a:r>
              <a:rPr lang="en-US" sz="1400"/>
              <a:t>Communication and Selling Training di PPPA Darul Quran.</a:t>
            </a:r>
          </a:p>
          <a:p>
            <a:pPr marL="285750" lvl="0" indent="-285750">
              <a:buFont typeface="Wingdings" pitchFamily="2" charset="2"/>
              <a:buChar char="ü"/>
            </a:pPr>
            <a:r>
              <a:rPr lang="en-US" sz="1400"/>
              <a:t>Service Excellence Training di AlfaMart.</a:t>
            </a:r>
          </a:p>
          <a:p>
            <a:pPr marL="285750" lvl="0" indent="-285750">
              <a:buFont typeface="Wingdings" pitchFamily="2" charset="2"/>
              <a:buChar char="ü"/>
            </a:pPr>
            <a:r>
              <a:rPr lang="en-US" sz="1400"/>
              <a:t>Communication and Attitude Training di HM Sampoerna.</a:t>
            </a:r>
          </a:p>
          <a:p>
            <a:pPr marL="285750" lvl="0" indent="-285750">
              <a:buFont typeface="Wingdings" pitchFamily="2" charset="2"/>
              <a:buChar char="ü"/>
            </a:pPr>
            <a:r>
              <a:rPr lang="en-US" sz="1400"/>
              <a:t>Achievement Motivation Training di Samsung.Achievement Motivation Training di Bank Rakyat Indonesia (BRI) Cabang Bandung.</a:t>
            </a:r>
          </a:p>
          <a:p>
            <a:pPr marL="285750" lvl="0" indent="-285750">
              <a:buFont typeface="Wingdings" pitchFamily="2" charset="2"/>
              <a:buChar char="ü"/>
            </a:pPr>
            <a:r>
              <a:rPr lang="en-US" sz="1400"/>
              <a:t>System and Marketing Plan Coaching Programme di PT Wahida Indonesia.</a:t>
            </a:r>
          </a:p>
          <a:p>
            <a:pPr marL="285750" lvl="0" indent="-285750">
              <a:buFont typeface="Wingdings" pitchFamily="2" charset="2"/>
              <a:buChar char="ü"/>
            </a:pPr>
            <a:r>
              <a:rPr lang="en-US" sz="1400"/>
              <a:t>Selling Skill Training kepada Distributor Herba Wahida di Seluruh Indonesia.</a:t>
            </a:r>
          </a:p>
          <a:p>
            <a:pPr marL="285750" lvl="0" indent="-285750">
              <a:buFont typeface="Wingdings" pitchFamily="2" charset="2"/>
              <a:buChar char="ü"/>
            </a:pPr>
            <a:r>
              <a:rPr lang="en-US" sz="1400"/>
              <a:t>Dll…</a:t>
            </a:r>
          </a:p>
        </p:txBody>
      </p:sp>
    </p:spTree>
    <p:extLst>
      <p:ext uri="{BB962C8B-B14F-4D97-AF65-F5344CB8AC3E}">
        <p14:creationId xmlns:p14="http://schemas.microsoft.com/office/powerpoint/2010/main" val="2519040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612942" cy="523220"/>
          </a:xfrm>
          <a:prstGeom prst="rect">
            <a:avLst/>
          </a:prstGeom>
        </p:spPr>
        <p:txBody>
          <a:bodyPr wrap="none">
            <a:spAutoFit/>
          </a:bodyPr>
          <a:lstStyle/>
          <a:p>
            <a:r>
              <a:rPr lang="en-US" sz="2800" smtClean="0"/>
              <a:t>Facilitator</a:t>
            </a:r>
            <a:endParaRPr lang="en-US" sz="2800"/>
          </a:p>
        </p:txBody>
      </p:sp>
      <p:pic>
        <p:nvPicPr>
          <p:cNvPr id="1026" name="Picture 2" descr="D:\Quote Muvti\Muvti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168" y="914400"/>
            <a:ext cx="1811735" cy="24156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14598" y="914400"/>
            <a:ext cx="6506029" cy="5262979"/>
          </a:xfrm>
          <a:prstGeom prst="rect">
            <a:avLst/>
          </a:prstGeom>
        </p:spPr>
        <p:txBody>
          <a:bodyPr wrap="square">
            <a:spAutoFit/>
          </a:bodyPr>
          <a:lstStyle/>
          <a:p>
            <a:r>
              <a:rPr lang="en-US" sz="1600"/>
              <a:t>Seorang Motivator, Trainer dan Coach di bidang komunikasi dan pengembangan diri yang sudah berpengalaman lebih dari lima tahun. Serta telah menempuh studinya di ilmu Komunikasi di salah satu Universitas Negeri Terbaik di Indonesia, dengan nilai yang memuaskan</a:t>
            </a:r>
            <a:r>
              <a:rPr lang="en-US" sz="1600" smtClean="0"/>
              <a:t>.</a:t>
            </a:r>
          </a:p>
          <a:p>
            <a:endParaRPr lang="en-US" sz="1600"/>
          </a:p>
          <a:p>
            <a:r>
              <a:rPr lang="en-US" sz="1600"/>
              <a:t>Sebagai seorang praktisi, beliau pun mempraktekkan sekaligus belajar di sebuah bisnis bernama Multi Level Marketing. Terbukti bersama rekan-rekan bisnisnya di industri tersebut, beliau mempunyai grup bisnis mencapai lebih dari 10.000 orang. Dan sekarang beliau diamanahi menjadi seorang konsultan di perusahaan </a:t>
            </a:r>
            <a:r>
              <a:rPr lang="en-US" sz="1600" i="1"/>
              <a:t>Multi Level Marketing</a:t>
            </a:r>
            <a:r>
              <a:rPr lang="en-US" sz="1600"/>
              <a:t> di Jakarta.</a:t>
            </a:r>
          </a:p>
          <a:p>
            <a:endParaRPr lang="en-US" sz="1600" smtClean="0"/>
          </a:p>
          <a:p>
            <a:r>
              <a:rPr lang="en-US" sz="1600" smtClean="0"/>
              <a:t>Awal </a:t>
            </a:r>
            <a:r>
              <a:rPr lang="en-US" sz="1600"/>
              <a:t>karirnya di dunia training, KangMuvti bersama tim trainer dari DeMiracle37 Training Center adalah pelopor training-training hypnosis dan hypnotherapy di Indonesia bersertifikasi IBH (Indonesian Board of Hypnotherapy) yang sudah mengadakan training publik lebih dari 40 angkatan dan alumni-alumninya yang tersebar di seluruh Indonesia dengan berbagai latar belakang.</a:t>
            </a:r>
          </a:p>
          <a:p>
            <a:endParaRPr lang="en-US" sz="1600" smtClean="0"/>
          </a:p>
          <a:p>
            <a:r>
              <a:rPr lang="en-US" sz="1600" smtClean="0"/>
              <a:t>Bukan </a:t>
            </a:r>
            <a:r>
              <a:rPr lang="en-US" sz="1600"/>
              <a:t>hanya itu saja, beliau telah membantu banyak Motivator Muda di Indonesia yang memiliki semangat berprestasi dan menginspirasi di seluruh Indonesia.	</a:t>
            </a:r>
            <a:r>
              <a:rPr lang="en-US" sz="1600" i="1"/>
              <a:t> </a:t>
            </a:r>
            <a:endParaRPr lang="en-US" sz="1600"/>
          </a:p>
        </p:txBody>
      </p:sp>
    </p:spTree>
    <p:extLst>
      <p:ext uri="{BB962C8B-B14F-4D97-AF65-F5344CB8AC3E}">
        <p14:creationId xmlns:p14="http://schemas.microsoft.com/office/powerpoint/2010/main" val="385579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Power Your Passion Coaching Programme</a:t>
            </a:r>
          </a:p>
        </p:txBody>
      </p:sp>
      <p:sp>
        <p:nvSpPr>
          <p:cNvPr id="3" name="Rectangle 2"/>
          <p:cNvSpPr/>
          <p:nvPr/>
        </p:nvSpPr>
        <p:spPr>
          <a:xfrm>
            <a:off x="381000" y="1020762"/>
            <a:ext cx="7772400" cy="4124206"/>
          </a:xfrm>
          <a:prstGeom prst="rect">
            <a:avLst/>
          </a:prstGeom>
        </p:spPr>
        <p:txBody>
          <a:bodyPr wrap="square">
            <a:spAutoFit/>
          </a:bodyPr>
          <a:lstStyle/>
          <a:p>
            <a:r>
              <a:rPr lang="en-US" sz="1600"/>
              <a:t>Apakah selama ini Anda kurang bahagia dengan aktivitas / pekerjaan Anda sekarang?</a:t>
            </a:r>
          </a:p>
          <a:p>
            <a:endParaRPr lang="en-US" sz="1600"/>
          </a:p>
          <a:p>
            <a:r>
              <a:rPr lang="en-US" sz="1600"/>
              <a:t>Apakah Anda ingin mengetahui passion Anda?</a:t>
            </a:r>
          </a:p>
          <a:p>
            <a:endParaRPr lang="en-US" sz="1600"/>
          </a:p>
          <a:p>
            <a:r>
              <a:rPr lang="en-US" sz="1600"/>
              <a:t>Apakah selama ini hidup Anda ingin lebih bermakna?</a:t>
            </a:r>
          </a:p>
          <a:p>
            <a:endParaRPr lang="en-US" sz="1600"/>
          </a:p>
          <a:p>
            <a:r>
              <a:rPr lang="en-US" sz="1600"/>
              <a:t>Ya, kami yakini program ini memang cocok untuk Anda. </a:t>
            </a:r>
          </a:p>
          <a:p>
            <a:endParaRPr lang="en-US" sz="1600"/>
          </a:p>
          <a:p>
            <a:r>
              <a:rPr lang="en-US" sz="1600"/>
              <a:t>Ini bukan seminar motivasi atau hanya sebatas pengetahuan tentang passion atau </a:t>
            </a:r>
          </a:p>
          <a:p>
            <a:r>
              <a:rPr lang="en-US" sz="1600"/>
              <a:t>kebahagiaan. </a:t>
            </a:r>
          </a:p>
          <a:p>
            <a:endParaRPr lang="en-US" sz="1600"/>
          </a:p>
          <a:p>
            <a:r>
              <a:rPr lang="en-US" sz="1600"/>
              <a:t>Lebih dari itu, ini sebuah program coaching yang kami desain untuk </a:t>
            </a:r>
          </a:p>
          <a:p>
            <a:r>
              <a:rPr lang="en-US" sz="1600"/>
              <a:t>Anda, agar Anda bisa langsung tahu passion Anda apa dan Anda lebih bersemangat </a:t>
            </a:r>
          </a:p>
          <a:p>
            <a:r>
              <a:rPr lang="en-US" sz="1600"/>
              <a:t>dalam menjalani kehidupan. </a:t>
            </a:r>
          </a:p>
          <a:p>
            <a:endParaRPr lang="en-US" sz="1600"/>
          </a:p>
          <a:p>
            <a:r>
              <a:rPr lang="en-US" sz="1600"/>
              <a:t>Ingin mengetahui prosedurnya? silahkan klik dibawah ini! </a:t>
            </a:r>
          </a:p>
        </p:txBody>
      </p:sp>
      <p:sp>
        <p:nvSpPr>
          <p:cNvPr id="4" name="Rectangle 3"/>
          <p:cNvSpPr/>
          <p:nvPr/>
        </p:nvSpPr>
        <p:spPr>
          <a:xfrm>
            <a:off x="533400" y="594360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619832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624163" cy="523220"/>
          </a:xfrm>
          <a:prstGeom prst="rect">
            <a:avLst/>
          </a:prstGeom>
        </p:spPr>
        <p:txBody>
          <a:bodyPr wrap="none">
            <a:spAutoFit/>
          </a:bodyPr>
          <a:lstStyle/>
          <a:p>
            <a:r>
              <a:rPr lang="en-US" sz="2800" smtClean="0"/>
              <a:t>Facilitator</a:t>
            </a:r>
            <a:endParaRPr lang="en-US" sz="2800"/>
          </a:p>
        </p:txBody>
      </p:sp>
      <p:sp>
        <p:nvSpPr>
          <p:cNvPr id="4" name="Rectangle 3"/>
          <p:cNvSpPr/>
          <p:nvPr/>
        </p:nvSpPr>
        <p:spPr>
          <a:xfrm>
            <a:off x="2514598" y="914400"/>
            <a:ext cx="6506029" cy="3539430"/>
          </a:xfrm>
          <a:prstGeom prst="rect">
            <a:avLst/>
          </a:prstGeom>
        </p:spPr>
        <p:txBody>
          <a:bodyPr wrap="square">
            <a:spAutoFit/>
          </a:bodyPr>
          <a:lstStyle/>
          <a:p>
            <a:pPr fontAlgn="base"/>
            <a:r>
              <a:rPr lang="en-US" sz="1600"/>
              <a:t>Seorang inspiring Motivator yang sudah berpengalaman lebih dari lima </a:t>
            </a:r>
            <a:r>
              <a:rPr lang="en-US" sz="1600" smtClean="0"/>
              <a:t>tahun serta  berhasil menyelasikan studinya di jurusan Manajemen Komunikasi disalah satu universitas negeri di Indonesia. </a:t>
            </a:r>
          </a:p>
          <a:p>
            <a:pPr fontAlgn="base"/>
            <a:endParaRPr lang="en-US" sz="1600"/>
          </a:p>
          <a:p>
            <a:pPr fontAlgn="base"/>
            <a:r>
              <a:rPr lang="en-US" sz="1600" smtClean="0"/>
              <a:t>Awal </a:t>
            </a:r>
            <a:r>
              <a:rPr lang="en-US" sz="1600"/>
              <a:t>karirnya dia torehkan melalui seminar-seminar motivasi dan inspirasi yang banyak menginspirasi ribuan alumninya. Sebagai seorang lulusan ilmu komunikasi, bersama sahabatnya telah sukses membangun sebuah lembaga training and coaching yang dimulai dari sebuah komunitas positif di Bandung</a:t>
            </a:r>
            <a:r>
              <a:rPr lang="en-US" sz="1600" smtClean="0"/>
              <a:t>.</a:t>
            </a:r>
          </a:p>
          <a:p>
            <a:pPr fontAlgn="base"/>
            <a:endParaRPr lang="en-US" sz="1600"/>
          </a:p>
          <a:p>
            <a:pPr fontAlgn="base"/>
            <a:r>
              <a:rPr lang="en-US" sz="1600"/>
              <a:t>Sebagai seorang certified hypnosis dan hypnotherapy, klien-klien yang beliau bantu juga tak terhitung jumlahnya. Karena dedikasi inilah Ari Hadipurnama fokus mempelajari dunia pelatihan, terapi dan komunikasi sebagai bentuk pengabdiannya untuk bermanfaat bagi orang lain.</a:t>
            </a:r>
          </a:p>
        </p:txBody>
      </p:sp>
      <p:pic>
        <p:nvPicPr>
          <p:cNvPr id="2050" name="Picture 2" descr="D:\De'Miracle\Profile Trainer\Ari sip_resiz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295400"/>
            <a:ext cx="1917742" cy="291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725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624163" cy="523220"/>
          </a:xfrm>
          <a:prstGeom prst="rect">
            <a:avLst/>
          </a:prstGeom>
        </p:spPr>
        <p:txBody>
          <a:bodyPr wrap="none">
            <a:spAutoFit/>
          </a:bodyPr>
          <a:lstStyle/>
          <a:p>
            <a:r>
              <a:rPr lang="en-US" sz="2800" smtClean="0"/>
              <a:t>Facilitator</a:t>
            </a:r>
            <a:endParaRPr lang="en-US" sz="2800"/>
          </a:p>
        </p:txBody>
      </p:sp>
      <p:sp>
        <p:nvSpPr>
          <p:cNvPr id="4" name="Rectangle 3"/>
          <p:cNvSpPr/>
          <p:nvPr/>
        </p:nvSpPr>
        <p:spPr>
          <a:xfrm>
            <a:off x="2514598" y="914400"/>
            <a:ext cx="6506029" cy="5755422"/>
          </a:xfrm>
          <a:prstGeom prst="rect">
            <a:avLst/>
          </a:prstGeom>
        </p:spPr>
        <p:txBody>
          <a:bodyPr wrap="square">
            <a:spAutoFit/>
          </a:bodyPr>
          <a:lstStyle/>
          <a:p>
            <a:pPr fontAlgn="base"/>
            <a:r>
              <a:rPr lang="en-US" sz="1600"/>
              <a:t>Rani adalah seseorang yang mendedikasikannya sebagai seorang</a:t>
            </a:r>
            <a:r>
              <a:rPr lang="en-US" sz="1600" i="1"/>
              <a:t>Learner</a:t>
            </a:r>
            <a:r>
              <a:rPr lang="en-US" sz="1600"/>
              <a:t>, </a:t>
            </a:r>
            <a:r>
              <a:rPr lang="en-US" sz="1600" i="1"/>
              <a:t>Therapist</a:t>
            </a:r>
            <a:r>
              <a:rPr lang="en-US" sz="1600"/>
              <a:t>, dan </a:t>
            </a:r>
            <a:r>
              <a:rPr lang="en-US" sz="1600" i="1"/>
              <a:t>Trainer</a:t>
            </a:r>
            <a:r>
              <a:rPr lang="en-US" sz="1600"/>
              <a:t> pada tahun 2010 ia dianugerahi </a:t>
            </a:r>
            <a:r>
              <a:rPr lang="en-US" sz="1600" i="1"/>
              <a:t>Great Achievement Award for The Youngest Indonesian Lady of Mind Coach</a:t>
            </a:r>
            <a:r>
              <a:rPr lang="en-US" sz="1600"/>
              <a:t> versi HRNLP Indonesia dan meraih beasiswa </a:t>
            </a:r>
            <a:r>
              <a:rPr lang="en-US" sz="1600" i="1"/>
              <a:t>One to One Coach</a:t>
            </a:r>
            <a:r>
              <a:rPr lang="en-US" sz="1600"/>
              <a:t> selama 100 jam untuk program </a:t>
            </a:r>
            <a:r>
              <a:rPr lang="en-US" sz="1600" i="1"/>
              <a:t>Coach The Trainer, Coach The Coach, Coach The Motivator, &amp; Coach Neuro Transformation</a:t>
            </a:r>
            <a:r>
              <a:rPr lang="en-US" sz="1600"/>
              <a:t> serta sertifikasi </a:t>
            </a:r>
            <a:r>
              <a:rPr lang="en-US" sz="1600" i="1"/>
              <a:t>Professional Trainer Human Resources Transformation with NLP</a:t>
            </a:r>
            <a:r>
              <a:rPr lang="en-US" sz="1600"/>
              <a:t> (CT.HRNLP) dari HRNLP Indonesia</a:t>
            </a:r>
            <a:r>
              <a:rPr lang="en-US" sz="1600" smtClean="0"/>
              <a:t>.</a:t>
            </a:r>
          </a:p>
          <a:p>
            <a:pPr fontAlgn="base"/>
            <a:endParaRPr lang="en-US" sz="1600"/>
          </a:p>
          <a:p>
            <a:pPr fontAlgn="base"/>
            <a:r>
              <a:rPr lang="en-US" sz="1600"/>
              <a:t>Berbagai prestasi tersebut telah dicapainya sembari meraih sarjananya dari Fakultas Ilmu Komunikasi Universitas Padjadjaran (FIKOM UNPAD) dan saat ini ia berdomisili di Depok untuk melanjutkan studi Magister Psikologi Terapan di Universitas Indonesia (UI). Di samping aktivitas kuliah S2nya, ia juga menjadi </a:t>
            </a:r>
            <a:r>
              <a:rPr lang="en-US" sz="1600" i="1"/>
              <a:t>Owner</a:t>
            </a:r>
            <a:r>
              <a:rPr lang="en-US" sz="1600"/>
              <a:t> sekaligus </a:t>
            </a:r>
            <a:r>
              <a:rPr lang="en-US" sz="1600" i="1"/>
              <a:t>Chairwoman</a:t>
            </a:r>
            <a:r>
              <a:rPr lang="en-US" sz="1600"/>
              <a:t>di </a:t>
            </a:r>
            <a:r>
              <a:rPr lang="en-US" sz="1600" i="1"/>
              <a:t>Extraordinary â€“Training Event Organizer-</a:t>
            </a:r>
            <a:r>
              <a:rPr lang="en-US" sz="1600"/>
              <a:t>, kemudian mengembangkan keterampilannya dalam bidang </a:t>
            </a:r>
            <a:r>
              <a:rPr lang="en-US" sz="1600" i="1"/>
              <a:t>Coaching</a:t>
            </a:r>
            <a:r>
              <a:rPr lang="en-US" sz="1600"/>
              <a:t> di sebuah lembaga bernama </a:t>
            </a:r>
            <a:r>
              <a:rPr lang="en-US" sz="1600" i="1"/>
              <a:t>Total Mind Learning Indonesia</a:t>
            </a:r>
            <a:r>
              <a:rPr lang="en-US" sz="1600"/>
              <a:t> sebagai </a:t>
            </a:r>
            <a:r>
              <a:rPr lang="en-US" sz="1600" i="1"/>
              <a:t>Mind Coach</a:t>
            </a:r>
            <a:r>
              <a:rPr lang="en-US" sz="1600"/>
              <a:t>, serta menjadi seorang </a:t>
            </a:r>
            <a:r>
              <a:rPr lang="en-US" sz="1600" i="1"/>
              <a:t>Columnist</a:t>
            </a:r>
            <a:r>
              <a:rPr lang="en-US" sz="1600"/>
              <a:t> di Tabloid Perempuan Indonesia untuk menulis rubrik Psikologi dan Konsultasi. </a:t>
            </a:r>
            <a:endParaRPr lang="en-US" sz="1600" smtClean="0"/>
          </a:p>
          <a:p>
            <a:pPr fontAlgn="base"/>
            <a:endParaRPr lang="en-US" sz="1600"/>
          </a:p>
          <a:p>
            <a:pPr fontAlgn="base"/>
            <a:r>
              <a:rPr lang="en-US" sz="1600" smtClean="0"/>
              <a:t>Kemudian </a:t>
            </a:r>
            <a:r>
              <a:rPr lang="en-US" sz="1600"/>
              <a:t>saat ini ia pun aktif dalam suatu </a:t>
            </a:r>
            <a:r>
              <a:rPr lang="en-US" sz="1600" i="1"/>
              <a:t>Community of Lifelong Learners </a:t>
            </a:r>
            <a:r>
              <a:rPr lang="en-US" sz="1600"/>
              <a:t>serta</a:t>
            </a:r>
            <a:r>
              <a:rPr lang="en-US" sz="1600" i="1"/>
              <a:t> </a:t>
            </a:r>
            <a:r>
              <a:rPr lang="en-US" sz="1600"/>
              <a:t>berperan sebagai </a:t>
            </a:r>
            <a:r>
              <a:rPr lang="en-US" sz="1600" i="1"/>
              <a:t>Youth Counselor</a:t>
            </a:r>
            <a:r>
              <a:rPr lang="en-US" sz="1600"/>
              <a:t> dan </a:t>
            </a:r>
            <a:r>
              <a:rPr lang="en-US" sz="1600" i="1"/>
              <a:t>Personal &amp; Social Education Teacher</a:t>
            </a:r>
            <a:r>
              <a:rPr lang="en-US" sz="1600"/>
              <a:t> di sebuah institusi </a:t>
            </a:r>
            <a:r>
              <a:rPr lang="en-US" sz="1600" i="1"/>
              <a:t>official</a:t>
            </a:r>
            <a:r>
              <a:rPr lang="en-US" sz="1600"/>
              <a:t> </a:t>
            </a:r>
            <a:r>
              <a:rPr lang="en-US" sz="1600" i="1"/>
              <a:t>International Baccalaureate (IB) World School.</a:t>
            </a:r>
            <a:endParaRPr lang="en-US" sz="1600"/>
          </a:p>
        </p:txBody>
      </p:sp>
      <p:pic>
        <p:nvPicPr>
          <p:cNvPr id="3074" name="Picture 2" descr="D:\De'Miracle\Profile Trainer\Ran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399"/>
            <a:ext cx="1695450" cy="281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849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229952" cy="523220"/>
          </a:xfrm>
          <a:prstGeom prst="rect">
            <a:avLst/>
          </a:prstGeom>
        </p:spPr>
        <p:txBody>
          <a:bodyPr wrap="none">
            <a:spAutoFit/>
          </a:bodyPr>
          <a:lstStyle/>
          <a:p>
            <a:r>
              <a:rPr lang="en-US" sz="2800" smtClean="0"/>
              <a:t>Service</a:t>
            </a:r>
            <a:endParaRPr lang="en-US" sz="2800"/>
          </a:p>
        </p:txBody>
      </p:sp>
      <p:sp>
        <p:nvSpPr>
          <p:cNvPr id="4" name="Rectangle 3"/>
          <p:cNvSpPr/>
          <p:nvPr/>
        </p:nvSpPr>
        <p:spPr>
          <a:xfrm>
            <a:off x="533400" y="762000"/>
            <a:ext cx="8487227" cy="6186309"/>
          </a:xfrm>
          <a:prstGeom prst="rect">
            <a:avLst/>
          </a:prstGeom>
        </p:spPr>
        <p:txBody>
          <a:bodyPr wrap="square">
            <a:spAutoFit/>
          </a:bodyPr>
          <a:lstStyle/>
          <a:p>
            <a:pPr lvl="0"/>
            <a:r>
              <a:rPr lang="en-US" sz="1600" b="1" smtClean="0"/>
              <a:t>Seminar, Training dan Workshop yang telah kami tangani :</a:t>
            </a:r>
          </a:p>
          <a:p>
            <a:pPr lvl="0"/>
            <a:endParaRPr lang="en-US" sz="1600"/>
          </a:p>
          <a:p>
            <a:pPr marL="285750" lvl="0" indent="-285750">
              <a:buFont typeface="Wingdings" pitchFamily="2" charset="2"/>
              <a:buChar char="ü"/>
            </a:pPr>
            <a:r>
              <a:rPr lang="en-US" sz="1400" smtClean="0"/>
              <a:t>Training </a:t>
            </a:r>
            <a:r>
              <a:rPr lang="en-US" sz="1400"/>
              <a:t>Hypno-NLP / Hypnosis Mastery 30 angkatan di seluruh Indonesia.</a:t>
            </a:r>
          </a:p>
          <a:p>
            <a:pPr marL="285750" lvl="0" indent="-285750">
              <a:buFont typeface="Wingdings" pitchFamily="2" charset="2"/>
              <a:buChar char="ü"/>
            </a:pPr>
            <a:r>
              <a:rPr lang="en-US" sz="1400"/>
              <a:t>Training sertifikasi Hypnosis and Hypnotherapy Mastery 30 angkatan di seluruh Indonesia.</a:t>
            </a:r>
          </a:p>
          <a:p>
            <a:pPr marL="285750" lvl="0" indent="-285750">
              <a:buFont typeface="Wingdings" pitchFamily="2" charset="2"/>
              <a:buChar char="ü"/>
            </a:pPr>
            <a:r>
              <a:rPr lang="en-US" sz="1400"/>
              <a:t>Becoming GREAT Communicator Public Training Programme.</a:t>
            </a:r>
          </a:p>
          <a:p>
            <a:pPr marL="285750" lvl="0" indent="-285750">
              <a:buFont typeface="Wingdings" pitchFamily="2" charset="2"/>
              <a:buChar char="ü"/>
            </a:pPr>
            <a:r>
              <a:rPr lang="en-US" sz="1400"/>
              <a:t>Young Miracle Motivator / Trainer Public Training Programme.</a:t>
            </a:r>
          </a:p>
          <a:p>
            <a:pPr marL="285750" lvl="0" indent="-285750">
              <a:buFont typeface="Wingdings" pitchFamily="2" charset="2"/>
              <a:buChar char="ü"/>
            </a:pPr>
            <a:r>
              <a:rPr lang="en-US" sz="1400"/>
              <a:t>Unlocking Mental Block Public Training Programme.</a:t>
            </a:r>
          </a:p>
          <a:p>
            <a:pPr marL="285750" lvl="0" indent="-285750">
              <a:buFont typeface="Wingdings" pitchFamily="2" charset="2"/>
              <a:buChar char="ü"/>
            </a:pPr>
            <a:r>
              <a:rPr lang="en-US" sz="1400"/>
              <a:t>Achievement Motivation Training di Lembaga Bahasa Jerman LearnHous.</a:t>
            </a:r>
          </a:p>
          <a:p>
            <a:pPr marL="285750" lvl="0" indent="-285750">
              <a:buFont typeface="Wingdings" pitchFamily="2" charset="2"/>
              <a:buChar char="ü"/>
            </a:pPr>
            <a:r>
              <a:rPr lang="en-US" sz="1400"/>
              <a:t>Achievement Motivation Training di Nurul Fikri program intensif Mabit.</a:t>
            </a:r>
          </a:p>
          <a:p>
            <a:pPr marL="285750" lvl="0" indent="-285750">
              <a:buFont typeface="Wingdings" pitchFamily="2" charset="2"/>
              <a:buChar char="ü"/>
            </a:pPr>
            <a:r>
              <a:rPr lang="en-US" sz="1400"/>
              <a:t>Achievement Motivation Training di Dompet Sosial Ash-Shofwah (DSA).</a:t>
            </a:r>
          </a:p>
          <a:p>
            <a:pPr marL="285750" lvl="0" indent="-285750">
              <a:buFont typeface="Wingdings" pitchFamily="2" charset="2"/>
              <a:buChar char="ü"/>
            </a:pPr>
            <a:r>
              <a:rPr lang="en-US" sz="1400"/>
              <a:t>Achievement Motivation Training di Asyifa Boarding School.</a:t>
            </a:r>
          </a:p>
          <a:p>
            <a:pPr marL="285750" lvl="0" indent="-285750">
              <a:buFont typeface="Wingdings" pitchFamily="2" charset="2"/>
              <a:buChar char="ü"/>
            </a:pPr>
            <a:r>
              <a:rPr lang="en-US" sz="1400"/>
              <a:t>Achievement Motivation Training di J&amp;C Bandung.</a:t>
            </a:r>
          </a:p>
          <a:p>
            <a:pPr marL="285750" lvl="0" indent="-285750">
              <a:buFont typeface="Wingdings" pitchFamily="2" charset="2"/>
              <a:buChar char="ü"/>
            </a:pPr>
            <a:r>
              <a:rPr lang="en-US" sz="1400"/>
              <a:t>Achievement Motivation Training kepada seluruh dosen dan Rektor di Institut Teknologi Padang (ITP).</a:t>
            </a:r>
          </a:p>
          <a:p>
            <a:pPr marL="285750" lvl="0" indent="-285750">
              <a:buFont typeface="Wingdings" pitchFamily="2" charset="2"/>
              <a:buChar char="ü"/>
            </a:pPr>
            <a:r>
              <a:rPr lang="en-US" sz="1400"/>
              <a:t>Seminar Parenting berbasis Entrepreneur Program KKN Universitas Pendidikan Indonesia.</a:t>
            </a:r>
          </a:p>
          <a:p>
            <a:pPr marL="285750" lvl="0" indent="-285750">
              <a:buFont typeface="Wingdings" pitchFamily="2" charset="2"/>
              <a:buChar char="ü"/>
            </a:pPr>
            <a:r>
              <a:rPr lang="en-US" sz="1400"/>
              <a:t>Communication Training di Jakarta International Container Terminal.</a:t>
            </a:r>
          </a:p>
          <a:p>
            <a:pPr marL="285750" lvl="0" indent="-285750">
              <a:buFont typeface="Wingdings" pitchFamily="2" charset="2"/>
              <a:buChar char="ü"/>
            </a:pPr>
            <a:r>
              <a:rPr lang="en-US" sz="1400"/>
              <a:t>Communication Training di Rumah Zakat.</a:t>
            </a:r>
          </a:p>
          <a:p>
            <a:pPr marL="285750" lvl="0" indent="-285750">
              <a:buFont typeface="Wingdings" pitchFamily="2" charset="2"/>
              <a:buChar char="ü"/>
            </a:pPr>
            <a:r>
              <a:rPr lang="en-US" sz="1400"/>
              <a:t>Service Excellence Training di Lembaga Pengelola Dana Pendidikan (LPDP).</a:t>
            </a:r>
          </a:p>
          <a:p>
            <a:pPr marL="285750" lvl="0" indent="-285750">
              <a:buFont typeface="Wingdings" pitchFamily="2" charset="2"/>
              <a:buChar char="ü"/>
            </a:pPr>
            <a:r>
              <a:rPr lang="en-US" sz="1400"/>
              <a:t>Service Excellence Training dan Coaching selama 1 tahun kepada seluruh manager di Wahida Indonesia.</a:t>
            </a:r>
          </a:p>
          <a:p>
            <a:pPr marL="285750" lvl="0" indent="-285750">
              <a:buFont typeface="Wingdings" pitchFamily="2" charset="2"/>
              <a:buChar char="ü"/>
            </a:pPr>
            <a:r>
              <a:rPr lang="en-US" sz="1400"/>
              <a:t>Service Excellence Training kepada seluruh Manager dan Supervisor di Steak and Shake.</a:t>
            </a:r>
          </a:p>
          <a:p>
            <a:pPr marL="285750" lvl="0" indent="-285750">
              <a:buFont typeface="Wingdings" pitchFamily="2" charset="2"/>
              <a:buChar char="ü"/>
            </a:pPr>
            <a:r>
              <a:rPr lang="en-US" sz="1400"/>
              <a:t>Program Sosial, Motivasi ke sekolah dan kampus-kampus di seluruh Indonesia.</a:t>
            </a:r>
          </a:p>
          <a:p>
            <a:pPr marL="285750" lvl="0" indent="-285750">
              <a:buFont typeface="Wingdings" pitchFamily="2" charset="2"/>
              <a:buChar char="ü"/>
            </a:pPr>
            <a:r>
              <a:rPr lang="en-US" sz="1400"/>
              <a:t>Communication and Selling Training di PPPA Darul Quran.</a:t>
            </a:r>
          </a:p>
          <a:p>
            <a:pPr marL="285750" lvl="0" indent="-285750">
              <a:buFont typeface="Wingdings" pitchFamily="2" charset="2"/>
              <a:buChar char="ü"/>
            </a:pPr>
            <a:r>
              <a:rPr lang="en-US" sz="1400"/>
              <a:t>Service Excellence Training di AlfaMart.</a:t>
            </a:r>
          </a:p>
          <a:p>
            <a:pPr marL="285750" lvl="0" indent="-285750">
              <a:buFont typeface="Wingdings" pitchFamily="2" charset="2"/>
              <a:buChar char="ü"/>
            </a:pPr>
            <a:r>
              <a:rPr lang="en-US" sz="1400"/>
              <a:t>Communication and Attitude Training di HM Sampoerna.</a:t>
            </a:r>
          </a:p>
          <a:p>
            <a:pPr marL="285750" lvl="0" indent="-285750">
              <a:buFont typeface="Wingdings" pitchFamily="2" charset="2"/>
              <a:buChar char="ü"/>
            </a:pPr>
            <a:r>
              <a:rPr lang="en-US" sz="1400"/>
              <a:t>Achievement Motivation Training di Samsung.Achievement Motivation Training di Bank Rakyat Indonesia (BRI) Cabang Bandung.</a:t>
            </a:r>
          </a:p>
          <a:p>
            <a:pPr marL="285750" lvl="0" indent="-285750">
              <a:buFont typeface="Wingdings" pitchFamily="2" charset="2"/>
              <a:buChar char="ü"/>
            </a:pPr>
            <a:r>
              <a:rPr lang="en-US" sz="1400"/>
              <a:t>System and Marketing Plan Coaching Programme di PT Wahida Indonesia.</a:t>
            </a:r>
          </a:p>
          <a:p>
            <a:pPr marL="285750" lvl="0" indent="-285750">
              <a:buFont typeface="Wingdings" pitchFamily="2" charset="2"/>
              <a:buChar char="ü"/>
            </a:pPr>
            <a:r>
              <a:rPr lang="en-US" sz="1400"/>
              <a:t>Selling Skill Training kepada Distributor Herba Wahida di Seluruh Indonesia.</a:t>
            </a:r>
          </a:p>
          <a:p>
            <a:pPr marL="285750" lvl="0" indent="-285750">
              <a:buFont typeface="Wingdings" pitchFamily="2" charset="2"/>
              <a:buChar char="ü"/>
            </a:pPr>
            <a:r>
              <a:rPr lang="en-US" sz="1400"/>
              <a:t>Dll…</a:t>
            </a:r>
          </a:p>
        </p:txBody>
      </p:sp>
    </p:spTree>
    <p:extLst>
      <p:ext uri="{BB962C8B-B14F-4D97-AF65-F5344CB8AC3E}">
        <p14:creationId xmlns:p14="http://schemas.microsoft.com/office/powerpoint/2010/main" val="3296557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5257"/>
            <a:ext cx="1722266" cy="523220"/>
          </a:xfrm>
          <a:prstGeom prst="rect">
            <a:avLst/>
          </a:prstGeom>
        </p:spPr>
        <p:txBody>
          <a:bodyPr wrap="none">
            <a:spAutoFit/>
          </a:bodyPr>
          <a:lstStyle/>
          <a:p>
            <a:r>
              <a:rPr lang="en-US" sz="2800" smtClean="0"/>
              <a:t>Contact us</a:t>
            </a:r>
            <a:endParaRPr lang="en-US" sz="2800"/>
          </a:p>
        </p:txBody>
      </p:sp>
      <p:sp>
        <p:nvSpPr>
          <p:cNvPr id="4" name="Rectangle 3"/>
          <p:cNvSpPr/>
          <p:nvPr/>
        </p:nvSpPr>
        <p:spPr>
          <a:xfrm>
            <a:off x="533400" y="914400"/>
            <a:ext cx="8487227" cy="3046988"/>
          </a:xfrm>
          <a:prstGeom prst="rect">
            <a:avLst/>
          </a:prstGeom>
        </p:spPr>
        <p:txBody>
          <a:bodyPr wrap="square">
            <a:spAutoFit/>
          </a:bodyPr>
          <a:lstStyle/>
          <a:p>
            <a:pPr fontAlgn="base"/>
            <a:r>
              <a:rPr lang="en-US" sz="1600"/>
              <a:t>Kami adalah lembaga pelatihan Training and Coaching yang sudah terbukti dan teruji. Pelayanan kami berupa training, coaching, seminar dan consulting, seperti: training sales, training komunikasi, training </a:t>
            </a:r>
            <a:r>
              <a:rPr lang="en-US" sz="1600" smtClean="0"/>
              <a:t>service</a:t>
            </a:r>
            <a:r>
              <a:rPr lang="en-US" sz="1600"/>
              <a:t> excellence, training hypnosis-hypnotherapy dan seminar-seminar motivasi, , coaching tentang passion, impian, karir, hypnotherapy, konsultasi on-one-one, serta program-program CSR atas kepeduliaan kami terhadap generasi muda di Indonesia.Silahkan kirim pertanyaan Anda pada kami bisa melalui telepon atau email.</a:t>
            </a:r>
          </a:p>
          <a:p>
            <a:pPr fontAlgn="base"/>
            <a:endParaRPr lang="en-US" sz="1600" b="1" smtClean="0"/>
          </a:p>
          <a:p>
            <a:pPr fontAlgn="base"/>
            <a:r>
              <a:rPr lang="en-US" sz="1600" b="1" smtClean="0"/>
              <a:t>Hubungi </a:t>
            </a:r>
            <a:r>
              <a:rPr lang="en-US" sz="1600" b="1"/>
              <a:t>Sekarang Juga!</a:t>
            </a:r>
          </a:p>
          <a:p>
            <a:pPr fontAlgn="base"/>
            <a:endParaRPr lang="en-US" sz="1600" b="1" smtClean="0"/>
          </a:p>
          <a:p>
            <a:pPr fontAlgn="base"/>
            <a:r>
              <a:rPr lang="en-US" sz="1600" b="1" smtClean="0"/>
              <a:t>Bu </a:t>
            </a:r>
            <a:r>
              <a:rPr lang="en-US" sz="1600" b="1"/>
              <a:t>Inna : 0856 5934 3468</a:t>
            </a:r>
          </a:p>
          <a:p>
            <a:pPr fontAlgn="base"/>
            <a:endParaRPr lang="en-US" sz="1600" smtClean="0"/>
          </a:p>
          <a:p>
            <a:pPr fontAlgn="base"/>
            <a:r>
              <a:rPr lang="en-US" sz="1600" smtClean="0"/>
              <a:t>Email</a:t>
            </a:r>
            <a:r>
              <a:rPr lang="en-US" sz="1600"/>
              <a:t>: GoDeMiracle@gmail.com</a:t>
            </a:r>
          </a:p>
        </p:txBody>
      </p:sp>
    </p:spTree>
    <p:extLst>
      <p:ext uri="{BB962C8B-B14F-4D97-AF65-F5344CB8AC3E}">
        <p14:creationId xmlns:p14="http://schemas.microsoft.com/office/powerpoint/2010/main" val="425716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534400" cy="646331"/>
          </a:xfrm>
          <a:prstGeom prst="rect">
            <a:avLst/>
          </a:prstGeom>
        </p:spPr>
        <p:txBody>
          <a:bodyPr wrap="square">
            <a:spAutoFit/>
          </a:bodyPr>
          <a:lstStyle/>
          <a:p>
            <a:r>
              <a:rPr lang="nn-NO"/>
              <a:t>Dengan kesediaan hati, silahkan isi form program di bawah ini. </a:t>
            </a:r>
          </a:p>
          <a:p>
            <a:r>
              <a:rPr lang="nn-NO"/>
              <a:t>Setelah Anda melengkapi, kami akan mengirimkan prosedurnya </a:t>
            </a:r>
            <a:r>
              <a:rPr lang="nn-NO" smtClean="0"/>
              <a:t>melalui email</a:t>
            </a:r>
            <a:r>
              <a:rPr lang="nn-NO"/>
              <a:t>. </a:t>
            </a:r>
            <a:endParaRPr lang="en-US"/>
          </a:p>
        </p:txBody>
      </p:sp>
      <p:sp>
        <p:nvSpPr>
          <p:cNvPr id="3" name="Rectangle 2"/>
          <p:cNvSpPr/>
          <p:nvPr/>
        </p:nvSpPr>
        <p:spPr>
          <a:xfrm>
            <a:off x="152400" y="457200"/>
            <a:ext cx="8977123" cy="523220"/>
          </a:xfrm>
          <a:prstGeom prst="rect">
            <a:avLst/>
          </a:prstGeom>
        </p:spPr>
        <p:txBody>
          <a:bodyPr wrap="square">
            <a:spAutoFit/>
          </a:bodyPr>
          <a:lstStyle/>
          <a:p>
            <a:r>
              <a:rPr lang="en-US" sz="2800" smtClean="0"/>
              <a:t>Request Proposal </a:t>
            </a:r>
            <a:r>
              <a:rPr lang="en-US" sz="2800"/>
              <a:t>Power Your Passion Coaching </a:t>
            </a:r>
            <a:r>
              <a:rPr lang="en-US" sz="2800" smtClean="0"/>
              <a:t>Programme</a:t>
            </a:r>
            <a:endParaRPr lang="en-US" sz="2800"/>
          </a:p>
        </p:txBody>
      </p:sp>
      <p:sp>
        <p:nvSpPr>
          <p:cNvPr id="4" name="Rectangle 3"/>
          <p:cNvSpPr/>
          <p:nvPr/>
        </p:nvSpPr>
        <p:spPr>
          <a:xfrm>
            <a:off x="304800" y="2895600"/>
            <a:ext cx="7917426" cy="2031325"/>
          </a:xfrm>
          <a:prstGeom prst="rect">
            <a:avLst/>
          </a:prstGeom>
        </p:spPr>
        <p:txBody>
          <a:bodyPr wrap="square">
            <a:spAutoFit/>
          </a:bodyPr>
          <a:lstStyle/>
          <a:p>
            <a:r>
              <a:rPr lang="en-US"/>
              <a:t>Nama Lengkap : </a:t>
            </a:r>
          </a:p>
          <a:p>
            <a:endParaRPr lang="en-US"/>
          </a:p>
          <a:p>
            <a:r>
              <a:rPr lang="en-US"/>
              <a:t>Email :</a:t>
            </a:r>
          </a:p>
          <a:p>
            <a:endParaRPr lang="en-US"/>
          </a:p>
          <a:p>
            <a:r>
              <a:rPr lang="en-US"/>
              <a:t>No kontak yang dapat dihubungi :</a:t>
            </a:r>
          </a:p>
          <a:p>
            <a:endParaRPr lang="en-US"/>
          </a:p>
          <a:p>
            <a:r>
              <a:rPr lang="en-US"/>
              <a:t>Alasan yang mendasari Anda ingin mengetahui segera Passion Anda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56974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Dreams Come True Coaching Programme</a:t>
            </a:r>
          </a:p>
        </p:txBody>
      </p:sp>
      <p:sp>
        <p:nvSpPr>
          <p:cNvPr id="3" name="Rectangle 2"/>
          <p:cNvSpPr/>
          <p:nvPr/>
        </p:nvSpPr>
        <p:spPr>
          <a:xfrm>
            <a:off x="381000" y="1020762"/>
            <a:ext cx="7772400" cy="5262979"/>
          </a:xfrm>
          <a:prstGeom prst="rect">
            <a:avLst/>
          </a:prstGeom>
        </p:spPr>
        <p:txBody>
          <a:bodyPr wrap="square">
            <a:spAutoFit/>
          </a:bodyPr>
          <a:lstStyle/>
          <a:p>
            <a:r>
              <a:rPr lang="en-US" sz="1600"/>
              <a:t>Apakah Anda ingin mempunyai impian atau keingingan yang terpendam yang segera</a:t>
            </a:r>
          </a:p>
          <a:p>
            <a:r>
              <a:rPr lang="en-US" sz="1600"/>
              <a:t>ingin diwujudkan?</a:t>
            </a:r>
          </a:p>
          <a:p>
            <a:endParaRPr lang="en-US" sz="1600"/>
          </a:p>
          <a:p>
            <a:r>
              <a:rPr lang="en-US" sz="1600"/>
              <a:t>Apakah Anda ingin lebih bersemangat dan percaya diri dalam meraih target-target </a:t>
            </a:r>
          </a:p>
          <a:p>
            <a:r>
              <a:rPr lang="en-US" sz="1600"/>
              <a:t>Anda?</a:t>
            </a:r>
          </a:p>
          <a:p>
            <a:endParaRPr lang="en-US" sz="1600"/>
          </a:p>
          <a:p>
            <a:r>
              <a:rPr lang="en-US" sz="1600"/>
              <a:t>Apakah Anda ingin mempunyai strategi yang tepat untuk Anda dalam proses meraih</a:t>
            </a:r>
          </a:p>
          <a:p>
            <a:r>
              <a:rPr lang="en-US" sz="1600"/>
              <a:t>visi-visi Anda?</a:t>
            </a:r>
          </a:p>
          <a:p>
            <a:endParaRPr lang="en-US" sz="1600"/>
          </a:p>
          <a:p>
            <a:r>
              <a:rPr lang="en-US" sz="1600"/>
              <a:t>Ya, kami mengerti apa yang Anda rasakan. Bisa jadi, memang ini jalan keluarnya </a:t>
            </a:r>
          </a:p>
          <a:p>
            <a:r>
              <a:rPr lang="en-US" sz="1600"/>
              <a:t>untuk Anda. </a:t>
            </a:r>
          </a:p>
          <a:p>
            <a:endParaRPr lang="en-US" sz="1600"/>
          </a:p>
          <a:p>
            <a:r>
              <a:rPr lang="en-US" sz="1600"/>
              <a:t>Ini bukan seminar motivasi atau hanya sebatas pengetahuan tentang impian, keinginan,</a:t>
            </a:r>
          </a:p>
          <a:p>
            <a:r>
              <a:rPr lang="en-US" sz="1600"/>
              <a:t>visi, dan sebagainya.</a:t>
            </a:r>
          </a:p>
          <a:p>
            <a:endParaRPr lang="en-US" sz="1600"/>
          </a:p>
          <a:p>
            <a:r>
              <a:rPr lang="en-US" sz="1600"/>
              <a:t>Lebih dari itu, ini adalah  sebuah program coaching yang kami desain untuk </a:t>
            </a:r>
          </a:p>
          <a:p>
            <a:r>
              <a:rPr lang="en-US" sz="1600"/>
              <a:t>Anda, agar Anda bisa meraih impian, keinginan, target dan visi Anda dengan strategi</a:t>
            </a:r>
          </a:p>
          <a:p>
            <a:r>
              <a:rPr lang="en-US" sz="1600"/>
              <a:t>yang cocok dengan Passion Anda. Sehingga Anda bisa lebih jelas dan terang tentang </a:t>
            </a:r>
          </a:p>
          <a:p>
            <a:r>
              <a:rPr lang="en-US" sz="1600"/>
              <a:t>proyek masa depan yang Anda ingin bangun. </a:t>
            </a:r>
          </a:p>
          <a:p>
            <a:endParaRPr lang="en-US" sz="1600"/>
          </a:p>
          <a:p>
            <a:r>
              <a:rPr lang="en-US" sz="1600"/>
              <a:t>Ingin mengetahui prosedurnya? silahkan klik dibawah ini! </a:t>
            </a:r>
          </a:p>
        </p:txBody>
      </p:sp>
      <p:sp>
        <p:nvSpPr>
          <p:cNvPr id="4" name="Rectangle 3"/>
          <p:cNvSpPr/>
          <p:nvPr/>
        </p:nvSpPr>
        <p:spPr>
          <a:xfrm>
            <a:off x="533399" y="6283741"/>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331590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534400" cy="646331"/>
          </a:xfrm>
          <a:prstGeom prst="rect">
            <a:avLst/>
          </a:prstGeom>
        </p:spPr>
        <p:txBody>
          <a:bodyPr wrap="square">
            <a:spAutoFit/>
          </a:bodyPr>
          <a:lstStyle/>
          <a:p>
            <a:r>
              <a:rPr lang="nn-NO"/>
              <a:t>Dengan kesediaan hati, silahkan isi form program di bawah ini. </a:t>
            </a:r>
          </a:p>
          <a:p>
            <a:r>
              <a:rPr lang="nn-NO"/>
              <a:t>Setelah Anda melengkapi, kami akan mengirimkan prosedurnya </a:t>
            </a:r>
            <a:r>
              <a:rPr lang="nn-NO" smtClean="0"/>
              <a:t>melalui email</a:t>
            </a:r>
            <a:r>
              <a:rPr lang="nn-NO"/>
              <a:t>. </a:t>
            </a:r>
            <a:endParaRPr lang="en-US"/>
          </a:p>
        </p:txBody>
      </p:sp>
      <p:sp>
        <p:nvSpPr>
          <p:cNvPr id="3" name="Rectangle 2"/>
          <p:cNvSpPr/>
          <p:nvPr/>
        </p:nvSpPr>
        <p:spPr>
          <a:xfrm>
            <a:off x="152400" y="457200"/>
            <a:ext cx="8977123" cy="523220"/>
          </a:xfrm>
          <a:prstGeom prst="rect">
            <a:avLst/>
          </a:prstGeom>
        </p:spPr>
        <p:txBody>
          <a:bodyPr wrap="square">
            <a:spAutoFit/>
          </a:bodyPr>
          <a:lstStyle/>
          <a:p>
            <a:r>
              <a:rPr lang="en-US" sz="2800" smtClean="0"/>
              <a:t>Request Proposal </a:t>
            </a:r>
            <a:r>
              <a:rPr lang="en-US" sz="2800"/>
              <a:t>Dreams Come True Coaching </a:t>
            </a:r>
            <a:r>
              <a:rPr lang="en-US" sz="2800" smtClean="0"/>
              <a:t>Programme</a:t>
            </a:r>
            <a:endParaRPr lang="en-US" sz="2800"/>
          </a:p>
        </p:txBody>
      </p:sp>
      <p:sp>
        <p:nvSpPr>
          <p:cNvPr id="4" name="Rectangle 3"/>
          <p:cNvSpPr/>
          <p:nvPr/>
        </p:nvSpPr>
        <p:spPr>
          <a:xfrm>
            <a:off x="304800" y="2895600"/>
            <a:ext cx="7917426" cy="2031325"/>
          </a:xfrm>
          <a:prstGeom prst="rect">
            <a:avLst/>
          </a:prstGeom>
        </p:spPr>
        <p:txBody>
          <a:bodyPr wrap="square">
            <a:spAutoFit/>
          </a:bodyPr>
          <a:lstStyle/>
          <a:p>
            <a:r>
              <a:rPr lang="en-US"/>
              <a:t>Nama Lengkap : </a:t>
            </a:r>
          </a:p>
          <a:p>
            <a:endParaRPr lang="en-US"/>
          </a:p>
          <a:p>
            <a:r>
              <a:rPr lang="en-US"/>
              <a:t>Email :</a:t>
            </a:r>
          </a:p>
          <a:p>
            <a:endParaRPr lang="en-US"/>
          </a:p>
          <a:p>
            <a:r>
              <a:rPr lang="en-US"/>
              <a:t>No kontak yang dapat dihubungi :</a:t>
            </a:r>
          </a:p>
          <a:p>
            <a:endParaRPr lang="en-US"/>
          </a:p>
          <a:p>
            <a:r>
              <a:rPr lang="sv-SE"/>
              <a:t>Alasan yang mendasari ingin segera mewujudkan impian-impian Anda  :</a:t>
            </a:r>
            <a:endParaRPr lang="en-US"/>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23269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6710516"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Hypnotherapy Programme</a:t>
            </a:r>
          </a:p>
        </p:txBody>
      </p:sp>
      <p:sp>
        <p:nvSpPr>
          <p:cNvPr id="3" name="Rectangle 2"/>
          <p:cNvSpPr/>
          <p:nvPr/>
        </p:nvSpPr>
        <p:spPr>
          <a:xfrm>
            <a:off x="381000" y="1600200"/>
            <a:ext cx="7772400" cy="3539430"/>
          </a:xfrm>
          <a:prstGeom prst="rect">
            <a:avLst/>
          </a:prstGeom>
        </p:spPr>
        <p:txBody>
          <a:bodyPr wrap="square">
            <a:spAutoFit/>
          </a:bodyPr>
          <a:lstStyle/>
          <a:p>
            <a:r>
              <a:rPr lang="en-US" sz="1600"/>
              <a:t>Apakah selama ini Anda mempunyai fobia?</a:t>
            </a:r>
          </a:p>
          <a:p>
            <a:endParaRPr lang="en-US" sz="1600"/>
          </a:p>
          <a:p>
            <a:r>
              <a:rPr lang="en-US" sz="1600"/>
              <a:t>Apakah selama ini Anda mempunyai trauma yang membuat Anda kurang</a:t>
            </a:r>
          </a:p>
          <a:p>
            <a:r>
              <a:rPr lang="en-US" sz="1600"/>
              <a:t>berdaya?</a:t>
            </a:r>
          </a:p>
          <a:p>
            <a:endParaRPr lang="en-US" sz="1600"/>
          </a:p>
          <a:p>
            <a:r>
              <a:rPr lang="en-US" sz="1600"/>
              <a:t>Apakah selama ini Anda ingin mengubah kebiasaan buruk yang tidak</a:t>
            </a:r>
          </a:p>
          <a:p>
            <a:r>
              <a:rPr lang="en-US" sz="1600"/>
              <a:t>menguntungkan hidup Anda?</a:t>
            </a:r>
          </a:p>
          <a:p>
            <a:endParaRPr lang="en-US" sz="1600"/>
          </a:p>
          <a:p>
            <a:r>
              <a:rPr lang="en-US" sz="1600"/>
              <a:t>Mari kita bersama-sama menyelesaikannya melalui program terapi kami </a:t>
            </a:r>
          </a:p>
          <a:p>
            <a:r>
              <a:rPr lang="en-US" sz="1600"/>
              <a:t>dengan pendekatan Hypnosis dan NLP (Neuro Linguistic Programme</a:t>
            </a:r>
            <a:r>
              <a:rPr lang="en-US" sz="1600" smtClean="0"/>
              <a:t>).</a:t>
            </a:r>
          </a:p>
          <a:p>
            <a:endParaRPr lang="en-US" sz="1600"/>
          </a:p>
          <a:p>
            <a:r>
              <a:rPr lang="en-US" sz="1600"/>
              <a:t>Ingin mengetahui prosedurnya? silahkan klik dibawah ini! </a:t>
            </a:r>
          </a:p>
          <a:p>
            <a:endParaRPr lang="en-US" sz="1600"/>
          </a:p>
          <a:p>
            <a:endParaRPr lang="en-US" sz="1600"/>
          </a:p>
        </p:txBody>
      </p:sp>
      <p:sp>
        <p:nvSpPr>
          <p:cNvPr id="4" name="Rectangle 3"/>
          <p:cNvSpPr/>
          <p:nvPr/>
        </p:nvSpPr>
        <p:spPr>
          <a:xfrm>
            <a:off x="390832" y="5562600"/>
            <a:ext cx="2932149" cy="523220"/>
          </a:xfrm>
          <a:prstGeom prst="rect">
            <a:avLst/>
          </a:prstGeom>
        </p:spPr>
        <p:txBody>
          <a:bodyPr wrap="none">
            <a:spAutoFit/>
          </a:bodyPr>
          <a:lstStyle/>
          <a:p>
            <a:r>
              <a:rPr lang="en-US" sz="2800"/>
              <a:t>(Request Proposal)</a:t>
            </a:r>
          </a:p>
        </p:txBody>
      </p:sp>
    </p:spTree>
    <p:extLst>
      <p:ext uri="{BB962C8B-B14F-4D97-AF65-F5344CB8AC3E}">
        <p14:creationId xmlns:p14="http://schemas.microsoft.com/office/powerpoint/2010/main" val="61475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534400" cy="646331"/>
          </a:xfrm>
          <a:prstGeom prst="rect">
            <a:avLst/>
          </a:prstGeom>
        </p:spPr>
        <p:txBody>
          <a:bodyPr wrap="square">
            <a:spAutoFit/>
          </a:bodyPr>
          <a:lstStyle/>
          <a:p>
            <a:r>
              <a:rPr lang="nn-NO"/>
              <a:t>Dengan kesediaan hati, silahkan isi form program di bawah ini. </a:t>
            </a:r>
          </a:p>
          <a:p>
            <a:r>
              <a:rPr lang="nn-NO"/>
              <a:t>Setelah Anda melengkapi, kami akan mengirimkan prosedurnya </a:t>
            </a:r>
            <a:r>
              <a:rPr lang="nn-NO" smtClean="0"/>
              <a:t>melalui email</a:t>
            </a:r>
            <a:r>
              <a:rPr lang="nn-NO"/>
              <a:t>. </a:t>
            </a:r>
            <a:endParaRPr lang="en-US"/>
          </a:p>
        </p:txBody>
      </p:sp>
      <p:sp>
        <p:nvSpPr>
          <p:cNvPr id="3" name="Rectangle 2"/>
          <p:cNvSpPr/>
          <p:nvPr/>
        </p:nvSpPr>
        <p:spPr>
          <a:xfrm>
            <a:off x="152400" y="457200"/>
            <a:ext cx="8977123" cy="523220"/>
          </a:xfrm>
          <a:prstGeom prst="rect">
            <a:avLst/>
          </a:prstGeom>
        </p:spPr>
        <p:txBody>
          <a:bodyPr wrap="square">
            <a:spAutoFit/>
          </a:bodyPr>
          <a:lstStyle/>
          <a:p>
            <a:r>
              <a:rPr lang="en-US" sz="2800" smtClean="0"/>
              <a:t>Request Proposal </a:t>
            </a:r>
            <a:r>
              <a:rPr lang="en-US" sz="2800"/>
              <a:t>Hypnotherapy Programme</a:t>
            </a:r>
          </a:p>
        </p:txBody>
      </p:sp>
      <p:sp>
        <p:nvSpPr>
          <p:cNvPr id="4" name="Rectangle 3"/>
          <p:cNvSpPr/>
          <p:nvPr/>
        </p:nvSpPr>
        <p:spPr>
          <a:xfrm>
            <a:off x="304800" y="2895600"/>
            <a:ext cx="7917426" cy="2031325"/>
          </a:xfrm>
          <a:prstGeom prst="rect">
            <a:avLst/>
          </a:prstGeom>
        </p:spPr>
        <p:txBody>
          <a:bodyPr wrap="square">
            <a:spAutoFit/>
          </a:bodyPr>
          <a:lstStyle/>
          <a:p>
            <a:r>
              <a:rPr lang="en-US"/>
              <a:t>Nama Lengkap : </a:t>
            </a:r>
          </a:p>
          <a:p>
            <a:endParaRPr lang="en-US"/>
          </a:p>
          <a:p>
            <a:r>
              <a:rPr lang="en-US"/>
              <a:t>Email :</a:t>
            </a:r>
          </a:p>
          <a:p>
            <a:endParaRPr lang="en-US"/>
          </a:p>
          <a:p>
            <a:r>
              <a:rPr lang="en-US"/>
              <a:t>No kontak yang dapat dihubungi :</a:t>
            </a:r>
          </a:p>
          <a:p>
            <a:endParaRPr lang="en-US"/>
          </a:p>
          <a:p>
            <a:r>
              <a:rPr lang="sv-SE"/>
              <a:t>Masalah / tantangan yang dihadapi :</a:t>
            </a:r>
          </a:p>
        </p:txBody>
      </p:sp>
      <p:sp>
        <p:nvSpPr>
          <p:cNvPr id="5" name="Rectangle 4"/>
          <p:cNvSpPr/>
          <p:nvPr/>
        </p:nvSpPr>
        <p:spPr>
          <a:xfrm>
            <a:off x="533400" y="5715000"/>
            <a:ext cx="1143000" cy="523220"/>
          </a:xfrm>
          <a:prstGeom prst="rect">
            <a:avLst/>
          </a:prstGeom>
        </p:spPr>
        <p:txBody>
          <a:bodyPr wrap="square">
            <a:spAutoFit/>
          </a:bodyPr>
          <a:lstStyle/>
          <a:p>
            <a:r>
              <a:rPr lang="en-US" sz="2800" smtClean="0"/>
              <a:t>Kirim</a:t>
            </a:r>
            <a:endParaRPr lang="en-US" sz="2800"/>
          </a:p>
        </p:txBody>
      </p:sp>
    </p:spTree>
    <p:extLst>
      <p:ext uri="{BB962C8B-B14F-4D97-AF65-F5344CB8AC3E}">
        <p14:creationId xmlns:p14="http://schemas.microsoft.com/office/powerpoint/2010/main" val="180507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4412</Words>
  <Application>Microsoft Office PowerPoint</Application>
  <PresentationFormat>On-screen Show (4:3)</PresentationFormat>
  <Paragraphs>539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DeMiracle Training Coaching and Consulting Your Partner for Miracle Life</vt:lpstr>
      <vt:lpstr>Konten 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DeMiracle ; Training, Coaching and Consulting “Your Partner for Miracle Life”</dc:title>
  <dc:creator>AXIOO</dc:creator>
  <cp:lastModifiedBy>AXIOO</cp:lastModifiedBy>
  <cp:revision>17</cp:revision>
  <dcterms:created xsi:type="dcterms:W3CDTF">2014-09-21T22:59:55Z</dcterms:created>
  <dcterms:modified xsi:type="dcterms:W3CDTF">2014-09-22T23:36:23Z</dcterms:modified>
</cp:coreProperties>
</file>