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msouravbanerjee/software-professional-salaries-2022?select=Salary_Dataset_with_Extra_Feature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G64190069_Rizal Mujahiddan_tugas akhir AED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Rizal Mujahiddan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6/8/2022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64190069_Rizal-Mujahiddan_tugas-akhir-AED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t>Distribusi cenderung menjulur ke kanan</a:t>
            </a:r>
          </a:p>
          <a:p>
            <a:pPr lvl="1"/>
            <a:r>
              <a:t>Median 500000</a:t>
            </a:r>
          </a:p>
          <a:p>
            <a:pPr lvl="1"/>
            <a:r>
              <a:t>Mean 695387</a:t>
            </a:r>
          </a:p>
          <a:p>
            <a:pPr lvl="1"/>
            <a:r>
              <a:t>Distribusinya bukanlah normal</a:t>
            </a:r>
          </a:p>
          <a:p>
            <a:pPr lvl="1"/>
            <a:r>
              <a:t>Kebanyakan Pekerja IT Digaji rata rata Rupee ₹695.387,00 yang dimana melebihi gaji minimum india ₹4.500,00 per bulan.</a:t>
            </a:r>
          </a:p>
          <a:p>
            <a:pPr lvl="1"/>
            <a:r>
              <a:t>Bahkan melebihi karyawan biasa ₹80.000 per bulan,</a:t>
            </a:r>
          </a:p>
          <a:p>
            <a:pPr lvl="1"/>
            <a:r>
              <a:t>Secara grafik ini. menjadi pekerja IT di India sangatlah menguntungkan dibandingkan pekerjaan yang lain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64190069_Rizal-Mujahiddan_tugas-akhir-AED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Distribusi cenderung menjulur ke kanan</a:t>
            </a:r>
          </a:p>
          <a:p>
            <a:pPr lvl="1"/>
            <a:r>
              <a:t>Median 1.000</a:t>
            </a:r>
            <a:br/>
            <a:endParaRPr/>
          </a:p>
          <a:p>
            <a:pPr lvl="1"/>
            <a:r>
              <a:t>Mean 1.856</a:t>
            </a:r>
          </a:p>
          <a:p>
            <a:pPr lvl="1"/>
            <a:r>
              <a:t>Distribusinya bukanlah normal</a:t>
            </a:r>
          </a:p>
          <a:p>
            <a:pPr lvl="1"/>
            <a:r>
              <a:t>jika diperhatikan, para karyawan kurang terbuka terhadap gajinya terbukti hanya sedikit laporan gaji karyawan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Barplot Data Kategorik</a:t>
            </a:r>
          </a:p>
        </p:txBody>
      </p:sp>
      <p:pic>
        <p:nvPicPr>
          <p:cNvPr id="3" name="Picture 1" descr="G64190069_Rizal-Mujahiddan_tugas-akhir-AED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t>Jika diperhatikan, Banyak berkutat di dalam Software Developer Engineering dikarenakan pada saat ini, start up ini membutuhkan aplikasi maupun situs yang membranding suatu produk tersebut.</a:t>
            </a:r>
          </a:p>
          <a:p>
            <a:pPr lvl="1"/>
            <a:r>
              <a:t>Yang Paling kecil adalah Mobile</a:t>
            </a:r>
          </a:p>
          <a:p>
            <a:pPr lvl="1"/>
            <a:r>
              <a:t>Mobile disini sebenarnya hampir mirip dengan android, tetapi agak berbeda dikarenakan tidak semua mobile merupakan sistem OS android</a:t>
            </a:r>
          </a:p>
          <a:p>
            <a:pPr lvl="1"/>
            <a:r>
              <a:t>Jika dilihat dari barplot, bahwa IT itu lebih identik Software Developer Engineering itu benar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64190069_Rizal-Mujahiddan_tugas-akhir-AED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t>Jika diperhatikan, Banyak berkutat di dalam Software Developer Engineering dikarenakan pada saat ini, start up ini membutuhkan aplikasi maupun situs yang membranding suatu produk tersebut.</a:t>
            </a:r>
          </a:p>
          <a:p>
            <a:pPr lvl="1"/>
            <a:r>
              <a:t>Yang Paling kecil adalah Mobile</a:t>
            </a:r>
          </a:p>
          <a:p>
            <a:pPr lvl="1"/>
            <a:r>
              <a:t>Mobile disini sebenarnya hampir mirip dengan android, tetapi agak berbeda dikarenakan tidak semua mobile merupakan sistem OS android</a:t>
            </a:r>
          </a:p>
          <a:p>
            <a:pPr lvl="1"/>
            <a:r>
              <a:t>Jika dilihat dari barplot, bahwa IT itu lebih identik Software Developer Engineering itu benar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64190069_Rizal-Mujahiddan_tugas-akhir-AED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Sudah Banyak pekerja yang Full time</a:t>
            </a:r>
          </a:p>
          <a:p>
            <a:pPr lvl="1"/>
            <a:r>
              <a:t>Sedikit yang menjadi trainee</a:t>
            </a:r>
          </a:p>
          <a:p>
            <a:pPr lvl="1"/>
            <a:r>
              <a:t>Berarti kebanyakan pekerja lebih baik menjadi intern dibanding trainee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Scatterplot</a:t>
            </a:r>
          </a:p>
        </p:txBody>
      </p:sp>
      <p:pic>
        <p:nvPicPr>
          <p:cNvPr id="3" name="Picture 1" descr="G64190069_Rizal-Mujahiddan_tugas-akhir-AED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t>Banyak pekerja IT yang dominina di kota Bangalore,</a:t>
            </a:r>
          </a:p>
          <a:p>
            <a:pPr lvl="1"/>
            <a:r>
              <a:t>Fulltime cenderung lebih tinggi gajinya dibanding status yang lain</a:t>
            </a:r>
          </a:p>
          <a:p>
            <a:pPr lvl="1"/>
            <a:r>
              <a:t>Hubungan Rating dengan Salary itu sendiri tidak berkorelasi dibuktikan hanya sedikit perubahan kemiringannya</a:t>
            </a:r>
          </a:p>
          <a:p>
            <a:pPr lvl="1"/>
            <a:r>
              <a:t>Ada outlier, kira kira di New Delhi dengan gaji kira kira ₹90.000.000 dengan Profesi Software Developer Engineering, Bekerja di Thapar University.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Peta Penyebaran Pekerja IT di India</a:t>
            </a:r>
          </a:p>
        </p:txBody>
      </p:sp>
      <p:pic>
        <p:nvPicPr>
          <p:cNvPr id="3" name="Picture 1" descr="G64190069_Rizal-Mujahiddan_tugas-akhir-AED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dirty="0"/>
              <a:t>Jika </a:t>
            </a:r>
            <a:r>
              <a:rPr dirty="0" err="1"/>
              <a:t>diperhatikan</a:t>
            </a:r>
            <a:r>
              <a:rPr dirty="0"/>
              <a:t>,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daerah</a:t>
            </a:r>
            <a:r>
              <a:rPr dirty="0"/>
              <a:t> yang </a:t>
            </a:r>
            <a:r>
              <a:rPr dirty="0" err="1"/>
              <a:t>dekat</a:t>
            </a:r>
            <a:r>
              <a:rPr dirty="0"/>
              <a:t> </a:t>
            </a:r>
            <a:r>
              <a:rPr dirty="0" err="1"/>
              <a:t>berwarna</a:t>
            </a:r>
            <a:r>
              <a:rPr dirty="0"/>
              <a:t> </a:t>
            </a:r>
            <a:r>
              <a:rPr dirty="0" err="1"/>
              <a:t>biru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. </a:t>
            </a:r>
            <a:r>
              <a:rPr dirty="0" err="1"/>
              <a:t>tetapi</a:t>
            </a:r>
            <a:r>
              <a:rPr dirty="0"/>
              <a:t> </a:t>
            </a:r>
            <a:r>
              <a:rPr dirty="0" err="1"/>
              <a:t>dikarenakan</a:t>
            </a:r>
            <a:r>
              <a:rPr dirty="0"/>
              <a:t> </a:t>
            </a:r>
            <a:r>
              <a:rPr dirty="0" err="1"/>
              <a:t>datanya</a:t>
            </a:r>
            <a:r>
              <a:rPr dirty="0"/>
              <a:t> yang </a:t>
            </a:r>
            <a:r>
              <a:rPr dirty="0" err="1"/>
              <a:t>kurang</a:t>
            </a:r>
            <a:r>
              <a:rPr dirty="0"/>
              <a:t>, </a:t>
            </a:r>
            <a:r>
              <a:rPr dirty="0" err="1"/>
              <a:t>maka</a:t>
            </a:r>
            <a:r>
              <a:rPr dirty="0"/>
              <a:t> </a:t>
            </a:r>
            <a:r>
              <a:rPr dirty="0" err="1"/>
              <a:t>hasilnya</a:t>
            </a:r>
            <a:r>
              <a:rPr dirty="0"/>
              <a:t> </a:t>
            </a:r>
            <a:r>
              <a:rPr dirty="0" err="1"/>
              <a:t>hanya</a:t>
            </a:r>
            <a:r>
              <a:rPr dirty="0"/>
              <a:t> </a:t>
            </a:r>
            <a:r>
              <a:rPr dirty="0" err="1"/>
              <a:t>segitu</a:t>
            </a:r>
            <a:r>
              <a:rPr dirty="0"/>
              <a:t> </a:t>
            </a:r>
            <a:r>
              <a:rPr dirty="0" err="1"/>
              <a:t>saja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group in barplot</a:t>
            </a:r>
          </a:p>
        </p:txBody>
      </p:sp>
      <p:pic>
        <p:nvPicPr>
          <p:cNvPr id="3" name="Picture 1" descr="G64190069_Rizal-Mujahiddan_tugas-akhir-AED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t>Full Time yang mendominasi di setiap kotanya</a:t>
            </a:r>
          </a:p>
          <a:p>
            <a:pPr lvl="1"/>
            <a:r>
              <a:t>yang kedua, cenderung lebih ke intern</a:t>
            </a:r>
          </a:p>
          <a:p>
            <a:pPr lvl="1"/>
            <a:r>
              <a:t>yang ketiga, Contractor</a:t>
            </a:r>
          </a:p>
          <a:p>
            <a:pPr lvl="1"/>
            <a:r>
              <a:t>yang paling sedikit di setiap kotanya yakni Trainee</a:t>
            </a:r>
          </a:p>
          <a:p>
            <a:pPr lvl="1"/>
            <a:r>
              <a:t>yang bisa disimpulkan, bahwa perusahaan IT di India membutuhkan Full time dibandingkan yang lain</a:t>
            </a:r>
          </a:p>
          <a:p>
            <a:pPr lvl="1"/>
            <a:r>
              <a:t>dan juga lebih baik Intern dibandingkan training untuk Trainee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Relation Jobroles, Location and Salary</a:t>
            </a:r>
          </a:p>
        </p:txBody>
      </p:sp>
      <p:pic>
        <p:nvPicPr>
          <p:cNvPr id="3" name="Picture 1" descr="G64190069_Rizal-Mujahiddan_tugas-akhir-AED_files/figure-pptx/unnamed-chunk-1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untuk SDE, selalu ada di setiap kota,</a:t>
            </a:r>
          </a:p>
          <a:p>
            <a:pPr lvl="1"/>
            <a:r>
              <a:t>sedangkan untuk Hyderabad, Jaipur, Kerala, Madhya Pradesh. Hanya memiliki 1 job Roles yang menjadi pekerja IT.</a:t>
            </a:r>
          </a:p>
          <a:p>
            <a:pPr lvl="1"/>
            <a:r>
              <a:t>yang Beragam yakni kota Bangalore, Chennai, dan hyderabad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Perkenalan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Rizal Mujahiddan</a:t>
            </a:r>
            <a:br/>
            <a:r>
              <a:t>G64190069</a:t>
            </a:r>
            <a:br/>
            <a:r>
              <a:t>P1 AED</a:t>
            </a:r>
            <a:br/>
            <a:br/>
            <a:r>
              <a:t>10 Juni 2022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Hubungan</a:t>
            </a:r>
            <a:r>
              <a:rPr dirty="0"/>
              <a:t> </a:t>
            </a:r>
            <a:r>
              <a:rPr dirty="0" err="1"/>
              <a:t>Laporan</a:t>
            </a:r>
            <a:r>
              <a:rPr dirty="0"/>
              <a:t> dan Lokasi di IT India</a:t>
            </a:r>
          </a:p>
        </p:txBody>
      </p:sp>
      <p:pic>
        <p:nvPicPr>
          <p:cNvPr id="3" name="Picture 1" descr="G64190069_Rizal-Mujahiddan_tugas-akhir-AED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1"/>
            <a:r>
              <a:t>Untuk Bangalore dan Hyderabad, minimal karyawan melapor 2 kali dalam setahun</a:t>
            </a:r>
          </a:p>
          <a:p>
            <a:pPr lvl="1"/>
            <a:r>
              <a:t>Ini Lebih rajin dibandingkan masyarakat yang lain</a:t>
            </a:r>
          </a:p>
          <a:p>
            <a:pPr lvl="1"/>
            <a:r>
              <a:t>dan jika diperhatikan, minimal 1 laporan gajian pada semua lokasi. berarti kemungkinan ada kewajiban pelaporan gaji pada setiap tahun tersebut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336"/>
            <a:ext cx="8229600" cy="4621828"/>
          </a:xfrm>
        </p:spPr>
        <p:txBody>
          <a:bodyPr>
            <a:normAutofit fontScale="400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     Rating      </a:t>
            </a:r>
            <a:r>
              <a:rPr dirty="0" err="1">
                <a:latin typeface="Courier"/>
              </a:rPr>
              <a:t>Company.Name</a:t>
            </a: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Job.Title</a:t>
            </a:r>
            <a:r>
              <a:rPr dirty="0">
                <a:latin typeface="Courier"/>
              </a:rPr>
              <a:t>             Salary        
##  Min.   :1.000   Length:22770       </a:t>
            </a:r>
            <a:r>
              <a:rPr dirty="0" err="1">
                <a:latin typeface="Courier"/>
              </a:rPr>
              <a:t>Length:22770</a:t>
            </a:r>
            <a:r>
              <a:rPr dirty="0">
                <a:latin typeface="Courier"/>
              </a:rPr>
              <a:t>       Min.   :    2112  
##  1st Qu.:3.700   Class :character   Class :character   1st Qu.:  300000  
##  Median :3.900   Mode  :character   Mode  :character   Median :  500000  
##  Mean   :3.918                                         Mean   :  695387  
##  3rd Qu.:4.200                                         3rd Qu.:  900000  
##  Max.   :5.000                                         Max.   :90000000  
##                                                                          
##  </a:t>
            </a:r>
            <a:r>
              <a:rPr dirty="0" err="1">
                <a:latin typeface="Courier"/>
              </a:rPr>
              <a:t>Salaries.Reported</a:t>
            </a:r>
            <a:r>
              <a:rPr dirty="0">
                <a:latin typeface="Courier"/>
              </a:rPr>
              <a:t>      Location     </a:t>
            </a:r>
            <a:r>
              <a:rPr dirty="0" err="1">
                <a:latin typeface="Courier"/>
              </a:rPr>
              <a:t>Employment.Status</a:t>
            </a: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Job.Roles</a:t>
            </a:r>
            <a:r>
              <a:rPr dirty="0">
                <a:latin typeface="Courier"/>
              </a:rPr>
              <a:t>   
##  Min.   :  1.000   Bangalore:8264   Intern    : 2106   SDE     :8183  
##  1st Qu.:  1.000   Hyderabad:4467   Trainee   :   33   Android :2945  
##  Median :  1.000   New Delhi:4176   Contractor:  548   Frontend:2163  
##  Mean   :  1.856   Chennai  :2458   Full Time :20083   Java    :1858  
##  3rd Qu.:  1.000   Pune     :2134                      Testing :1740  
##  Max.   :361.000   Mumbai   : 749                      IOS     :1631  
##                    (Other)  : 522                      (Other) :4250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1FCBC0-1F05-201C-CD43-C7DB4D2B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70"/>
            <a:ext cx="8229600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Duga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96728"/>
          </a:xfrm>
        </p:spPr>
        <p:txBody>
          <a:bodyPr>
            <a:normAutofit fontScale="400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  Rating  Salary </a:t>
            </a:r>
            <a:r>
              <a:rPr dirty="0" err="1">
                <a:latin typeface="Courier"/>
              </a:rPr>
              <a:t>Salaries.Reported</a:t>
            </a:r>
            <a:r>
              <a:rPr dirty="0">
                <a:latin typeface="Courier"/>
              </a:rPr>
              <a:t>  Location </a:t>
            </a:r>
            <a:r>
              <a:rPr dirty="0" err="1">
                <a:latin typeface="Courier"/>
              </a:rPr>
              <a:t>Employment.Status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Job.Roles</a:t>
            </a:r>
            <a:r>
              <a:rPr dirty="0">
                <a:latin typeface="Courier"/>
              </a:rPr>
              <a:t>
## 1    3.8  400000                 3 Bangalore         Full Time   Android
## 2    4.5  400000                 3 Bangalore         Full Time   Android
## 3    4.0 1000000                 3 Bangalore         Full Time   Android
## 4    3.8  300000                 3 Bangalore         Full Time   Android
## 5    4.4  600000                 3 Bangalore         Full Time   Android
## 6    4.2  100000                 3 Bangalore         Full Time   Android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korelasi numeric</a:t>
            </a:r>
          </a:p>
        </p:txBody>
      </p:sp>
      <p:pic>
        <p:nvPicPr>
          <p:cNvPr id="3" name="Picture 1" descr="G64190069_Rizal-Mujahiddan_tugas-akhir-AED_files/figure-pptx/unnamed-chunk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Tidak ada yang berkorelasi pada seluruh attribut bertipe numeric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RelationShip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500" dirty="0">
                <a:latin typeface="Courier"/>
              </a:rPr>
              <a:t>##                </a:t>
            </a:r>
            <a:r>
              <a:rPr sz="1500" dirty="0" err="1">
                <a:latin typeface="Courier"/>
              </a:rPr>
              <a:t>Df</a:t>
            </a:r>
            <a:r>
              <a:rPr sz="1500" dirty="0">
                <a:latin typeface="Courier"/>
              </a:rPr>
              <a:t>    Sum Sq   Mean Sq F value </a:t>
            </a:r>
            <a:r>
              <a:rPr sz="1500" dirty="0" err="1">
                <a:latin typeface="Courier"/>
              </a:rPr>
              <a:t>Pr</a:t>
            </a:r>
            <a:r>
              <a:rPr sz="1500" dirty="0">
                <a:latin typeface="Courier"/>
              </a:rPr>
              <a:t>(&gt;F)    
## Location        9 1.058e+14 1.175e+13   15.11 &lt;2e-16 ***
## Residuals   22760 1.770e+16 7.778e+11                   
## ---
## </a:t>
            </a:r>
            <a:r>
              <a:rPr sz="1500" dirty="0" err="1">
                <a:latin typeface="Courier"/>
              </a:rPr>
              <a:t>Signif</a:t>
            </a:r>
            <a:r>
              <a:rPr sz="1500" dirty="0">
                <a:latin typeface="Courier"/>
              </a:rPr>
              <a:t>. codes:  0 '***' 0.001 '**' 0.01 '*' 0.05 '.' 0.1 ' ' 1</a:t>
            </a:r>
          </a:p>
          <a:p>
            <a:pPr marL="0" lvl="0" indent="0">
              <a:buNone/>
            </a:pPr>
            <a:r>
              <a:rPr dirty="0" err="1"/>
              <a:t>Disini</a:t>
            </a:r>
            <a:r>
              <a:rPr dirty="0"/>
              <a:t> </a:t>
            </a:r>
            <a:r>
              <a:rPr dirty="0" err="1"/>
              <a:t>membuktikan</a:t>
            </a:r>
            <a:r>
              <a:rPr dirty="0"/>
              <a:t> </a:t>
            </a:r>
            <a:r>
              <a:rPr dirty="0" err="1"/>
              <a:t>bahwa</a:t>
            </a:r>
            <a:r>
              <a:rPr dirty="0"/>
              <a:t>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hubungan</a:t>
            </a:r>
            <a:r>
              <a:rPr dirty="0"/>
              <a:t> </a:t>
            </a:r>
            <a:r>
              <a:rPr dirty="0" err="1"/>
              <a:t>signifikan</a:t>
            </a:r>
            <a:r>
              <a:rPr dirty="0"/>
              <a:t> di </a:t>
            </a:r>
            <a:r>
              <a:rPr dirty="0" err="1"/>
              <a:t>setiap</a:t>
            </a:r>
            <a:r>
              <a:rPr dirty="0"/>
              <a:t> value pada variable Location </a:t>
            </a:r>
            <a:r>
              <a:rPr dirty="0" err="1"/>
              <a:t>dengan</a:t>
            </a:r>
            <a:r>
              <a:rPr dirty="0"/>
              <a:t> variable </a:t>
            </a:r>
            <a:r>
              <a:rPr dirty="0" err="1"/>
              <a:t>respon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Relationship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096865" cy="4613786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dirty="0">
                <a:latin typeface="Courier"/>
              </a:rPr>
              <a:t>##                      </a:t>
            </a:r>
            <a:r>
              <a:rPr sz="1400" dirty="0" err="1">
                <a:latin typeface="Courier"/>
              </a:rPr>
              <a:t>Df</a:t>
            </a:r>
            <a:r>
              <a:rPr sz="1400" dirty="0">
                <a:latin typeface="Courier"/>
              </a:rPr>
              <a:t>    Sum Sq   Mean Sq F value </a:t>
            </a:r>
            <a:r>
              <a:rPr sz="1400" dirty="0" err="1">
                <a:latin typeface="Courier"/>
              </a:rPr>
              <a:t>Pr</a:t>
            </a:r>
            <a:r>
              <a:rPr sz="1400" dirty="0">
                <a:latin typeface="Courier"/>
              </a:rPr>
              <a:t>(&gt;F)    
## </a:t>
            </a:r>
            <a:r>
              <a:rPr sz="1400" dirty="0" err="1">
                <a:latin typeface="Courier"/>
              </a:rPr>
              <a:t>Employment.Status</a:t>
            </a:r>
            <a:r>
              <a:rPr sz="1400" dirty="0">
                <a:latin typeface="Courier"/>
              </a:rPr>
              <a:t>     3 2.771e+14 9.236e+13   119.9 &lt;2e-16 ***
## Residuals         22766 1.753e+16 7.701e+11                   
## ---
## </a:t>
            </a:r>
            <a:r>
              <a:rPr sz="1400" dirty="0" err="1">
                <a:latin typeface="Courier"/>
              </a:rPr>
              <a:t>Signif</a:t>
            </a:r>
            <a:r>
              <a:rPr sz="1400" dirty="0">
                <a:latin typeface="Courier"/>
              </a:rPr>
              <a:t>. codes:  0 '***' 0.001 '**' 0.01 '*' 0.05 '.' 0.1 ' ' 1</a:t>
            </a:r>
          </a:p>
          <a:p>
            <a:r>
              <a:rPr dirty="0" err="1"/>
              <a:t>Disini</a:t>
            </a:r>
            <a:r>
              <a:rPr dirty="0"/>
              <a:t> </a:t>
            </a:r>
            <a:r>
              <a:rPr dirty="0" err="1"/>
              <a:t>membuktikan</a:t>
            </a:r>
            <a:r>
              <a:rPr dirty="0"/>
              <a:t> </a:t>
            </a:r>
            <a:r>
              <a:rPr dirty="0" err="1"/>
              <a:t>bahwa</a:t>
            </a:r>
            <a:r>
              <a:rPr dirty="0"/>
              <a:t>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hubungan</a:t>
            </a:r>
            <a:r>
              <a:rPr dirty="0"/>
              <a:t> </a:t>
            </a:r>
            <a:r>
              <a:rPr dirty="0" err="1"/>
              <a:t>signifikan</a:t>
            </a:r>
            <a:r>
              <a:rPr dirty="0"/>
              <a:t> di </a:t>
            </a:r>
            <a:r>
              <a:rPr dirty="0" err="1"/>
              <a:t>setiap</a:t>
            </a:r>
            <a:r>
              <a:rPr dirty="0"/>
              <a:t> value pada variable </a:t>
            </a:r>
            <a:r>
              <a:rPr dirty="0" err="1"/>
              <a:t>Employment.Status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variable </a:t>
            </a:r>
            <a:r>
              <a:rPr dirty="0" err="1"/>
              <a:t>respon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Relationship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1665" cy="4397477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en-US" sz="1600" dirty="0">
                <a:latin typeface="Courier"/>
              </a:rPr>
              <a:t>               </a:t>
            </a:r>
            <a:r>
              <a:rPr sz="1600" dirty="0" err="1">
                <a:latin typeface="Courier"/>
              </a:rPr>
              <a:t>Df</a:t>
            </a:r>
            <a:r>
              <a:rPr sz="1600" dirty="0">
                <a:latin typeface="Courier"/>
              </a:rPr>
              <a:t> </a:t>
            </a:r>
            <a:r>
              <a:rPr lang="en-US" sz="1600" dirty="0">
                <a:latin typeface="Courier"/>
              </a:rPr>
              <a:t> </a:t>
            </a:r>
            <a:r>
              <a:rPr sz="1600" dirty="0">
                <a:latin typeface="Courier"/>
              </a:rPr>
              <a:t>Sum Sq  </a:t>
            </a:r>
            <a:r>
              <a:rPr lang="en-US" sz="1600" dirty="0">
                <a:latin typeface="Courier"/>
              </a:rPr>
              <a:t>  </a:t>
            </a:r>
            <a:r>
              <a:rPr sz="1600" dirty="0">
                <a:latin typeface="Courier"/>
              </a:rPr>
              <a:t> Mean Sq </a:t>
            </a:r>
            <a:r>
              <a:rPr lang="en-US" sz="1600" dirty="0">
                <a:latin typeface="Courier"/>
              </a:rPr>
              <a:t>  </a:t>
            </a:r>
            <a:r>
              <a:rPr sz="1600" dirty="0" err="1">
                <a:latin typeface="Courier"/>
              </a:rPr>
              <a:t>F</a:t>
            </a:r>
            <a:r>
              <a:rPr lang="en-US" sz="1600" dirty="0" err="1">
                <a:latin typeface="Courier"/>
              </a:rPr>
              <a:t>_</a:t>
            </a:r>
            <a:r>
              <a:rPr sz="1600" dirty="0" err="1">
                <a:latin typeface="Courier"/>
              </a:rPr>
              <a:t>value</a:t>
            </a:r>
            <a:r>
              <a:rPr sz="1600" dirty="0">
                <a:latin typeface="Courier"/>
              </a:rPr>
              <a:t> </a:t>
            </a:r>
            <a:r>
              <a:rPr lang="en-US"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Pr</a:t>
            </a:r>
            <a:r>
              <a:rPr sz="1600" dirty="0">
                <a:latin typeface="Courier"/>
              </a:rPr>
              <a:t>(&gt;F)    
</a:t>
            </a:r>
            <a:r>
              <a:rPr sz="1600" dirty="0" err="1">
                <a:latin typeface="Courier"/>
              </a:rPr>
              <a:t>Job.Roles</a:t>
            </a:r>
            <a:r>
              <a:rPr sz="1600" dirty="0">
                <a:latin typeface="Courier"/>
              </a:rPr>
              <a:t>      10 </a:t>
            </a:r>
            <a:r>
              <a:rPr lang="en-US" sz="1600" dirty="0">
                <a:latin typeface="Courier"/>
              </a:rPr>
              <a:t> </a:t>
            </a:r>
            <a:r>
              <a:rPr sz="1600" dirty="0">
                <a:latin typeface="Courier"/>
              </a:rPr>
              <a:t>5.628e+14 5.628e+13   74.27 </a:t>
            </a:r>
            <a:r>
              <a:rPr lang="en-US" sz="1600" dirty="0">
                <a:latin typeface="Courier"/>
              </a:rPr>
              <a:t>  </a:t>
            </a:r>
            <a:r>
              <a:rPr sz="1600" dirty="0">
                <a:latin typeface="Courier"/>
              </a:rPr>
              <a:t>&lt;2e-16 ***
Residuals   22759 </a:t>
            </a:r>
            <a:r>
              <a:rPr lang="en-US" sz="1600" dirty="0">
                <a:latin typeface="Courier"/>
              </a:rPr>
              <a:t> </a:t>
            </a:r>
            <a:r>
              <a:rPr sz="1600" dirty="0">
                <a:latin typeface="Courier"/>
              </a:rPr>
              <a:t>1.725e+16 7.578e+11                   
---
</a:t>
            </a:r>
            <a:r>
              <a:rPr sz="1600" dirty="0" err="1">
                <a:latin typeface="Courier"/>
              </a:rPr>
              <a:t>Signif</a:t>
            </a:r>
            <a:r>
              <a:rPr sz="1600" dirty="0">
                <a:latin typeface="Courier"/>
              </a:rPr>
              <a:t>. codes:  0 '***' 0.001 '**' 0.01 '*' 0.05 '.' 0.1 ' ' 1</a:t>
            </a:r>
          </a:p>
          <a:p>
            <a:r>
              <a:rPr dirty="0" err="1"/>
              <a:t>Disini</a:t>
            </a:r>
            <a:r>
              <a:rPr dirty="0"/>
              <a:t> </a:t>
            </a:r>
            <a:r>
              <a:rPr dirty="0" err="1"/>
              <a:t>membuktikan</a:t>
            </a:r>
            <a:r>
              <a:rPr dirty="0"/>
              <a:t> </a:t>
            </a:r>
            <a:r>
              <a:rPr dirty="0" err="1"/>
              <a:t>bahwa</a:t>
            </a:r>
            <a:r>
              <a:rPr dirty="0"/>
              <a:t>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hubungan</a:t>
            </a:r>
            <a:r>
              <a:rPr dirty="0"/>
              <a:t> </a:t>
            </a:r>
            <a:r>
              <a:rPr dirty="0" err="1"/>
              <a:t>signifikan</a:t>
            </a:r>
            <a:r>
              <a:rPr dirty="0"/>
              <a:t> di </a:t>
            </a:r>
            <a:r>
              <a:rPr dirty="0" err="1"/>
              <a:t>setiap</a:t>
            </a:r>
            <a:r>
              <a:rPr dirty="0"/>
              <a:t> value pada variable </a:t>
            </a:r>
            <a:r>
              <a:rPr dirty="0" err="1"/>
              <a:t>Job.Roles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variable </a:t>
            </a:r>
            <a:r>
              <a:rPr dirty="0" err="1"/>
              <a:t>respon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536"/>
            <a:ext cx="8229600" cy="543232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Hasil Linear </a:t>
            </a:r>
            <a:r>
              <a:rPr dirty="0" err="1"/>
              <a:t>Regresi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9768"/>
            <a:ext cx="7929716" cy="6046838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900" dirty="0">
                <a:latin typeface="Courier"/>
              </a:rPr>
              <a:t>## Call:
## </a:t>
            </a:r>
            <a:r>
              <a:rPr lang="en-US" sz="900" dirty="0" err="1">
                <a:latin typeface="Courier"/>
              </a:rPr>
              <a:t>lm</a:t>
            </a:r>
            <a:r>
              <a:rPr lang="en-US" sz="900" dirty="0">
                <a:latin typeface="Courier"/>
              </a:rPr>
              <a:t>(formula = Salary ~ ., data = </a:t>
            </a:r>
            <a:r>
              <a:rPr lang="en-US" sz="900" dirty="0" err="1">
                <a:latin typeface="Courier"/>
              </a:rPr>
              <a:t>my_data_linear</a:t>
            </a:r>
            <a:r>
              <a:rPr lang="en-US" sz="900" dirty="0">
                <a:latin typeface="Courier"/>
              </a:rPr>
              <a:t>)
## Residuals:
##      Min       1Q   Median       3Q      Max 
## -1012121  -348181  -138502   166010 89144446  
## Coefficients:
##                              Estimate Std. Error t value </a:t>
            </a:r>
            <a:r>
              <a:rPr lang="en-US" sz="900" dirty="0" err="1">
                <a:latin typeface="Courier"/>
              </a:rPr>
              <a:t>Pr</a:t>
            </a:r>
            <a:r>
              <a:rPr lang="en-US" sz="900" dirty="0">
                <a:latin typeface="Courier"/>
              </a:rPr>
              <a:t>(&gt;|t|)    
## (Intercept)                  104711.0    50597.7   2.069 0.038512 *  
## Rating                        40018.8    11010.3   3.635 0.000279 ***
## </a:t>
            </a:r>
            <a:r>
              <a:rPr lang="en-US" sz="900" dirty="0" err="1">
                <a:latin typeface="Courier"/>
              </a:rPr>
              <a:t>Salaries.Reported</a:t>
            </a:r>
            <a:r>
              <a:rPr lang="en-US" sz="900" dirty="0">
                <a:latin typeface="Courier"/>
              </a:rPr>
              <a:t>              -857.9      843.4  -1.017 0.309099    
## </a:t>
            </a:r>
            <a:r>
              <a:rPr lang="en-US" sz="900" dirty="0" err="1">
                <a:latin typeface="Courier"/>
              </a:rPr>
              <a:t>LocationChennai</a:t>
            </a:r>
            <a:r>
              <a:rPr lang="en-US" sz="900" dirty="0">
                <a:latin typeface="Courier"/>
              </a:rPr>
              <a:t>             -181515.9    22497.3  -8.068 7.48e-16 ***
## </a:t>
            </a:r>
            <a:r>
              <a:rPr lang="en-US" sz="900" dirty="0" err="1">
                <a:latin typeface="Courier"/>
              </a:rPr>
              <a:t>LocationHyderabad</a:t>
            </a:r>
            <a:r>
              <a:rPr lang="en-US" sz="900" dirty="0">
                <a:latin typeface="Courier"/>
              </a:rPr>
              <a:t>            -81088.2    17791.4  -4.558 5.20e-06 ***
## </a:t>
            </a:r>
            <a:r>
              <a:rPr lang="en-US" sz="900" dirty="0" err="1">
                <a:latin typeface="Courier"/>
              </a:rPr>
              <a:t>LocationJaipur</a:t>
            </a:r>
            <a:r>
              <a:rPr lang="en-US" sz="900" dirty="0">
                <a:latin typeface="Courier"/>
              </a:rPr>
              <a:t>              -321644.0    96471.1  -3.334 0.000857 ***
## </a:t>
            </a:r>
            <a:r>
              <a:rPr lang="en-US" sz="900" dirty="0" err="1">
                <a:latin typeface="Courier"/>
              </a:rPr>
              <a:t>LocationKerala</a:t>
            </a:r>
            <a:r>
              <a:rPr lang="en-US" sz="900" dirty="0">
                <a:latin typeface="Courier"/>
              </a:rPr>
              <a:t>              -440613.6    83884.8  -5.253 1.51e-07 ***
## </a:t>
            </a:r>
            <a:r>
              <a:rPr lang="en-US" sz="900" dirty="0" err="1">
                <a:latin typeface="Courier"/>
              </a:rPr>
              <a:t>LocationKolkata</a:t>
            </a:r>
            <a:r>
              <a:rPr lang="en-US" sz="900" dirty="0">
                <a:latin typeface="Courier"/>
              </a:rPr>
              <a:t>             -221702.0    65929.5  -3.363 0.000773 ***
## </a:t>
            </a:r>
            <a:r>
              <a:rPr lang="en-US" sz="900" dirty="0" err="1">
                <a:latin typeface="Courier"/>
              </a:rPr>
              <a:t>LocationMadhya</a:t>
            </a:r>
            <a:r>
              <a:rPr lang="en-US" sz="900" dirty="0">
                <a:latin typeface="Courier"/>
              </a:rPr>
              <a:t> Pradesh      -261325.4    70454.8  -3.709 0.000208 ***
## </a:t>
            </a:r>
            <a:r>
              <a:rPr lang="en-US" sz="900" dirty="0" err="1">
                <a:latin typeface="Courier"/>
              </a:rPr>
              <a:t>LocationMumbai</a:t>
            </a:r>
            <a:r>
              <a:rPr lang="en-US" sz="900" dirty="0">
                <a:latin typeface="Courier"/>
              </a:rPr>
              <a:t>               -16060.4    34540.4  -0.465 0.641955    
## </a:t>
            </a:r>
            <a:r>
              <a:rPr lang="en-US" sz="900" dirty="0" err="1">
                <a:latin typeface="Courier"/>
              </a:rPr>
              <a:t>LocationNew</a:t>
            </a:r>
            <a:r>
              <a:rPr lang="en-US" sz="900" dirty="0">
                <a:latin typeface="Courier"/>
              </a:rPr>
              <a:t> Delhi           -152611.8    17960.1  -8.497  &lt; 2e-16 ***
## </a:t>
            </a:r>
            <a:r>
              <a:rPr lang="en-US" sz="900" dirty="0" err="1">
                <a:latin typeface="Courier"/>
              </a:rPr>
              <a:t>LocationPune</a:t>
            </a:r>
            <a:r>
              <a:rPr lang="en-US" sz="900" dirty="0">
                <a:latin typeface="Courier"/>
              </a:rPr>
              <a:t>                -158987.6    22126.7  -7.185 6.91e-13 ***
## </a:t>
            </a:r>
            <a:r>
              <a:rPr lang="en-US" sz="900" dirty="0" err="1">
                <a:latin typeface="Courier"/>
              </a:rPr>
              <a:t>Employment.StatusTrainee</a:t>
            </a:r>
            <a:r>
              <a:rPr lang="en-US" sz="900" dirty="0">
                <a:latin typeface="Courier"/>
              </a:rPr>
              <a:t>     108443.6   150896.8   0.719 0.472358    
## </a:t>
            </a:r>
            <a:r>
              <a:rPr lang="en-US" sz="900" dirty="0" err="1">
                <a:latin typeface="Courier"/>
              </a:rPr>
              <a:t>Employment.StatusContractor</a:t>
            </a:r>
            <a:r>
              <a:rPr lang="en-US" sz="900" dirty="0">
                <a:latin typeface="Courier"/>
              </a:rPr>
              <a:t>  371704.6    41816.8   8.889  &lt; 2e-16 ***
## </a:t>
            </a:r>
            <a:r>
              <a:rPr lang="en-US" sz="900" dirty="0" err="1">
                <a:latin typeface="Courier"/>
              </a:rPr>
              <a:t>Employment.StatusFull</a:t>
            </a:r>
            <a:r>
              <a:rPr lang="en-US" sz="900" dirty="0">
                <a:latin typeface="Courier"/>
              </a:rPr>
              <a:t> Time   441730.5    20063.3  22.017  &lt; 2e-16 ***
## </a:t>
            </a:r>
            <a:r>
              <a:rPr lang="en-US" sz="900" dirty="0" err="1">
                <a:latin typeface="Courier"/>
              </a:rPr>
              <a:t>Job.RolesBackend</a:t>
            </a:r>
            <a:r>
              <a:rPr lang="en-US" sz="900" dirty="0">
                <a:latin typeface="Courier"/>
              </a:rPr>
              <a:t>             201679.9    29561.0   6.822 9.17e-12 ***
## </a:t>
            </a:r>
            <a:r>
              <a:rPr lang="en-US" sz="900" dirty="0" err="1">
                <a:latin typeface="Courier"/>
              </a:rPr>
              <a:t>Job.RolesDatabase</a:t>
            </a:r>
            <a:r>
              <a:rPr lang="en-US" sz="900" dirty="0">
                <a:latin typeface="Courier"/>
              </a:rPr>
              <a:t>            267800.7    34675.8   7.723 1.18e-14 ***
## </a:t>
            </a:r>
            <a:r>
              <a:rPr lang="en-US" sz="900" dirty="0" err="1">
                <a:latin typeface="Courier"/>
              </a:rPr>
              <a:t>Job.RolesFrontend</a:t>
            </a:r>
            <a:r>
              <a:rPr lang="en-US" sz="900" dirty="0">
                <a:latin typeface="Courier"/>
              </a:rPr>
              <a:t>             35187.3    24461.0   1.439 0.150305    
## </a:t>
            </a:r>
            <a:r>
              <a:rPr lang="en-US" sz="900" dirty="0" err="1">
                <a:latin typeface="Courier"/>
              </a:rPr>
              <a:t>Job.RolesIOS</a:t>
            </a:r>
            <a:r>
              <a:rPr lang="en-US" sz="900" dirty="0">
                <a:latin typeface="Courier"/>
              </a:rPr>
              <a:t>                 107836.9    26652.1   4.046 5.23e-05 ***
## </a:t>
            </a:r>
            <a:r>
              <a:rPr lang="en-US" sz="900" dirty="0" err="1">
                <a:latin typeface="Courier"/>
              </a:rPr>
              <a:t>Job.RolesJava</a:t>
            </a:r>
            <a:r>
              <a:rPr lang="en-US" sz="900" dirty="0">
                <a:latin typeface="Courier"/>
              </a:rPr>
              <a:t>                 10627.5    28120.6   0.378 0.705490    
## </a:t>
            </a:r>
            <a:r>
              <a:rPr lang="en-US" sz="900" dirty="0" err="1">
                <a:latin typeface="Courier"/>
              </a:rPr>
              <a:t>Job.RolesMobile</a:t>
            </a:r>
            <a:r>
              <a:rPr lang="en-US" sz="900" dirty="0">
                <a:latin typeface="Courier"/>
              </a:rPr>
              <a:t>              199995.4    57911.8   3.453 0.000554 ***
## </a:t>
            </a:r>
            <a:r>
              <a:rPr lang="en-US" sz="900" dirty="0" err="1">
                <a:latin typeface="Courier"/>
              </a:rPr>
              <a:t>Job.RolesPython</a:t>
            </a:r>
            <a:r>
              <a:rPr lang="en-US" sz="900" dirty="0">
                <a:latin typeface="Courier"/>
              </a:rPr>
              <a:t>             -121781.4    32809.6  -3.712 0.000206 ***
## </a:t>
            </a:r>
            <a:r>
              <a:rPr lang="en-US" sz="900" dirty="0" err="1">
                <a:latin typeface="Courier"/>
              </a:rPr>
              <a:t>Job.RolesSDE</a:t>
            </a:r>
            <a:r>
              <a:rPr lang="en-US" sz="900" dirty="0">
                <a:latin typeface="Courier"/>
              </a:rPr>
              <a:t>                 318514.4    19110.7  16.667  &lt; 2e-16 ***
## </a:t>
            </a:r>
            <a:r>
              <a:rPr lang="en-US" sz="900" dirty="0" err="1">
                <a:latin typeface="Courier"/>
              </a:rPr>
              <a:t>Job.RolesTesting</a:t>
            </a:r>
            <a:r>
              <a:rPr lang="en-US" sz="900" dirty="0">
                <a:latin typeface="Courier"/>
              </a:rPr>
              <a:t>            -151115.1    27334.3  -5.528 3.27e-08 ***
## </a:t>
            </a:r>
            <a:r>
              <a:rPr lang="en-US" sz="900" dirty="0" err="1">
                <a:latin typeface="Courier"/>
              </a:rPr>
              <a:t>Job.RolesWeb</a:t>
            </a:r>
            <a:r>
              <a:rPr lang="en-US" sz="900" dirty="0">
                <a:latin typeface="Courier"/>
              </a:rPr>
              <a:t>                -233937.0    32900.9  -7.110 1.19e-12 ***
## ---
</a:t>
            </a:r>
            <a:r>
              <a:rPr lang="en-US" sz="900" dirty="0" err="1">
                <a:latin typeface="Courier"/>
              </a:rPr>
              <a:t>Signif</a:t>
            </a:r>
            <a:r>
              <a:rPr lang="en-US" sz="900" dirty="0">
                <a:latin typeface="Courier"/>
              </a:rPr>
              <a:t>. codes:  0 '***' 0.001 '**' 0.01 '*' 0.05 '.' 0.1 ' ‘ 1 ;Residual standard error: 858500 on 22745 degrees of freedom Multiple R-squared:  0.05873,    Adjusted R-squared:  0.05774 F-statistic: 59.13 on 24 and 22745 DF,  p-value: &lt; 2.2e-16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Perkenalan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ini berasal dari situs kaggle yang berjudul </a:t>
            </a:r>
            <a:r>
              <a:rPr b="1">
                <a:hlinkClick r:id="rId2"/>
              </a:rPr>
              <a:t>Salary Dataset - 2022</a:t>
            </a:r>
            <a:r>
              <a:t>. data ini menceritakan mengenai pekerjaan </a:t>
            </a:r>
            <a:r>
              <a:rPr i="1"/>
              <a:t>software engineering</a:t>
            </a:r>
            <a:r>
              <a:t> dan pendapatannya di India pada tahun 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Deskripsi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Data ini memiliki nama atribut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"22770 records and 8 columns"</a:t>
            </a:r>
          </a:p>
          <a:p>
            <a:pPr lvl="1"/>
            <a:r>
              <a:t>Company Rating : Rating pekerjaan di suatu tempat</a:t>
            </a:r>
          </a:p>
          <a:p>
            <a:pPr lvl="1"/>
            <a:r>
              <a:t>Company Name : Nama Perusahaan</a:t>
            </a:r>
          </a:p>
          <a:p>
            <a:pPr lvl="1"/>
            <a:r>
              <a:t>Job Title : Nama Pekerjaan</a:t>
            </a:r>
          </a:p>
          <a:p>
            <a:pPr lvl="1"/>
            <a:r>
              <a:t>Salary (Indian Rupee - ₹)) : Gaji dalam Rupee</a:t>
            </a:r>
          </a:p>
          <a:p>
            <a:pPr lvl="1"/>
            <a:r>
              <a:t>Salaries Reported : Gaji yang dilaporkan</a:t>
            </a:r>
          </a:p>
          <a:p>
            <a:pPr lvl="1"/>
            <a:r>
              <a:t>Location : Tempat Perusahaan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t>font_size_kecil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Rating      Company.Name        Job.Title             Salary        
##  Min.   :1.000   Length:22770       Length:22770       Min.   :    2112  
##  1st Qu.:3.700   Class :character   Class :character   1st Qu.:  300000  
##  Median :3.900   Mode  :character   Mode  :character   Median :  500000  
##  Mean   :3.918                                         Mean   :  695387  
##  3rd Qu.:4.200                                         3rd Qu.:  900000  
##  Max.   :5.000                                         Max.   :90000000  
##  Salaries.Reported   Location         Employment.Status   Job.Roles        
##  Min.   :  1.000   Length:22770       Length:22770       Length:22770      
##  1st Qu.:  1.000   Class :character   Class :character   Class :character  
##  Median :  1.000   Mode  :character   Mode  :character   Mode  :character  
##  Mean   :  1.856                                                           
##  3rd Qu.:  1.000                                                           
##  Max.   :361.000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Missing Value Plot</a:t>
            </a:r>
          </a:p>
        </p:txBody>
      </p:sp>
      <p:pic>
        <p:nvPicPr>
          <p:cNvPr id="3" name="Picture 1" descr="G64190069_Rizal-Mujahiddan_tugas-akhir-AED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Missing Value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Jika diperhatikan maka Tidak ada missing value</a:t>
            </a:r>
          </a:p>
          <a:p>
            <a:pPr lvl="1"/>
            <a:r>
              <a:t>Tidak perlu praprocessing data mengenai handling missing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Selection Between categoric and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44581" cy="4983162"/>
          </a:xfrm>
        </p:spPr>
        <p:txBody>
          <a:bodyPr>
            <a:normAutofit fontScale="925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[1] "column name of numeric"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"Rating"</a:t>
            </a:r>
            <a:r>
              <a:rPr lang="en-US" dirty="0">
                <a:latin typeface="Courier"/>
              </a:rPr>
              <a:t> </a:t>
            </a:r>
            <a:r>
              <a:rPr dirty="0">
                <a:latin typeface="Courier"/>
              </a:rPr>
              <a:t>"Salary"</a:t>
            </a:r>
            <a:r>
              <a:rPr lang="en-US" dirty="0">
                <a:latin typeface="Courier"/>
              </a:rPr>
              <a:t> "</a:t>
            </a:r>
            <a:r>
              <a:rPr lang="en-US" dirty="0" err="1">
                <a:latin typeface="Courier"/>
              </a:rPr>
              <a:t>Salaries.Reported</a:t>
            </a:r>
            <a:r>
              <a:rPr lang="en-US" dirty="0">
                <a:latin typeface="Courier"/>
              </a:rPr>
              <a:t>"</a:t>
            </a:r>
          </a:p>
          <a:p>
            <a:pPr lvl="0" indent="0">
              <a:buNone/>
            </a:pPr>
            <a:endParaRPr lang="en-US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"column name of categoric"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"</a:t>
            </a:r>
            <a:r>
              <a:rPr dirty="0" err="1">
                <a:latin typeface="Courier"/>
              </a:rPr>
              <a:t>Company.Name</a:t>
            </a:r>
            <a:r>
              <a:rPr dirty="0">
                <a:latin typeface="Courier"/>
              </a:rPr>
              <a:t>"      "</a:t>
            </a:r>
            <a:r>
              <a:rPr dirty="0" err="1">
                <a:latin typeface="Courier"/>
              </a:rPr>
              <a:t>Job.Title</a:t>
            </a:r>
            <a:r>
              <a:rPr dirty="0">
                <a:latin typeface="Courier"/>
              </a:rPr>
              <a:t>"         "Location"         
"</a:t>
            </a:r>
            <a:r>
              <a:rPr dirty="0" err="1">
                <a:latin typeface="Courier"/>
              </a:rPr>
              <a:t>Employment.Status</a:t>
            </a:r>
            <a:r>
              <a:rPr dirty="0">
                <a:latin typeface="Courier"/>
              </a:rPr>
              <a:t>" "</a:t>
            </a:r>
            <a:r>
              <a:rPr dirty="0" err="1">
                <a:latin typeface="Courier"/>
              </a:rPr>
              <a:t>Job.Roles</a:t>
            </a:r>
            <a:r>
              <a:rPr dirty="0">
                <a:latin typeface="Courier"/>
              </a:rPr>
              <a:t>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Density Plot numeric attribute</a:t>
            </a:r>
          </a:p>
        </p:txBody>
      </p:sp>
      <p:pic>
        <p:nvPicPr>
          <p:cNvPr id="3" name="Picture 1" descr="G64190069_Rizal-Mujahiddan_tugas-akhir-AED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t>Distribusi cenderung menjulur ke kiri</a:t>
            </a:r>
          </a:p>
          <a:p>
            <a:pPr lvl="1"/>
            <a:r>
              <a:t>cenderung memiliki puncak mendekati 4 sehingga rata rata atau modus mendekati 4</a:t>
            </a:r>
          </a:p>
          <a:p>
            <a:pPr lvl="1"/>
            <a:r>
              <a:t>Distribusinya bukanlah normal</a:t>
            </a:r>
          </a:p>
          <a:p>
            <a:pPr lvl="1"/>
            <a:r>
              <a:t>Rating perusahaan tersebut lumayan bagus, dengan kebanyakan yakni 4</a:t>
            </a:r>
          </a:p>
          <a:p>
            <a:pPr lvl="1"/>
            <a:r>
              <a:t>disinilah dengan rata rata 3.918, maka sebaiknya. dengan adanya perusahaan tersebut harus dinaikkan melebihi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4CD206FFEE8C4D8D68B18E95762C59" ma:contentTypeVersion="2" ma:contentTypeDescription="Create a new document." ma:contentTypeScope="" ma:versionID="3804fbebca6d217f96a2e057de8ba98d">
  <xsd:schema xmlns:xsd="http://www.w3.org/2001/XMLSchema" xmlns:xs="http://www.w3.org/2001/XMLSchema" xmlns:p="http://schemas.microsoft.com/office/2006/metadata/properties" xmlns:ns3="085f8d96-8112-4140-8e17-3a22cacbedd4" targetNamespace="http://schemas.microsoft.com/office/2006/metadata/properties" ma:root="true" ma:fieldsID="0371d582d24a11bdcf8db2770249bcf9" ns3:_="">
    <xsd:import namespace="085f8d96-8112-4140-8e17-3a22cacbed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5f8d96-8112-4140-8e17-3a22cacbed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1450E4-4D86-49E9-B711-2E239ECDD3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5f8d96-8112-4140-8e17-3a22cacbed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C9B11C-5C57-459A-AEE1-5F6E550A33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9D53B9-0E3A-443A-97D4-E35455776034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85f8d96-8112-4140-8e17-3a22cacbed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1753</Words>
  <Application>Microsoft Office PowerPoint</Application>
  <PresentationFormat>On-screen Show (4:3)</PresentationFormat>
  <Paragraphs>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</vt:lpstr>
      <vt:lpstr>Office Theme</vt:lpstr>
      <vt:lpstr>G64190069_Rizal Mujahiddan_tugas akhir AED</vt:lpstr>
      <vt:lpstr>Perkenalan</vt:lpstr>
      <vt:lpstr>Perkenalan Data</vt:lpstr>
      <vt:lpstr>Deskripsi Data</vt:lpstr>
      <vt:lpstr>Summary Data</vt:lpstr>
      <vt:lpstr>Missing Value Plot</vt:lpstr>
      <vt:lpstr>Missing Value Plot</vt:lpstr>
      <vt:lpstr>Selection Between categoric and numerical</vt:lpstr>
      <vt:lpstr>Density Plot numeric attribute</vt:lpstr>
      <vt:lpstr>PowerPoint Presentation</vt:lpstr>
      <vt:lpstr>PowerPoint Presentation</vt:lpstr>
      <vt:lpstr>Barplot Data Kategorik</vt:lpstr>
      <vt:lpstr>PowerPoint Presentation</vt:lpstr>
      <vt:lpstr>PowerPoint Presentation</vt:lpstr>
      <vt:lpstr>Scatterplot</vt:lpstr>
      <vt:lpstr>Peta Penyebaran Pekerja IT di India</vt:lpstr>
      <vt:lpstr>PowerPoint Presentation</vt:lpstr>
      <vt:lpstr>group in barplot</vt:lpstr>
      <vt:lpstr>Relation Jobroles, Location and Salary</vt:lpstr>
      <vt:lpstr>Hubungan Laporan dan Lokasi di IT India</vt:lpstr>
      <vt:lpstr>Summary</vt:lpstr>
      <vt:lpstr>Duga Parameter</vt:lpstr>
      <vt:lpstr>korelasi numeric</vt:lpstr>
      <vt:lpstr>RelationShip data</vt:lpstr>
      <vt:lpstr>Relationship Data</vt:lpstr>
      <vt:lpstr>Relationship Data</vt:lpstr>
      <vt:lpstr>Hasil Linear Regresi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G64190069_Rizal Mujahiddan_tugas akhir AED</dc:title>
  <dc:creator>Rizal Mujahiddan</dc:creator>
  <cp:keywords/>
  <cp:lastModifiedBy>Rizal  Mujahiddan</cp:lastModifiedBy>
  <cp:revision>1</cp:revision>
  <dcterms:created xsi:type="dcterms:W3CDTF">2022-06-11T14:28:54Z</dcterms:created>
  <dcterms:modified xsi:type="dcterms:W3CDTF">2022-06-11T14:38:25Z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6/8/2022</vt:lpwstr>
  </property>
  <property fmtid="{D5CDD505-2E9C-101B-9397-08002B2CF9AE}" pid="3" name="output">
    <vt:lpwstr/>
  </property>
  <property fmtid="{D5CDD505-2E9C-101B-9397-08002B2CF9AE}" pid="4" name="ContentTypeId">
    <vt:lpwstr>0x0101007B4CD206FFEE8C4D8D68B18E95762C59</vt:lpwstr>
  </property>
</Properties>
</file>