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67" r:id="rId8"/>
    <p:sldId id="268" r:id="rId9"/>
    <p:sldId id="263" r:id="rId10"/>
    <p:sldId id="266" r:id="rId11"/>
    <p:sldId id="264" r:id="rId12"/>
    <p:sldId id="270" r:id="rId13"/>
    <p:sldId id="269" r:id="rId14"/>
    <p:sldId id="27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81C"/>
    <a:srgbClr val="C8202F"/>
    <a:srgbClr val="760C30"/>
    <a:srgbClr val="FEF1CE"/>
    <a:srgbClr val="F15022"/>
    <a:srgbClr val="90BCA8"/>
    <a:srgbClr val="102538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454" autoAdjust="0"/>
  </p:normalViewPr>
  <p:slideViewPr>
    <p:cSldViewPr snapToGrid="0">
      <p:cViewPr varScale="1">
        <p:scale>
          <a:sx n="67" d="100"/>
          <a:sy n="67" d="100"/>
        </p:scale>
        <p:origin x="7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MANAJEMEN WAKTU</a:t>
            </a:r>
            <a:endParaRPr lang="en-US" sz="3600" dirty="0">
              <a:solidFill>
                <a:schemeClr val="bg1"/>
              </a:solidFill>
              <a:latin typeface="KG HAPPY Solid" panose="02000000000000000000" pitchFamily="2" charset="0"/>
            </a:endParaRPr>
          </a:p>
        </c:rich>
      </c:tx>
      <c:layout>
        <c:manualLayout>
          <c:xMode val="edge"/>
          <c:yMode val="edge"/>
          <c:x val="0.23350724162197117"/>
          <c:y val="1.6058045725606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Quadran 1</c:v>
                </c:pt>
                <c:pt idx="1">
                  <c:v>Quadran 2</c:v>
                </c:pt>
                <c:pt idx="2">
                  <c:v>Quadran 3</c:v>
                </c:pt>
                <c:pt idx="3">
                  <c:v>Quadran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443F-A143-F9E1F44E2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CB6A-B28E-4762-B3F9-C75D09CDDA80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F7E4-6125-4E02-BC66-32A44313F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cv/cv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portofolio/aplikasi%20penyimpan%20data%20mahasiswa.exe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ortofolio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01124"/>
            <a:ext cx="9144000" cy="20047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RIZAL AJI PURBADINATA</a:t>
            </a:r>
            <a:endParaRPr lang="en-US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9695" r="26189" b="29159"/>
          <a:stretch/>
        </p:blipFill>
        <p:spPr>
          <a:xfrm>
            <a:off x="4372040" y="464023"/>
            <a:ext cx="3447921" cy="35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305405"/>
              </p:ext>
            </p:extLst>
          </p:nvPr>
        </p:nvGraphicFramePr>
        <p:xfrm>
          <a:off x="9099" y="385550"/>
          <a:ext cx="12173802" cy="608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5353099" imgH="2676354" progId="Excel.Sheet.12">
                  <p:embed/>
                </p:oleObj>
              </mc:Choice>
              <mc:Fallback>
                <p:oleObj name="Worksheet" r:id="rId3" imgW="5353099" imgH="2676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9" y="385550"/>
                        <a:ext cx="12173802" cy="6086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6703"/>
              </p:ext>
            </p:extLst>
          </p:nvPr>
        </p:nvGraphicFramePr>
        <p:xfrm>
          <a:off x="10732" y="386366"/>
          <a:ext cx="12170536" cy="608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5353099" imgH="2676354" progId="Excel.Sheet.12">
                  <p:embed/>
                </p:oleObj>
              </mc:Choice>
              <mc:Fallback>
                <p:oleObj name="Worksheet" r:id="rId3" imgW="5353099" imgH="2676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2" y="386366"/>
                        <a:ext cx="12170536" cy="608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4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7466" y="2496826"/>
            <a:ext cx="61269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KEMAMPUAN</a:t>
            </a:r>
            <a:b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</a:br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LAIN</a:t>
            </a:r>
            <a:endParaRPr lang="en-US" sz="6000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93" b="72226" l="29290" r="40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83" t="59718" r="60203" b="30517"/>
          <a:stretch/>
        </p:blipFill>
        <p:spPr>
          <a:xfrm>
            <a:off x="1262132" y="2126920"/>
            <a:ext cx="2472744" cy="2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97786" y="1234440"/>
            <a:ext cx="528169" cy="4389120"/>
            <a:chOff x="2797786" y="1234440"/>
            <a:chExt cx="528169" cy="4389120"/>
          </a:xfrm>
        </p:grpSpPr>
        <p:sp>
          <p:nvSpPr>
            <p:cNvPr id="3" name="Rectangle 2"/>
            <p:cNvSpPr/>
            <p:nvPr/>
          </p:nvSpPr>
          <p:spPr>
            <a:xfrm>
              <a:off x="2797786" y="3343702"/>
              <a:ext cx="457200" cy="9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4515" y="1234440"/>
              <a:ext cx="91440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19444" y="1230573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6214" y="900752"/>
            <a:ext cx="648055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Microsoft Office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Pengoperasian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Microsoft office</a:t>
            </a:r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Corel Draw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Desain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-desain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bebas</a:t>
            </a:r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Adobe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Ilustrator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Desain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berhubungan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vector</a:t>
            </a:r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Bahasa C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C++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Logika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untuk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menyelesaikan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masalah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pengaplikasian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untuk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kebutuhan</a:t>
            </a:r>
            <a:endParaRPr lang="en-US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0950" y="2720454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4985" y="4046562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0908" y="5534905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793" b="72226" l="29290" r="40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83" t="59718" r="60203" b="30517"/>
          <a:stretch/>
        </p:blipFill>
        <p:spPr>
          <a:xfrm>
            <a:off x="1262132" y="2126920"/>
            <a:ext cx="2472744" cy="2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-0.10143 -0.003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2" b="22741" l="48393" r="60340">
                        <a14:foregroundMark x1="53244" y1="12917" x2="57975" y2="19406"/>
                        <a14:foregroundMark x1="52456" y1="18617" x2="58338" y2="14312"/>
                        <a14:foregroundMark x1="51910" y1="14494" x2="52881" y2="17647"/>
                        <a14:foregroundMark x1="53669" y1="12735" x2="57793" y2="13341"/>
                        <a14:foregroundMark x1="58156" y1="14918" x2="58156" y2="14918"/>
                        <a14:foregroundMark x1="58156" y1="14918" x2="58156" y2="14918"/>
                        <a14:foregroundMark x1="57186" y1="16252" x2="52699" y2="17283"/>
                        <a14:foregroundMark x1="51910" y1="17829" x2="56822" y2="19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43" t="11373" r="40261" b="78627"/>
          <a:stretch/>
        </p:blipFill>
        <p:spPr>
          <a:xfrm>
            <a:off x="981636" y="1976716"/>
            <a:ext cx="2911895" cy="28559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7466" y="2496826"/>
            <a:ext cx="60484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MANAJEMEN</a:t>
            </a:r>
            <a:b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</a:br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WAKTU</a:t>
            </a:r>
            <a:endParaRPr lang="en-US" sz="6000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8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7442306"/>
              </p:ext>
            </p:extLst>
          </p:nvPr>
        </p:nvGraphicFramePr>
        <p:xfrm>
          <a:off x="1115568" y="128016"/>
          <a:ext cx="10094976" cy="6364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91072" y="2267712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latin typeface="KG HAPPY Solid" panose="02000000000000000000" pitchFamily="2" charset="0"/>
              </a:rPr>
              <a:t>Penting</a:t>
            </a:r>
            <a:r>
              <a:rPr lang="en-US" sz="1600" dirty="0">
                <a:latin typeface="KG HAPPY Solid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KG HAPPY Solid" panose="02000000000000000000" pitchFamily="2" charset="0"/>
              </a:rPr>
              <a:t>Mendesak</a:t>
            </a:r>
            <a:endParaRPr lang="en-US" sz="1600" dirty="0">
              <a:latin typeface="KG HAPPY Solid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3056" y="4056810"/>
            <a:ext cx="2221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KG HAPPY Solid" panose="02000000000000000000" pitchFamily="2" charset="0"/>
              </a:rPr>
              <a:t>Tidak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r>
              <a:rPr lang="en-US" sz="1600" dirty="0" err="1" smtClean="0">
                <a:latin typeface="KG HAPPY Solid" panose="02000000000000000000" pitchFamily="2" charset="0"/>
              </a:rPr>
              <a:t>Penting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endParaRPr lang="en-US" sz="1600" dirty="0">
              <a:latin typeface="KG HAPPY Soli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KG HAPPY Solid" panose="02000000000000000000" pitchFamily="2" charset="0"/>
              </a:rPr>
              <a:t>Mendesak</a:t>
            </a:r>
            <a:endParaRPr lang="en-US" sz="1600" dirty="0">
              <a:latin typeface="KG HAPPY Soli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6404" y="4056809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>
                <a:latin typeface="KG HAPPY Solid" panose="02000000000000000000" pitchFamily="2" charset="0"/>
              </a:rPr>
              <a:t>Penting</a:t>
            </a:r>
            <a:r>
              <a:rPr lang="en-US" sz="1600" dirty="0">
                <a:latin typeface="KG HAPPY Solid" panose="02000000000000000000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KG HAPPY Solid" panose="02000000000000000000" pitchFamily="2" charset="0"/>
              </a:rPr>
              <a:t>Tidak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r>
              <a:rPr lang="en-US" sz="1600" dirty="0" err="1" smtClean="0">
                <a:latin typeface="KG HAPPY Solid" panose="02000000000000000000" pitchFamily="2" charset="0"/>
              </a:rPr>
              <a:t>Mendesak</a:t>
            </a:r>
            <a:endParaRPr lang="en-US" sz="1600" dirty="0">
              <a:latin typeface="KG HAPPY Soli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6404" y="2267712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KG HAPPY Solid" panose="02000000000000000000" pitchFamily="2" charset="0"/>
              </a:rPr>
              <a:t>Tidak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r>
              <a:rPr lang="en-US" sz="1600" dirty="0" err="1" smtClean="0">
                <a:latin typeface="KG HAPPY Solid" panose="02000000000000000000" pitchFamily="2" charset="0"/>
              </a:rPr>
              <a:t>Penting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endParaRPr lang="en-US" sz="1600" dirty="0">
              <a:latin typeface="KG HAPPY Solid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KG HAPPY Solid" panose="02000000000000000000" pitchFamily="2" charset="0"/>
              </a:rPr>
              <a:t>Tidak</a:t>
            </a:r>
            <a:r>
              <a:rPr lang="en-US" sz="1600" dirty="0" smtClean="0">
                <a:latin typeface="KG HAPPY Solid" panose="02000000000000000000" pitchFamily="2" charset="0"/>
              </a:rPr>
              <a:t> </a:t>
            </a:r>
            <a:r>
              <a:rPr lang="en-US" sz="1600" dirty="0" err="1" smtClean="0">
                <a:latin typeface="KG HAPPY Solid" panose="02000000000000000000" pitchFamily="2" charset="0"/>
              </a:rPr>
              <a:t>Mendesak</a:t>
            </a:r>
            <a:endParaRPr lang="en-US" sz="1600" dirty="0"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0876" y="2633472"/>
            <a:ext cx="6530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TERIMA KASIH</a:t>
            </a:r>
            <a:endParaRPr lang="en-US" sz="6000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4173" y="2396242"/>
            <a:ext cx="4169482" cy="1836356"/>
            <a:chOff x="4390564" y="2482464"/>
            <a:chExt cx="3935790" cy="1836356"/>
          </a:xfrm>
        </p:grpSpPr>
        <p:sp>
          <p:nvSpPr>
            <p:cNvPr id="39" name="Rounded Rectangle 38"/>
            <p:cNvSpPr/>
            <p:nvPr/>
          </p:nvSpPr>
          <p:spPr>
            <a:xfrm>
              <a:off x="4390564" y="2482464"/>
              <a:ext cx="3935790" cy="1836356"/>
            </a:xfrm>
            <a:prstGeom prst="roundRect">
              <a:avLst/>
            </a:prstGeom>
            <a:solidFill>
              <a:srgbClr val="90B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6506" y="2656113"/>
              <a:ext cx="3566084" cy="149228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solidFill>
                    <a:schemeClr val="tx1"/>
                  </a:solidFill>
                  <a:latin typeface="KG HAPPY" panose="02000000000000000000" pitchFamily="2" charset="0"/>
                </a:rPr>
                <a:t>SWOT</a:t>
              </a:r>
              <a:endParaRPr lang="en-US" sz="4000" dirty="0">
                <a:solidFill>
                  <a:schemeClr val="tx1"/>
                </a:solidFill>
                <a:latin typeface="KG HAPPY" panose="02000000000000000000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93383" y="203761"/>
            <a:ext cx="5695900" cy="2562907"/>
            <a:chOff x="3617319" y="203761"/>
            <a:chExt cx="5376656" cy="2562907"/>
          </a:xfrm>
        </p:grpSpPr>
        <p:grpSp>
          <p:nvGrpSpPr>
            <p:cNvPr id="21" name="Group 20"/>
            <p:cNvGrpSpPr/>
            <p:nvPr/>
          </p:nvGrpSpPr>
          <p:grpSpPr>
            <a:xfrm>
              <a:off x="3617319" y="203761"/>
              <a:ext cx="5376656" cy="2562907"/>
              <a:chOff x="5189744" y="1160058"/>
              <a:chExt cx="3012561" cy="1359307"/>
            </a:xfrm>
            <a:solidFill>
              <a:srgbClr val="F15022"/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5540991" y="1160058"/>
                <a:ext cx="2661314" cy="1064527"/>
              </a:xfrm>
              <a:custGeom>
                <a:avLst/>
                <a:gdLst>
                  <a:gd name="connsiteX0" fmla="*/ 0 w 2661314"/>
                  <a:gd name="connsiteY0" fmla="*/ 177425 h 1064527"/>
                  <a:gd name="connsiteX1" fmla="*/ 17742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177425 h 1064527"/>
                  <a:gd name="connsiteX0" fmla="*/ 0 w 2661314"/>
                  <a:gd name="connsiteY0" fmla="*/ 177425 h 1064527"/>
                  <a:gd name="connsiteX1" fmla="*/ 30025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177425 h 1064527"/>
                  <a:gd name="connsiteX0" fmla="*/ 0 w 2661314"/>
                  <a:gd name="connsiteY0" fmla="*/ 341198 h 1064527"/>
                  <a:gd name="connsiteX1" fmla="*/ 30025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341198 h 106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1314" h="1064527">
                    <a:moveTo>
                      <a:pt x="0" y="341198"/>
                    </a:moveTo>
                    <a:cubicBezTo>
                      <a:pt x="0" y="243209"/>
                      <a:pt x="202266" y="0"/>
                      <a:pt x="300255" y="0"/>
                    </a:cubicBezTo>
                    <a:lnTo>
                      <a:pt x="2483889" y="0"/>
                    </a:lnTo>
                    <a:cubicBezTo>
                      <a:pt x="2581878" y="0"/>
                      <a:pt x="2661314" y="79436"/>
                      <a:pt x="2661314" y="177425"/>
                    </a:cubicBezTo>
                    <a:lnTo>
                      <a:pt x="2661314" y="887102"/>
                    </a:lnTo>
                    <a:cubicBezTo>
                      <a:pt x="2661314" y="985091"/>
                      <a:pt x="2581878" y="1064527"/>
                      <a:pt x="2483889" y="1064527"/>
                    </a:cubicBezTo>
                    <a:lnTo>
                      <a:pt x="177425" y="1064527"/>
                    </a:lnTo>
                    <a:cubicBezTo>
                      <a:pt x="79436" y="1064527"/>
                      <a:pt x="0" y="985091"/>
                      <a:pt x="0" y="887102"/>
                    </a:cubicBezTo>
                    <a:lnTo>
                      <a:pt x="0" y="3411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89744" y="2153605"/>
                <a:ext cx="365760" cy="365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8160000">
                <a:off x="5404513" y="2115403"/>
                <a:ext cx="272955" cy="1637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761467" y="373473"/>
              <a:ext cx="4661104" cy="2217440"/>
              <a:chOff x="3761467" y="373473"/>
              <a:chExt cx="4661104" cy="221744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761467" y="2225153"/>
                <a:ext cx="365760" cy="365760"/>
              </a:xfrm>
              <a:prstGeom prst="ellipse">
                <a:avLst/>
              </a:prstGeom>
              <a:solidFill>
                <a:srgbClr val="FEF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497398" y="507545"/>
                <a:ext cx="1371600" cy="1371600"/>
                <a:chOff x="4497398" y="507545"/>
                <a:chExt cx="1371600" cy="1371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4497398" y="507545"/>
                  <a:ext cx="1371600" cy="1371600"/>
                </a:xfrm>
                <a:prstGeom prst="ellipse">
                  <a:avLst/>
                </a:prstGeom>
                <a:solidFill>
                  <a:srgbClr val="FEF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93139" y="785470"/>
                  <a:ext cx="50309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 smtClean="0">
                      <a:latin typeface="KG HAPPY Solid" panose="02000000000000000000" pitchFamily="2" charset="0"/>
                    </a:rPr>
                    <a:t>S</a:t>
                  </a:r>
                  <a:endParaRPr lang="en-US" sz="6000" dirty="0">
                    <a:latin typeface="KG HAPPY Solid" panose="02000000000000000000" pitchFamily="2" charset="0"/>
                  </a:endParaRP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5936876" y="373473"/>
                <a:ext cx="24856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KG HAPPY Solid" panose="02000000000000000000" pitchFamily="2" charset="0"/>
                  </a:rPr>
                  <a:t>STRENGTHS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latin typeface="Myriad Pro" panose="020B0503030403020204" pitchFamily="34" charset="0"/>
                  </a:rPr>
                  <a:t>Memiliki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semangat</a:t>
                </a:r>
                <a:r>
                  <a:rPr lang="en-US" dirty="0" smtClean="0">
                    <a:latin typeface="Myriad Pro" panose="020B0503030403020204" pitchFamily="34" charset="0"/>
                  </a:rPr>
                  <a:t>    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belajar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tinggi</a:t>
                </a:r>
                <a:endParaRPr lang="en-US" dirty="0" smtClean="0">
                  <a:latin typeface="Myriad Pro" panose="020B0503030403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latin typeface="Myriad Pro" panose="020B0503030403020204" pitchFamily="34" charset="0"/>
                  </a:rPr>
                  <a:t>Mudah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bergaul</a:t>
                </a:r>
                <a:endParaRPr lang="en-US" dirty="0" smtClean="0">
                  <a:latin typeface="Myriad Pro" panose="020B0503030403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latin typeface="Myriad Pro" panose="020B0503030403020204" pitchFamily="34" charset="0"/>
                  </a:rPr>
                  <a:t>Logika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matematika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cukup</a:t>
                </a:r>
                <a:r>
                  <a:rPr lang="en-US" dirty="0" smtClean="0">
                    <a:latin typeface="Myriad Pro" panose="020B0503030403020204" pitchFamily="34" charset="0"/>
                  </a:rPr>
                  <a:t> </a:t>
                </a:r>
                <a:r>
                  <a:rPr lang="en-US" dirty="0" err="1" smtClean="0">
                    <a:latin typeface="Myriad Pro" panose="020B0503030403020204" pitchFamily="34" charset="0"/>
                  </a:rPr>
                  <a:t>terasah</a:t>
                </a:r>
                <a:endParaRPr lang="en-US" dirty="0">
                  <a:latin typeface="Myriad Pro" panose="020B0503030403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706606" y="920598"/>
            <a:ext cx="3658050" cy="4749769"/>
            <a:chOff x="8706606" y="920598"/>
            <a:chExt cx="3658050" cy="4749769"/>
          </a:xfrm>
        </p:grpSpPr>
        <p:sp>
          <p:nvSpPr>
            <p:cNvPr id="36" name="Rounded Rectangle 5"/>
            <p:cNvSpPr/>
            <p:nvPr/>
          </p:nvSpPr>
          <p:spPr>
            <a:xfrm rot="5400000">
              <a:off x="8449171" y="2064388"/>
              <a:ext cx="4749769" cy="2462189"/>
            </a:xfrm>
            <a:custGeom>
              <a:avLst/>
              <a:gdLst>
                <a:gd name="connsiteX0" fmla="*/ 0 w 2661314"/>
                <a:gd name="connsiteY0" fmla="*/ 177425 h 1064527"/>
                <a:gd name="connsiteX1" fmla="*/ 17742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177425 h 1064527"/>
                <a:gd name="connsiteX0" fmla="*/ 0 w 2661314"/>
                <a:gd name="connsiteY0" fmla="*/ 177425 h 1064527"/>
                <a:gd name="connsiteX1" fmla="*/ 30025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177425 h 1064527"/>
                <a:gd name="connsiteX0" fmla="*/ 0 w 2661314"/>
                <a:gd name="connsiteY0" fmla="*/ 341198 h 1064527"/>
                <a:gd name="connsiteX1" fmla="*/ 30025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341198 h 106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1314" h="1064527">
                  <a:moveTo>
                    <a:pt x="0" y="341198"/>
                  </a:moveTo>
                  <a:cubicBezTo>
                    <a:pt x="0" y="243209"/>
                    <a:pt x="202266" y="0"/>
                    <a:pt x="300255" y="0"/>
                  </a:cubicBezTo>
                  <a:lnTo>
                    <a:pt x="2483889" y="0"/>
                  </a:lnTo>
                  <a:cubicBezTo>
                    <a:pt x="2581878" y="0"/>
                    <a:pt x="2661314" y="79436"/>
                    <a:pt x="2661314" y="177425"/>
                  </a:cubicBezTo>
                  <a:lnTo>
                    <a:pt x="2661314" y="887102"/>
                  </a:lnTo>
                  <a:cubicBezTo>
                    <a:pt x="2661314" y="985091"/>
                    <a:pt x="2581878" y="1064527"/>
                    <a:pt x="2483889" y="1064527"/>
                  </a:cubicBezTo>
                  <a:lnTo>
                    <a:pt x="177425" y="1064527"/>
                  </a:lnTo>
                  <a:cubicBezTo>
                    <a:pt x="79436" y="1064527"/>
                    <a:pt x="0" y="985091"/>
                    <a:pt x="0" y="887102"/>
                  </a:cubicBezTo>
                  <a:lnTo>
                    <a:pt x="0" y="341198"/>
                  </a:lnTo>
                  <a:close/>
                </a:path>
              </a:pathLst>
            </a:custGeom>
            <a:solidFill>
              <a:srgbClr val="C82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8702196" y="2931189"/>
              <a:ext cx="652789" cy="643970"/>
            </a:xfrm>
            <a:prstGeom prst="ellipse">
              <a:avLst/>
            </a:prstGeom>
            <a:solidFill>
              <a:srgbClr val="C82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 flipV="1">
              <a:off x="9227675" y="3100482"/>
              <a:ext cx="516080" cy="308786"/>
            </a:xfrm>
            <a:prstGeom prst="rect">
              <a:avLst/>
            </a:prstGeom>
            <a:solidFill>
              <a:srgbClr val="C82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833680" y="3070294"/>
              <a:ext cx="387477" cy="365760"/>
            </a:xfrm>
            <a:prstGeom prst="ellipse">
              <a:avLst/>
            </a:prstGeom>
            <a:solidFill>
              <a:srgbClr val="FEF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172181" y="1207318"/>
              <a:ext cx="1453040" cy="1371600"/>
              <a:chOff x="4726396" y="507545"/>
              <a:chExt cx="1371600" cy="13716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726396" y="507545"/>
                <a:ext cx="1371600" cy="1371600"/>
              </a:xfrm>
              <a:prstGeom prst="ellipse">
                <a:avLst/>
              </a:prstGeom>
              <a:solidFill>
                <a:srgbClr val="FEF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862479" y="785470"/>
                <a:ext cx="5030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latin typeface="KG HAPPY Solid" panose="02000000000000000000" pitchFamily="2" charset="0"/>
                  </a:rPr>
                  <a:t>W</a:t>
                </a:r>
                <a:endParaRPr lang="en-US" sz="6000" dirty="0">
                  <a:latin typeface="KG HAPPY Solid" panose="02000000000000000000" pitchFamily="2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9878961" y="2824610"/>
              <a:ext cx="24856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KG HAPPY Solid" panose="02000000000000000000" pitchFamily="2" charset="0"/>
                </a:rPr>
                <a:t>WEAKNESS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Pelupa</a:t>
              </a:r>
              <a:endParaRPr lang="en-US" dirty="0" smtClean="0">
                <a:latin typeface="Myriad Pro" panose="020B0503030403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Sulit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menghafal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nama</a:t>
              </a:r>
              <a:r>
                <a:rPr lang="en-US" dirty="0" smtClean="0">
                  <a:latin typeface="Myriad Pro" panose="020B0503030403020204" pitchFamily="34" charset="0"/>
                </a:rPr>
                <a:t> orang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Masih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belajar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membagi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waktu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17807" y="3902329"/>
            <a:ext cx="5695900" cy="2562907"/>
            <a:chOff x="3641743" y="3902329"/>
            <a:chExt cx="5376656" cy="2562907"/>
          </a:xfrm>
        </p:grpSpPr>
        <p:grpSp>
          <p:nvGrpSpPr>
            <p:cNvPr id="22" name="Group 21"/>
            <p:cNvGrpSpPr/>
            <p:nvPr/>
          </p:nvGrpSpPr>
          <p:grpSpPr>
            <a:xfrm rot="10800000">
              <a:off x="3641743" y="3902329"/>
              <a:ext cx="5376656" cy="2562907"/>
              <a:chOff x="5189744" y="1160058"/>
              <a:chExt cx="3012561" cy="1359307"/>
            </a:xfrm>
            <a:solidFill>
              <a:srgbClr val="760C30"/>
            </a:solidFill>
          </p:grpSpPr>
          <p:sp>
            <p:nvSpPr>
              <p:cNvPr id="23" name="Rounded Rectangle 5"/>
              <p:cNvSpPr/>
              <p:nvPr/>
            </p:nvSpPr>
            <p:spPr>
              <a:xfrm>
                <a:off x="5540991" y="1160058"/>
                <a:ext cx="2661314" cy="1064527"/>
              </a:xfrm>
              <a:custGeom>
                <a:avLst/>
                <a:gdLst>
                  <a:gd name="connsiteX0" fmla="*/ 0 w 2661314"/>
                  <a:gd name="connsiteY0" fmla="*/ 177425 h 1064527"/>
                  <a:gd name="connsiteX1" fmla="*/ 17742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177425 h 1064527"/>
                  <a:gd name="connsiteX0" fmla="*/ 0 w 2661314"/>
                  <a:gd name="connsiteY0" fmla="*/ 177425 h 1064527"/>
                  <a:gd name="connsiteX1" fmla="*/ 30025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177425 h 1064527"/>
                  <a:gd name="connsiteX0" fmla="*/ 0 w 2661314"/>
                  <a:gd name="connsiteY0" fmla="*/ 341198 h 1064527"/>
                  <a:gd name="connsiteX1" fmla="*/ 300255 w 2661314"/>
                  <a:gd name="connsiteY1" fmla="*/ 0 h 1064527"/>
                  <a:gd name="connsiteX2" fmla="*/ 2483889 w 2661314"/>
                  <a:gd name="connsiteY2" fmla="*/ 0 h 1064527"/>
                  <a:gd name="connsiteX3" fmla="*/ 2661314 w 2661314"/>
                  <a:gd name="connsiteY3" fmla="*/ 177425 h 1064527"/>
                  <a:gd name="connsiteX4" fmla="*/ 2661314 w 2661314"/>
                  <a:gd name="connsiteY4" fmla="*/ 887102 h 1064527"/>
                  <a:gd name="connsiteX5" fmla="*/ 2483889 w 2661314"/>
                  <a:gd name="connsiteY5" fmla="*/ 1064527 h 1064527"/>
                  <a:gd name="connsiteX6" fmla="*/ 177425 w 2661314"/>
                  <a:gd name="connsiteY6" fmla="*/ 1064527 h 1064527"/>
                  <a:gd name="connsiteX7" fmla="*/ 0 w 2661314"/>
                  <a:gd name="connsiteY7" fmla="*/ 887102 h 1064527"/>
                  <a:gd name="connsiteX8" fmla="*/ 0 w 2661314"/>
                  <a:gd name="connsiteY8" fmla="*/ 341198 h 106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1314" h="1064527">
                    <a:moveTo>
                      <a:pt x="0" y="341198"/>
                    </a:moveTo>
                    <a:cubicBezTo>
                      <a:pt x="0" y="243209"/>
                      <a:pt x="202266" y="0"/>
                      <a:pt x="300255" y="0"/>
                    </a:cubicBezTo>
                    <a:lnTo>
                      <a:pt x="2483889" y="0"/>
                    </a:lnTo>
                    <a:cubicBezTo>
                      <a:pt x="2581878" y="0"/>
                      <a:pt x="2661314" y="79436"/>
                      <a:pt x="2661314" y="177425"/>
                    </a:cubicBezTo>
                    <a:lnTo>
                      <a:pt x="2661314" y="887102"/>
                    </a:lnTo>
                    <a:cubicBezTo>
                      <a:pt x="2661314" y="985091"/>
                      <a:pt x="2581878" y="1064527"/>
                      <a:pt x="2483889" y="1064527"/>
                    </a:cubicBezTo>
                    <a:lnTo>
                      <a:pt x="177425" y="1064527"/>
                    </a:lnTo>
                    <a:cubicBezTo>
                      <a:pt x="79436" y="1064527"/>
                      <a:pt x="0" y="985091"/>
                      <a:pt x="0" y="887102"/>
                    </a:cubicBezTo>
                    <a:lnTo>
                      <a:pt x="0" y="3411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89744" y="2153605"/>
                <a:ext cx="365760" cy="365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8160000">
                <a:off x="5404513" y="2115403"/>
                <a:ext cx="272955" cy="1637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8509124" y="4046442"/>
              <a:ext cx="365760" cy="365760"/>
            </a:xfrm>
            <a:prstGeom prst="ellipse">
              <a:avLst/>
            </a:prstGeom>
            <a:solidFill>
              <a:srgbClr val="FEF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737448" y="4737507"/>
              <a:ext cx="1371600" cy="1371600"/>
            </a:xfrm>
            <a:prstGeom prst="ellipse">
              <a:avLst/>
            </a:prstGeom>
            <a:solidFill>
              <a:srgbClr val="FEF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18493" y="5000918"/>
              <a:ext cx="5030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KG HAPPY Solid" panose="02000000000000000000" pitchFamily="2" charset="0"/>
                </a:rPr>
                <a:t>O</a:t>
              </a:r>
              <a:endParaRPr lang="en-US" sz="6000" dirty="0">
                <a:latin typeface="KG HAPPY Solid" panose="02000000000000000000" pitchFamily="2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61230" y="4591953"/>
              <a:ext cx="24856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KG HAPPY Solid" panose="02000000000000000000" pitchFamily="2" charset="0"/>
                </a:rPr>
                <a:t>OPPORTUNITIES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Adanya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lingkungan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untuk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belajar</a:t>
              </a:r>
              <a:r>
                <a:rPr lang="en-US" dirty="0" smtClean="0">
                  <a:latin typeface="Myriad Pro" panose="020B0503030403020204" pitchFamily="34" charset="0"/>
                </a:rPr>
                <a:t> yang </a:t>
              </a:r>
              <a:r>
                <a:rPr lang="en-US" dirty="0" err="1" smtClean="0">
                  <a:latin typeface="Myriad Pro" panose="020B0503030403020204" pitchFamily="34" charset="0"/>
                </a:rPr>
                <a:t>baru</a:t>
              </a:r>
              <a:endParaRPr lang="en-US" dirty="0" smtClean="0">
                <a:latin typeface="Myriad Pro" panose="020B0503030403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latin typeface="Myriad Pro" panose="020B0503030403020204" pitchFamily="34" charset="0"/>
                </a:rPr>
                <a:t>Ada </a:t>
              </a:r>
              <a:r>
                <a:rPr lang="en-US" dirty="0" err="1" smtClean="0">
                  <a:latin typeface="Myriad Pro" panose="020B0503030403020204" pitchFamily="34" charset="0"/>
                </a:rPr>
                <a:t>materi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untuk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dipelajari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3937" y="879068"/>
            <a:ext cx="3308553" cy="4749769"/>
            <a:chOff x="223937" y="879068"/>
            <a:chExt cx="3308553" cy="4749769"/>
          </a:xfrm>
        </p:grpSpPr>
        <p:sp>
          <p:nvSpPr>
            <p:cNvPr id="27" name="Rounded Rectangle 5"/>
            <p:cNvSpPr/>
            <p:nvPr/>
          </p:nvSpPr>
          <p:spPr>
            <a:xfrm rot="16200000">
              <a:off x="-939849" y="2042854"/>
              <a:ext cx="4749769" cy="2422197"/>
            </a:xfrm>
            <a:custGeom>
              <a:avLst/>
              <a:gdLst>
                <a:gd name="connsiteX0" fmla="*/ 0 w 2661314"/>
                <a:gd name="connsiteY0" fmla="*/ 177425 h 1064527"/>
                <a:gd name="connsiteX1" fmla="*/ 17742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177425 h 1064527"/>
                <a:gd name="connsiteX0" fmla="*/ 0 w 2661314"/>
                <a:gd name="connsiteY0" fmla="*/ 177425 h 1064527"/>
                <a:gd name="connsiteX1" fmla="*/ 30025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177425 h 1064527"/>
                <a:gd name="connsiteX0" fmla="*/ 0 w 2661314"/>
                <a:gd name="connsiteY0" fmla="*/ 341198 h 1064527"/>
                <a:gd name="connsiteX1" fmla="*/ 300255 w 2661314"/>
                <a:gd name="connsiteY1" fmla="*/ 0 h 1064527"/>
                <a:gd name="connsiteX2" fmla="*/ 2483889 w 2661314"/>
                <a:gd name="connsiteY2" fmla="*/ 0 h 1064527"/>
                <a:gd name="connsiteX3" fmla="*/ 2661314 w 2661314"/>
                <a:gd name="connsiteY3" fmla="*/ 177425 h 1064527"/>
                <a:gd name="connsiteX4" fmla="*/ 2661314 w 2661314"/>
                <a:gd name="connsiteY4" fmla="*/ 887102 h 1064527"/>
                <a:gd name="connsiteX5" fmla="*/ 2483889 w 2661314"/>
                <a:gd name="connsiteY5" fmla="*/ 1064527 h 1064527"/>
                <a:gd name="connsiteX6" fmla="*/ 177425 w 2661314"/>
                <a:gd name="connsiteY6" fmla="*/ 1064527 h 1064527"/>
                <a:gd name="connsiteX7" fmla="*/ 0 w 2661314"/>
                <a:gd name="connsiteY7" fmla="*/ 887102 h 1064527"/>
                <a:gd name="connsiteX8" fmla="*/ 0 w 2661314"/>
                <a:gd name="connsiteY8" fmla="*/ 341198 h 106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1314" h="1064527">
                  <a:moveTo>
                    <a:pt x="0" y="341198"/>
                  </a:moveTo>
                  <a:cubicBezTo>
                    <a:pt x="0" y="243209"/>
                    <a:pt x="202266" y="0"/>
                    <a:pt x="300255" y="0"/>
                  </a:cubicBezTo>
                  <a:lnTo>
                    <a:pt x="2483889" y="0"/>
                  </a:lnTo>
                  <a:cubicBezTo>
                    <a:pt x="2581878" y="0"/>
                    <a:pt x="2661314" y="79436"/>
                    <a:pt x="2661314" y="177425"/>
                  </a:cubicBezTo>
                  <a:lnTo>
                    <a:pt x="2661314" y="887102"/>
                  </a:lnTo>
                  <a:cubicBezTo>
                    <a:pt x="2661314" y="985091"/>
                    <a:pt x="2581878" y="1064527"/>
                    <a:pt x="2483889" y="1064527"/>
                  </a:cubicBezTo>
                  <a:lnTo>
                    <a:pt x="177425" y="1064527"/>
                  </a:lnTo>
                  <a:cubicBezTo>
                    <a:pt x="79436" y="1064527"/>
                    <a:pt x="0" y="985091"/>
                    <a:pt x="0" y="887102"/>
                  </a:cubicBezTo>
                  <a:lnTo>
                    <a:pt x="0" y="341198"/>
                  </a:lnTo>
                  <a:close/>
                </a:path>
              </a:pathLst>
            </a:custGeom>
            <a:solidFill>
              <a:srgbClr val="F3B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16200000">
              <a:off x="2884110" y="2974275"/>
              <a:ext cx="652789" cy="643970"/>
            </a:xfrm>
            <a:prstGeom prst="ellipse">
              <a:avLst/>
            </a:prstGeom>
            <a:solidFill>
              <a:srgbClr val="F3B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2495340" y="3140167"/>
              <a:ext cx="516080" cy="308786"/>
            </a:xfrm>
            <a:prstGeom prst="rect">
              <a:avLst/>
            </a:prstGeom>
            <a:solidFill>
              <a:srgbClr val="F3B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025258" y="3111680"/>
              <a:ext cx="387477" cy="365760"/>
            </a:xfrm>
            <a:prstGeom prst="ellipse">
              <a:avLst/>
            </a:prstGeom>
            <a:solidFill>
              <a:srgbClr val="FEF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54719" y="3906153"/>
              <a:ext cx="1453040" cy="1371600"/>
              <a:chOff x="814181" y="3753753"/>
              <a:chExt cx="1371600" cy="13716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814181" y="3753753"/>
                <a:ext cx="1371600" cy="1371600"/>
              </a:xfrm>
              <a:prstGeom prst="ellipse">
                <a:avLst/>
              </a:prstGeom>
              <a:solidFill>
                <a:srgbClr val="FEF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38950" y="4031678"/>
                <a:ext cx="5030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latin typeface="KG HAPPY Solid" panose="02000000000000000000" pitchFamily="2" charset="0"/>
                  </a:rPr>
                  <a:t>T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17514" y="1392370"/>
              <a:ext cx="210602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KG HAPPY Solid" panose="02000000000000000000" pitchFamily="2" charset="0"/>
                </a:rPr>
                <a:t>TRHEATS</a:t>
              </a: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Lupa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untuk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belajar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materi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baru</a:t>
              </a:r>
              <a:endParaRPr lang="en-US" dirty="0" smtClean="0">
                <a:latin typeface="Myriad Pro" panose="020B0503030403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dirty="0" err="1" smtClean="0">
                  <a:latin typeface="Myriad Pro" panose="020B0503030403020204" pitchFamily="34" charset="0"/>
                </a:rPr>
                <a:t>Tidak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adanya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tempat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untuk</a:t>
              </a:r>
              <a:r>
                <a:rPr lang="en-US" dirty="0" smtClean="0"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latin typeface="Myriad Pro" panose="020B0503030403020204" pitchFamily="34" charset="0"/>
                </a:rPr>
                <a:t>berkembang</a:t>
              </a:r>
              <a:endParaRPr 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1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93029" y="2864190"/>
            <a:ext cx="4601028" cy="11296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PRESTASI</a:t>
            </a:r>
            <a:endParaRPr lang="en-US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" b="11401" l="30928" r="3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0" t="1905" r="59736" b="88571"/>
          <a:stretch/>
        </p:blipFill>
        <p:spPr>
          <a:xfrm>
            <a:off x="1698173" y="2180774"/>
            <a:ext cx="2496456" cy="24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4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" b="11401" l="30928" r="39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0" t="1905" r="59736" b="88571"/>
          <a:stretch/>
        </p:blipFill>
        <p:spPr>
          <a:xfrm>
            <a:off x="1698173" y="2180774"/>
            <a:ext cx="2496456" cy="249645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97786" y="652959"/>
            <a:ext cx="528169" cy="4937760"/>
            <a:chOff x="2797786" y="652959"/>
            <a:chExt cx="528169" cy="4937760"/>
          </a:xfrm>
        </p:grpSpPr>
        <p:sp>
          <p:nvSpPr>
            <p:cNvPr id="14" name="Rectangle 13"/>
            <p:cNvSpPr/>
            <p:nvPr/>
          </p:nvSpPr>
          <p:spPr>
            <a:xfrm>
              <a:off x="2797786" y="3343702"/>
              <a:ext cx="457200" cy="9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34515" y="652959"/>
              <a:ext cx="91440" cy="4937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19444" y="651024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76214" y="366623"/>
            <a:ext cx="785740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Juara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1 Nasional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OPTIKA ke-16 Tingkat Madrasah 2016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Juara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3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Provinsi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OPTIKA ke-15 Tingkat Madrasah 2015</a:t>
            </a:r>
          </a:p>
          <a:p>
            <a:endParaRPr lang="en-US" sz="32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Juara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Harapan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1 se-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Jateng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DIY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Mapel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Matematika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Kompetisi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Mapel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UN MAYOGA 2017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Juara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2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kabupaten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Mapel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Matematika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KSM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AKSIOMA Tingkat SD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islam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MI 2019</a:t>
            </a:r>
            <a:endParaRPr lang="en-US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0950" y="1909086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4985" y="3582918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0908" y="5496268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2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12539 0.003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970" b="58884" l="40267" r="496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5" t="50068" r="50181" b="40952"/>
          <a:stretch/>
        </p:blipFill>
        <p:spPr>
          <a:xfrm>
            <a:off x="1268965" y="2194560"/>
            <a:ext cx="2618501" cy="2468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7466" y="2496826"/>
            <a:ext cx="6875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PENGALAMAN 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ORGANISASI</a:t>
            </a:r>
            <a:endParaRPr lang="en-US" sz="6000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93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970" b="58884" l="40267" r="496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5" t="50068" r="50181" b="40952"/>
          <a:stretch/>
        </p:blipFill>
        <p:spPr>
          <a:xfrm>
            <a:off x="1268965" y="2194560"/>
            <a:ext cx="2618501" cy="24688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97786" y="1234440"/>
            <a:ext cx="528169" cy="4389120"/>
            <a:chOff x="2797786" y="1234440"/>
            <a:chExt cx="528169" cy="4389120"/>
          </a:xfrm>
        </p:grpSpPr>
        <p:sp>
          <p:nvSpPr>
            <p:cNvPr id="3" name="Rectangle 2"/>
            <p:cNvSpPr/>
            <p:nvPr/>
          </p:nvSpPr>
          <p:spPr>
            <a:xfrm>
              <a:off x="2797786" y="3343702"/>
              <a:ext cx="457200" cy="9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4515" y="1234440"/>
              <a:ext cx="91440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19444" y="1230573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6214" y="900752"/>
            <a:ext cx="5492594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SEKSI AGAMA 2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Asrama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MTsN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1 Surakarta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ANGGOTA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Karya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Ilmiah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Remaja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SMAN 3 SKA</a:t>
            </a:r>
          </a:p>
          <a:p>
            <a:endParaRPr lang="en-US" sz="32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KETUA MUDA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ROHIS SMAN 3 Surakarta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DIVISI PROGRAMMING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Administrator SMAN 3 Surakarta</a:t>
            </a:r>
            <a:endParaRPr lang="en-US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0950" y="2720454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4985" y="4046562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0908" y="5534905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0742 0.003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970" b="58884" l="40267" r="496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5" t="50068" r="50181" b="40952"/>
          <a:stretch/>
        </p:blipFill>
        <p:spPr>
          <a:xfrm>
            <a:off x="-33353" y="2208545"/>
            <a:ext cx="2618501" cy="24688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97786" y="1234440"/>
            <a:ext cx="528169" cy="4389120"/>
            <a:chOff x="2797786" y="1234440"/>
            <a:chExt cx="528169" cy="4389120"/>
          </a:xfrm>
        </p:grpSpPr>
        <p:sp>
          <p:nvSpPr>
            <p:cNvPr id="3" name="Rectangle 2"/>
            <p:cNvSpPr/>
            <p:nvPr/>
          </p:nvSpPr>
          <p:spPr>
            <a:xfrm>
              <a:off x="2797786" y="3343702"/>
              <a:ext cx="457200" cy="9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4515" y="1234440"/>
              <a:ext cx="91440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19444" y="1230573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6214" y="900752"/>
            <a:ext cx="7088800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Volunteer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Pilketos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token SMAN 3 SKA 2018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Bagian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Media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Publikasi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KPR FMIPA UNS 2019</a:t>
            </a:r>
          </a:p>
          <a:p>
            <a:endParaRPr lang="en-US" sz="32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Peserta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Workshop Game Dev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G-develop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Volunteer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Try out UN SD/MI 2020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oleh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GBS</a:t>
            </a:r>
            <a:endParaRPr lang="en-US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0950" y="2720454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4985" y="4046562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0908" y="5534905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970" b="58884" l="40267" r="496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5" t="50068" r="50181" b="40952"/>
          <a:stretch/>
        </p:blipFill>
        <p:spPr>
          <a:xfrm>
            <a:off x="-33353" y="2208545"/>
            <a:ext cx="2618501" cy="24688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97786" y="1234440"/>
            <a:ext cx="528169" cy="4389120"/>
            <a:chOff x="2797786" y="1234440"/>
            <a:chExt cx="528169" cy="4389120"/>
          </a:xfrm>
        </p:grpSpPr>
        <p:sp>
          <p:nvSpPr>
            <p:cNvPr id="3" name="Rectangle 2"/>
            <p:cNvSpPr/>
            <p:nvPr/>
          </p:nvSpPr>
          <p:spPr>
            <a:xfrm>
              <a:off x="2797786" y="3343702"/>
              <a:ext cx="457200" cy="9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4515" y="1234440"/>
              <a:ext cx="91440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19444" y="1230573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6214" y="900752"/>
            <a:ext cx="811985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Sekolah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Penerus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Bangsa</a:t>
            </a:r>
            <a:endParaRPr lang="en-US" sz="3200" dirty="0" smtClean="0">
              <a:solidFill>
                <a:schemeClr val="bg1"/>
              </a:solidFill>
              <a:latin typeface="KG HAPPY Solid" pitchFamily="2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Sekolah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Kaderisasi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BEM UNS 2019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KG HAPPY Solid" pitchFamily="2" charset="0"/>
              </a:rPr>
              <a:t>Sekolah</a:t>
            </a:r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 Qur’an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Tempat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belajar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Qur’an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oleh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Ilmu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Qur’an 2019</a:t>
            </a:r>
          </a:p>
          <a:p>
            <a:endParaRPr lang="en-US" sz="32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Islamic Leader Force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Sekolah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Kaderisasi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SKI FMIPA UNS 2019</a:t>
            </a:r>
          </a:p>
          <a:p>
            <a:endParaRPr lang="en-US" sz="2800" dirty="0" smtClean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KG HAPPY Solid" pitchFamily="2" charset="0"/>
              </a:rPr>
              <a:t>Architect of Civilization School</a:t>
            </a:r>
          </a:p>
          <a:p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Sekolah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Myriad Pro" pitchFamily="34" charset="0"/>
              </a:rPr>
              <a:t>Kaderisasi</a:t>
            </a:r>
            <a:r>
              <a:rPr lang="en-US" sz="2800" dirty="0" smtClean="0">
                <a:solidFill>
                  <a:schemeClr val="bg1"/>
                </a:solidFill>
                <a:latin typeface="Myriad Pro" pitchFamily="34" charset="0"/>
              </a:rPr>
              <a:t> JN UKMI UNS 2019</a:t>
            </a:r>
            <a:endParaRPr lang="en-US" sz="28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0950" y="2720454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4985" y="4046562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0908" y="5534905"/>
            <a:ext cx="457200" cy="95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8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r="7317" b="8292"/>
          <a:stretch/>
        </p:blipFill>
        <p:spPr>
          <a:xfrm>
            <a:off x="1324947" y="1951963"/>
            <a:ext cx="2593910" cy="2806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7466" y="2496826"/>
            <a:ext cx="7511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JADWAL 24 JAM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KG HAPPY Solid" panose="02000000000000000000" pitchFamily="2" charset="0"/>
              </a:rPr>
              <a:t>SEMESTER LALU</a:t>
            </a:r>
            <a:endParaRPr lang="en-US" sz="6000" dirty="0">
              <a:solidFill>
                <a:schemeClr val="bg1"/>
              </a:solidFill>
              <a:latin typeface="KG HAPPY Soli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KG HAPPY</vt:lpstr>
      <vt:lpstr>KG HAPPY Solid</vt:lpstr>
      <vt:lpstr>Myriad Pro</vt:lpstr>
      <vt:lpstr>Office Theme</vt:lpstr>
      <vt:lpstr>Worksheet</vt:lpstr>
      <vt:lpstr>Microsoft Excel Worksheet</vt:lpstr>
      <vt:lpstr>RIZAL AJI PURBADINATA</vt:lpstr>
      <vt:lpstr>PowerPoint Presentation</vt:lpstr>
      <vt:lpstr>PRESTASI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RIZAL AJI PURBADINATA</dc:title>
  <dc:creator>rizalaji561@gmail.com</dc:creator>
  <cp:lastModifiedBy>rizalaji561@gmail.com</cp:lastModifiedBy>
  <cp:revision>37</cp:revision>
  <dcterms:created xsi:type="dcterms:W3CDTF">2020-03-03T11:43:45Z</dcterms:created>
  <dcterms:modified xsi:type="dcterms:W3CDTF">2020-03-05T03:01:53Z</dcterms:modified>
</cp:coreProperties>
</file>