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57" r:id="rId14"/>
    <p:sldId id="258" r:id="rId15"/>
    <p:sldId id="259" r:id="rId16"/>
    <p:sldId id="262" r:id="rId17"/>
    <p:sldId id="263" r:id="rId18"/>
    <p:sldId id="265" r:id="rId19"/>
    <p:sldId id="266" r:id="rId20"/>
    <p:sldId id="267" r:id="rId21"/>
    <p:sldId id="280" r:id="rId22"/>
    <p:sldId id="286" r:id="rId23"/>
    <p:sldId id="288" r:id="rId24"/>
    <p:sldId id="290" r:id="rId25"/>
    <p:sldId id="292" r:id="rId26"/>
    <p:sldId id="293" r:id="rId27"/>
    <p:sldId id="260" r:id="rId28"/>
    <p:sldId id="261" r:id="rId29"/>
    <p:sldId id="294" r:id="rId30"/>
    <p:sldId id="295" r:id="rId31"/>
    <p:sldId id="264" r:id="rId32"/>
    <p:sldId id="296" r:id="rId33"/>
    <p:sldId id="297" r:id="rId34"/>
    <p:sldId id="298" r:id="rId35"/>
    <p:sldId id="299" r:id="rId36"/>
    <p:sldId id="300" r:id="rId37"/>
    <p:sldId id="301" r:id="rId38"/>
    <p:sldId id="304" r:id="rId39"/>
    <p:sldId id="305" r:id="rId40"/>
    <p:sldId id="306" r:id="rId41"/>
    <p:sldId id="307" r:id="rId42"/>
    <p:sldId id="277" r:id="rId43"/>
    <p:sldId id="308" r:id="rId44"/>
    <p:sldId id="309" r:id="rId45"/>
    <p:sldId id="310" r:id="rId46"/>
    <p:sldId id="281" r:id="rId47"/>
    <p:sldId id="282" r:id="rId48"/>
    <p:sldId id="283" r:id="rId49"/>
    <p:sldId id="284" r:id="rId50"/>
    <p:sldId id="285" r:id="rId51"/>
    <p:sldId id="311" r:id="rId52"/>
    <p:sldId id="287" r:id="rId53"/>
    <p:sldId id="312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478"/>
  </p:normalViewPr>
  <p:slideViewPr>
    <p:cSldViewPr>
      <p:cViewPr varScale="1">
        <p:scale>
          <a:sx n="64" d="100"/>
          <a:sy n="64" d="100"/>
        </p:scale>
        <p:origin x="18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42" y="437769"/>
            <a:ext cx="71253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3245942"/>
            <a:ext cx="6545580" cy="215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2403" y="6469557"/>
            <a:ext cx="168147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ght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lor_space" TargetMode="External"/><Relationship Id="rId5" Type="http://schemas.openxmlformats.org/officeDocument/2006/relationships/hyperlink" Target="https://en.wikipedia.org/wiki/Color" TargetMode="External"/><Relationship Id="rId4" Type="http://schemas.openxmlformats.org/officeDocument/2006/relationships/hyperlink" Target="https://en.wikipedia.org/wiki/Ligh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359663"/>
            <a:ext cx="9156700" cy="1336675"/>
            <a:chOff x="-6095" y="359663"/>
            <a:chExt cx="9156700" cy="1336675"/>
          </a:xfrm>
        </p:grpSpPr>
        <p:sp>
          <p:nvSpPr>
            <p:cNvPr id="3" name="object 3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914400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9144000" y="13243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0" y="1324356"/>
                  </a:moveTo>
                  <a:lnTo>
                    <a:pt x="9144000" y="132435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12192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095" y="5018532"/>
            <a:ext cx="9156700" cy="1344295"/>
            <a:chOff x="-6095" y="5018532"/>
            <a:chExt cx="9156700" cy="1344295"/>
          </a:xfrm>
        </p:grpSpPr>
        <p:sp>
          <p:nvSpPr>
            <p:cNvPr id="6" name="object 6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9144000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9144000" y="13319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0" y="1331976"/>
                  </a:moveTo>
                  <a:lnTo>
                    <a:pt x="9144000" y="1331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2191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18612" y="1962131"/>
            <a:ext cx="4467987" cy="2766783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lang="en-ID" sz="4500" spc="-200" dirty="0" err="1"/>
              <a:t>Pengolahan</a:t>
            </a:r>
            <a:r>
              <a:rPr lang="en-ID" sz="4500" spc="-430" dirty="0"/>
              <a:t> </a:t>
            </a:r>
            <a:r>
              <a:rPr lang="en-ID" sz="4500" spc="-290" dirty="0"/>
              <a:t>Citra</a:t>
            </a:r>
            <a:endParaRPr sz="4500" dirty="0"/>
          </a:p>
          <a:p>
            <a:pPr marL="562610" marR="554355" algn="ctr">
              <a:lnSpc>
                <a:spcPct val="123400"/>
              </a:lnSpc>
              <a:spcBef>
                <a:spcPts val="80"/>
              </a:spcBef>
            </a:pPr>
            <a:r>
              <a:rPr sz="2000" spc="-15" dirty="0" err="1">
                <a:latin typeface="Carlito"/>
                <a:cs typeface="Carlito"/>
              </a:rPr>
              <a:t>Pengantar</a:t>
            </a:r>
            <a:r>
              <a:rPr sz="2000" spc="-15" dirty="0">
                <a:latin typeface="Carlito"/>
                <a:cs typeface="Carlito"/>
              </a:rPr>
              <a:t> Mata </a:t>
            </a:r>
            <a:r>
              <a:rPr sz="2000" spc="-10" dirty="0" err="1">
                <a:latin typeface="Carlito"/>
                <a:cs typeface="Carlito"/>
              </a:rPr>
              <a:t>Kuliah</a:t>
            </a:r>
            <a:r>
              <a:rPr sz="2000" spc="-10" dirty="0">
                <a:latin typeface="Carlito"/>
                <a:cs typeface="Carlito"/>
              </a:rPr>
              <a:t>  Semester </a:t>
            </a:r>
            <a:r>
              <a:rPr lang="en-US" sz="2000" spc="-5" dirty="0" err="1">
                <a:latin typeface="Carlito"/>
                <a:cs typeface="Carlito"/>
              </a:rPr>
              <a:t>Genap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</a:t>
            </a:r>
            <a:r>
              <a:rPr lang="en-US" sz="2000" dirty="0">
                <a:latin typeface="Carlito"/>
                <a:cs typeface="Carlito"/>
              </a:rPr>
              <a:t>19</a:t>
            </a:r>
            <a:r>
              <a:rPr sz="2000" dirty="0">
                <a:latin typeface="Carlito"/>
                <a:cs typeface="Carlito"/>
              </a:rPr>
              <a:t>/20</a:t>
            </a:r>
            <a:r>
              <a:rPr lang="en-US" sz="2000" dirty="0">
                <a:latin typeface="Carlito"/>
                <a:cs typeface="Carlito"/>
              </a:rPr>
              <a:t>20</a:t>
            </a:r>
            <a:r>
              <a:rPr sz="2000" dirty="0">
                <a:latin typeface="Carlito"/>
                <a:cs typeface="Carlito"/>
              </a:rPr>
              <a:t> </a:t>
            </a:r>
            <a:br>
              <a:rPr lang="en-US" sz="2000" dirty="0">
                <a:latin typeface="Carlito"/>
                <a:cs typeface="Carlito"/>
              </a:rPr>
            </a:br>
            <a:r>
              <a:rPr sz="200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M.Naufal</a:t>
            </a:r>
            <a:br>
              <a:rPr lang="en-US" sz="2000" spc="-10">
                <a:latin typeface="Carlito"/>
                <a:cs typeface="Carlito"/>
              </a:rPr>
            </a:br>
            <a:br>
              <a:rPr lang="en-US" sz="2000" spc="-10">
                <a:latin typeface="Carlito"/>
                <a:cs typeface="Carlito"/>
              </a:rPr>
            </a:br>
            <a:r>
              <a:rPr lang="en-US" sz="2000" spc="-10">
                <a:latin typeface="Carlito"/>
                <a:cs typeface="Carlito"/>
              </a:rPr>
              <a:t>Politeknik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Harapan</a:t>
            </a:r>
            <a:r>
              <a:rPr lang="en-US" sz="2000" spc="-10" dirty="0">
                <a:latin typeface="Carlito"/>
                <a:cs typeface="Carlito"/>
              </a:rPr>
              <a:t> Bersama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15" dirty="0"/>
              <a:t>Klasifikasi </a:t>
            </a:r>
            <a:r>
              <a:rPr spc="-229" dirty="0"/>
              <a:t>Citra</a:t>
            </a:r>
            <a:r>
              <a:rPr spc="-28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095" y="5766815"/>
            <a:ext cx="1429511" cy="952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0788" y="5766815"/>
            <a:ext cx="1427988" cy="952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1038" y="5380431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Query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sp>
        <p:nvSpPr>
          <p:cNvPr id="3" name="object 3"/>
          <p:cNvSpPr/>
          <p:nvPr/>
        </p:nvSpPr>
        <p:spPr>
          <a:xfrm>
            <a:off x="629412" y="1872995"/>
            <a:ext cx="8106673" cy="434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56916" y="2570988"/>
            <a:ext cx="1795780" cy="896619"/>
            <a:chOff x="2756916" y="2570988"/>
            <a:chExt cx="1795780" cy="896619"/>
          </a:xfrm>
        </p:grpSpPr>
        <p:sp>
          <p:nvSpPr>
            <p:cNvPr id="5" name="object 5"/>
            <p:cNvSpPr/>
            <p:nvPr/>
          </p:nvSpPr>
          <p:spPr>
            <a:xfrm>
              <a:off x="2756916" y="2570988"/>
              <a:ext cx="896111" cy="896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570988"/>
              <a:ext cx="856488" cy="856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7155" y="2570988"/>
            <a:ext cx="1824355" cy="896619"/>
            <a:chOff x="867155" y="2570988"/>
            <a:chExt cx="1824355" cy="896619"/>
          </a:xfrm>
        </p:grpSpPr>
        <p:sp>
          <p:nvSpPr>
            <p:cNvPr id="8" name="object 8"/>
            <p:cNvSpPr/>
            <p:nvPr/>
          </p:nvSpPr>
          <p:spPr>
            <a:xfrm>
              <a:off x="867155" y="2570988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5272" y="2570988"/>
              <a:ext cx="896112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8867" y="3579876"/>
            <a:ext cx="856488" cy="8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3267" y="3569208"/>
            <a:ext cx="85191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06367" y="3279647"/>
            <a:ext cx="3722370" cy="1143000"/>
            <a:chOff x="3706367" y="3279647"/>
            <a:chExt cx="3722370" cy="1143000"/>
          </a:xfrm>
        </p:grpSpPr>
        <p:sp>
          <p:nvSpPr>
            <p:cNvPr id="13" name="object 13"/>
            <p:cNvSpPr/>
            <p:nvPr/>
          </p:nvSpPr>
          <p:spPr>
            <a:xfrm>
              <a:off x="3706367" y="3569207"/>
              <a:ext cx="853439" cy="8534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8" y="3285743"/>
              <a:ext cx="2868930" cy="1089660"/>
            </a:xfrm>
            <a:custGeom>
              <a:avLst/>
              <a:gdLst/>
              <a:ahLst/>
              <a:cxnLst/>
              <a:rect l="l" t="t" r="r" b="b"/>
              <a:pathLst>
                <a:path w="2868929" h="1089660">
                  <a:moveTo>
                    <a:pt x="2868422" y="530352"/>
                  </a:moveTo>
                  <a:lnTo>
                    <a:pt x="2855925" y="524129"/>
                  </a:lnTo>
                  <a:lnTo>
                    <a:pt x="2792222" y="492379"/>
                  </a:lnTo>
                  <a:lnTo>
                    <a:pt x="2792272" y="524154"/>
                  </a:lnTo>
                  <a:lnTo>
                    <a:pt x="2145792" y="525068"/>
                  </a:lnTo>
                  <a:lnTo>
                    <a:pt x="2145792" y="181610"/>
                  </a:lnTo>
                  <a:lnTo>
                    <a:pt x="2139302" y="133324"/>
                  </a:lnTo>
                  <a:lnTo>
                    <a:pt x="2121001" y="89941"/>
                  </a:lnTo>
                  <a:lnTo>
                    <a:pt x="2092604" y="53187"/>
                  </a:lnTo>
                  <a:lnTo>
                    <a:pt x="2055850" y="24790"/>
                  </a:lnTo>
                  <a:lnTo>
                    <a:pt x="2012467" y="6489"/>
                  </a:lnTo>
                  <a:lnTo>
                    <a:pt x="1964182" y="0"/>
                  </a:lnTo>
                  <a:lnTo>
                    <a:pt x="795782" y="0"/>
                  </a:lnTo>
                  <a:lnTo>
                    <a:pt x="747483" y="6489"/>
                  </a:lnTo>
                  <a:lnTo>
                    <a:pt x="704100" y="24790"/>
                  </a:lnTo>
                  <a:lnTo>
                    <a:pt x="667346" y="53187"/>
                  </a:lnTo>
                  <a:lnTo>
                    <a:pt x="638949" y="89941"/>
                  </a:lnTo>
                  <a:lnTo>
                    <a:pt x="620649" y="133324"/>
                  </a:lnTo>
                  <a:lnTo>
                    <a:pt x="614172" y="181610"/>
                  </a:lnTo>
                  <a:lnTo>
                    <a:pt x="614172" y="527215"/>
                  </a:lnTo>
                  <a:lnTo>
                    <a:pt x="0" y="528066"/>
                  </a:lnTo>
                  <a:lnTo>
                    <a:pt x="0" y="540766"/>
                  </a:lnTo>
                  <a:lnTo>
                    <a:pt x="614172" y="539915"/>
                  </a:lnTo>
                  <a:lnTo>
                    <a:pt x="614172" y="908050"/>
                  </a:lnTo>
                  <a:lnTo>
                    <a:pt x="620649" y="956348"/>
                  </a:lnTo>
                  <a:lnTo>
                    <a:pt x="638949" y="999731"/>
                  </a:lnTo>
                  <a:lnTo>
                    <a:pt x="667346" y="1036485"/>
                  </a:lnTo>
                  <a:lnTo>
                    <a:pt x="704100" y="1064882"/>
                  </a:lnTo>
                  <a:lnTo>
                    <a:pt x="747483" y="1083183"/>
                  </a:lnTo>
                  <a:lnTo>
                    <a:pt x="795782" y="1089660"/>
                  </a:lnTo>
                  <a:lnTo>
                    <a:pt x="1964182" y="1089660"/>
                  </a:lnTo>
                  <a:lnTo>
                    <a:pt x="2012467" y="1083183"/>
                  </a:lnTo>
                  <a:lnTo>
                    <a:pt x="2055850" y="1064882"/>
                  </a:lnTo>
                  <a:lnTo>
                    <a:pt x="2092604" y="1036485"/>
                  </a:lnTo>
                  <a:lnTo>
                    <a:pt x="2121001" y="999731"/>
                  </a:lnTo>
                  <a:lnTo>
                    <a:pt x="2139302" y="956348"/>
                  </a:lnTo>
                  <a:lnTo>
                    <a:pt x="2145792" y="908050"/>
                  </a:lnTo>
                  <a:lnTo>
                    <a:pt x="2145792" y="537768"/>
                  </a:lnTo>
                  <a:lnTo>
                    <a:pt x="2792285" y="536854"/>
                  </a:lnTo>
                  <a:lnTo>
                    <a:pt x="2792349" y="568579"/>
                  </a:lnTo>
                  <a:lnTo>
                    <a:pt x="2868422" y="530352"/>
                  </a:lnTo>
                  <a:close/>
                </a:path>
              </a:pathLst>
            </a:custGeom>
            <a:solidFill>
              <a:srgbClr val="D09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3285743"/>
              <a:ext cx="1531620" cy="1089660"/>
            </a:xfrm>
            <a:custGeom>
              <a:avLst/>
              <a:gdLst/>
              <a:ahLst/>
              <a:cxnLst/>
              <a:rect l="l" t="t" r="r" b="b"/>
              <a:pathLst>
                <a:path w="1531620" h="1089660">
                  <a:moveTo>
                    <a:pt x="0" y="181609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1350010" y="0"/>
                  </a:lnTo>
                  <a:lnTo>
                    <a:pt x="1398299" y="6485"/>
                  </a:lnTo>
                  <a:lnTo>
                    <a:pt x="1441685" y="24788"/>
                  </a:lnTo>
                  <a:lnTo>
                    <a:pt x="1478438" y="53181"/>
                  </a:lnTo>
                  <a:lnTo>
                    <a:pt x="1506831" y="89934"/>
                  </a:lnTo>
                  <a:lnTo>
                    <a:pt x="1525134" y="133320"/>
                  </a:lnTo>
                  <a:lnTo>
                    <a:pt x="1531620" y="181609"/>
                  </a:lnTo>
                  <a:lnTo>
                    <a:pt x="1531620" y="908049"/>
                  </a:lnTo>
                  <a:lnTo>
                    <a:pt x="1525134" y="956339"/>
                  </a:lnTo>
                  <a:lnTo>
                    <a:pt x="1506831" y="999725"/>
                  </a:lnTo>
                  <a:lnTo>
                    <a:pt x="1478438" y="1036478"/>
                  </a:lnTo>
                  <a:lnTo>
                    <a:pt x="1441685" y="1064871"/>
                  </a:lnTo>
                  <a:lnTo>
                    <a:pt x="1398299" y="1083174"/>
                  </a:lnTo>
                  <a:lnTo>
                    <a:pt x="1350010" y="1089659"/>
                  </a:lnTo>
                  <a:lnTo>
                    <a:pt x="181610" y="1089659"/>
                  </a:lnTo>
                  <a:lnTo>
                    <a:pt x="133320" y="1083174"/>
                  </a:lnTo>
                  <a:lnTo>
                    <a:pt x="89934" y="1064871"/>
                  </a:lnTo>
                  <a:lnTo>
                    <a:pt x="53181" y="1036478"/>
                  </a:lnTo>
                  <a:lnTo>
                    <a:pt x="24788" y="999725"/>
                  </a:lnTo>
                  <a:lnTo>
                    <a:pt x="6485" y="956339"/>
                  </a:lnTo>
                  <a:lnTo>
                    <a:pt x="0" y="908049"/>
                  </a:lnTo>
                  <a:lnTo>
                    <a:pt x="0" y="181609"/>
                  </a:lnTo>
                  <a:close/>
                </a:path>
              </a:pathLst>
            </a:custGeom>
            <a:ln w="12192">
              <a:solidFill>
                <a:srgbClr val="976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735579" y="3569208"/>
            <a:ext cx="851916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67" y="4533900"/>
            <a:ext cx="851916" cy="853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6983" y="4533900"/>
            <a:ext cx="853440" cy="8534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4723" y="4533900"/>
            <a:ext cx="851915" cy="853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1984" y="4533900"/>
            <a:ext cx="877824" cy="877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7605" y="3171825"/>
            <a:ext cx="962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K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wun</a:t>
            </a:r>
            <a:r>
              <a:rPr sz="2000" spc="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?  </a:t>
            </a:r>
            <a:r>
              <a:rPr sz="2000" spc="-15" dirty="0">
                <a:latin typeface="Carlito"/>
                <a:cs typeface="Carlito"/>
              </a:rPr>
              <a:t>Parang?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..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etc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5203" y="3497326"/>
            <a:ext cx="1250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og</a:t>
            </a:r>
            <a:r>
              <a:rPr sz="2000" spc="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on</a:t>
            </a:r>
            <a:endParaRPr sz="200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6817" y="561207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09725" marR="1677670" algn="ctr">
              <a:lnSpc>
                <a:spcPts val="3070"/>
              </a:lnSpc>
              <a:spcBef>
                <a:spcPts val="550"/>
              </a:spcBef>
            </a:pPr>
            <a:r>
              <a:rPr sz="3200" spc="-5" dirty="0">
                <a:latin typeface="Tahoma"/>
                <a:cs typeface="Tahoma"/>
              </a:rPr>
              <a:t>Areas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Study </a:t>
            </a:r>
            <a:r>
              <a:rPr sz="3200" spc="-10" dirty="0">
                <a:latin typeface="Tahoma"/>
                <a:cs typeface="Tahoma"/>
              </a:rPr>
              <a:t>Related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Image  Processing</a:t>
            </a:r>
            <a:endParaRPr sz="3200">
              <a:latin typeface="Tahoma"/>
              <a:cs typeface="Tahoma"/>
            </a:endParaRPr>
          </a:p>
          <a:p>
            <a:pPr marR="69215" algn="ctr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(Source: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Pavlidis,1986)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503" y="3173095"/>
            <a:ext cx="87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4240477"/>
            <a:ext cx="167703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1970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2036" y="2500248"/>
            <a:ext cx="3525901" cy="363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428" y="3485723"/>
            <a:ext cx="254381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185"/>
              </a:spcBef>
            </a:pPr>
            <a:r>
              <a:rPr sz="1800" b="1" dirty="0">
                <a:latin typeface="Arial"/>
                <a:cs typeface="Arial"/>
              </a:rPr>
              <a:t>Machine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1970 </a:t>
            </a: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4720289"/>
            <a:ext cx="282511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Arial"/>
                <a:cs typeface="Arial"/>
              </a:rPr>
              <a:t>1960 </a:t>
            </a:r>
            <a:r>
              <a:rPr sz="1800" b="1" spc="-5" dirty="0">
                <a:latin typeface="Arial"/>
                <a:cs typeface="Arial"/>
              </a:rPr>
              <a:t>Pattern Recognition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Arial"/>
                <a:cs typeface="Arial"/>
              </a:rPr>
              <a:t>Artificial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789" y="2166873"/>
            <a:ext cx="255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1950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Image</a:t>
            </a:r>
            <a:r>
              <a:rPr sz="1800" b="1" spc="-3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1167" y="6408521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8436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415501"/>
            <a:ext cx="3122915" cy="306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1915" y="2400371"/>
            <a:ext cx="3846681" cy="31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8082" y="5470652"/>
            <a:ext cx="2250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Wire Frame </a:t>
            </a:r>
            <a:r>
              <a:rPr sz="1600" spc="-10" dirty="0">
                <a:latin typeface="Arial"/>
                <a:cs typeface="Arial"/>
              </a:rPr>
              <a:t>Drawing  </a:t>
            </a:r>
            <a:r>
              <a:rPr sz="1600" spc="-5" dirty="0">
                <a:latin typeface="Arial"/>
                <a:cs typeface="Arial"/>
              </a:rPr>
              <a:t>(Hearn and </a:t>
            </a:r>
            <a:r>
              <a:rPr sz="1600" spc="-20" dirty="0">
                <a:latin typeface="Arial"/>
                <a:cs typeface="Arial"/>
              </a:rPr>
              <a:t>Baker, </a:t>
            </a:r>
            <a:r>
              <a:rPr sz="1600" spc="-5" dirty="0">
                <a:latin typeface="Arial"/>
                <a:cs typeface="Arial"/>
              </a:rPr>
              <a:t>1986)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1905" y="5532221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Realism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Drawing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235" dirty="0"/>
              <a:t>Graphics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7542" y="1802333"/>
            <a:ext cx="276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Description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094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235" dirty="0"/>
              <a:t>Graphics</a:t>
            </a:r>
            <a:r>
              <a:rPr sz="3600" spc="-210" dirty="0"/>
              <a:t> </a:t>
            </a:r>
            <a:r>
              <a:rPr sz="3600" spc="-14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660640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10" dirty="0">
                <a:latin typeface="Carlito"/>
                <a:cs typeface="Carlito"/>
              </a:rPr>
              <a:t>citra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menganimasikan obyek </a:t>
            </a:r>
            <a:r>
              <a:rPr sz="2400" spc="-15" dirty="0">
                <a:latin typeface="Carlito"/>
                <a:cs typeface="Carlito"/>
              </a:rPr>
              <a:t>secara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dijital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45" dirty="0">
                <a:latin typeface="Carlito"/>
                <a:cs typeface="Carlito"/>
              </a:rPr>
              <a:t>komputer.</a:t>
            </a:r>
            <a:endParaRPr sz="2400">
              <a:latin typeface="Carlito"/>
              <a:cs typeface="Carlito"/>
            </a:endParaRPr>
          </a:p>
          <a:p>
            <a:pPr marL="184785" marR="54610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menghasilkan </a:t>
            </a:r>
            <a:r>
              <a:rPr sz="2400" spc="-10" dirty="0">
                <a:latin typeface="Carlito"/>
                <a:cs typeface="Carlito"/>
              </a:rPr>
              <a:t>gambar  berdasarkan </a:t>
            </a:r>
            <a:r>
              <a:rPr sz="2400" spc="-5" dirty="0">
                <a:latin typeface="Carlito"/>
                <a:cs typeface="Carlito"/>
              </a:rPr>
              <a:t>deskripsi </a:t>
            </a:r>
            <a:r>
              <a:rPr sz="2400" spc="-15" dirty="0">
                <a:latin typeface="Carlito"/>
                <a:cs typeface="Carlito"/>
              </a:rPr>
              <a:t>abstrak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lingkungan </a:t>
            </a:r>
            <a:r>
              <a:rPr sz="2400" spc="-5" dirty="0">
                <a:latin typeface="Carlito"/>
                <a:cs typeface="Carlito"/>
              </a:rPr>
              <a:t>di  </a:t>
            </a:r>
            <a:r>
              <a:rPr sz="2400" spc="-10" dirty="0">
                <a:latin typeface="Carlito"/>
                <a:cs typeface="Carlito"/>
              </a:rPr>
              <a:t>sekitar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obyek.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25" dirty="0">
                <a:latin typeface="Carlito"/>
                <a:cs typeface="Carlito"/>
              </a:rPr>
              <a:t>efek </a:t>
            </a:r>
            <a:r>
              <a:rPr sz="2400" dirty="0">
                <a:latin typeface="Carlito"/>
                <a:cs typeface="Carlito"/>
              </a:rPr>
              <a:t>riil </a:t>
            </a:r>
            <a:r>
              <a:rPr sz="2400" i="1" dirty="0">
                <a:latin typeface="Carlito"/>
                <a:cs typeface="Carlito"/>
              </a:rPr>
              <a:t>(realism  </a:t>
            </a:r>
            <a:r>
              <a:rPr sz="2400" i="1" spc="-10" dirty="0">
                <a:latin typeface="Carlito"/>
                <a:cs typeface="Carlito"/>
              </a:rPr>
              <a:t>effect</a:t>
            </a:r>
            <a:r>
              <a:rPr sz="2400" spc="-1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lingkungan sekitar obyek </a:t>
            </a:r>
            <a:r>
              <a:rPr sz="2400" spc="-5" dirty="0">
                <a:latin typeface="Carlito"/>
                <a:cs typeface="Carlito"/>
              </a:rPr>
              <a:t>di dalam  </a:t>
            </a:r>
            <a:r>
              <a:rPr sz="2400" spc="-10" dirty="0">
                <a:latin typeface="Carlito"/>
                <a:cs typeface="Carlito"/>
              </a:rPr>
              <a:t>citra.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178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185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766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Description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8422" y="2426207"/>
            <a:ext cx="6210935" cy="4037329"/>
            <a:chOff x="1598422" y="2426207"/>
            <a:chExt cx="6210935" cy="4037329"/>
          </a:xfrm>
        </p:grpSpPr>
        <p:sp>
          <p:nvSpPr>
            <p:cNvPr id="5" name="object 5"/>
            <p:cNvSpPr/>
            <p:nvPr/>
          </p:nvSpPr>
          <p:spPr>
            <a:xfrm>
              <a:off x="1668780" y="2426207"/>
              <a:ext cx="6140196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3"/>
                  </a:moveTo>
                  <a:lnTo>
                    <a:pt x="1557528" y="603503"/>
                  </a:lnTo>
                  <a:lnTo>
                    <a:pt x="2426335" y="760475"/>
                  </a:lnTo>
                  <a:lnTo>
                    <a:pt x="2225040" y="603503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19"/>
                  </a:lnTo>
                  <a:lnTo>
                    <a:pt x="2670048" y="100583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3"/>
                  </a:lnTo>
                  <a:lnTo>
                    <a:pt x="2670048" y="352043"/>
                  </a:lnTo>
                  <a:lnTo>
                    <a:pt x="2670048" y="502919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426335" y="760475"/>
                  </a:lnTo>
                  <a:lnTo>
                    <a:pt x="155752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352043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0192" y="3152013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94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 dalam 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8422" y="2311654"/>
            <a:ext cx="2682875" cy="790575"/>
            <a:chOff x="1598422" y="2311654"/>
            <a:chExt cx="2682875" cy="790575"/>
          </a:xfrm>
        </p:grpSpPr>
        <p:sp>
          <p:nvSpPr>
            <p:cNvPr id="10" name="object 10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2225040" y="605028"/>
                  </a:moveTo>
                  <a:lnTo>
                    <a:pt x="1557528" y="605028"/>
                  </a:lnTo>
                  <a:lnTo>
                    <a:pt x="2269870" y="777494"/>
                  </a:lnTo>
                  <a:lnTo>
                    <a:pt x="2225040" y="605028"/>
                  </a:lnTo>
                  <a:close/>
                </a:path>
                <a:path w="2670175" h="777875">
                  <a:moveTo>
                    <a:pt x="2569210" y="0"/>
                  </a:moveTo>
                  <a:lnTo>
                    <a:pt x="100838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8" y="605028"/>
                  </a:lnTo>
                  <a:lnTo>
                    <a:pt x="2569210" y="605028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90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8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3"/>
                  </a:lnTo>
                  <a:lnTo>
                    <a:pt x="2670048" y="504190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8"/>
                  </a:lnTo>
                  <a:lnTo>
                    <a:pt x="2225040" y="605028"/>
                  </a:lnTo>
                  <a:lnTo>
                    <a:pt x="2269870" y="777494"/>
                  </a:lnTo>
                  <a:lnTo>
                    <a:pt x="1557528" y="605028"/>
                  </a:lnTo>
                  <a:lnTo>
                    <a:pt x="100838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0976" y="245592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097" y="2316226"/>
            <a:ext cx="2681605" cy="777240"/>
            <a:chOff x="5102097" y="2316226"/>
            <a:chExt cx="2681605" cy="777240"/>
          </a:xfrm>
        </p:grpSpPr>
        <p:sp>
          <p:nvSpPr>
            <p:cNvPr id="14" name="object 14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1111885" y="605027"/>
                  </a:moveTo>
                  <a:lnTo>
                    <a:pt x="444753" y="605027"/>
                  </a:lnTo>
                  <a:lnTo>
                    <a:pt x="319659" y="764032"/>
                  </a:lnTo>
                  <a:lnTo>
                    <a:pt x="1111885" y="605027"/>
                  </a:lnTo>
                  <a:close/>
                </a:path>
                <a:path w="2668904" h="764539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7685" y="605027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89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89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7"/>
                  </a:lnTo>
                  <a:lnTo>
                    <a:pt x="1111885" y="605027"/>
                  </a:lnTo>
                  <a:lnTo>
                    <a:pt x="319659" y="764032"/>
                  </a:lnTo>
                  <a:lnTo>
                    <a:pt x="444753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09057" y="2323591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di 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02352" y="3110483"/>
            <a:ext cx="2680970" cy="789940"/>
            <a:chOff x="5102352" y="3110483"/>
            <a:chExt cx="2680970" cy="789940"/>
          </a:xfrm>
        </p:grpSpPr>
        <p:sp>
          <p:nvSpPr>
            <p:cNvPr id="18" name="object 18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1111885" y="605028"/>
                  </a:moveTo>
                  <a:lnTo>
                    <a:pt x="444753" y="605028"/>
                  </a:lnTo>
                  <a:lnTo>
                    <a:pt x="413765" y="777494"/>
                  </a:lnTo>
                  <a:lnTo>
                    <a:pt x="1111885" y="605028"/>
                  </a:lnTo>
                  <a:close/>
                </a:path>
                <a:path w="2668904" h="777875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8"/>
                  </a:lnTo>
                  <a:lnTo>
                    <a:pt x="2567685" y="605028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90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90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8"/>
                  </a:lnTo>
                  <a:lnTo>
                    <a:pt x="1111885" y="605028"/>
                  </a:lnTo>
                  <a:lnTo>
                    <a:pt x="413765" y="777494"/>
                  </a:lnTo>
                  <a:lnTo>
                    <a:pt x="444753" y="605028"/>
                  </a:lnTo>
                  <a:lnTo>
                    <a:pt x="100837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0204" y="3117596"/>
            <a:ext cx="19869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687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185" dirty="0"/>
              <a:t>Vision</a:t>
            </a:r>
            <a:r>
              <a:rPr sz="3600" spc="-200" dirty="0"/>
              <a:t> </a:t>
            </a:r>
            <a:r>
              <a:rPr sz="3600" spc="-145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86508"/>
            <a:ext cx="7879080" cy="12172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Segmentasi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citra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Pemberian </a:t>
            </a:r>
            <a:r>
              <a:rPr sz="2400" dirty="0">
                <a:latin typeface="Carlito"/>
                <a:cs typeface="Carlito"/>
              </a:rPr>
              <a:t>label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mengamati </a:t>
            </a:r>
            <a:r>
              <a:rPr sz="2400" spc="-25" dirty="0">
                <a:latin typeface="Carlito"/>
                <a:cs typeface="Carlito"/>
              </a:rPr>
              <a:t>gray </a:t>
            </a:r>
            <a:r>
              <a:rPr sz="2400" spc="-10" dirty="0">
                <a:latin typeface="Carlito"/>
                <a:cs typeface="Carlito"/>
              </a:rPr>
              <a:t>scale  ataupun </a:t>
            </a:r>
            <a:r>
              <a:rPr sz="2400" spc="-15" dirty="0">
                <a:latin typeface="Carlito"/>
                <a:cs typeface="Carlito"/>
              </a:rPr>
              <a:t>texture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ataupun </a:t>
            </a:r>
            <a:r>
              <a:rPr sz="2400" spc="-5" dirty="0">
                <a:latin typeface="Carlito"/>
                <a:cs typeface="Carlito"/>
              </a:rPr>
              <a:t>bentuk</a:t>
            </a:r>
            <a:r>
              <a:rPr sz="2400" spc="-10" dirty="0">
                <a:latin typeface="Carlito"/>
                <a:cs typeface="Carlito"/>
              </a:rPr>
              <a:t> segment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1595" y="3051048"/>
            <a:ext cx="5398008" cy="3026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8507" y="6106159"/>
            <a:ext cx="2600960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Laki-laki dan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Perempuan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1989"/>
              </a:lnSpc>
            </a:pPr>
            <a:r>
              <a:rPr sz="2700" spc="-412" baseline="-10802" dirty="0">
                <a:latin typeface="Arial"/>
                <a:cs typeface="Arial"/>
              </a:rPr>
              <a:t>(S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700" spc="-412" baseline="-10802" dirty="0">
                <a:latin typeface="Arial"/>
                <a:cs typeface="Arial"/>
              </a:rPr>
              <a:t>o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12" baseline="-10802" dirty="0">
                <a:latin typeface="Arial"/>
                <a:cs typeface="Arial"/>
              </a:rPr>
              <a:t>u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412" baseline="-10802" dirty="0">
                <a:latin typeface="Arial"/>
                <a:cs typeface="Arial"/>
              </a:rPr>
              <a:t>r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la</a:t>
            </a:r>
            <a:r>
              <a:rPr sz="2700" spc="-412" baseline="-10802" dirty="0">
                <a:latin typeface="Arial"/>
                <a:cs typeface="Arial"/>
              </a:rPr>
              <a:t>c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ha</a:t>
            </a:r>
            <a:r>
              <a:rPr sz="2700" spc="-412" baseline="-10802" dirty="0">
                <a:latin typeface="Arial"/>
                <a:cs typeface="Arial"/>
              </a:rPr>
              <a:t>e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700" spc="-390" baseline="-10802" dirty="0">
                <a:latin typeface="Arial"/>
                <a:cs typeface="Arial"/>
              </a:rPr>
              <a:t>: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itr</a:t>
            </a:r>
            <a:r>
              <a:rPr sz="2700" spc="-390" baseline="-10802" dirty="0">
                <a:latin typeface="Arial"/>
                <a:cs typeface="Arial"/>
              </a:rPr>
              <a:t>D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9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300" baseline="-10802" dirty="0">
                <a:latin typeface="Arial"/>
                <a:cs typeface="Arial"/>
              </a:rPr>
              <a:t>i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F</a:t>
            </a:r>
            <a:r>
              <a:rPr sz="2700" spc="-300" baseline="-10802" dirty="0">
                <a:latin typeface="Arial"/>
                <a:cs typeface="Arial"/>
              </a:rPr>
              <a:t>n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und</a:t>
            </a:r>
            <a:r>
              <a:rPr sz="2700" spc="-300" baseline="-10802" dirty="0">
                <a:latin typeface="Arial"/>
                <a:cs typeface="Arial"/>
              </a:rPr>
              <a:t>a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am</a:t>
            </a:r>
            <a:r>
              <a:rPr sz="2700" spc="-300" baseline="-10802" dirty="0">
                <a:latin typeface="Arial"/>
                <a:cs typeface="Arial"/>
              </a:rPr>
              <a:t>C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ent</a:t>
            </a:r>
            <a:r>
              <a:rPr sz="2700" spc="-300" baseline="-10802" dirty="0">
                <a:latin typeface="Arial"/>
                <a:cs typeface="Arial"/>
              </a:rPr>
              <a:t>h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300" baseline="-10802" dirty="0">
                <a:latin typeface="Arial"/>
                <a:cs typeface="Arial"/>
              </a:rPr>
              <a:t>ahyati)</a:t>
            </a:r>
            <a:endParaRPr sz="2700" baseline="-1080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232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417320">
              <a:lnSpc>
                <a:spcPts val="3890"/>
              </a:lnSpc>
              <a:spcBef>
                <a:spcPts val="1155"/>
              </a:spcBef>
            </a:pPr>
            <a:r>
              <a:rPr sz="3600" spc="-150" dirty="0"/>
              <a:t>Pattern </a:t>
            </a:r>
            <a:r>
              <a:rPr sz="3600" spc="-175" dirty="0"/>
              <a:t>Recognition, </a:t>
            </a:r>
            <a:r>
              <a:rPr sz="3600" spc="-160" dirty="0"/>
              <a:t>Computer</a:t>
            </a:r>
            <a:r>
              <a:rPr sz="3600" spc="-345" dirty="0"/>
              <a:t> </a:t>
            </a:r>
            <a:r>
              <a:rPr sz="3600" spc="-175" dirty="0"/>
              <a:t>Vision,  </a:t>
            </a:r>
            <a:r>
              <a:rPr sz="3600" spc="-195" dirty="0"/>
              <a:t>and </a:t>
            </a:r>
            <a:r>
              <a:rPr sz="3600" spc="-75" dirty="0"/>
              <a:t>Artificial</a:t>
            </a:r>
            <a:r>
              <a:rPr sz="3600" spc="-175" dirty="0"/>
              <a:t> </a:t>
            </a:r>
            <a:r>
              <a:rPr sz="3600" spc="-140" dirty="0"/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452995" cy="41484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1523365" indent="-17272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5" dirty="0">
                <a:latin typeface="Carlito"/>
                <a:cs typeface="Carlito"/>
              </a:rPr>
              <a:t>Pattern </a:t>
            </a:r>
            <a:r>
              <a:rPr sz="2800" b="1" i="1" spc="-10" dirty="0">
                <a:latin typeface="Carlito"/>
                <a:cs typeface="Carlito"/>
              </a:rPr>
              <a:t>Recognition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5" dirty="0">
                <a:latin typeface="Carlito"/>
                <a:cs typeface="Carlito"/>
              </a:rPr>
              <a:t>Segmentation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527685" marR="313055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Classification </a:t>
            </a:r>
            <a:r>
              <a:rPr sz="2600" spc="-25" dirty="0">
                <a:solidFill>
                  <a:srgbClr val="444D25"/>
                </a:solidFill>
                <a:latin typeface="Carlito"/>
                <a:cs typeface="Carlito"/>
              </a:rPr>
              <a:t>(Termasuk 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kelompok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apakah  citra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ini?)</a:t>
            </a:r>
            <a:endParaRPr sz="2600">
              <a:latin typeface="Carlito"/>
              <a:cs typeface="Carlito"/>
            </a:endParaRPr>
          </a:p>
          <a:p>
            <a:pPr marL="184785" marR="1285875" indent="-172720">
              <a:lnSpc>
                <a:spcPts val="2690"/>
              </a:lnSpc>
              <a:spcBef>
                <a:spcPts val="7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0" dirty="0">
                <a:latin typeface="Carlito"/>
                <a:cs typeface="Carlito"/>
              </a:rPr>
              <a:t>Computer </a:t>
            </a:r>
            <a:r>
              <a:rPr sz="2800" b="1" i="1" spc="-5" dirty="0">
                <a:latin typeface="Carlito"/>
                <a:cs typeface="Carlito"/>
              </a:rPr>
              <a:t>Vision</a:t>
            </a:r>
            <a:r>
              <a:rPr sz="2800" i="1" spc="-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Description (Object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Structure)</a:t>
            </a:r>
            <a:endParaRPr sz="2800">
              <a:latin typeface="Carlito"/>
              <a:cs typeface="Carlito"/>
            </a:endParaRPr>
          </a:p>
          <a:p>
            <a:pPr marL="527685" marR="5080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Object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Detection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and Recognition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(Obyek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ada di dalam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citra?)</a:t>
            </a:r>
            <a:endParaRPr sz="2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5" dirty="0">
                <a:latin typeface="Carlito"/>
                <a:cs typeface="Carlito"/>
              </a:rPr>
              <a:t>Artificial </a:t>
            </a:r>
            <a:r>
              <a:rPr sz="2800" b="1" i="1" spc="-10" dirty="0">
                <a:latin typeface="Carlito"/>
                <a:cs typeface="Carlito"/>
              </a:rPr>
              <a:t>Intelligence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Higher-level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understanding</a:t>
            </a:r>
            <a:endParaRPr sz="2800">
              <a:latin typeface="Carlito"/>
              <a:cs typeface="Carlito"/>
            </a:endParaRPr>
          </a:p>
          <a:p>
            <a:pPr marL="527685" marR="594995" lvl="1" indent="-172720">
              <a:lnSpc>
                <a:spcPts val="2810"/>
              </a:lnSpc>
              <a:spcBef>
                <a:spcPts val="38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Understanding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(Apa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sedang terjadi  dalam citra?)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0930" y="61722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464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260" dirty="0"/>
              <a:t>Processing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109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7207" y="2304288"/>
            <a:ext cx="36576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1371" y="4064889"/>
            <a:ext cx="193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Enhancement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0944" y="4415028"/>
            <a:ext cx="3311652" cy="1958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6334" y="6337198"/>
            <a:ext cx="1764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90" baseline="-13888" dirty="0">
                <a:latin typeface="Carlito"/>
                <a:cs typeface="Carlito"/>
              </a:rPr>
              <a:t>Im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Pen</a:t>
            </a:r>
            <a:r>
              <a:rPr sz="2700" spc="-390" baseline="-13888" dirty="0">
                <a:latin typeface="Carlito"/>
                <a:cs typeface="Carlito"/>
              </a:rPr>
              <a:t>a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390" baseline="-13888" dirty="0">
                <a:latin typeface="Carlito"/>
                <a:cs typeface="Carlito"/>
              </a:rPr>
              <a:t>g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lah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an</a:t>
            </a:r>
            <a:r>
              <a:rPr sz="2700" spc="-390" baseline="-13888" dirty="0">
                <a:latin typeface="Carlito"/>
                <a:cs typeface="Carlito"/>
              </a:rPr>
              <a:t>R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Cit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700" spc="-390" baseline="-13888" dirty="0">
                <a:latin typeface="Carlito"/>
                <a:cs typeface="Carlito"/>
              </a:rPr>
              <a:t>s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Fu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nd</a:t>
            </a:r>
            <a:r>
              <a:rPr sz="2700" spc="-405" baseline="-13888" dirty="0">
                <a:latin typeface="Carlito"/>
                <a:cs typeface="Carlito"/>
              </a:rPr>
              <a:t>r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700" spc="-405" baseline="-13888" dirty="0">
                <a:latin typeface="Carlito"/>
                <a:cs typeface="Carlito"/>
              </a:rPr>
              <a:t>a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m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05" baseline="-13888" dirty="0">
                <a:latin typeface="Carlito"/>
                <a:cs typeface="Carlito"/>
              </a:rPr>
              <a:t>i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405" baseline="-13888" dirty="0">
                <a:latin typeface="Carlito"/>
                <a:cs typeface="Carlito"/>
              </a:rPr>
              <a:t>n</a:t>
            </a:r>
            <a:endParaRPr sz="2700" baseline="-13888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11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18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2770632" y="2199132"/>
            <a:ext cx="3602736" cy="360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315"/>
              </a:spcBef>
            </a:pPr>
            <a:r>
              <a:rPr sz="4000" spc="-265" dirty="0">
                <a:latin typeface="Arial"/>
                <a:cs typeface="Arial"/>
              </a:rPr>
              <a:t>Image </a:t>
            </a:r>
            <a:r>
              <a:rPr sz="4000" spc="-285" dirty="0">
                <a:latin typeface="Arial"/>
                <a:cs typeface="Arial"/>
              </a:rPr>
              <a:t>Processing</a:t>
            </a:r>
            <a:r>
              <a:rPr sz="4000" spc="-160" dirty="0">
                <a:latin typeface="Arial"/>
                <a:cs typeface="Arial"/>
              </a:rPr>
              <a:t> (2)</a:t>
            </a:r>
            <a:endParaRPr sz="4000">
              <a:latin typeface="Arial"/>
              <a:cs typeface="Arial"/>
            </a:endParaRPr>
          </a:p>
          <a:p>
            <a:pPr marR="109855" algn="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rlito"/>
                <a:cs typeface="Carlito"/>
              </a:rPr>
              <a:t>*) </a:t>
            </a:r>
            <a:r>
              <a:rPr sz="1800" spc="-10" dirty="0">
                <a:latin typeface="Carlito"/>
                <a:cs typeface="Carlito"/>
              </a:rPr>
              <a:t>Source: </a:t>
            </a:r>
            <a:r>
              <a:rPr sz="1800" spc="-35" dirty="0">
                <a:latin typeface="Carlito"/>
                <a:cs typeface="Carlito"/>
              </a:rPr>
              <a:t>Prof. </a:t>
            </a:r>
            <a:r>
              <a:rPr sz="1800" spc="-5" dirty="0">
                <a:latin typeface="Carlito"/>
                <a:cs typeface="Carlito"/>
              </a:rPr>
              <a:t>Aniati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505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Registration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9359" y="1844039"/>
            <a:ext cx="1915667" cy="178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9359" y="4056888"/>
            <a:ext cx="1982724" cy="1729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1842516"/>
            <a:ext cx="1912620" cy="1784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0" y="4099559"/>
            <a:ext cx="1912620" cy="1784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7638" y="3695446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Optical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6210" y="3695446"/>
            <a:ext cx="301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Registered Optical Sensor 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" y="5814805"/>
            <a:ext cx="8801735" cy="7162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735"/>
              </a:spcBef>
              <a:tabLst>
                <a:tab pos="6012180" algn="l"/>
              </a:tabLst>
            </a:pPr>
            <a:r>
              <a:rPr sz="1600" spc="-5" dirty="0">
                <a:latin typeface="Arial"/>
                <a:cs typeface="Arial"/>
              </a:rPr>
              <a:t>SAR Sensor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	Registered SAR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Carlito"/>
                <a:cs typeface="Carlito"/>
              </a:rPr>
              <a:t>(Source: </a:t>
            </a:r>
            <a:r>
              <a:rPr sz="1800" spc="-5" dirty="0">
                <a:latin typeface="Carlito"/>
                <a:cs typeface="Carlito"/>
              </a:rPr>
              <a:t>Original Image of </a:t>
            </a:r>
            <a:r>
              <a:rPr sz="1800" spc="-10" dirty="0">
                <a:latin typeface="Carlito"/>
                <a:cs typeface="Carlito"/>
              </a:rPr>
              <a:t>Muara </a:t>
            </a:r>
            <a:r>
              <a:rPr sz="1800" spc="-5" dirty="0">
                <a:latin typeface="Carlito"/>
                <a:cs typeface="Carlito"/>
              </a:rPr>
              <a:t>Sekampung, </a:t>
            </a:r>
            <a:r>
              <a:rPr sz="1800" spc="-25" dirty="0">
                <a:latin typeface="Carlito"/>
                <a:cs typeface="Carlito"/>
              </a:rPr>
              <a:t>BAKOSURTANAL </a:t>
            </a:r>
            <a:r>
              <a:rPr sz="1800" dirty="0">
                <a:latin typeface="Carlito"/>
                <a:cs typeface="Carlito"/>
              </a:rPr>
              <a:t>RI; </a:t>
            </a:r>
            <a:r>
              <a:rPr sz="1800" spc="-10" dirty="0">
                <a:latin typeface="Carlito"/>
                <a:cs typeface="Carlito"/>
              </a:rPr>
              <a:t>Processed </a:t>
            </a:r>
            <a:r>
              <a:rPr sz="1800" spc="-5" dirty="0">
                <a:latin typeface="Carlito"/>
                <a:cs typeface="Carlito"/>
              </a:rPr>
              <a:t>Images, </a:t>
            </a:r>
            <a:r>
              <a:rPr sz="1800" spc="5" dirty="0">
                <a:latin typeface="Carlito"/>
                <a:cs typeface="Carlito"/>
              </a:rPr>
              <a:t>A.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54" y="650544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1996)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542" y="6451193"/>
            <a:ext cx="46437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165" algn="l"/>
              </a:tabLst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	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393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135" dirty="0"/>
              <a:t>Acquisition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164580" cy="14744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 akuisisi citra </a:t>
            </a:r>
            <a:r>
              <a:rPr sz="2400" spc="-5" dirty="0">
                <a:latin typeface="Carlito"/>
                <a:cs typeface="Carlito"/>
              </a:rPr>
              <a:t>membutuhkan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komponen:</a:t>
            </a:r>
            <a:endParaRPr sz="24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i="1" spc="-10" dirty="0">
                <a:latin typeface="Carlito"/>
                <a:cs typeface="Carlito"/>
              </a:rPr>
              <a:t>Scene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rlito"/>
                <a:cs typeface="Carlito"/>
              </a:rPr>
              <a:t>Light</a:t>
            </a:r>
            <a:r>
              <a:rPr sz="2200" spc="-10" dirty="0">
                <a:latin typeface="Carlito"/>
                <a:cs typeface="Carlito"/>
              </a:rPr>
              <a:t> source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rlito"/>
                <a:cs typeface="Carlito"/>
              </a:rPr>
              <a:t>Sensor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388" y="3681442"/>
            <a:ext cx="2171306" cy="2441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4284" y="2758439"/>
            <a:ext cx="1434209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3576" y="3898391"/>
            <a:ext cx="1703831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7855" y="5076969"/>
            <a:ext cx="1744937" cy="1162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590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39" y="1690116"/>
            <a:ext cx="6233159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Digital</a:t>
            </a:r>
            <a:r>
              <a:rPr sz="3600" spc="10" dirty="0"/>
              <a:t> </a:t>
            </a:r>
            <a:r>
              <a:rPr sz="3600" spc="-10" dirty="0"/>
              <a:t>Images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3" y="2686671"/>
            <a:ext cx="1622681" cy="182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5516" y="1866900"/>
            <a:ext cx="1575816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04032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0" y="1324356"/>
                </a:moveTo>
                <a:lnTo>
                  <a:pt x="9144000" y="1324356"/>
                </a:lnTo>
                <a:lnTo>
                  <a:pt x="9144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375704"/>
            <a:ext cx="9144000" cy="1324610"/>
          </a:xfrm>
          <a:prstGeom prst="rect">
            <a:avLst/>
          </a:prstGeom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Citra</a:t>
            </a:r>
            <a:r>
              <a:rPr sz="3600" spc="10" dirty="0"/>
              <a:t> </a:t>
            </a:r>
            <a:r>
              <a:rPr sz="3600" spc="-10" dirty="0"/>
              <a:t>Dijital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301313" y="2147290"/>
            <a:ext cx="3574676" cy="1588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6063" y="2286000"/>
            <a:ext cx="3023742" cy="138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180" y="4308159"/>
            <a:ext cx="3308010" cy="1611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5048" y="4324567"/>
            <a:ext cx="4132612" cy="1477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600" y="2895600"/>
            <a:ext cx="762000" cy="304800"/>
          </a:xfrm>
          <a:prstGeom prst="rect">
            <a:avLst/>
          </a:prstGeom>
          <a:solidFill>
            <a:srgbClr val="FFFFFF"/>
          </a:solidFill>
          <a:ln w="12191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Arial"/>
                <a:cs typeface="Arial"/>
              </a:rPr>
              <a:t>Sampler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28" y="3755263"/>
            <a:ext cx="1278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kontinue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8963" y="3755263"/>
            <a:ext cx="974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dijital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828" y="3755263"/>
            <a:ext cx="3232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Matriks citra dengan </a:t>
            </a:r>
            <a:r>
              <a:rPr sz="1600" spc="-10" dirty="0">
                <a:latin typeface="Arial"/>
                <a:cs typeface="Arial"/>
              </a:rPr>
              <a:t>obyek </a:t>
            </a:r>
            <a:r>
              <a:rPr sz="1600" spc="-5" dirty="0">
                <a:latin typeface="Arial"/>
                <a:cs typeface="Arial"/>
              </a:rPr>
              <a:t>angka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79" y="5844946"/>
            <a:ext cx="173608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spasial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 </a:t>
            </a:r>
            <a:r>
              <a:rPr sz="1600" spc="-5" dirty="0">
                <a:latin typeface="Arial"/>
                <a:cs typeface="Arial"/>
              </a:rPr>
              <a:t>(16 x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8020" y="6193027"/>
            <a:ext cx="1369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 (8 x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375" y="5844946"/>
            <a:ext cx="199199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intensitas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1597" y="6193027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55626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800"/>
                </a:move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16899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9144000" y="0"/>
                </a:moveTo>
                <a:lnTo>
                  <a:pt x="0" y="0"/>
                </a:lnTo>
                <a:lnTo>
                  <a:pt x="0" y="1324356"/>
                </a:lnTo>
                <a:lnTo>
                  <a:pt x="9144000" y="1324356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0" y="1324356"/>
                </a:moveTo>
                <a:lnTo>
                  <a:pt x="9144000" y="1324356"/>
                </a:lnTo>
                <a:lnTo>
                  <a:pt x="9144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ln w="12192">
            <a:solidFill>
              <a:srgbClr val="78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24628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29">
                <a:moveTo>
                  <a:pt x="9144000" y="0"/>
                </a:moveTo>
                <a:lnTo>
                  <a:pt x="0" y="0"/>
                </a:lnTo>
                <a:lnTo>
                  <a:pt x="0" y="1331976"/>
                </a:lnTo>
                <a:lnTo>
                  <a:pt x="9144000" y="1331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24628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29">
                <a:moveTo>
                  <a:pt x="0" y="1331976"/>
                </a:moveTo>
                <a:lnTo>
                  <a:pt x="9144000" y="1331976"/>
                </a:lnTo>
                <a:lnTo>
                  <a:pt x="91440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ln w="12191">
            <a:solidFill>
              <a:srgbClr val="78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242" y="437769"/>
            <a:ext cx="7125334" cy="129670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" marR="5080" algn="ctr">
              <a:lnSpc>
                <a:spcPts val="4860"/>
              </a:lnSpc>
              <a:spcBef>
                <a:spcPts val="710"/>
              </a:spcBef>
            </a:pPr>
            <a:r>
              <a:rPr spc="-5" dirty="0"/>
              <a:t>Color Vision, Color</a:t>
            </a:r>
            <a:r>
              <a:rPr spc="-90" dirty="0"/>
              <a:t> </a:t>
            </a:r>
            <a:r>
              <a:rPr spc="-5" dirty="0"/>
              <a:t>Theory  </a:t>
            </a:r>
            <a:r>
              <a:rPr dirty="0"/>
              <a:t>and </a:t>
            </a:r>
            <a:r>
              <a:rPr spc="-5" dirty="0"/>
              <a:t>Color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2502E-BDC9-5445-95B1-C55EB244C6F2}"/>
              </a:ext>
            </a:extLst>
          </p:cNvPr>
          <p:cNvSpPr/>
          <p:nvPr/>
        </p:nvSpPr>
        <p:spPr>
          <a:xfrm>
            <a:off x="2895600" y="2971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D" spc="-15">
                <a:latin typeface="Carlito"/>
                <a:cs typeface="Carlito"/>
              </a:rPr>
              <a:t>Pengantar Mata </a:t>
            </a:r>
            <a:r>
              <a:rPr lang="en-ID" spc="-10">
                <a:latin typeface="Carlito"/>
                <a:cs typeface="Carlito"/>
              </a:rPr>
              <a:t>Kuliah  Semester </a:t>
            </a:r>
            <a:r>
              <a:rPr lang="en-ID" spc="-5">
                <a:latin typeface="Carlito"/>
                <a:cs typeface="Carlito"/>
              </a:rPr>
              <a:t>Genap </a:t>
            </a:r>
            <a:r>
              <a:rPr lang="en-ID">
                <a:latin typeface="Carlito"/>
                <a:cs typeface="Carlito"/>
              </a:rPr>
              <a:t>2019/2020 </a:t>
            </a:r>
            <a:br>
              <a:rPr lang="en-ID">
                <a:latin typeface="Carlito"/>
                <a:cs typeface="Carlito"/>
              </a:rPr>
            </a:br>
            <a:r>
              <a:rPr lang="en-ID">
                <a:latin typeface="Carlito"/>
                <a:cs typeface="Carlito"/>
              </a:rPr>
              <a:t> </a:t>
            </a:r>
            <a:r>
              <a:rPr lang="en-ID" spc="-10">
                <a:latin typeface="Carlito"/>
                <a:cs typeface="Carlito"/>
              </a:rPr>
              <a:t>M.Naufal</a:t>
            </a:r>
            <a:br>
              <a:rPr lang="en-ID" spc="-10">
                <a:latin typeface="Carlito"/>
                <a:cs typeface="Carlito"/>
              </a:rPr>
            </a:br>
            <a:r>
              <a:rPr lang="en-ID" spc="-10">
                <a:latin typeface="Carlito"/>
                <a:cs typeface="Carlito"/>
              </a:rPr>
              <a:t>Politeknik Harapan Bersama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</a:t>
            </a:r>
            <a:r>
              <a:rPr sz="3600" spc="-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15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Recall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acquisition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250941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Bagaimana </a:t>
            </a:r>
            <a:r>
              <a:rPr sz="2400" spc="-20" dirty="0">
                <a:latin typeface="Calibri"/>
                <a:cs typeface="Calibri"/>
              </a:rPr>
              <a:t>sifat cahaya </a:t>
            </a:r>
            <a:r>
              <a:rPr sz="2400" dirty="0">
                <a:latin typeface="Calibri"/>
                <a:cs typeface="Calibri"/>
              </a:rPr>
              <a:t>asal </a:t>
            </a:r>
            <a:r>
              <a:rPr sz="2400" spc="-5" dirty="0">
                <a:latin typeface="Calibri"/>
                <a:cs typeface="Calibri"/>
              </a:rPr>
              <a:t>dari sumber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7968" y="2301239"/>
            <a:ext cx="1435403" cy="1284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396" y="3442715"/>
            <a:ext cx="1703831" cy="1132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7319" y="3043427"/>
            <a:ext cx="1737360" cy="187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442" y="2870707"/>
            <a:ext cx="868680" cy="1113790"/>
          </a:xfrm>
          <a:custGeom>
            <a:avLst/>
            <a:gdLst/>
            <a:ahLst/>
            <a:cxnLst/>
            <a:rect l="l" t="t" r="r" b="b"/>
            <a:pathLst>
              <a:path w="868679" h="1113789">
                <a:moveTo>
                  <a:pt x="18922" y="1018158"/>
                </a:moveTo>
                <a:lnTo>
                  <a:pt x="0" y="1113408"/>
                </a:lnTo>
                <a:lnTo>
                  <a:pt x="87630" y="1071371"/>
                </a:lnTo>
                <a:lnTo>
                  <a:pt x="79595" y="1065148"/>
                </a:lnTo>
                <a:lnTo>
                  <a:pt x="55880" y="1065148"/>
                </a:lnTo>
                <a:lnTo>
                  <a:pt x="32893" y="1047368"/>
                </a:lnTo>
                <a:lnTo>
                  <a:pt x="41807" y="1035883"/>
                </a:lnTo>
                <a:lnTo>
                  <a:pt x="18922" y="1018158"/>
                </a:lnTo>
                <a:close/>
              </a:path>
              <a:path w="868679" h="1113789">
                <a:moveTo>
                  <a:pt x="41807" y="1035883"/>
                </a:moveTo>
                <a:lnTo>
                  <a:pt x="32893" y="1047368"/>
                </a:lnTo>
                <a:lnTo>
                  <a:pt x="55880" y="1065148"/>
                </a:lnTo>
                <a:lnTo>
                  <a:pt x="64782" y="1053676"/>
                </a:lnTo>
                <a:lnTo>
                  <a:pt x="41807" y="1035883"/>
                </a:lnTo>
                <a:close/>
              </a:path>
              <a:path w="868679" h="1113789">
                <a:moveTo>
                  <a:pt x="64782" y="1053676"/>
                </a:moveTo>
                <a:lnTo>
                  <a:pt x="55880" y="1065148"/>
                </a:lnTo>
                <a:lnTo>
                  <a:pt x="79595" y="1065148"/>
                </a:lnTo>
                <a:lnTo>
                  <a:pt x="64782" y="1053676"/>
                </a:lnTo>
                <a:close/>
              </a:path>
              <a:path w="868679" h="1113789">
                <a:moveTo>
                  <a:pt x="845819" y="0"/>
                </a:moveTo>
                <a:lnTo>
                  <a:pt x="41807" y="1035883"/>
                </a:lnTo>
                <a:lnTo>
                  <a:pt x="64782" y="1053676"/>
                </a:lnTo>
                <a:lnTo>
                  <a:pt x="868680" y="17779"/>
                </a:lnTo>
                <a:lnTo>
                  <a:pt x="845819" y="0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5314" y="3965702"/>
            <a:ext cx="3061970" cy="86995"/>
          </a:xfrm>
          <a:custGeom>
            <a:avLst/>
            <a:gdLst/>
            <a:ahLst/>
            <a:cxnLst/>
            <a:rect l="l" t="t" r="r" b="b"/>
            <a:pathLst>
              <a:path w="3061970" h="86995">
                <a:moveTo>
                  <a:pt x="2975356" y="0"/>
                </a:moveTo>
                <a:lnTo>
                  <a:pt x="2975144" y="28963"/>
                </a:lnTo>
                <a:lnTo>
                  <a:pt x="2989580" y="29083"/>
                </a:lnTo>
                <a:lnTo>
                  <a:pt x="2989453" y="58039"/>
                </a:lnTo>
                <a:lnTo>
                  <a:pt x="2974931" y="58039"/>
                </a:lnTo>
                <a:lnTo>
                  <a:pt x="2974721" y="86868"/>
                </a:lnTo>
                <a:lnTo>
                  <a:pt x="3033580" y="58039"/>
                </a:lnTo>
                <a:lnTo>
                  <a:pt x="2989453" y="58039"/>
                </a:lnTo>
                <a:lnTo>
                  <a:pt x="3033825" y="57918"/>
                </a:lnTo>
                <a:lnTo>
                  <a:pt x="3061843" y="44196"/>
                </a:lnTo>
                <a:lnTo>
                  <a:pt x="2975356" y="0"/>
                </a:lnTo>
                <a:close/>
              </a:path>
              <a:path w="3061970" h="86995">
                <a:moveTo>
                  <a:pt x="2975144" y="28963"/>
                </a:moveTo>
                <a:lnTo>
                  <a:pt x="2974932" y="57918"/>
                </a:lnTo>
                <a:lnTo>
                  <a:pt x="2989453" y="58039"/>
                </a:lnTo>
                <a:lnTo>
                  <a:pt x="2989580" y="29083"/>
                </a:lnTo>
                <a:lnTo>
                  <a:pt x="2975144" y="28963"/>
                </a:lnTo>
                <a:close/>
              </a:path>
              <a:path w="3061970" h="86995">
                <a:moveTo>
                  <a:pt x="254" y="4318"/>
                </a:moveTo>
                <a:lnTo>
                  <a:pt x="0" y="33274"/>
                </a:lnTo>
                <a:lnTo>
                  <a:pt x="2974932" y="57918"/>
                </a:lnTo>
                <a:lnTo>
                  <a:pt x="2975144" y="28963"/>
                </a:lnTo>
                <a:lnTo>
                  <a:pt x="254" y="4318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8402" y="2741818"/>
            <a:ext cx="1148715" cy="916305"/>
          </a:xfrm>
          <a:custGeom>
            <a:avLst/>
            <a:gdLst/>
            <a:ahLst/>
            <a:cxnLst/>
            <a:rect l="l" t="t" r="r" b="b"/>
            <a:pathLst>
              <a:path w="1148715" h="916304">
                <a:moveTo>
                  <a:pt x="707620" y="0"/>
                </a:moveTo>
                <a:lnTo>
                  <a:pt x="663529" y="6270"/>
                </a:lnTo>
                <a:lnTo>
                  <a:pt x="624843" y="30067"/>
                </a:lnTo>
                <a:lnTo>
                  <a:pt x="596552" y="69580"/>
                </a:lnTo>
                <a:lnTo>
                  <a:pt x="588984" y="62061"/>
                </a:lnTo>
                <a:lnTo>
                  <a:pt x="520722" y="27402"/>
                </a:lnTo>
                <a:lnTo>
                  <a:pt x="476925" y="26888"/>
                </a:lnTo>
                <a:lnTo>
                  <a:pt x="435433" y="40694"/>
                </a:lnTo>
                <a:lnTo>
                  <a:pt x="399409" y="67764"/>
                </a:lnTo>
                <a:lnTo>
                  <a:pt x="372016" y="107045"/>
                </a:lnTo>
                <a:lnTo>
                  <a:pt x="345094" y="93065"/>
                </a:lnTo>
                <a:lnTo>
                  <a:pt x="316565" y="84169"/>
                </a:lnTo>
                <a:lnTo>
                  <a:pt x="287059" y="80488"/>
                </a:lnTo>
                <a:lnTo>
                  <a:pt x="257208" y="82153"/>
                </a:lnTo>
                <a:lnTo>
                  <a:pt x="210821" y="96018"/>
                </a:lnTo>
                <a:lnTo>
                  <a:pt x="170806" y="121744"/>
                </a:lnTo>
                <a:lnTo>
                  <a:pt x="138622" y="157241"/>
                </a:lnTo>
                <a:lnTo>
                  <a:pt x="115730" y="200423"/>
                </a:lnTo>
                <a:lnTo>
                  <a:pt x="103591" y="249199"/>
                </a:lnTo>
                <a:lnTo>
                  <a:pt x="103665" y="301482"/>
                </a:lnTo>
                <a:lnTo>
                  <a:pt x="102649" y="304276"/>
                </a:lnTo>
                <a:lnTo>
                  <a:pt x="52008" y="323707"/>
                </a:lnTo>
                <a:lnTo>
                  <a:pt x="14892" y="365998"/>
                </a:lnTo>
                <a:lnTo>
                  <a:pt x="0" y="413341"/>
                </a:lnTo>
                <a:lnTo>
                  <a:pt x="2811" y="461565"/>
                </a:lnTo>
                <a:lnTo>
                  <a:pt x="21982" y="505122"/>
                </a:lnTo>
                <a:lnTo>
                  <a:pt x="56167" y="538464"/>
                </a:lnTo>
                <a:lnTo>
                  <a:pt x="41046" y="560355"/>
                </a:lnTo>
                <a:lnTo>
                  <a:pt x="30735" y="585009"/>
                </a:lnTo>
                <a:lnTo>
                  <a:pt x="25521" y="611473"/>
                </a:lnTo>
                <a:lnTo>
                  <a:pt x="25687" y="638794"/>
                </a:lnTo>
                <a:lnTo>
                  <a:pt x="40001" y="686163"/>
                </a:lnTo>
                <a:lnTo>
                  <a:pt x="68947" y="722661"/>
                </a:lnTo>
                <a:lnTo>
                  <a:pt x="108394" y="744753"/>
                </a:lnTo>
                <a:lnTo>
                  <a:pt x="154211" y="748903"/>
                </a:lnTo>
                <a:lnTo>
                  <a:pt x="155608" y="751570"/>
                </a:lnTo>
                <a:lnTo>
                  <a:pt x="185263" y="793724"/>
                </a:lnTo>
                <a:lnTo>
                  <a:pt x="220740" y="825391"/>
                </a:lnTo>
                <a:lnTo>
                  <a:pt x="261113" y="847379"/>
                </a:lnTo>
                <a:lnTo>
                  <a:pt x="304694" y="859225"/>
                </a:lnTo>
                <a:lnTo>
                  <a:pt x="349795" y="860467"/>
                </a:lnTo>
                <a:lnTo>
                  <a:pt x="394727" y="850644"/>
                </a:lnTo>
                <a:lnTo>
                  <a:pt x="437802" y="829294"/>
                </a:lnTo>
                <a:lnTo>
                  <a:pt x="457144" y="855557"/>
                </a:lnTo>
                <a:lnTo>
                  <a:pt x="480141" y="877665"/>
                </a:lnTo>
                <a:lnTo>
                  <a:pt x="506257" y="895177"/>
                </a:lnTo>
                <a:lnTo>
                  <a:pt x="534957" y="907653"/>
                </a:lnTo>
                <a:lnTo>
                  <a:pt x="582471" y="916063"/>
                </a:lnTo>
                <a:lnTo>
                  <a:pt x="628726" y="910757"/>
                </a:lnTo>
                <a:lnTo>
                  <a:pt x="671593" y="892984"/>
                </a:lnTo>
                <a:lnTo>
                  <a:pt x="708947" y="863993"/>
                </a:lnTo>
                <a:lnTo>
                  <a:pt x="738660" y="825032"/>
                </a:lnTo>
                <a:lnTo>
                  <a:pt x="758604" y="777351"/>
                </a:lnTo>
                <a:lnTo>
                  <a:pt x="777269" y="788122"/>
                </a:lnTo>
                <a:lnTo>
                  <a:pt x="797053" y="795988"/>
                </a:lnTo>
                <a:lnTo>
                  <a:pt x="817647" y="800854"/>
                </a:lnTo>
                <a:lnTo>
                  <a:pt x="838741" y="802624"/>
                </a:lnTo>
                <a:lnTo>
                  <a:pt x="887359" y="794558"/>
                </a:lnTo>
                <a:lnTo>
                  <a:pt x="929710" y="771258"/>
                </a:lnTo>
                <a:lnTo>
                  <a:pt x="963246" y="735443"/>
                </a:lnTo>
                <a:lnTo>
                  <a:pt x="985419" y="689831"/>
                </a:lnTo>
                <a:lnTo>
                  <a:pt x="993681" y="637143"/>
                </a:lnTo>
                <a:lnTo>
                  <a:pt x="1016283" y="632023"/>
                </a:lnTo>
                <a:lnTo>
                  <a:pt x="1058582" y="612640"/>
                </a:lnTo>
                <a:lnTo>
                  <a:pt x="1107603" y="567258"/>
                </a:lnTo>
                <a:lnTo>
                  <a:pt x="1129414" y="530532"/>
                </a:lnTo>
                <a:lnTo>
                  <a:pt x="1142986" y="490127"/>
                </a:lnTo>
                <a:lnTo>
                  <a:pt x="1148121" y="447686"/>
                </a:lnTo>
                <a:lnTo>
                  <a:pt x="1144619" y="404855"/>
                </a:lnTo>
                <a:lnTo>
                  <a:pt x="1132279" y="363277"/>
                </a:lnTo>
                <a:lnTo>
                  <a:pt x="1110902" y="324596"/>
                </a:lnTo>
                <a:lnTo>
                  <a:pt x="1113442" y="317992"/>
                </a:lnTo>
                <a:lnTo>
                  <a:pt x="1115601" y="311261"/>
                </a:lnTo>
                <a:lnTo>
                  <a:pt x="1117379" y="304276"/>
                </a:lnTo>
                <a:lnTo>
                  <a:pt x="1122180" y="255189"/>
                </a:lnTo>
                <a:lnTo>
                  <a:pt x="1112990" y="208607"/>
                </a:lnTo>
                <a:lnTo>
                  <a:pt x="1091456" y="167646"/>
                </a:lnTo>
                <a:lnTo>
                  <a:pt x="1059223" y="135420"/>
                </a:lnTo>
                <a:lnTo>
                  <a:pt x="1017938" y="115046"/>
                </a:lnTo>
                <a:lnTo>
                  <a:pt x="1012096" y="91692"/>
                </a:lnTo>
                <a:lnTo>
                  <a:pt x="990078" y="50270"/>
                </a:lnTo>
                <a:lnTo>
                  <a:pt x="939016" y="9998"/>
                </a:lnTo>
                <a:lnTo>
                  <a:pt x="900156" y="320"/>
                </a:lnTo>
                <a:lnTo>
                  <a:pt x="860790" y="3833"/>
                </a:lnTo>
                <a:lnTo>
                  <a:pt x="823912" y="20276"/>
                </a:lnTo>
                <a:lnTo>
                  <a:pt x="792513" y="49387"/>
                </a:lnTo>
                <a:lnTo>
                  <a:pt x="783863" y="38496"/>
                </a:lnTo>
                <a:lnTo>
                  <a:pt x="774178" y="28749"/>
                </a:lnTo>
                <a:lnTo>
                  <a:pt x="763563" y="20240"/>
                </a:lnTo>
                <a:lnTo>
                  <a:pt x="752127" y="13065"/>
                </a:lnTo>
                <a:lnTo>
                  <a:pt x="707620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4981" y="3585083"/>
            <a:ext cx="159512" cy="20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402" y="2741818"/>
            <a:ext cx="1148715" cy="916305"/>
          </a:xfrm>
          <a:custGeom>
            <a:avLst/>
            <a:gdLst/>
            <a:ahLst/>
            <a:cxnLst/>
            <a:rect l="l" t="t" r="r" b="b"/>
            <a:pathLst>
              <a:path w="1148715" h="916304">
                <a:moveTo>
                  <a:pt x="103665" y="301482"/>
                </a:moveTo>
                <a:lnTo>
                  <a:pt x="103591" y="249199"/>
                </a:lnTo>
                <a:lnTo>
                  <a:pt x="115730" y="200423"/>
                </a:lnTo>
                <a:lnTo>
                  <a:pt x="138622" y="157241"/>
                </a:lnTo>
                <a:lnTo>
                  <a:pt x="170806" y="121744"/>
                </a:lnTo>
                <a:lnTo>
                  <a:pt x="210821" y="96018"/>
                </a:lnTo>
                <a:lnTo>
                  <a:pt x="257208" y="82153"/>
                </a:lnTo>
                <a:lnTo>
                  <a:pt x="287059" y="80488"/>
                </a:lnTo>
                <a:lnTo>
                  <a:pt x="316565" y="84169"/>
                </a:lnTo>
                <a:lnTo>
                  <a:pt x="345094" y="93065"/>
                </a:lnTo>
                <a:lnTo>
                  <a:pt x="372016" y="107045"/>
                </a:lnTo>
                <a:lnTo>
                  <a:pt x="399409" y="67764"/>
                </a:lnTo>
                <a:lnTo>
                  <a:pt x="435433" y="40694"/>
                </a:lnTo>
                <a:lnTo>
                  <a:pt x="476925" y="26888"/>
                </a:lnTo>
                <a:lnTo>
                  <a:pt x="520722" y="27402"/>
                </a:lnTo>
                <a:lnTo>
                  <a:pt x="563659" y="43291"/>
                </a:lnTo>
                <a:lnTo>
                  <a:pt x="596552" y="69580"/>
                </a:lnTo>
                <a:lnTo>
                  <a:pt x="624843" y="30067"/>
                </a:lnTo>
                <a:lnTo>
                  <a:pt x="663529" y="6270"/>
                </a:lnTo>
                <a:lnTo>
                  <a:pt x="707620" y="0"/>
                </a:lnTo>
                <a:lnTo>
                  <a:pt x="752127" y="13065"/>
                </a:lnTo>
                <a:lnTo>
                  <a:pt x="763563" y="20240"/>
                </a:lnTo>
                <a:lnTo>
                  <a:pt x="774178" y="28749"/>
                </a:lnTo>
                <a:lnTo>
                  <a:pt x="783863" y="38496"/>
                </a:lnTo>
                <a:lnTo>
                  <a:pt x="792513" y="49387"/>
                </a:lnTo>
                <a:lnTo>
                  <a:pt x="823912" y="20276"/>
                </a:lnTo>
                <a:lnTo>
                  <a:pt x="860790" y="3833"/>
                </a:lnTo>
                <a:lnTo>
                  <a:pt x="900156" y="320"/>
                </a:lnTo>
                <a:lnTo>
                  <a:pt x="939016" y="9998"/>
                </a:lnTo>
                <a:lnTo>
                  <a:pt x="974377" y="33131"/>
                </a:lnTo>
                <a:lnTo>
                  <a:pt x="1002730" y="69945"/>
                </a:lnTo>
                <a:lnTo>
                  <a:pt x="1017938" y="115046"/>
                </a:lnTo>
                <a:lnTo>
                  <a:pt x="1059223" y="135420"/>
                </a:lnTo>
                <a:lnTo>
                  <a:pt x="1091456" y="167646"/>
                </a:lnTo>
                <a:lnTo>
                  <a:pt x="1112990" y="208607"/>
                </a:lnTo>
                <a:lnTo>
                  <a:pt x="1122180" y="255189"/>
                </a:lnTo>
                <a:lnTo>
                  <a:pt x="1117379" y="304276"/>
                </a:lnTo>
                <a:lnTo>
                  <a:pt x="1115601" y="311261"/>
                </a:lnTo>
                <a:lnTo>
                  <a:pt x="1113442" y="317992"/>
                </a:lnTo>
                <a:lnTo>
                  <a:pt x="1110902" y="324596"/>
                </a:lnTo>
                <a:lnTo>
                  <a:pt x="1132279" y="363277"/>
                </a:lnTo>
                <a:lnTo>
                  <a:pt x="1144619" y="404855"/>
                </a:lnTo>
                <a:lnTo>
                  <a:pt x="1148121" y="447686"/>
                </a:lnTo>
                <a:lnTo>
                  <a:pt x="1142986" y="490127"/>
                </a:lnTo>
                <a:lnTo>
                  <a:pt x="1129414" y="530532"/>
                </a:lnTo>
                <a:lnTo>
                  <a:pt x="1107603" y="567258"/>
                </a:lnTo>
                <a:lnTo>
                  <a:pt x="1077755" y="598662"/>
                </a:lnTo>
                <a:lnTo>
                  <a:pt x="1038004" y="623808"/>
                </a:lnTo>
                <a:lnTo>
                  <a:pt x="993681" y="637143"/>
                </a:lnTo>
                <a:lnTo>
                  <a:pt x="985419" y="689831"/>
                </a:lnTo>
                <a:lnTo>
                  <a:pt x="963246" y="735443"/>
                </a:lnTo>
                <a:lnTo>
                  <a:pt x="929710" y="771258"/>
                </a:lnTo>
                <a:lnTo>
                  <a:pt x="887359" y="794558"/>
                </a:lnTo>
                <a:lnTo>
                  <a:pt x="838741" y="802624"/>
                </a:lnTo>
                <a:lnTo>
                  <a:pt x="817647" y="800854"/>
                </a:lnTo>
                <a:lnTo>
                  <a:pt x="797053" y="795988"/>
                </a:lnTo>
                <a:lnTo>
                  <a:pt x="777269" y="788122"/>
                </a:lnTo>
                <a:lnTo>
                  <a:pt x="758604" y="777351"/>
                </a:lnTo>
                <a:lnTo>
                  <a:pt x="738660" y="825032"/>
                </a:lnTo>
                <a:lnTo>
                  <a:pt x="708947" y="863993"/>
                </a:lnTo>
                <a:lnTo>
                  <a:pt x="671593" y="892984"/>
                </a:lnTo>
                <a:lnTo>
                  <a:pt x="628726" y="910757"/>
                </a:lnTo>
                <a:lnTo>
                  <a:pt x="582471" y="916063"/>
                </a:lnTo>
                <a:lnTo>
                  <a:pt x="534957" y="907653"/>
                </a:lnTo>
                <a:lnTo>
                  <a:pt x="506257" y="895177"/>
                </a:lnTo>
                <a:lnTo>
                  <a:pt x="480141" y="877665"/>
                </a:lnTo>
                <a:lnTo>
                  <a:pt x="457144" y="855557"/>
                </a:lnTo>
                <a:lnTo>
                  <a:pt x="437802" y="829294"/>
                </a:lnTo>
                <a:lnTo>
                  <a:pt x="394727" y="850644"/>
                </a:lnTo>
                <a:lnTo>
                  <a:pt x="349795" y="860467"/>
                </a:lnTo>
                <a:lnTo>
                  <a:pt x="304694" y="859225"/>
                </a:lnTo>
                <a:lnTo>
                  <a:pt x="261113" y="847379"/>
                </a:lnTo>
                <a:lnTo>
                  <a:pt x="220740" y="825391"/>
                </a:lnTo>
                <a:lnTo>
                  <a:pt x="185263" y="793724"/>
                </a:lnTo>
                <a:lnTo>
                  <a:pt x="156370" y="752840"/>
                </a:lnTo>
                <a:lnTo>
                  <a:pt x="154973" y="750173"/>
                </a:lnTo>
                <a:lnTo>
                  <a:pt x="154211" y="748903"/>
                </a:lnTo>
                <a:lnTo>
                  <a:pt x="108394" y="744753"/>
                </a:lnTo>
                <a:lnTo>
                  <a:pt x="68947" y="722661"/>
                </a:lnTo>
                <a:lnTo>
                  <a:pt x="40001" y="686163"/>
                </a:lnTo>
                <a:lnTo>
                  <a:pt x="25687" y="638794"/>
                </a:lnTo>
                <a:lnTo>
                  <a:pt x="25521" y="611473"/>
                </a:lnTo>
                <a:lnTo>
                  <a:pt x="30735" y="585009"/>
                </a:lnTo>
                <a:lnTo>
                  <a:pt x="41046" y="560355"/>
                </a:lnTo>
                <a:lnTo>
                  <a:pt x="56167" y="538464"/>
                </a:lnTo>
                <a:lnTo>
                  <a:pt x="21982" y="505122"/>
                </a:lnTo>
                <a:lnTo>
                  <a:pt x="2811" y="461565"/>
                </a:lnTo>
                <a:lnTo>
                  <a:pt x="0" y="413341"/>
                </a:lnTo>
                <a:lnTo>
                  <a:pt x="14892" y="365998"/>
                </a:lnTo>
                <a:lnTo>
                  <a:pt x="31283" y="342316"/>
                </a:lnTo>
                <a:lnTo>
                  <a:pt x="52008" y="323707"/>
                </a:lnTo>
                <a:lnTo>
                  <a:pt x="76114" y="310812"/>
                </a:lnTo>
                <a:lnTo>
                  <a:pt x="102649" y="304276"/>
                </a:lnTo>
                <a:lnTo>
                  <a:pt x="103665" y="301482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7681" y="374357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0926" y="25400"/>
                </a:moveTo>
                <a:lnTo>
                  <a:pt x="48922" y="35335"/>
                </a:lnTo>
                <a:lnTo>
                  <a:pt x="43465" y="43449"/>
                </a:lnTo>
                <a:lnTo>
                  <a:pt x="35389" y="48920"/>
                </a:lnTo>
                <a:lnTo>
                  <a:pt x="25526" y="50927"/>
                </a:lnTo>
                <a:lnTo>
                  <a:pt x="15591" y="48920"/>
                </a:lnTo>
                <a:lnTo>
                  <a:pt x="7477" y="43449"/>
                </a:lnTo>
                <a:lnTo>
                  <a:pt x="2006" y="35335"/>
                </a:lnTo>
                <a:lnTo>
                  <a:pt x="0" y="25400"/>
                </a:lnTo>
                <a:lnTo>
                  <a:pt x="2006" y="15537"/>
                </a:lnTo>
                <a:lnTo>
                  <a:pt x="7477" y="7461"/>
                </a:lnTo>
                <a:lnTo>
                  <a:pt x="15591" y="2004"/>
                </a:lnTo>
                <a:lnTo>
                  <a:pt x="25526" y="0"/>
                </a:lnTo>
                <a:lnTo>
                  <a:pt x="35389" y="2004"/>
                </a:lnTo>
                <a:lnTo>
                  <a:pt x="43465" y="7461"/>
                </a:lnTo>
                <a:lnTo>
                  <a:pt x="48922" y="15537"/>
                </a:lnTo>
                <a:lnTo>
                  <a:pt x="50926" y="25400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4981" y="368782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101726" y="50926"/>
                </a:moveTo>
                <a:lnTo>
                  <a:pt x="97734" y="70705"/>
                </a:lnTo>
                <a:lnTo>
                  <a:pt x="86836" y="86852"/>
                </a:lnTo>
                <a:lnTo>
                  <a:pt x="70651" y="97736"/>
                </a:lnTo>
                <a:lnTo>
                  <a:pt x="50800" y="101726"/>
                </a:lnTo>
                <a:lnTo>
                  <a:pt x="31021" y="97736"/>
                </a:lnTo>
                <a:lnTo>
                  <a:pt x="14874" y="86852"/>
                </a:lnTo>
                <a:lnTo>
                  <a:pt x="3990" y="70705"/>
                </a:lnTo>
                <a:lnTo>
                  <a:pt x="0" y="50926"/>
                </a:lnTo>
                <a:lnTo>
                  <a:pt x="3990" y="31075"/>
                </a:lnTo>
                <a:lnTo>
                  <a:pt x="14874" y="14890"/>
                </a:lnTo>
                <a:lnTo>
                  <a:pt x="31021" y="3992"/>
                </a:lnTo>
                <a:lnTo>
                  <a:pt x="50800" y="0"/>
                </a:lnTo>
                <a:lnTo>
                  <a:pt x="70651" y="3992"/>
                </a:lnTo>
                <a:lnTo>
                  <a:pt x="86836" y="14890"/>
                </a:lnTo>
                <a:lnTo>
                  <a:pt x="97734" y="31075"/>
                </a:lnTo>
                <a:lnTo>
                  <a:pt x="101726" y="50926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1839" y="3585083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653" y="76326"/>
                </a:moveTo>
                <a:lnTo>
                  <a:pt x="146639" y="106041"/>
                </a:lnTo>
                <a:lnTo>
                  <a:pt x="130254" y="130301"/>
                </a:lnTo>
                <a:lnTo>
                  <a:pt x="105987" y="146657"/>
                </a:lnTo>
                <a:lnTo>
                  <a:pt x="76326" y="152653"/>
                </a:lnTo>
                <a:lnTo>
                  <a:pt x="46612" y="146657"/>
                </a:lnTo>
                <a:lnTo>
                  <a:pt x="22351" y="130301"/>
                </a:lnTo>
                <a:lnTo>
                  <a:pt x="5996" y="106041"/>
                </a:lnTo>
                <a:lnTo>
                  <a:pt x="0" y="76326"/>
                </a:lnTo>
                <a:lnTo>
                  <a:pt x="5996" y="46612"/>
                </a:lnTo>
                <a:lnTo>
                  <a:pt x="22351" y="22351"/>
                </a:lnTo>
                <a:lnTo>
                  <a:pt x="46612" y="5996"/>
                </a:lnTo>
                <a:lnTo>
                  <a:pt x="76326" y="0"/>
                </a:lnTo>
                <a:lnTo>
                  <a:pt x="105987" y="5996"/>
                </a:lnTo>
                <a:lnTo>
                  <a:pt x="130254" y="22352"/>
                </a:lnTo>
                <a:lnTo>
                  <a:pt x="146639" y="46612"/>
                </a:lnTo>
                <a:lnTo>
                  <a:pt x="152653" y="76326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5840" y="3276727"/>
            <a:ext cx="67310" cy="17145"/>
          </a:xfrm>
          <a:custGeom>
            <a:avLst/>
            <a:gdLst/>
            <a:ahLst/>
            <a:cxnLst/>
            <a:rect l="l" t="t" r="r" b="b"/>
            <a:pathLst>
              <a:path w="67309" h="17145">
                <a:moveTo>
                  <a:pt x="67309" y="16890"/>
                </a:moveTo>
                <a:lnTo>
                  <a:pt x="49738" y="16930"/>
                </a:lnTo>
                <a:lnTo>
                  <a:pt x="32464" y="14065"/>
                </a:lnTo>
                <a:lnTo>
                  <a:pt x="15785" y="8389"/>
                </a:lnTo>
                <a:lnTo>
                  <a:pt x="0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994" y="3478529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4">
                <a:moveTo>
                  <a:pt x="29463" y="0"/>
                </a:moveTo>
                <a:lnTo>
                  <a:pt x="22324" y="2805"/>
                </a:lnTo>
                <a:lnTo>
                  <a:pt x="15017" y="5111"/>
                </a:lnTo>
                <a:lnTo>
                  <a:pt x="7568" y="6893"/>
                </a:lnTo>
                <a:lnTo>
                  <a:pt x="0" y="8128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8425" y="3530472"/>
            <a:ext cx="17780" cy="37465"/>
          </a:xfrm>
          <a:custGeom>
            <a:avLst/>
            <a:gdLst/>
            <a:ahLst/>
            <a:cxnLst/>
            <a:rect l="l" t="t" r="r" b="b"/>
            <a:pathLst>
              <a:path w="17779" h="37464">
                <a:moveTo>
                  <a:pt x="17779" y="36956"/>
                </a:moveTo>
                <a:lnTo>
                  <a:pt x="12662" y="28128"/>
                </a:lnTo>
                <a:lnTo>
                  <a:pt x="7985" y="19002"/>
                </a:lnTo>
                <a:lnTo>
                  <a:pt x="3760" y="9614"/>
                </a:lnTo>
                <a:lnTo>
                  <a:pt x="0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7133" y="3475354"/>
            <a:ext cx="7620" cy="40640"/>
          </a:xfrm>
          <a:custGeom>
            <a:avLst/>
            <a:gdLst/>
            <a:ahLst/>
            <a:cxnLst/>
            <a:rect l="l" t="t" r="r" b="b"/>
            <a:pathLst>
              <a:path w="7620" h="40639">
                <a:moveTo>
                  <a:pt x="7112" y="0"/>
                </a:moveTo>
                <a:lnTo>
                  <a:pt x="6036" y="10312"/>
                </a:lnTo>
                <a:lnTo>
                  <a:pt x="4508" y="20494"/>
                </a:lnTo>
                <a:lnTo>
                  <a:pt x="2504" y="30557"/>
                </a:lnTo>
                <a:lnTo>
                  <a:pt x="0" y="40512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5089" y="3225292"/>
            <a:ext cx="86360" cy="151765"/>
          </a:xfrm>
          <a:custGeom>
            <a:avLst/>
            <a:gdLst/>
            <a:ahLst/>
            <a:cxnLst/>
            <a:rect l="l" t="t" r="r" b="b"/>
            <a:pathLst>
              <a:path w="86359" h="151764">
                <a:moveTo>
                  <a:pt x="0" y="0"/>
                </a:moveTo>
                <a:lnTo>
                  <a:pt x="35996" y="26491"/>
                </a:lnTo>
                <a:lnTo>
                  <a:pt x="63277" y="62102"/>
                </a:lnTo>
                <a:lnTo>
                  <a:pt x="80510" y="104477"/>
                </a:lnTo>
                <a:lnTo>
                  <a:pt x="86359" y="151257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70316" y="3064129"/>
            <a:ext cx="38735" cy="57150"/>
          </a:xfrm>
          <a:custGeom>
            <a:avLst/>
            <a:gdLst/>
            <a:ahLst/>
            <a:cxnLst/>
            <a:rect l="l" t="t" r="r" b="b"/>
            <a:pathLst>
              <a:path w="38734" h="57150">
                <a:moveTo>
                  <a:pt x="38480" y="0"/>
                </a:moveTo>
                <a:lnTo>
                  <a:pt x="31164" y="15978"/>
                </a:lnTo>
                <a:lnTo>
                  <a:pt x="22240" y="30861"/>
                </a:lnTo>
                <a:lnTo>
                  <a:pt x="11816" y="44505"/>
                </a:lnTo>
                <a:lnTo>
                  <a:pt x="0" y="56769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6468" y="2853689"/>
            <a:ext cx="2540" cy="27305"/>
          </a:xfrm>
          <a:custGeom>
            <a:avLst/>
            <a:gdLst/>
            <a:ahLst/>
            <a:cxnLst/>
            <a:rect l="l" t="t" r="r" b="b"/>
            <a:pathLst>
              <a:path w="2540" h="27305">
                <a:moveTo>
                  <a:pt x="0" y="0"/>
                </a:moveTo>
                <a:lnTo>
                  <a:pt x="978" y="6615"/>
                </a:lnTo>
                <a:lnTo>
                  <a:pt x="1635" y="13303"/>
                </a:lnTo>
                <a:lnTo>
                  <a:pt x="1982" y="20038"/>
                </a:lnTo>
                <a:lnTo>
                  <a:pt x="2031" y="26797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0850" y="2788285"/>
            <a:ext cx="19685" cy="34290"/>
          </a:xfrm>
          <a:custGeom>
            <a:avLst/>
            <a:gdLst/>
            <a:ahLst/>
            <a:cxnLst/>
            <a:rect l="l" t="t" r="r" b="b"/>
            <a:pathLst>
              <a:path w="19684" h="34289">
                <a:moveTo>
                  <a:pt x="0" y="34162"/>
                </a:moveTo>
                <a:lnTo>
                  <a:pt x="4093" y="25020"/>
                </a:lnTo>
                <a:lnTo>
                  <a:pt x="8747" y="16271"/>
                </a:lnTo>
                <a:lnTo>
                  <a:pt x="13948" y="7927"/>
                </a:lnTo>
                <a:lnTo>
                  <a:pt x="19684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6572" y="2809239"/>
            <a:ext cx="9525" cy="29845"/>
          </a:xfrm>
          <a:custGeom>
            <a:avLst/>
            <a:gdLst/>
            <a:ahLst/>
            <a:cxnLst/>
            <a:rect l="l" t="t" r="r" b="b"/>
            <a:pathLst>
              <a:path w="9525" h="29844">
                <a:moveTo>
                  <a:pt x="0" y="29463"/>
                </a:moveTo>
                <a:lnTo>
                  <a:pt x="1738" y="21895"/>
                </a:lnTo>
                <a:lnTo>
                  <a:pt x="3905" y="14446"/>
                </a:lnTo>
                <a:lnTo>
                  <a:pt x="6500" y="7139"/>
                </a:lnTo>
                <a:lnTo>
                  <a:pt x="9525" y="0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0292" y="2848736"/>
            <a:ext cx="34925" cy="28575"/>
          </a:xfrm>
          <a:custGeom>
            <a:avLst/>
            <a:gdLst/>
            <a:ahLst/>
            <a:cxnLst/>
            <a:rect l="l" t="t" r="r" b="b"/>
            <a:pathLst>
              <a:path w="34925" h="28575">
                <a:moveTo>
                  <a:pt x="0" y="0"/>
                </a:moveTo>
                <a:lnTo>
                  <a:pt x="9237" y="6286"/>
                </a:lnTo>
                <a:lnTo>
                  <a:pt x="18081" y="13144"/>
                </a:lnTo>
                <a:lnTo>
                  <a:pt x="26521" y="20574"/>
                </a:lnTo>
                <a:lnTo>
                  <a:pt x="34543" y="28575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2068" y="3043301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5968" y="30099"/>
                </a:moveTo>
                <a:lnTo>
                  <a:pt x="4089" y="22645"/>
                </a:lnTo>
                <a:lnTo>
                  <a:pt x="2460" y="15144"/>
                </a:lnTo>
                <a:lnTo>
                  <a:pt x="1093" y="7596"/>
                </a:lnTo>
                <a:lnTo>
                  <a:pt x="0" y="0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4031" y="3010915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2864" y="5876544"/>
            <a:ext cx="2938780" cy="584200"/>
          </a:xfrm>
          <a:custGeom>
            <a:avLst/>
            <a:gdLst/>
            <a:ahLst/>
            <a:cxnLst/>
            <a:rect l="l" t="t" r="r" b="b"/>
            <a:pathLst>
              <a:path w="2938779" h="584200">
                <a:moveTo>
                  <a:pt x="2840990" y="0"/>
                </a:moveTo>
                <a:lnTo>
                  <a:pt x="97281" y="0"/>
                </a:lnTo>
                <a:lnTo>
                  <a:pt x="59418" y="7645"/>
                </a:lnTo>
                <a:lnTo>
                  <a:pt x="28495" y="28495"/>
                </a:lnTo>
                <a:lnTo>
                  <a:pt x="7645" y="59418"/>
                </a:lnTo>
                <a:lnTo>
                  <a:pt x="0" y="97281"/>
                </a:lnTo>
                <a:lnTo>
                  <a:pt x="0" y="486409"/>
                </a:lnTo>
                <a:lnTo>
                  <a:pt x="7645" y="524273"/>
                </a:lnTo>
                <a:lnTo>
                  <a:pt x="28495" y="555196"/>
                </a:lnTo>
                <a:lnTo>
                  <a:pt x="59418" y="576046"/>
                </a:lnTo>
                <a:lnTo>
                  <a:pt x="97281" y="583691"/>
                </a:lnTo>
                <a:lnTo>
                  <a:pt x="2840990" y="583691"/>
                </a:lnTo>
                <a:lnTo>
                  <a:pt x="2878853" y="576046"/>
                </a:lnTo>
                <a:lnTo>
                  <a:pt x="2909776" y="555196"/>
                </a:lnTo>
                <a:lnTo>
                  <a:pt x="2930626" y="524273"/>
                </a:lnTo>
                <a:lnTo>
                  <a:pt x="2938272" y="486409"/>
                </a:lnTo>
                <a:lnTo>
                  <a:pt x="2938272" y="97281"/>
                </a:lnTo>
                <a:lnTo>
                  <a:pt x="2930626" y="59418"/>
                </a:lnTo>
                <a:lnTo>
                  <a:pt x="2909776" y="28495"/>
                </a:lnTo>
                <a:lnTo>
                  <a:pt x="2878853" y="7645"/>
                </a:lnTo>
                <a:lnTo>
                  <a:pt x="2840990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2864" y="5876544"/>
            <a:ext cx="2938780" cy="584200"/>
          </a:xfrm>
          <a:custGeom>
            <a:avLst/>
            <a:gdLst/>
            <a:ahLst/>
            <a:cxnLst/>
            <a:rect l="l" t="t" r="r" b="b"/>
            <a:pathLst>
              <a:path w="2938779" h="584200">
                <a:moveTo>
                  <a:pt x="0" y="97281"/>
                </a:moveTo>
                <a:lnTo>
                  <a:pt x="7645" y="59418"/>
                </a:lnTo>
                <a:lnTo>
                  <a:pt x="28495" y="28495"/>
                </a:lnTo>
                <a:lnTo>
                  <a:pt x="59418" y="7645"/>
                </a:lnTo>
                <a:lnTo>
                  <a:pt x="97281" y="0"/>
                </a:lnTo>
                <a:lnTo>
                  <a:pt x="2840990" y="0"/>
                </a:lnTo>
                <a:lnTo>
                  <a:pt x="2878853" y="7645"/>
                </a:lnTo>
                <a:lnTo>
                  <a:pt x="2909776" y="28495"/>
                </a:lnTo>
                <a:lnTo>
                  <a:pt x="2930626" y="59418"/>
                </a:lnTo>
                <a:lnTo>
                  <a:pt x="2938272" y="97281"/>
                </a:lnTo>
                <a:lnTo>
                  <a:pt x="2938272" y="486409"/>
                </a:lnTo>
                <a:lnTo>
                  <a:pt x="2930626" y="524273"/>
                </a:lnTo>
                <a:lnTo>
                  <a:pt x="2909776" y="555196"/>
                </a:lnTo>
                <a:lnTo>
                  <a:pt x="2878853" y="576046"/>
                </a:lnTo>
                <a:lnTo>
                  <a:pt x="2840990" y="583691"/>
                </a:lnTo>
                <a:lnTo>
                  <a:pt x="97281" y="583691"/>
                </a:lnTo>
                <a:lnTo>
                  <a:pt x="59418" y="576046"/>
                </a:lnTo>
                <a:lnTo>
                  <a:pt x="28495" y="555196"/>
                </a:lnTo>
                <a:lnTo>
                  <a:pt x="7645" y="524273"/>
                </a:lnTo>
                <a:lnTo>
                  <a:pt x="0" y="486409"/>
                </a:lnTo>
                <a:lnTo>
                  <a:pt x="0" y="97281"/>
                </a:lnTo>
                <a:close/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5900" y="6004661"/>
            <a:ext cx="109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White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8196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Vision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97557"/>
            <a:ext cx="5721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5" dirty="0">
                <a:latin typeface="Calibri"/>
                <a:cs typeface="Calibri"/>
              </a:rPr>
              <a:t>Obyek </a:t>
            </a:r>
            <a:r>
              <a:rPr sz="2200" spc="-10" dirty="0">
                <a:latin typeface="Calibri"/>
                <a:cs typeface="Calibri"/>
              </a:rPr>
              <a:t>berwarna </a:t>
            </a:r>
            <a:r>
              <a:rPr sz="2200" spc="-5" dirty="0">
                <a:latin typeface="Calibri"/>
                <a:cs typeface="Calibri"/>
              </a:rPr>
              <a:t>memiliki </a:t>
            </a:r>
            <a:r>
              <a:rPr sz="2200" i="1" spc="-10" dirty="0">
                <a:latin typeface="Calibri"/>
                <a:cs typeface="Calibri"/>
              </a:rPr>
              <a:t>reflectance</a:t>
            </a:r>
            <a:r>
              <a:rPr sz="2200" i="1" spc="5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coefficient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095369"/>
            <a:ext cx="717169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61160" algn="ct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Cambria Math"/>
                <a:cs typeface="Cambria Math"/>
              </a:rPr>
              <a:t>𝜌(𝜆)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00">
              <a:latin typeface="Cambria Math"/>
              <a:cs typeface="Cambria Math"/>
            </a:endParaRPr>
          </a:p>
          <a:p>
            <a:pPr marL="184785" marR="5080" indent="-172720">
              <a:lnSpc>
                <a:spcPct val="8850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5" dirty="0">
                <a:latin typeface="Calibri"/>
                <a:cs typeface="Calibri"/>
              </a:rPr>
              <a:t>Obyek yang </a:t>
            </a:r>
            <a:r>
              <a:rPr sz="2200" spc="-10" dirty="0">
                <a:latin typeface="Calibri"/>
                <a:cs typeface="Calibri"/>
              </a:rPr>
              <a:t>disinari </a:t>
            </a:r>
            <a:r>
              <a:rPr sz="2200" i="1" spc="-10" dirty="0">
                <a:latin typeface="Calibri"/>
                <a:cs typeface="Calibri"/>
              </a:rPr>
              <a:t>white light </a:t>
            </a:r>
            <a:r>
              <a:rPr sz="2200" spc="-15" dirty="0">
                <a:latin typeface="Calibri"/>
                <a:cs typeface="Calibri"/>
              </a:rPr>
              <a:t>akan </a:t>
            </a:r>
            <a:r>
              <a:rPr sz="2200" spc="-10" dirty="0">
                <a:latin typeface="Calibri"/>
                <a:cs typeface="Calibri"/>
              </a:rPr>
              <a:t>memantulkan </a:t>
            </a:r>
            <a:r>
              <a:rPr sz="2200" spc="-15" dirty="0">
                <a:latin typeface="Calibri"/>
                <a:cs typeface="Calibri"/>
              </a:rPr>
              <a:t>komponen  </a:t>
            </a:r>
            <a:r>
              <a:rPr sz="2200" spc="-20" dirty="0">
                <a:latin typeface="Calibri"/>
                <a:cs typeface="Calibri"/>
              </a:rPr>
              <a:t>cahaya </a:t>
            </a:r>
            <a:r>
              <a:rPr sz="2200" spc="-10" dirty="0">
                <a:latin typeface="Calibri"/>
                <a:cs typeface="Calibri"/>
              </a:rPr>
              <a:t>pada </a:t>
            </a:r>
            <a:r>
              <a:rPr sz="2200" spc="-5" dirty="0">
                <a:latin typeface="Calibri"/>
                <a:cs typeface="Calibri"/>
              </a:rPr>
              <a:t>panjang </a:t>
            </a:r>
            <a:r>
              <a:rPr sz="2200" spc="-10" dirty="0">
                <a:latin typeface="Calibri"/>
                <a:cs typeface="Calibri"/>
              </a:rPr>
              <a:t>gelombang </a:t>
            </a:r>
            <a:r>
              <a:rPr sz="2200" spc="-15" dirty="0">
                <a:latin typeface="Calibri"/>
                <a:cs typeface="Calibri"/>
              </a:rPr>
              <a:t>tertentu </a:t>
            </a:r>
            <a:r>
              <a:rPr sz="2200" spc="-5" dirty="0">
                <a:latin typeface="Calibri"/>
                <a:cs typeface="Calibri"/>
              </a:rPr>
              <a:t>sesuai </a:t>
            </a:r>
            <a:r>
              <a:rPr sz="2200" spc="-15" dirty="0">
                <a:latin typeface="Calibri"/>
                <a:cs typeface="Calibri"/>
              </a:rPr>
              <a:t>dengan  </a:t>
            </a:r>
            <a:r>
              <a:rPr sz="2200" i="1" spc="-10" dirty="0">
                <a:latin typeface="Calibri"/>
                <a:cs typeface="Calibri"/>
              </a:rPr>
              <a:t>reflectance </a:t>
            </a:r>
            <a:r>
              <a:rPr sz="2200" i="1" spc="-20" dirty="0">
                <a:latin typeface="Calibri"/>
                <a:cs typeface="Calibri"/>
              </a:rPr>
              <a:t>coefficient</a:t>
            </a:r>
            <a:r>
              <a:rPr sz="2300" i="1" spc="-20" dirty="0">
                <a:latin typeface="Wingdings"/>
                <a:cs typeface="Wingdings"/>
              </a:rPr>
              <a:t></a:t>
            </a:r>
            <a:r>
              <a:rPr sz="2300" i="1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Mata </a:t>
            </a:r>
            <a:r>
              <a:rPr sz="2200" spc="-5" dirty="0">
                <a:latin typeface="Calibri"/>
                <a:cs typeface="Calibri"/>
              </a:rPr>
              <a:t>manusia </a:t>
            </a:r>
            <a:r>
              <a:rPr sz="2200" spc="-10" dirty="0">
                <a:latin typeface="Calibri"/>
                <a:cs typeface="Calibri"/>
              </a:rPr>
              <a:t>melihat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warna.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7968" y="2301239"/>
            <a:ext cx="1435403" cy="1284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396" y="3442715"/>
            <a:ext cx="1703831" cy="1132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7319" y="3043427"/>
            <a:ext cx="1737360" cy="187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442" y="2870707"/>
            <a:ext cx="868680" cy="1113790"/>
          </a:xfrm>
          <a:custGeom>
            <a:avLst/>
            <a:gdLst/>
            <a:ahLst/>
            <a:cxnLst/>
            <a:rect l="l" t="t" r="r" b="b"/>
            <a:pathLst>
              <a:path w="868679" h="1113789">
                <a:moveTo>
                  <a:pt x="18922" y="1018158"/>
                </a:moveTo>
                <a:lnTo>
                  <a:pt x="0" y="1113408"/>
                </a:lnTo>
                <a:lnTo>
                  <a:pt x="87630" y="1071371"/>
                </a:lnTo>
                <a:lnTo>
                  <a:pt x="79595" y="1065148"/>
                </a:lnTo>
                <a:lnTo>
                  <a:pt x="55880" y="1065148"/>
                </a:lnTo>
                <a:lnTo>
                  <a:pt x="32893" y="1047368"/>
                </a:lnTo>
                <a:lnTo>
                  <a:pt x="41807" y="1035883"/>
                </a:lnTo>
                <a:lnTo>
                  <a:pt x="18922" y="1018158"/>
                </a:lnTo>
                <a:close/>
              </a:path>
              <a:path w="868679" h="1113789">
                <a:moveTo>
                  <a:pt x="41807" y="1035883"/>
                </a:moveTo>
                <a:lnTo>
                  <a:pt x="32893" y="1047368"/>
                </a:lnTo>
                <a:lnTo>
                  <a:pt x="55880" y="1065148"/>
                </a:lnTo>
                <a:lnTo>
                  <a:pt x="64782" y="1053676"/>
                </a:lnTo>
                <a:lnTo>
                  <a:pt x="41807" y="1035883"/>
                </a:lnTo>
                <a:close/>
              </a:path>
              <a:path w="868679" h="1113789">
                <a:moveTo>
                  <a:pt x="64782" y="1053676"/>
                </a:moveTo>
                <a:lnTo>
                  <a:pt x="55880" y="1065148"/>
                </a:lnTo>
                <a:lnTo>
                  <a:pt x="79595" y="1065148"/>
                </a:lnTo>
                <a:lnTo>
                  <a:pt x="64782" y="1053676"/>
                </a:lnTo>
                <a:close/>
              </a:path>
              <a:path w="868679" h="1113789">
                <a:moveTo>
                  <a:pt x="845819" y="0"/>
                </a:moveTo>
                <a:lnTo>
                  <a:pt x="41807" y="1035883"/>
                </a:lnTo>
                <a:lnTo>
                  <a:pt x="64782" y="1053676"/>
                </a:lnTo>
                <a:lnTo>
                  <a:pt x="868680" y="17779"/>
                </a:lnTo>
                <a:lnTo>
                  <a:pt x="845819" y="0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5314" y="3965702"/>
            <a:ext cx="3061970" cy="86995"/>
          </a:xfrm>
          <a:custGeom>
            <a:avLst/>
            <a:gdLst/>
            <a:ahLst/>
            <a:cxnLst/>
            <a:rect l="l" t="t" r="r" b="b"/>
            <a:pathLst>
              <a:path w="3061970" h="86995">
                <a:moveTo>
                  <a:pt x="2975356" y="0"/>
                </a:moveTo>
                <a:lnTo>
                  <a:pt x="2975144" y="28963"/>
                </a:lnTo>
                <a:lnTo>
                  <a:pt x="2989580" y="29083"/>
                </a:lnTo>
                <a:lnTo>
                  <a:pt x="2989453" y="58039"/>
                </a:lnTo>
                <a:lnTo>
                  <a:pt x="2974931" y="58039"/>
                </a:lnTo>
                <a:lnTo>
                  <a:pt x="2974721" y="86868"/>
                </a:lnTo>
                <a:lnTo>
                  <a:pt x="3033580" y="58039"/>
                </a:lnTo>
                <a:lnTo>
                  <a:pt x="2989453" y="58039"/>
                </a:lnTo>
                <a:lnTo>
                  <a:pt x="3033825" y="57918"/>
                </a:lnTo>
                <a:lnTo>
                  <a:pt x="3061843" y="44196"/>
                </a:lnTo>
                <a:lnTo>
                  <a:pt x="2975356" y="0"/>
                </a:lnTo>
                <a:close/>
              </a:path>
              <a:path w="3061970" h="86995">
                <a:moveTo>
                  <a:pt x="2975144" y="28963"/>
                </a:moveTo>
                <a:lnTo>
                  <a:pt x="2974932" y="57918"/>
                </a:lnTo>
                <a:lnTo>
                  <a:pt x="2989453" y="58039"/>
                </a:lnTo>
                <a:lnTo>
                  <a:pt x="2989580" y="29083"/>
                </a:lnTo>
                <a:lnTo>
                  <a:pt x="2975144" y="28963"/>
                </a:lnTo>
                <a:close/>
              </a:path>
              <a:path w="3061970" h="86995">
                <a:moveTo>
                  <a:pt x="254" y="4318"/>
                </a:moveTo>
                <a:lnTo>
                  <a:pt x="0" y="33274"/>
                </a:lnTo>
                <a:lnTo>
                  <a:pt x="2974932" y="57918"/>
                </a:lnTo>
                <a:lnTo>
                  <a:pt x="2975144" y="28963"/>
                </a:lnTo>
                <a:lnTo>
                  <a:pt x="254" y="4318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8583" y="2877820"/>
            <a:ext cx="880110" cy="1122680"/>
          </a:xfrm>
          <a:custGeom>
            <a:avLst/>
            <a:gdLst/>
            <a:ahLst/>
            <a:cxnLst/>
            <a:rect l="l" t="t" r="r" b="b"/>
            <a:pathLst>
              <a:path w="880110" h="1122679">
                <a:moveTo>
                  <a:pt x="37846" y="931798"/>
                </a:moveTo>
                <a:lnTo>
                  <a:pt x="0" y="1122298"/>
                </a:lnTo>
                <a:lnTo>
                  <a:pt x="175132" y="1038351"/>
                </a:lnTo>
                <a:lnTo>
                  <a:pt x="158769" y="1025651"/>
                </a:lnTo>
                <a:lnTo>
                  <a:pt x="111632" y="1025651"/>
                </a:lnTo>
                <a:lnTo>
                  <a:pt x="65913" y="990218"/>
                </a:lnTo>
                <a:lnTo>
                  <a:pt x="83657" y="967354"/>
                </a:lnTo>
                <a:lnTo>
                  <a:pt x="37846" y="931798"/>
                </a:lnTo>
                <a:close/>
              </a:path>
              <a:path w="880110" h="1122679">
                <a:moveTo>
                  <a:pt x="83657" y="967354"/>
                </a:moveTo>
                <a:lnTo>
                  <a:pt x="65913" y="990218"/>
                </a:lnTo>
                <a:lnTo>
                  <a:pt x="111632" y="1025651"/>
                </a:lnTo>
                <a:lnTo>
                  <a:pt x="129353" y="1002821"/>
                </a:lnTo>
                <a:lnTo>
                  <a:pt x="83657" y="967354"/>
                </a:lnTo>
                <a:close/>
              </a:path>
              <a:path w="880110" h="1122679">
                <a:moveTo>
                  <a:pt x="129353" y="1002821"/>
                </a:moveTo>
                <a:lnTo>
                  <a:pt x="111632" y="1025651"/>
                </a:lnTo>
                <a:lnTo>
                  <a:pt x="158769" y="1025651"/>
                </a:lnTo>
                <a:lnTo>
                  <a:pt x="129353" y="1002821"/>
                </a:lnTo>
                <a:close/>
              </a:path>
              <a:path w="880110" h="1122679">
                <a:moveTo>
                  <a:pt x="834390" y="0"/>
                </a:moveTo>
                <a:lnTo>
                  <a:pt x="83657" y="967354"/>
                </a:lnTo>
                <a:lnTo>
                  <a:pt x="129353" y="1002821"/>
                </a:lnTo>
                <a:lnTo>
                  <a:pt x="880110" y="35559"/>
                </a:lnTo>
                <a:lnTo>
                  <a:pt x="834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4426" y="3937634"/>
            <a:ext cx="3061970" cy="173990"/>
          </a:xfrm>
          <a:custGeom>
            <a:avLst/>
            <a:gdLst/>
            <a:ahLst/>
            <a:cxnLst/>
            <a:rect l="l" t="t" r="r" b="b"/>
            <a:pathLst>
              <a:path w="3061970" h="173989">
                <a:moveTo>
                  <a:pt x="2888996" y="0"/>
                </a:moveTo>
                <a:lnTo>
                  <a:pt x="2888530" y="57925"/>
                </a:lnTo>
                <a:lnTo>
                  <a:pt x="2917444" y="58165"/>
                </a:lnTo>
                <a:lnTo>
                  <a:pt x="2917063" y="116077"/>
                </a:lnTo>
                <a:lnTo>
                  <a:pt x="2888062" y="116077"/>
                </a:lnTo>
                <a:lnTo>
                  <a:pt x="2887599" y="173735"/>
                </a:lnTo>
                <a:lnTo>
                  <a:pt x="3005228" y="116077"/>
                </a:lnTo>
                <a:lnTo>
                  <a:pt x="2917063" y="116077"/>
                </a:lnTo>
                <a:lnTo>
                  <a:pt x="3005720" y="115836"/>
                </a:lnTo>
                <a:lnTo>
                  <a:pt x="3061970" y="88264"/>
                </a:lnTo>
                <a:lnTo>
                  <a:pt x="2888996" y="0"/>
                </a:lnTo>
                <a:close/>
              </a:path>
              <a:path w="3061970" h="173989">
                <a:moveTo>
                  <a:pt x="2888530" y="57925"/>
                </a:moveTo>
                <a:lnTo>
                  <a:pt x="2888064" y="115836"/>
                </a:lnTo>
                <a:lnTo>
                  <a:pt x="2917063" y="116077"/>
                </a:lnTo>
                <a:lnTo>
                  <a:pt x="2917444" y="58165"/>
                </a:lnTo>
                <a:lnTo>
                  <a:pt x="2888530" y="57925"/>
                </a:lnTo>
                <a:close/>
              </a:path>
              <a:path w="3061970" h="173989">
                <a:moveTo>
                  <a:pt x="507" y="33908"/>
                </a:moveTo>
                <a:lnTo>
                  <a:pt x="0" y="91820"/>
                </a:lnTo>
                <a:lnTo>
                  <a:pt x="2888064" y="115836"/>
                </a:lnTo>
                <a:lnTo>
                  <a:pt x="2888530" y="57925"/>
                </a:lnTo>
                <a:lnTo>
                  <a:pt x="507" y="33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86077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6415"/>
            <a:ext cx="421957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400" i="1" spc="-5" dirty="0">
                <a:latin typeface="Calibri"/>
                <a:cs typeface="Calibri"/>
              </a:rPr>
              <a:t>persepsi </a:t>
            </a:r>
            <a:r>
              <a:rPr sz="2400" i="1" dirty="0">
                <a:latin typeface="Calibri"/>
                <a:cs typeface="Calibri"/>
              </a:rPr>
              <a:t>/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sensasi.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i="1" spc="-5" dirty="0">
                <a:latin typeface="Calibri"/>
                <a:cs typeface="Calibri"/>
              </a:rPr>
              <a:t>Stimulus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944" y="2758439"/>
            <a:ext cx="6992111" cy="39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14128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Relative </a:t>
            </a:r>
            <a:r>
              <a:rPr sz="3600" spc="-20" dirty="0"/>
              <a:t>Perceptual Attributes </a:t>
            </a:r>
            <a:r>
              <a:rPr sz="3600" spc="-5" dirty="0"/>
              <a:t>of</a:t>
            </a:r>
            <a:r>
              <a:rPr sz="3600" spc="75" dirty="0"/>
              <a:t> </a:t>
            </a:r>
            <a:r>
              <a:rPr sz="3600" spc="-5" dirty="0"/>
              <a:t>Color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17130" cy="35934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10" dirty="0">
                <a:latin typeface="Calibri"/>
                <a:cs typeface="Calibri"/>
              </a:rPr>
              <a:t>Brightness/Lightness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marR="15049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intensitas </a:t>
            </a:r>
            <a:r>
              <a:rPr sz="2200" spc="-10" dirty="0">
                <a:latin typeface="Calibri"/>
                <a:cs typeface="Calibri"/>
              </a:rPr>
              <a:t>(sering disebut </a:t>
            </a:r>
            <a:r>
              <a:rPr sz="2200" spc="-25" dirty="0">
                <a:latin typeface="Calibri"/>
                <a:cs typeface="Calibri"/>
              </a:rPr>
              <a:t>gray </a:t>
            </a:r>
            <a:r>
              <a:rPr sz="2200" spc="-10" dirty="0">
                <a:latin typeface="Calibri"/>
                <a:cs typeface="Calibri"/>
              </a:rPr>
              <a:t>levels pada </a:t>
            </a:r>
            <a:r>
              <a:rPr sz="2200" spc="-15" dirty="0">
                <a:latin typeface="Calibri"/>
                <a:cs typeface="Calibri"/>
              </a:rPr>
              <a:t>citra, </a:t>
            </a:r>
            <a:r>
              <a:rPr sz="2200" spc="-10" dirty="0">
                <a:latin typeface="Calibri"/>
                <a:cs typeface="Calibri"/>
              </a:rPr>
              <a:t>dapat </a:t>
            </a:r>
            <a:r>
              <a:rPr sz="2200" spc="-15" dirty="0">
                <a:latin typeface="Calibri"/>
                <a:cs typeface="Calibri"/>
              </a:rPr>
              <a:t>diukur  dengan </a:t>
            </a:r>
            <a:r>
              <a:rPr sz="2200" spc="-10" dirty="0">
                <a:latin typeface="Calibri"/>
                <a:cs typeface="Calibri"/>
              </a:rPr>
              <a:t>radiance </a:t>
            </a:r>
            <a:r>
              <a:rPr sz="2200" spc="-15" dirty="0">
                <a:latin typeface="Calibri"/>
                <a:cs typeface="Calibri"/>
              </a:rPr>
              <a:t>atau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luminance)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5" dirty="0">
                <a:latin typeface="Calibri"/>
                <a:cs typeface="Calibri"/>
              </a:rPr>
              <a:t>Hue/Chroma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panjang gelombang </a:t>
            </a:r>
            <a:r>
              <a:rPr sz="2200" spc="-10" dirty="0">
                <a:latin typeface="Calibri"/>
                <a:cs typeface="Calibri"/>
              </a:rPr>
              <a:t>dominan </a:t>
            </a:r>
            <a:r>
              <a:rPr sz="2200" spc="-5" dirty="0">
                <a:latin typeface="Calibri"/>
                <a:cs typeface="Calibri"/>
              </a:rPr>
              <a:t>dalam </a:t>
            </a:r>
            <a:r>
              <a:rPr sz="2200" spc="-15" dirty="0">
                <a:latin typeface="Calibri"/>
                <a:cs typeface="Calibri"/>
              </a:rPr>
              <a:t>campuran</a:t>
            </a:r>
            <a:r>
              <a:rPr sz="2200" spc="-5" dirty="0">
                <a:latin typeface="Calibri"/>
                <a:cs typeface="Calibri"/>
              </a:rPr>
              <a:t> gelombang</a:t>
            </a:r>
            <a:endParaRPr sz="2200">
              <a:latin typeface="Calibri"/>
              <a:cs typeface="Calibri"/>
            </a:endParaRPr>
          </a:p>
          <a:p>
            <a:pPr marL="527685" marR="5080" lvl="1" indent="-172720">
              <a:lnSpc>
                <a:spcPts val="2350"/>
              </a:lnSpc>
              <a:spcBef>
                <a:spcPts val="47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Kita </a:t>
            </a:r>
            <a:r>
              <a:rPr sz="2200" spc="-15" dirty="0">
                <a:latin typeface="Calibri"/>
                <a:cs typeface="Calibri"/>
              </a:rPr>
              <a:t>menyebut </a:t>
            </a:r>
            <a:r>
              <a:rPr sz="2200" spc="-10" dirty="0">
                <a:latin typeface="Calibri"/>
                <a:cs typeface="Calibri"/>
              </a:rPr>
              <a:t>suatu benda ‘merah’ </a:t>
            </a:r>
            <a:r>
              <a:rPr sz="2200" spc="-15" dirty="0">
                <a:latin typeface="Calibri"/>
                <a:cs typeface="Calibri"/>
              </a:rPr>
              <a:t>atau </a:t>
            </a:r>
            <a:r>
              <a:rPr sz="2200" spc="-5" dirty="0">
                <a:latin typeface="Calibri"/>
                <a:cs typeface="Calibri"/>
              </a:rPr>
              <a:t>‘biru’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berarti kita  menyebutkan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hue</a:t>
            </a:r>
            <a:r>
              <a:rPr sz="2200" spc="-20" dirty="0">
                <a:latin typeface="Calibri"/>
                <a:cs typeface="Calibri"/>
              </a:rPr>
              <a:t>-nya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5" dirty="0">
                <a:latin typeface="Calibri"/>
                <a:cs typeface="Calibri"/>
              </a:rPr>
              <a:t>Saturation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marR="829944" lvl="1" indent="-172720">
              <a:lnSpc>
                <a:spcPts val="2380"/>
              </a:lnSpc>
              <a:spcBef>
                <a:spcPts val="4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kemurnian </a:t>
            </a:r>
            <a:r>
              <a:rPr sz="2200" spc="-10" dirty="0">
                <a:latin typeface="Calibri"/>
                <a:cs typeface="Calibri"/>
              </a:rPr>
              <a:t>relatif </a:t>
            </a:r>
            <a:r>
              <a:rPr sz="2200" spc="-15" dirty="0">
                <a:latin typeface="Calibri"/>
                <a:cs typeface="Calibri"/>
              </a:rPr>
              <a:t>atau derajat </a:t>
            </a:r>
            <a:r>
              <a:rPr sz="2200" spc="-20" dirty="0">
                <a:latin typeface="Calibri"/>
                <a:cs typeface="Calibri"/>
              </a:rPr>
              <a:t>banyaknya </a:t>
            </a:r>
            <a:r>
              <a:rPr sz="2200" spc="-10" dirty="0">
                <a:latin typeface="Calibri"/>
                <a:cs typeface="Calibri"/>
              </a:rPr>
              <a:t>warna </a:t>
            </a:r>
            <a:r>
              <a:rPr sz="2200" spc="-5" dirty="0">
                <a:latin typeface="Calibri"/>
                <a:cs typeface="Calibri"/>
              </a:rPr>
              <a:t>murni  </a:t>
            </a:r>
            <a:r>
              <a:rPr sz="2200" spc="-10" dirty="0">
                <a:latin typeface="Calibri"/>
                <a:cs typeface="Calibri"/>
              </a:rPr>
              <a:t>dibandingkan </a:t>
            </a:r>
            <a:r>
              <a:rPr sz="2200" spc="-15" dirty="0">
                <a:latin typeface="Calibri"/>
                <a:cs typeface="Calibri"/>
              </a:rPr>
              <a:t>dengan </a:t>
            </a:r>
            <a:r>
              <a:rPr sz="2200" spc="-10" dirty="0">
                <a:latin typeface="Calibri"/>
                <a:cs typeface="Calibri"/>
              </a:rPr>
              <a:t>warna putih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murni.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33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Theory: </a:t>
            </a:r>
            <a:r>
              <a:rPr sz="3600" spc="-35" dirty="0"/>
              <a:t>Trichromatic </a:t>
            </a:r>
            <a:r>
              <a:rPr sz="3600" spc="-5" dirty="0"/>
              <a:t>Color</a:t>
            </a:r>
            <a:r>
              <a:rPr sz="3600" spc="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6742937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6742937" y="653796"/>
                </a:lnTo>
                <a:lnTo>
                  <a:pt x="6785359" y="645231"/>
                </a:lnTo>
                <a:lnTo>
                  <a:pt x="6819995" y="621877"/>
                </a:lnTo>
                <a:lnTo>
                  <a:pt x="6843343" y="587241"/>
                </a:lnTo>
                <a:lnTo>
                  <a:pt x="6851904" y="544830"/>
                </a:lnTo>
                <a:lnTo>
                  <a:pt x="6851904" y="108965"/>
                </a:lnTo>
                <a:lnTo>
                  <a:pt x="6843343" y="66549"/>
                </a:lnTo>
                <a:lnTo>
                  <a:pt x="6819995" y="31913"/>
                </a:lnTo>
                <a:lnTo>
                  <a:pt x="6785359" y="8562"/>
                </a:lnTo>
                <a:lnTo>
                  <a:pt x="6742937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6742937" y="0"/>
                </a:lnTo>
                <a:lnTo>
                  <a:pt x="6785359" y="8562"/>
                </a:lnTo>
                <a:lnTo>
                  <a:pt x="6819995" y="31913"/>
                </a:lnTo>
                <a:lnTo>
                  <a:pt x="6843343" y="66549"/>
                </a:lnTo>
                <a:lnTo>
                  <a:pt x="6851904" y="108965"/>
                </a:lnTo>
                <a:lnTo>
                  <a:pt x="6851904" y="544830"/>
                </a:lnTo>
                <a:lnTo>
                  <a:pt x="6843343" y="587241"/>
                </a:lnTo>
                <a:lnTo>
                  <a:pt x="6819995" y="621877"/>
                </a:lnTo>
                <a:lnTo>
                  <a:pt x="6785359" y="645231"/>
                </a:lnTo>
                <a:lnTo>
                  <a:pt x="6742937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1802333"/>
            <a:ext cx="7703820" cy="4360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5080" indent="-17272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Thomas </a:t>
            </a:r>
            <a:r>
              <a:rPr sz="2400" spc="-45" dirty="0">
                <a:latin typeface="Calibri"/>
                <a:cs typeface="Calibri"/>
              </a:rPr>
              <a:t>Young </a:t>
            </a:r>
            <a:r>
              <a:rPr sz="2400" spc="-5" dirty="0">
                <a:latin typeface="Calibri"/>
                <a:cs typeface="Calibri"/>
              </a:rPr>
              <a:t>(1802) </a:t>
            </a:r>
            <a:r>
              <a:rPr sz="2400" spc="-10" dirty="0">
                <a:latin typeface="Calibri"/>
                <a:cs typeface="Calibri"/>
              </a:rPr>
              <a:t>proposed that 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5" dirty="0">
                <a:latin typeface="Calibri"/>
                <a:cs typeface="Calibri"/>
              </a:rPr>
              <a:t>photoreceptors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eye. </a:t>
            </a:r>
            <a:r>
              <a:rPr sz="2400" spc="-45" dirty="0">
                <a:latin typeface="Calibri"/>
                <a:cs typeface="Calibri"/>
              </a:rPr>
              <a:t>Young </a:t>
            </a:r>
            <a:r>
              <a:rPr sz="2400" spc="-10" dirty="0">
                <a:latin typeface="Calibri"/>
                <a:cs typeface="Calibri"/>
              </a:rPr>
              <a:t>believed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 variables </a:t>
            </a:r>
            <a:r>
              <a:rPr sz="2400" spc="-5" dirty="0">
                <a:latin typeface="Calibri"/>
                <a:cs typeface="Calibri"/>
              </a:rPr>
              <a:t>responsible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our color </a:t>
            </a:r>
            <a:r>
              <a:rPr sz="2400" spc="-5" dirty="0">
                <a:latin typeface="Calibri"/>
                <a:cs typeface="Calibri"/>
              </a:rPr>
              <a:t>vision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eye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light.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ts val="2735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James </a:t>
            </a:r>
            <a:r>
              <a:rPr sz="2400" spc="-5" dirty="0">
                <a:latin typeface="Calibri"/>
                <a:cs typeface="Calibri"/>
              </a:rPr>
              <a:t>Clerk </a:t>
            </a:r>
            <a:r>
              <a:rPr sz="2400" spc="-10" dirty="0">
                <a:latin typeface="Calibri"/>
                <a:cs typeface="Calibri"/>
              </a:rPr>
              <a:t>Maxwell </a:t>
            </a:r>
            <a:r>
              <a:rPr sz="2400" spc="-5" dirty="0">
                <a:latin typeface="Calibri"/>
                <a:cs typeface="Calibri"/>
              </a:rPr>
              <a:t>(1855) </a:t>
            </a:r>
            <a:r>
              <a:rPr sz="2400" spc="-15" dirty="0">
                <a:latin typeface="Calibri"/>
                <a:cs typeface="Calibri"/>
              </a:rPr>
              <a:t>demonstrated </a:t>
            </a:r>
            <a:r>
              <a:rPr sz="2400" spc="-10" dirty="0">
                <a:latin typeface="Calibri"/>
                <a:cs typeface="Calibri"/>
              </a:rPr>
              <a:t>that 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matched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mixture of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spc="-5" dirty="0">
                <a:latin typeface="Calibri"/>
                <a:cs typeface="Calibri"/>
              </a:rPr>
              <a:t>(3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primaries).</a:t>
            </a:r>
            <a:endParaRPr sz="2400">
              <a:latin typeface="Calibri"/>
              <a:cs typeface="Calibri"/>
            </a:endParaRPr>
          </a:p>
          <a:p>
            <a:pPr marL="184785" marR="151130" indent="-172720" algn="just">
              <a:lnSpc>
                <a:spcPct val="901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Hermann </a:t>
            </a:r>
            <a:r>
              <a:rPr sz="2400" spc="-15" dirty="0">
                <a:latin typeface="Calibri"/>
                <a:cs typeface="Calibri"/>
              </a:rPr>
              <a:t>von </a:t>
            </a:r>
            <a:r>
              <a:rPr sz="2400" spc="-5" dirty="0">
                <a:latin typeface="Calibri"/>
                <a:cs typeface="Calibri"/>
              </a:rPr>
              <a:t>Helmholtz </a:t>
            </a:r>
            <a:r>
              <a:rPr sz="2400" spc="-10" dirty="0">
                <a:latin typeface="Calibri"/>
                <a:cs typeface="Calibri"/>
              </a:rPr>
              <a:t>supported </a:t>
            </a:r>
            <a:r>
              <a:rPr sz="2400" spc="-25" dirty="0">
                <a:latin typeface="Calibri"/>
                <a:cs typeface="Calibri"/>
              </a:rPr>
              <a:t>Maxwell’s </a:t>
            </a:r>
            <a:r>
              <a:rPr sz="2400" spc="-10" dirty="0">
                <a:latin typeface="Calibri"/>
                <a:cs typeface="Calibri"/>
              </a:rPr>
              <a:t>experimental 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proposing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hypothesis of </a:t>
            </a:r>
            <a:r>
              <a:rPr sz="2400" dirty="0">
                <a:latin typeface="Calibri"/>
                <a:cs typeface="Calibri"/>
              </a:rPr>
              <a:t>3 channels with </a:t>
            </a:r>
            <a:r>
              <a:rPr sz="2400" spc="-20" dirty="0">
                <a:latin typeface="Calibri"/>
                <a:cs typeface="Calibri"/>
              </a:rPr>
              <a:t>different  </a:t>
            </a:r>
            <a:r>
              <a:rPr sz="2400" spc="-10" dirty="0">
                <a:latin typeface="Calibri"/>
                <a:cs typeface="Calibri"/>
              </a:rPr>
              <a:t>spectral </a:t>
            </a:r>
            <a:r>
              <a:rPr sz="2400" spc="-5" dirty="0">
                <a:latin typeface="Calibri"/>
                <a:cs typeface="Calibri"/>
              </a:rPr>
              <a:t>sensitivities.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59880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Young-Helmholtz </a:t>
            </a:r>
            <a:r>
              <a:rPr sz="2400" spc="-20" dirty="0">
                <a:latin typeface="Calibri"/>
                <a:cs typeface="Calibri"/>
              </a:rPr>
              <a:t>Trichromatic </a:t>
            </a:r>
            <a:r>
              <a:rPr sz="2400" spc="-5" dirty="0">
                <a:latin typeface="Calibri"/>
                <a:cs typeface="Calibri"/>
              </a:rPr>
              <a:t>Theory of Color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1975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073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Apakah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5" dirty="0">
                <a:latin typeface="Carlito"/>
                <a:cs typeface="Carlito"/>
              </a:rPr>
              <a:t>bisa melihat </a:t>
            </a:r>
            <a:r>
              <a:rPr sz="2400" spc="-10" dirty="0">
                <a:latin typeface="Carlito"/>
                <a:cs typeface="Carlito"/>
              </a:rPr>
              <a:t>sesuatu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323813"/>
            <a:ext cx="2578735" cy="4351020"/>
            <a:chOff x="1903476" y="2394204"/>
            <a:chExt cx="2578735" cy="4351020"/>
          </a:xfrm>
        </p:grpSpPr>
        <p:sp>
          <p:nvSpPr>
            <p:cNvPr id="5" name="object 5"/>
            <p:cNvSpPr/>
            <p:nvPr/>
          </p:nvSpPr>
          <p:spPr>
            <a:xfrm>
              <a:off x="2110740" y="2394204"/>
              <a:ext cx="2165604" cy="2222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476" y="4594858"/>
              <a:ext cx="2578607" cy="2150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96000" y="2267186"/>
            <a:ext cx="2193036" cy="2203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542" y="4644509"/>
            <a:ext cx="2535936" cy="206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035685">
              <a:lnSpc>
                <a:spcPts val="3890"/>
              </a:lnSpc>
              <a:spcBef>
                <a:spcPts val="1155"/>
              </a:spcBef>
            </a:pPr>
            <a:r>
              <a:rPr sz="3600" spc="-25" dirty="0"/>
              <a:t>Young-Helmholtz </a:t>
            </a:r>
            <a:r>
              <a:rPr sz="3600" spc="-35" dirty="0"/>
              <a:t>Trichromatic </a:t>
            </a:r>
            <a:r>
              <a:rPr sz="3600" spc="-5" dirty="0"/>
              <a:t>Theory of  Color</a:t>
            </a:r>
            <a:r>
              <a:rPr sz="3600" spc="-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644130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receptors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retina that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responsible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perception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color.</a:t>
            </a:r>
            <a:endParaRPr sz="2400">
              <a:latin typeface="Calibri"/>
              <a:cs typeface="Calibri"/>
            </a:endParaRPr>
          </a:p>
          <a:p>
            <a:pPr marL="527685" marR="44259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One </a:t>
            </a:r>
            <a:r>
              <a:rPr sz="2200" spc="-15" dirty="0">
                <a:latin typeface="Calibri"/>
                <a:cs typeface="Calibri"/>
              </a:rPr>
              <a:t>receptor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color green,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color blue </a:t>
            </a:r>
            <a:r>
              <a:rPr sz="2200" spc="-5" dirty="0">
                <a:latin typeface="Calibri"/>
                <a:cs typeface="Calibri"/>
              </a:rPr>
              <a:t>and a </a:t>
            </a:r>
            <a:r>
              <a:rPr sz="2200" spc="-15" dirty="0">
                <a:latin typeface="Calibri"/>
                <a:cs typeface="Calibri"/>
              </a:rPr>
              <a:t>third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color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red.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ts val="2735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combined </a:t>
            </a:r>
            <a:r>
              <a:rPr sz="2400" spc="-15" dirty="0">
                <a:latin typeface="Calibri"/>
                <a:cs typeface="Calibri"/>
              </a:rPr>
              <a:t>to form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visible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spectrum.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1611" y="4518659"/>
            <a:ext cx="3162300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62502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</a:pPr>
            <a:r>
              <a:rPr sz="3200" spc="-20" dirty="0"/>
              <a:t>Warna </a:t>
            </a:r>
            <a:r>
              <a:rPr sz="3200" spc="-5" dirty="0"/>
              <a:t>Primer </a:t>
            </a:r>
            <a:r>
              <a:rPr sz="3200" dirty="0"/>
              <a:t>vs </a:t>
            </a:r>
            <a:r>
              <a:rPr sz="3200" spc="-5" dirty="0"/>
              <a:t>Sekunder </a:t>
            </a:r>
            <a:r>
              <a:rPr sz="3200" spc="-35" dirty="0"/>
              <a:t>Pada</a:t>
            </a:r>
            <a:r>
              <a:rPr sz="3200" spc="-110" dirty="0"/>
              <a:t> </a:t>
            </a:r>
            <a:r>
              <a:rPr sz="3200" spc="-40" dirty="0"/>
              <a:t>Cahaya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3518154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3518154" y="653796"/>
                </a:lnTo>
                <a:lnTo>
                  <a:pt x="3560575" y="645231"/>
                </a:lnTo>
                <a:lnTo>
                  <a:pt x="3595211" y="621877"/>
                </a:lnTo>
                <a:lnTo>
                  <a:pt x="3618559" y="587241"/>
                </a:lnTo>
                <a:lnTo>
                  <a:pt x="3627120" y="544830"/>
                </a:lnTo>
                <a:lnTo>
                  <a:pt x="3627120" y="108965"/>
                </a:lnTo>
                <a:lnTo>
                  <a:pt x="3618559" y="66549"/>
                </a:lnTo>
                <a:lnTo>
                  <a:pt x="3595211" y="31913"/>
                </a:lnTo>
                <a:lnTo>
                  <a:pt x="3560575" y="8562"/>
                </a:lnTo>
                <a:lnTo>
                  <a:pt x="3518154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3518154" y="0"/>
                </a:lnTo>
                <a:lnTo>
                  <a:pt x="3560575" y="8562"/>
                </a:lnTo>
                <a:lnTo>
                  <a:pt x="3595211" y="31913"/>
                </a:lnTo>
                <a:lnTo>
                  <a:pt x="3618559" y="66549"/>
                </a:lnTo>
                <a:lnTo>
                  <a:pt x="3627120" y="108965"/>
                </a:lnTo>
                <a:lnTo>
                  <a:pt x="3627120" y="544830"/>
                </a:lnTo>
                <a:lnTo>
                  <a:pt x="3618559" y="587241"/>
                </a:lnTo>
                <a:lnTo>
                  <a:pt x="3595211" y="621877"/>
                </a:lnTo>
                <a:lnTo>
                  <a:pt x="3560575" y="645231"/>
                </a:lnTo>
                <a:lnTo>
                  <a:pt x="3518154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780308"/>
            <a:ext cx="2624455" cy="4382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(R)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green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blue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(B)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sekunder: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magenta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(R+B)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cyan</a:t>
            </a:r>
            <a:r>
              <a:rPr sz="2200" spc="-5" dirty="0">
                <a:latin typeface="Calibri"/>
                <a:cs typeface="Calibri"/>
              </a:rPr>
              <a:t> (G+B)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yellow(R+G)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R+G+B: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putih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alibri"/>
              <a:cs typeface="Calibri"/>
            </a:endParaRPr>
          </a:p>
          <a:p>
            <a:pPr marL="8572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Additive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7717" y="2158356"/>
            <a:ext cx="4047767" cy="351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3666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Three </a:t>
            </a:r>
            <a:r>
              <a:rPr sz="3600" spc="-5" dirty="0"/>
              <a:t>Sensitive</a:t>
            </a:r>
            <a:r>
              <a:rPr sz="3600" spc="-15" dirty="0"/>
              <a:t> </a:t>
            </a:r>
            <a:r>
              <a:rPr sz="3600" dirty="0"/>
              <a:t>Channels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324090" cy="369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Three sensitive </a:t>
            </a:r>
            <a:r>
              <a:rPr sz="2400" dirty="0">
                <a:latin typeface="Calibri"/>
                <a:cs typeface="Calibri"/>
              </a:rPr>
              <a:t>channels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b="1" spc="-5" dirty="0">
                <a:latin typeface="Calibri"/>
                <a:cs typeface="Calibri"/>
              </a:rPr>
              <a:t>simply </a:t>
            </a:r>
            <a:r>
              <a:rPr sz="2400" b="1" spc="-10" dirty="0">
                <a:latin typeface="Calibri"/>
                <a:cs typeface="Calibri"/>
              </a:rPr>
              <a:t>additive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response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light.</a:t>
            </a:r>
            <a:endParaRPr sz="2400">
              <a:latin typeface="Calibri"/>
              <a:cs typeface="Calibri"/>
            </a:endParaRPr>
          </a:p>
          <a:p>
            <a:pPr marL="527685" marR="6413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dapat </a:t>
            </a:r>
            <a:r>
              <a:rPr sz="2200" spc="-5" dirty="0">
                <a:latin typeface="Calibri"/>
                <a:cs typeface="Calibri"/>
              </a:rPr>
              <a:t>menjadi </a:t>
            </a:r>
            <a:r>
              <a:rPr sz="2200" spc="-10" dirty="0">
                <a:latin typeface="Calibri"/>
                <a:cs typeface="Calibri"/>
              </a:rPr>
              <a:t>warna kuning, </a:t>
            </a:r>
            <a:r>
              <a:rPr sz="2200" spc="-15" dirty="0">
                <a:latin typeface="Calibri"/>
                <a:cs typeface="Calibri"/>
              </a:rPr>
              <a:t>yang </a:t>
            </a:r>
            <a:r>
              <a:rPr sz="2200" spc="-5" dirty="0">
                <a:latin typeface="Calibri"/>
                <a:cs typeface="Calibri"/>
              </a:rPr>
              <a:t>tidak  </a:t>
            </a:r>
            <a:r>
              <a:rPr sz="2200" spc="-10" dirty="0">
                <a:latin typeface="Calibri"/>
                <a:cs typeface="Calibri"/>
              </a:rPr>
              <a:t>menampilkan unsur </a:t>
            </a: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</a:t>
            </a:r>
            <a:r>
              <a:rPr sz="2200" spc="-5" dirty="0">
                <a:latin typeface="Calibri"/>
                <a:cs typeface="Calibri"/>
              </a:rPr>
              <a:t>(tidak ada </a:t>
            </a:r>
            <a:r>
              <a:rPr sz="2200" spc="-25" dirty="0">
                <a:latin typeface="Calibri"/>
                <a:cs typeface="Calibri"/>
              </a:rPr>
              <a:t>efek </a:t>
            </a:r>
            <a:r>
              <a:rPr sz="2200" spc="-10" dirty="0">
                <a:latin typeface="Calibri"/>
                <a:cs typeface="Calibri"/>
              </a:rPr>
              <a:t>reddish-  green)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527685" marR="5080" lvl="1" indent="-172720">
              <a:lnSpc>
                <a:spcPts val="2380"/>
              </a:lnSpc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Campuran warna </a:t>
            </a:r>
            <a:r>
              <a:rPr sz="2200" spc="-35" dirty="0">
                <a:latin typeface="Calibri"/>
                <a:cs typeface="Calibri"/>
              </a:rPr>
              <a:t>Yellow </a:t>
            </a:r>
            <a:r>
              <a:rPr sz="2200" spc="-10" dirty="0">
                <a:latin typeface="Calibri"/>
                <a:cs typeface="Calibri"/>
              </a:rPr>
              <a:t>dan </a:t>
            </a:r>
            <a:r>
              <a:rPr sz="2200" spc="-5" dirty="0">
                <a:latin typeface="Calibri"/>
                <a:cs typeface="Calibri"/>
              </a:rPr>
              <a:t>Blue </a:t>
            </a:r>
            <a:r>
              <a:rPr sz="2200" spc="-10" dirty="0">
                <a:latin typeface="Calibri"/>
                <a:cs typeface="Calibri"/>
              </a:rPr>
              <a:t>dapat menghasilkan putih  </a:t>
            </a:r>
            <a:r>
              <a:rPr sz="2200" spc="-15" dirty="0">
                <a:latin typeface="Calibri"/>
                <a:cs typeface="Calibri"/>
              </a:rPr>
              <a:t>yang </a:t>
            </a:r>
            <a:r>
              <a:rPr sz="2200" spc="-5" dirty="0">
                <a:latin typeface="Calibri"/>
                <a:cs typeface="Calibri"/>
              </a:rPr>
              <a:t>tidak </a:t>
            </a:r>
            <a:r>
              <a:rPr sz="2200" spc="-10" dirty="0">
                <a:latin typeface="Calibri"/>
                <a:cs typeface="Calibri"/>
              </a:rPr>
              <a:t>menampilkan unsur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Yellow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527685" marR="340995" lvl="1" indent="-172720">
              <a:lnSpc>
                <a:spcPts val="2380"/>
              </a:lnSpc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Blue dan </a:t>
            </a:r>
            <a:r>
              <a:rPr sz="2200" spc="-35" dirty="0">
                <a:latin typeface="Calibri"/>
                <a:cs typeface="Calibri"/>
              </a:rPr>
              <a:t>Yellow </a:t>
            </a:r>
            <a:r>
              <a:rPr sz="2200" spc="-10" dirty="0">
                <a:latin typeface="Calibri"/>
                <a:cs typeface="Calibri"/>
              </a:rPr>
              <a:t>dapat </a:t>
            </a:r>
            <a:r>
              <a:rPr sz="2200" spc="-15" dirty="0">
                <a:latin typeface="Calibri"/>
                <a:cs typeface="Calibri"/>
              </a:rPr>
              <a:t>bercampur dengan </a:t>
            </a: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 </a:t>
            </a:r>
            <a:r>
              <a:rPr sz="2200" spc="-15" dirty="0">
                <a:latin typeface="Calibri"/>
                <a:cs typeface="Calibri"/>
              </a:rPr>
              <a:t>dengan </a:t>
            </a:r>
            <a:r>
              <a:rPr sz="2200" spc="-20" dirty="0">
                <a:latin typeface="Calibri"/>
                <a:cs typeface="Calibri"/>
              </a:rPr>
              <a:t>tetap </a:t>
            </a:r>
            <a:r>
              <a:rPr sz="2200" spc="-10" dirty="0">
                <a:latin typeface="Calibri"/>
                <a:cs typeface="Calibri"/>
              </a:rPr>
              <a:t>menampilkan unsur warna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kandungannya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20128" y="3229355"/>
            <a:ext cx="829055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0128" y="4364735"/>
            <a:ext cx="848868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4423" y="5692140"/>
            <a:ext cx="3838955" cy="362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29101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Theory: </a:t>
            </a:r>
            <a:r>
              <a:rPr sz="3600" spc="-10" dirty="0"/>
              <a:t>Opponent </a:t>
            </a:r>
            <a:r>
              <a:rPr sz="3600" spc="-5" dirty="0"/>
              <a:t>Color</a:t>
            </a:r>
            <a:r>
              <a:rPr sz="3600" spc="35" dirty="0"/>
              <a:t> </a:t>
            </a:r>
            <a:r>
              <a:rPr sz="3600" spc="-5" dirty="0"/>
              <a:t>Theory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pc="-15" dirty="0"/>
              <a:t>Ewald </a:t>
            </a:r>
            <a:r>
              <a:rPr dirty="0"/>
              <a:t>Hering </a:t>
            </a:r>
            <a:r>
              <a:rPr spc="-5" dirty="0"/>
              <a:t>(1892) </a:t>
            </a:r>
            <a:r>
              <a:rPr spc="-10" dirty="0"/>
              <a:t>pointed </a:t>
            </a:r>
            <a:r>
              <a:rPr spc="-5" dirty="0"/>
              <a:t>out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10" dirty="0"/>
              <a:t>antagonism</a:t>
            </a:r>
          </a:p>
          <a:p>
            <a:pPr marL="184785">
              <a:lnSpc>
                <a:spcPts val="2740"/>
              </a:lnSpc>
            </a:pPr>
            <a:r>
              <a:rPr spc="-5" dirty="0"/>
              <a:t>between certain</a:t>
            </a:r>
            <a:r>
              <a:rPr spc="-20" dirty="0"/>
              <a:t> </a:t>
            </a:r>
            <a:r>
              <a:rPr spc="-5" dirty="0"/>
              <a:t>hues.</a:t>
            </a:r>
          </a:p>
          <a:p>
            <a:pPr marL="184785" marR="62611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dirty="0"/>
              <a:t>Hering </a:t>
            </a:r>
            <a:r>
              <a:rPr spc="-10" dirty="0"/>
              <a:t>proposed </a:t>
            </a:r>
            <a:r>
              <a:rPr spc="-5" dirty="0"/>
              <a:t>that </a:t>
            </a:r>
            <a:r>
              <a:rPr spc="-10" dirty="0"/>
              <a:t>there </a:t>
            </a:r>
            <a:r>
              <a:rPr spc="-15" dirty="0"/>
              <a:t>were </a:t>
            </a:r>
            <a:r>
              <a:rPr spc="-10" dirty="0"/>
              <a:t>three </a:t>
            </a:r>
            <a:r>
              <a:rPr spc="-15" dirty="0"/>
              <a:t>separated  </a:t>
            </a:r>
            <a:r>
              <a:rPr spc="-10" dirty="0"/>
              <a:t>antagonistic (opponent) </a:t>
            </a:r>
            <a:r>
              <a:rPr spc="-5" dirty="0"/>
              <a:t>channels </a:t>
            </a:r>
            <a:r>
              <a:rPr dirty="0"/>
              <a:t>in the</a:t>
            </a:r>
            <a:r>
              <a:rPr spc="-20" dirty="0"/>
              <a:t> </a:t>
            </a:r>
            <a:r>
              <a:rPr spc="-10" dirty="0"/>
              <a:t>retina: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832178"/>
            <a:ext cx="1642110" cy="10826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R-G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Y-B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B-W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9084" y="2105227"/>
            <a:ext cx="158750" cy="536575"/>
          </a:xfrm>
          <a:custGeom>
            <a:avLst/>
            <a:gdLst/>
            <a:ahLst/>
            <a:cxnLst/>
            <a:rect l="l" t="t" r="r" b="b"/>
            <a:pathLst>
              <a:path w="158750" h="536575">
                <a:moveTo>
                  <a:pt x="0" y="0"/>
                </a:moveTo>
                <a:lnTo>
                  <a:pt x="30866" y="1045"/>
                </a:lnTo>
                <a:lnTo>
                  <a:pt x="56054" y="3889"/>
                </a:lnTo>
                <a:lnTo>
                  <a:pt x="73026" y="8090"/>
                </a:lnTo>
                <a:lnTo>
                  <a:pt x="79248" y="13207"/>
                </a:lnTo>
                <a:lnTo>
                  <a:pt x="79248" y="255015"/>
                </a:lnTo>
                <a:lnTo>
                  <a:pt x="85469" y="260133"/>
                </a:lnTo>
                <a:lnTo>
                  <a:pt x="102441" y="264334"/>
                </a:lnTo>
                <a:lnTo>
                  <a:pt x="127629" y="267178"/>
                </a:lnTo>
                <a:lnTo>
                  <a:pt x="158496" y="268223"/>
                </a:lnTo>
                <a:lnTo>
                  <a:pt x="127629" y="269269"/>
                </a:lnTo>
                <a:lnTo>
                  <a:pt x="102441" y="272113"/>
                </a:lnTo>
                <a:lnTo>
                  <a:pt x="85469" y="276314"/>
                </a:lnTo>
                <a:lnTo>
                  <a:pt x="79248" y="281431"/>
                </a:lnTo>
                <a:lnTo>
                  <a:pt x="79248" y="523239"/>
                </a:lnTo>
                <a:lnTo>
                  <a:pt x="73026" y="528357"/>
                </a:lnTo>
                <a:lnTo>
                  <a:pt x="56054" y="532558"/>
                </a:lnTo>
                <a:lnTo>
                  <a:pt x="30866" y="535402"/>
                </a:lnTo>
                <a:lnTo>
                  <a:pt x="0" y="536447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6657" y="1858313"/>
            <a:ext cx="1085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657" y="2208096"/>
            <a:ext cx="1150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Luminance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5444" y="2335413"/>
            <a:ext cx="421005" cy="76200"/>
          </a:xfrm>
          <a:custGeom>
            <a:avLst/>
            <a:gdLst/>
            <a:ahLst/>
            <a:cxnLst/>
            <a:rect l="l" t="t" r="r" b="b"/>
            <a:pathLst>
              <a:path w="421005" h="76200">
                <a:moveTo>
                  <a:pt x="344677" y="0"/>
                </a:moveTo>
                <a:lnTo>
                  <a:pt x="344677" y="76199"/>
                </a:lnTo>
                <a:lnTo>
                  <a:pt x="408177" y="44449"/>
                </a:lnTo>
                <a:lnTo>
                  <a:pt x="357377" y="44449"/>
                </a:lnTo>
                <a:lnTo>
                  <a:pt x="357377" y="31749"/>
                </a:lnTo>
                <a:lnTo>
                  <a:pt x="408177" y="31749"/>
                </a:lnTo>
                <a:lnTo>
                  <a:pt x="344677" y="0"/>
                </a:lnTo>
                <a:close/>
              </a:path>
              <a:path w="421005" h="76200">
                <a:moveTo>
                  <a:pt x="34467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44677" y="44449"/>
                </a:lnTo>
                <a:lnTo>
                  <a:pt x="344677" y="31749"/>
                </a:lnTo>
                <a:close/>
              </a:path>
              <a:path w="421005" h="76200">
                <a:moveTo>
                  <a:pt x="408177" y="31749"/>
                </a:moveTo>
                <a:lnTo>
                  <a:pt x="357377" y="31749"/>
                </a:lnTo>
                <a:lnTo>
                  <a:pt x="357377" y="44449"/>
                </a:lnTo>
                <a:lnTo>
                  <a:pt x="408177" y="44449"/>
                </a:lnTo>
                <a:lnTo>
                  <a:pt x="420877" y="38099"/>
                </a:lnTo>
                <a:lnTo>
                  <a:pt x="408177" y="317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6742937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6742937" y="653796"/>
                </a:lnTo>
                <a:lnTo>
                  <a:pt x="6785359" y="645231"/>
                </a:lnTo>
                <a:lnTo>
                  <a:pt x="6819995" y="621877"/>
                </a:lnTo>
                <a:lnTo>
                  <a:pt x="6843343" y="587241"/>
                </a:lnTo>
                <a:lnTo>
                  <a:pt x="6851904" y="544830"/>
                </a:lnTo>
                <a:lnTo>
                  <a:pt x="6851904" y="108965"/>
                </a:lnTo>
                <a:lnTo>
                  <a:pt x="6843343" y="66549"/>
                </a:lnTo>
                <a:lnTo>
                  <a:pt x="6819995" y="31913"/>
                </a:lnTo>
                <a:lnTo>
                  <a:pt x="6785359" y="8562"/>
                </a:lnTo>
                <a:lnTo>
                  <a:pt x="6742937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6742937" y="0"/>
                </a:lnTo>
                <a:lnTo>
                  <a:pt x="6785359" y="8562"/>
                </a:lnTo>
                <a:lnTo>
                  <a:pt x="6819995" y="31913"/>
                </a:lnTo>
                <a:lnTo>
                  <a:pt x="6843343" y="66549"/>
                </a:lnTo>
                <a:lnTo>
                  <a:pt x="6851904" y="108965"/>
                </a:lnTo>
                <a:lnTo>
                  <a:pt x="6851904" y="544830"/>
                </a:lnTo>
                <a:lnTo>
                  <a:pt x="6843343" y="587241"/>
                </a:lnTo>
                <a:lnTo>
                  <a:pt x="6819995" y="621877"/>
                </a:lnTo>
                <a:lnTo>
                  <a:pt x="6785359" y="645231"/>
                </a:lnTo>
                <a:lnTo>
                  <a:pt x="6742937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0509" y="4588588"/>
            <a:ext cx="7305040" cy="1781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Boynton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Gordon </a:t>
            </a:r>
            <a:r>
              <a:rPr sz="2400" spc="-5" dirty="0">
                <a:latin typeface="Calibri"/>
                <a:cs typeface="Calibri"/>
              </a:rPr>
              <a:t>(1965) </a:t>
            </a:r>
            <a:r>
              <a:rPr sz="2400" spc="-10" dirty="0">
                <a:latin typeface="Calibri"/>
                <a:cs typeface="Calibri"/>
              </a:rPr>
              <a:t>proposed that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20" dirty="0">
                <a:latin typeface="Calibri"/>
                <a:cs typeface="Calibri"/>
              </a:rPr>
              <a:t>four  </a:t>
            </a:r>
            <a:r>
              <a:rPr sz="2400" spc="-5" dirty="0">
                <a:latin typeface="Calibri"/>
                <a:cs typeface="Calibri"/>
              </a:rPr>
              <a:t>unique hues </a:t>
            </a:r>
            <a:r>
              <a:rPr sz="2400" spc="-10" dirty="0">
                <a:latin typeface="Calibri"/>
                <a:cs typeface="Calibri"/>
              </a:rPr>
              <a:t>(red, green, yellow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blue),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hues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spc="-10" dirty="0">
                <a:latin typeface="Calibri"/>
                <a:cs typeface="Calibri"/>
              </a:rPr>
              <a:t>produced.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Calibri"/>
              <a:cs typeface="Calibri"/>
            </a:endParaRPr>
          </a:p>
          <a:p>
            <a:pPr marL="422909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Opponent </a:t>
            </a:r>
            <a:r>
              <a:rPr sz="2400" spc="-5" dirty="0">
                <a:latin typeface="Calibri"/>
                <a:cs typeface="Calibri"/>
              </a:rPr>
              <a:t>Theory of Color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493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The </a:t>
            </a:r>
            <a:r>
              <a:rPr sz="3600" spc="-10" dirty="0"/>
              <a:t>Opponent </a:t>
            </a:r>
            <a:r>
              <a:rPr sz="3600" spc="-5" dirty="0"/>
              <a:t>Theory of Color 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726045" cy="23609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four </a:t>
            </a:r>
            <a:r>
              <a:rPr sz="2400" spc="-5" dirty="0">
                <a:latin typeface="Calibri"/>
                <a:cs typeface="Calibri"/>
              </a:rPr>
              <a:t>unique hues of </a:t>
            </a:r>
            <a:r>
              <a:rPr sz="2400" spc="-10" dirty="0">
                <a:latin typeface="Calibri"/>
                <a:cs typeface="Calibri"/>
              </a:rPr>
              <a:t>red, green, yellow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blue </a:t>
            </a:r>
            <a:r>
              <a:rPr sz="2400" dirty="0">
                <a:latin typeface="Calibri"/>
                <a:cs typeface="Calibri"/>
              </a:rPr>
              <a:t>when 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0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white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black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six </a:t>
            </a:r>
            <a:r>
              <a:rPr sz="2400" spc="-10" dirty="0">
                <a:latin typeface="Calibri"/>
                <a:cs typeface="Calibri"/>
              </a:rPr>
              <a:t>basic  color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ts val="251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green are not </a:t>
            </a:r>
            <a:r>
              <a:rPr sz="2200" spc="-5" dirty="0">
                <a:latin typeface="Calibri"/>
                <a:cs typeface="Calibri"/>
              </a:rPr>
              <a:t>only unique </a:t>
            </a:r>
            <a:r>
              <a:rPr sz="2200" spc="-10" dirty="0">
                <a:latin typeface="Calibri"/>
                <a:cs typeface="Calibri"/>
              </a:rPr>
              <a:t>hues but are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psychologically opponent color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sensations.</a:t>
            </a:r>
            <a:endParaRPr sz="2200">
              <a:latin typeface="Calibri"/>
              <a:cs typeface="Calibri"/>
            </a:endParaRPr>
          </a:p>
          <a:p>
            <a:pPr marL="527685" marR="69850" lvl="1" indent="-172720">
              <a:lnSpc>
                <a:spcPts val="2380"/>
              </a:lnSpc>
              <a:spcBef>
                <a:spcPts val="4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60" dirty="0">
                <a:latin typeface="Calibri"/>
                <a:cs typeface="Calibri"/>
              </a:rPr>
              <a:t>way, </a:t>
            </a:r>
            <a:r>
              <a:rPr sz="2200" spc="-10" dirty="0">
                <a:latin typeface="Calibri"/>
                <a:cs typeface="Calibri"/>
              </a:rPr>
              <a:t>yellow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blue are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opponent </a:t>
            </a:r>
            <a:r>
              <a:rPr sz="2200" spc="-5" dirty="0">
                <a:latin typeface="Calibri"/>
                <a:cs typeface="Calibri"/>
              </a:rPr>
              <a:t>pair of </a:t>
            </a:r>
            <a:r>
              <a:rPr sz="2200" spc="-10" dirty="0">
                <a:latin typeface="Calibri"/>
                <a:cs typeface="Calibri"/>
              </a:rPr>
              <a:t>color  perceptions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white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black.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0088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798576" y="0"/>
                </a:moveTo>
                <a:lnTo>
                  <a:pt x="0" y="0"/>
                </a:lnTo>
                <a:lnTo>
                  <a:pt x="0" y="783336"/>
                </a:lnTo>
                <a:lnTo>
                  <a:pt x="798576" y="783336"/>
                </a:lnTo>
                <a:lnTo>
                  <a:pt x="7985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0088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0" y="783336"/>
                </a:moveTo>
                <a:lnTo>
                  <a:pt x="798576" y="783336"/>
                </a:lnTo>
                <a:lnTo>
                  <a:pt x="798576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0088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798576" y="0"/>
                </a:moveTo>
                <a:lnTo>
                  <a:pt x="0" y="0"/>
                </a:lnTo>
                <a:lnTo>
                  <a:pt x="0" y="784859"/>
                </a:lnTo>
                <a:lnTo>
                  <a:pt x="798576" y="784859"/>
                </a:lnTo>
                <a:lnTo>
                  <a:pt x="7985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088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0" y="784859"/>
                </a:moveTo>
                <a:lnTo>
                  <a:pt x="798576" y="784859"/>
                </a:lnTo>
                <a:lnTo>
                  <a:pt x="798576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798576" y="0"/>
                </a:moveTo>
                <a:lnTo>
                  <a:pt x="0" y="0"/>
                </a:lnTo>
                <a:lnTo>
                  <a:pt x="0" y="783336"/>
                </a:lnTo>
                <a:lnTo>
                  <a:pt x="798576" y="783336"/>
                </a:lnTo>
                <a:lnTo>
                  <a:pt x="798576" y="0"/>
                </a:lnTo>
                <a:close/>
              </a:path>
            </a:pathLst>
          </a:custGeom>
          <a:solidFill>
            <a:srgbClr val="FBE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2711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0" y="783336"/>
                </a:moveTo>
                <a:lnTo>
                  <a:pt x="798576" y="783336"/>
                </a:lnTo>
                <a:lnTo>
                  <a:pt x="798576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FBEF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2711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798576" y="0"/>
                </a:moveTo>
                <a:lnTo>
                  <a:pt x="0" y="0"/>
                </a:lnTo>
                <a:lnTo>
                  <a:pt x="0" y="784859"/>
                </a:lnTo>
                <a:lnTo>
                  <a:pt x="798576" y="784859"/>
                </a:lnTo>
                <a:lnTo>
                  <a:pt x="79857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711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0" y="784859"/>
                </a:moveTo>
                <a:lnTo>
                  <a:pt x="798576" y="784859"/>
                </a:lnTo>
                <a:lnTo>
                  <a:pt x="798576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196" y="4483608"/>
            <a:ext cx="797560" cy="783590"/>
          </a:xfrm>
          <a:custGeom>
            <a:avLst/>
            <a:gdLst/>
            <a:ahLst/>
            <a:cxnLst/>
            <a:rect l="l" t="t" r="r" b="b"/>
            <a:pathLst>
              <a:path w="797560" h="783589">
                <a:moveTo>
                  <a:pt x="0" y="783336"/>
                </a:moveTo>
                <a:lnTo>
                  <a:pt x="797051" y="783336"/>
                </a:lnTo>
                <a:lnTo>
                  <a:pt x="797051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196" y="5527547"/>
            <a:ext cx="797560" cy="784860"/>
          </a:xfrm>
          <a:custGeom>
            <a:avLst/>
            <a:gdLst/>
            <a:ahLst/>
            <a:cxnLst/>
            <a:rect l="l" t="t" r="r" b="b"/>
            <a:pathLst>
              <a:path w="797560" h="784860">
                <a:moveTo>
                  <a:pt x="797051" y="0"/>
                </a:moveTo>
                <a:lnTo>
                  <a:pt x="0" y="0"/>
                </a:lnTo>
                <a:lnTo>
                  <a:pt x="0" y="784859"/>
                </a:lnTo>
                <a:lnTo>
                  <a:pt x="797051" y="784859"/>
                </a:lnTo>
                <a:lnTo>
                  <a:pt x="797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8196" y="5527547"/>
            <a:ext cx="797560" cy="784860"/>
          </a:xfrm>
          <a:custGeom>
            <a:avLst/>
            <a:gdLst/>
            <a:ahLst/>
            <a:cxnLst/>
            <a:rect l="l" t="t" r="r" b="b"/>
            <a:pathLst>
              <a:path w="797560" h="784860">
                <a:moveTo>
                  <a:pt x="0" y="784859"/>
                </a:moveTo>
                <a:lnTo>
                  <a:pt x="797051" y="784859"/>
                </a:lnTo>
                <a:lnTo>
                  <a:pt x="797051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4146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188"/>
            <a:ext cx="4543425" cy="3192780"/>
          </a:xfrm>
          <a:custGeom>
            <a:avLst/>
            <a:gdLst/>
            <a:ahLst/>
            <a:cxnLst/>
            <a:rect l="l" t="t" r="r" b="b"/>
            <a:pathLst>
              <a:path w="4543425" h="3192779">
                <a:moveTo>
                  <a:pt x="4543044" y="0"/>
                </a:moveTo>
                <a:lnTo>
                  <a:pt x="0" y="0"/>
                </a:lnTo>
                <a:lnTo>
                  <a:pt x="0" y="3192780"/>
                </a:lnTo>
                <a:lnTo>
                  <a:pt x="4543044" y="3192780"/>
                </a:lnTo>
                <a:lnTo>
                  <a:pt x="45430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1188"/>
            <a:ext cx="4543425" cy="3192780"/>
          </a:xfrm>
          <a:custGeom>
            <a:avLst/>
            <a:gdLst/>
            <a:ahLst/>
            <a:cxnLst/>
            <a:rect l="l" t="t" r="r" b="b"/>
            <a:pathLst>
              <a:path w="4543425" h="3192779">
                <a:moveTo>
                  <a:pt x="0" y="3192780"/>
                </a:moveTo>
                <a:lnTo>
                  <a:pt x="4543044" y="3192780"/>
                </a:lnTo>
                <a:lnTo>
                  <a:pt x="4543044" y="0"/>
                </a:lnTo>
                <a:lnTo>
                  <a:pt x="0" y="0"/>
                </a:lnTo>
                <a:lnTo>
                  <a:pt x="0" y="3192780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3044" y="361188"/>
            <a:ext cx="4601210" cy="3192780"/>
          </a:xfrm>
          <a:custGeom>
            <a:avLst/>
            <a:gdLst/>
            <a:ahLst/>
            <a:cxnLst/>
            <a:rect l="l" t="t" r="r" b="b"/>
            <a:pathLst>
              <a:path w="4601209" h="3192779">
                <a:moveTo>
                  <a:pt x="4600956" y="0"/>
                </a:moveTo>
                <a:lnTo>
                  <a:pt x="0" y="0"/>
                </a:lnTo>
                <a:lnTo>
                  <a:pt x="0" y="3192780"/>
                </a:lnTo>
                <a:lnTo>
                  <a:pt x="4600956" y="3192780"/>
                </a:lnTo>
                <a:lnTo>
                  <a:pt x="46009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3044" y="361188"/>
            <a:ext cx="4601210" cy="3192780"/>
          </a:xfrm>
          <a:custGeom>
            <a:avLst/>
            <a:gdLst/>
            <a:ahLst/>
            <a:cxnLst/>
            <a:rect l="l" t="t" r="r" b="b"/>
            <a:pathLst>
              <a:path w="4601209" h="3192779">
                <a:moveTo>
                  <a:pt x="0" y="3192780"/>
                </a:moveTo>
                <a:lnTo>
                  <a:pt x="4600956" y="3192780"/>
                </a:lnTo>
                <a:lnTo>
                  <a:pt x="4600956" y="0"/>
                </a:lnTo>
                <a:lnTo>
                  <a:pt x="0" y="0"/>
                </a:lnTo>
                <a:lnTo>
                  <a:pt x="0" y="3192780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70732"/>
            <a:ext cx="4543425" cy="3185160"/>
          </a:xfrm>
          <a:custGeom>
            <a:avLst/>
            <a:gdLst/>
            <a:ahLst/>
            <a:cxnLst/>
            <a:rect l="l" t="t" r="r" b="b"/>
            <a:pathLst>
              <a:path w="4543425" h="3185159">
                <a:moveTo>
                  <a:pt x="4543044" y="0"/>
                </a:moveTo>
                <a:lnTo>
                  <a:pt x="0" y="0"/>
                </a:lnTo>
                <a:lnTo>
                  <a:pt x="0" y="3185160"/>
                </a:lnTo>
                <a:lnTo>
                  <a:pt x="4543044" y="3185160"/>
                </a:lnTo>
                <a:lnTo>
                  <a:pt x="4543044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570732"/>
            <a:ext cx="4543425" cy="3185160"/>
          </a:xfrm>
          <a:custGeom>
            <a:avLst/>
            <a:gdLst/>
            <a:ahLst/>
            <a:cxnLst/>
            <a:rect l="l" t="t" r="r" b="b"/>
            <a:pathLst>
              <a:path w="4543425" h="3185159">
                <a:moveTo>
                  <a:pt x="0" y="3185160"/>
                </a:moveTo>
                <a:lnTo>
                  <a:pt x="4543044" y="3185160"/>
                </a:lnTo>
                <a:lnTo>
                  <a:pt x="4543044" y="0"/>
                </a:lnTo>
                <a:lnTo>
                  <a:pt x="0" y="0"/>
                </a:lnTo>
                <a:lnTo>
                  <a:pt x="0" y="3185160"/>
                </a:lnTo>
                <a:close/>
              </a:path>
            </a:pathLst>
          </a:custGeom>
          <a:ln w="12192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3044" y="3570732"/>
            <a:ext cx="4601210" cy="3185160"/>
          </a:xfrm>
          <a:custGeom>
            <a:avLst/>
            <a:gdLst/>
            <a:ahLst/>
            <a:cxnLst/>
            <a:rect l="l" t="t" r="r" b="b"/>
            <a:pathLst>
              <a:path w="4601209" h="3185159">
                <a:moveTo>
                  <a:pt x="4600956" y="0"/>
                </a:moveTo>
                <a:lnTo>
                  <a:pt x="0" y="0"/>
                </a:lnTo>
                <a:lnTo>
                  <a:pt x="0" y="3185160"/>
                </a:lnTo>
                <a:lnTo>
                  <a:pt x="4600956" y="3185160"/>
                </a:lnTo>
                <a:lnTo>
                  <a:pt x="46009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3044" y="3570732"/>
            <a:ext cx="4601210" cy="3185160"/>
          </a:xfrm>
          <a:custGeom>
            <a:avLst/>
            <a:gdLst/>
            <a:ahLst/>
            <a:cxnLst/>
            <a:rect l="l" t="t" r="r" b="b"/>
            <a:pathLst>
              <a:path w="4601209" h="3185159">
                <a:moveTo>
                  <a:pt x="0" y="3185160"/>
                </a:moveTo>
                <a:lnTo>
                  <a:pt x="4600956" y="3185160"/>
                </a:lnTo>
                <a:lnTo>
                  <a:pt x="4600956" y="0"/>
                </a:lnTo>
                <a:lnTo>
                  <a:pt x="0" y="0"/>
                </a:lnTo>
                <a:lnTo>
                  <a:pt x="0" y="318516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6737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8807"/>
            <a:ext cx="9144000" cy="6489700"/>
          </a:xfrm>
          <a:custGeom>
            <a:avLst/>
            <a:gdLst/>
            <a:ahLst/>
            <a:cxnLst/>
            <a:rect l="l" t="t" r="r" b="b"/>
            <a:pathLst>
              <a:path w="9144000" h="6489700">
                <a:moveTo>
                  <a:pt x="9144000" y="0"/>
                </a:moveTo>
                <a:lnTo>
                  <a:pt x="0" y="0"/>
                </a:lnTo>
                <a:lnTo>
                  <a:pt x="0" y="6489192"/>
                </a:lnTo>
                <a:lnTo>
                  <a:pt x="9144000" y="648919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807"/>
            <a:ext cx="9144000" cy="6489700"/>
          </a:xfrm>
          <a:custGeom>
            <a:avLst/>
            <a:gdLst/>
            <a:ahLst/>
            <a:cxnLst/>
            <a:rect l="l" t="t" r="r" b="b"/>
            <a:pathLst>
              <a:path w="9144000" h="6489700">
                <a:moveTo>
                  <a:pt x="0" y="6489192"/>
                </a:moveTo>
                <a:lnTo>
                  <a:pt x="9144000" y="6489192"/>
                </a:lnTo>
                <a:lnTo>
                  <a:pt x="9144000" y="0"/>
                </a:lnTo>
                <a:lnTo>
                  <a:pt x="0" y="0"/>
                </a:lnTo>
                <a:lnTo>
                  <a:pt x="0" y="6489192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4172" y="11938"/>
            <a:ext cx="265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Complementary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Afterimage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33003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Serba-Serbi</a:t>
            </a:r>
            <a:r>
              <a:rPr sz="3600" spc="-10" dirty="0"/>
              <a:t> </a:t>
            </a: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91425" cy="1881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Ada </a:t>
            </a:r>
            <a:r>
              <a:rPr sz="2400" spc="-10" dirty="0">
                <a:latin typeface="Calibri"/>
                <a:cs typeface="Calibri"/>
              </a:rPr>
              <a:t>berapa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10" dirty="0">
                <a:latin typeface="Calibri"/>
                <a:cs typeface="Calibri"/>
              </a:rPr>
              <a:t>dibedakan </a:t>
            </a:r>
            <a:r>
              <a:rPr sz="2400" spc="-5" dirty="0">
                <a:latin typeface="Calibri"/>
                <a:cs typeface="Calibri"/>
              </a:rPr>
              <a:t>oleh </a:t>
            </a:r>
            <a:r>
              <a:rPr sz="2400" spc="-15" dirty="0">
                <a:latin typeface="Calibri"/>
                <a:cs typeface="Calibri"/>
              </a:rPr>
              <a:t>mata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manusia?</a:t>
            </a: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Estimasinya </a:t>
            </a:r>
            <a:r>
              <a:rPr sz="2200" spc="-5" dirty="0">
                <a:latin typeface="Calibri"/>
                <a:cs typeface="Calibri"/>
              </a:rPr>
              <a:t>lebih </a:t>
            </a:r>
            <a:r>
              <a:rPr sz="2200" spc="-10" dirty="0">
                <a:latin typeface="Calibri"/>
                <a:cs typeface="Calibri"/>
              </a:rPr>
              <a:t>dari </a:t>
            </a:r>
            <a:r>
              <a:rPr sz="2200" spc="-5" dirty="0">
                <a:latin typeface="Calibri"/>
                <a:cs typeface="Calibri"/>
              </a:rPr>
              <a:t>1 </a:t>
            </a:r>
            <a:r>
              <a:rPr sz="2200" spc="-15" dirty="0">
                <a:latin typeface="Calibri"/>
                <a:cs typeface="Calibri"/>
              </a:rPr>
              <a:t>juta </a:t>
            </a:r>
            <a:r>
              <a:rPr sz="2200" spc="-10" dirty="0">
                <a:latin typeface="Calibri"/>
                <a:cs typeface="Calibri"/>
              </a:rPr>
              <a:t>warna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unik</a:t>
            </a:r>
            <a:endParaRPr sz="2200" dirty="0">
              <a:latin typeface="Calibri"/>
              <a:cs typeface="Calibri"/>
            </a:endParaRPr>
          </a:p>
          <a:p>
            <a:pPr marL="184785" marR="559435" indent="-172720">
              <a:lnSpc>
                <a:spcPts val="259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Bagaimana </a:t>
            </a:r>
            <a:r>
              <a:rPr sz="2400" spc="-25" dirty="0">
                <a:latin typeface="Calibri"/>
                <a:cs typeface="Calibri"/>
              </a:rPr>
              <a:t>caranya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saling </a:t>
            </a:r>
            <a:r>
              <a:rPr sz="2400" spc="-15" dirty="0">
                <a:latin typeface="Calibri"/>
                <a:cs typeface="Calibri"/>
              </a:rPr>
              <a:t>mengkomunikasikan  secara </a:t>
            </a:r>
            <a:r>
              <a:rPr sz="2400" spc="-20" dirty="0">
                <a:latin typeface="Calibri"/>
                <a:cs typeface="Calibri"/>
              </a:rPr>
              <a:t>akurat </a:t>
            </a:r>
            <a:r>
              <a:rPr sz="2400" spc="-10" dirty="0">
                <a:latin typeface="Calibri"/>
                <a:cs typeface="Calibri"/>
              </a:rPr>
              <a:t>suatu persepsi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warna?</a:t>
            </a:r>
            <a:endParaRPr sz="2400" dirty="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Sampel. </a:t>
            </a:r>
            <a:r>
              <a:rPr sz="2200" spc="-10" dirty="0">
                <a:latin typeface="Calibri"/>
                <a:cs typeface="Calibri"/>
              </a:rPr>
              <a:t>Selain </a:t>
            </a:r>
            <a:r>
              <a:rPr sz="2200" spc="-5" dirty="0">
                <a:latin typeface="Calibri"/>
                <a:cs typeface="Calibri"/>
              </a:rPr>
              <a:t>itu </a:t>
            </a:r>
            <a:r>
              <a:rPr sz="2200" spc="-25" dirty="0">
                <a:latin typeface="Calibri"/>
                <a:cs typeface="Calibri"/>
              </a:rPr>
              <a:t>kosa kata </a:t>
            </a:r>
            <a:r>
              <a:rPr sz="2200" spc="-5" dirty="0">
                <a:latin typeface="Calibri"/>
                <a:cs typeface="Calibri"/>
              </a:rPr>
              <a:t>manusia </a:t>
            </a:r>
            <a:r>
              <a:rPr sz="2200" spc="-15" dirty="0">
                <a:latin typeface="Calibri"/>
                <a:cs typeface="Calibri"/>
              </a:rPr>
              <a:t>sangat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terbatas.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5850635"/>
            <a:ext cx="5008245" cy="652780"/>
          </a:xfrm>
          <a:custGeom>
            <a:avLst/>
            <a:gdLst/>
            <a:ahLst/>
            <a:cxnLst/>
            <a:rect l="l" t="t" r="r" b="b"/>
            <a:pathLst>
              <a:path w="5008245" h="652779">
                <a:moveTo>
                  <a:pt x="4899152" y="0"/>
                </a:moveTo>
                <a:lnTo>
                  <a:pt x="108712" y="0"/>
                </a:lnTo>
                <a:lnTo>
                  <a:pt x="66383" y="8542"/>
                </a:lnTo>
                <a:lnTo>
                  <a:pt x="31829" y="31838"/>
                </a:lnTo>
                <a:lnTo>
                  <a:pt x="8538" y="66394"/>
                </a:lnTo>
                <a:lnTo>
                  <a:pt x="0" y="108711"/>
                </a:lnTo>
                <a:lnTo>
                  <a:pt x="0" y="543559"/>
                </a:lnTo>
                <a:lnTo>
                  <a:pt x="8538" y="585877"/>
                </a:lnTo>
                <a:lnTo>
                  <a:pt x="31829" y="620433"/>
                </a:lnTo>
                <a:lnTo>
                  <a:pt x="66383" y="643729"/>
                </a:lnTo>
                <a:lnTo>
                  <a:pt x="108712" y="652271"/>
                </a:lnTo>
                <a:lnTo>
                  <a:pt x="4899152" y="652271"/>
                </a:lnTo>
                <a:lnTo>
                  <a:pt x="4941480" y="643729"/>
                </a:lnTo>
                <a:lnTo>
                  <a:pt x="4976034" y="620433"/>
                </a:lnTo>
                <a:lnTo>
                  <a:pt x="4999325" y="585877"/>
                </a:lnTo>
                <a:lnTo>
                  <a:pt x="5007863" y="543559"/>
                </a:lnTo>
                <a:lnTo>
                  <a:pt x="5007863" y="108711"/>
                </a:lnTo>
                <a:lnTo>
                  <a:pt x="4999325" y="66394"/>
                </a:lnTo>
                <a:lnTo>
                  <a:pt x="4976034" y="31838"/>
                </a:lnTo>
                <a:lnTo>
                  <a:pt x="4941480" y="8542"/>
                </a:lnTo>
                <a:lnTo>
                  <a:pt x="4899152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8067" y="5850635"/>
            <a:ext cx="5008245" cy="652780"/>
          </a:xfrm>
          <a:custGeom>
            <a:avLst/>
            <a:gdLst/>
            <a:ahLst/>
            <a:cxnLst/>
            <a:rect l="l" t="t" r="r" b="b"/>
            <a:pathLst>
              <a:path w="5008245" h="652779">
                <a:moveTo>
                  <a:pt x="0" y="108711"/>
                </a:moveTo>
                <a:lnTo>
                  <a:pt x="8538" y="66394"/>
                </a:lnTo>
                <a:lnTo>
                  <a:pt x="31829" y="31838"/>
                </a:lnTo>
                <a:lnTo>
                  <a:pt x="66383" y="8542"/>
                </a:lnTo>
                <a:lnTo>
                  <a:pt x="108712" y="0"/>
                </a:lnTo>
                <a:lnTo>
                  <a:pt x="4899152" y="0"/>
                </a:lnTo>
                <a:lnTo>
                  <a:pt x="4941480" y="8542"/>
                </a:lnTo>
                <a:lnTo>
                  <a:pt x="4976034" y="31838"/>
                </a:lnTo>
                <a:lnTo>
                  <a:pt x="4999325" y="66394"/>
                </a:lnTo>
                <a:lnTo>
                  <a:pt x="5007863" y="108711"/>
                </a:lnTo>
                <a:lnTo>
                  <a:pt x="5007863" y="543559"/>
                </a:lnTo>
                <a:lnTo>
                  <a:pt x="4999325" y="585877"/>
                </a:lnTo>
                <a:lnTo>
                  <a:pt x="4976034" y="620433"/>
                </a:lnTo>
                <a:lnTo>
                  <a:pt x="4941480" y="643729"/>
                </a:lnTo>
                <a:lnTo>
                  <a:pt x="4899152" y="652271"/>
                </a:lnTo>
                <a:lnTo>
                  <a:pt x="108712" y="652271"/>
                </a:lnTo>
                <a:lnTo>
                  <a:pt x="66383" y="643729"/>
                </a:lnTo>
                <a:lnTo>
                  <a:pt x="31829" y="620433"/>
                </a:lnTo>
                <a:lnTo>
                  <a:pt x="8538" y="585877"/>
                </a:lnTo>
                <a:lnTo>
                  <a:pt x="0" y="543559"/>
                </a:lnTo>
                <a:lnTo>
                  <a:pt x="0" y="108711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542" y="4562094"/>
            <a:ext cx="7706359" cy="1792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butuh </a:t>
            </a:r>
            <a:r>
              <a:rPr sz="2400" spc="-10" dirty="0">
                <a:latin typeface="Calibri"/>
                <a:cs typeface="Calibri"/>
              </a:rPr>
              <a:t>suatu </a:t>
            </a:r>
            <a:r>
              <a:rPr sz="2400" spc="-15" dirty="0">
                <a:latin typeface="Calibri"/>
                <a:cs typeface="Calibri"/>
              </a:rPr>
              <a:t>sistem </a:t>
            </a:r>
            <a:r>
              <a:rPr sz="2400" spc="-10" dirty="0">
                <a:latin typeface="Calibri"/>
                <a:cs typeface="Calibri"/>
              </a:rPr>
              <a:t>untuk </a:t>
            </a:r>
            <a:r>
              <a:rPr sz="2400" spc="-5" dirty="0">
                <a:latin typeface="Calibri"/>
                <a:cs typeface="Calibri"/>
              </a:rPr>
              <a:t>mengurutkan warna-warna  dan </a:t>
            </a:r>
            <a:r>
              <a:rPr sz="2400" spc="-10" dirty="0">
                <a:latin typeface="Calibri"/>
                <a:cs typeface="Calibri"/>
              </a:rPr>
              <a:t>menfasilitasi spesifikasi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berdasarkan attribut yang  disepakati.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2222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Color </a:t>
            </a:r>
            <a:r>
              <a:rPr sz="2400" spc="-15" dirty="0">
                <a:latin typeface="Calibri"/>
                <a:cs typeface="Calibri"/>
              </a:rPr>
              <a:t>Order Systems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816932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XYZ </a:t>
            </a:r>
            <a:r>
              <a:rPr sz="3600" spc="-30" dirty="0"/>
              <a:t>Tristimulus</a:t>
            </a:r>
            <a:r>
              <a:rPr sz="3600" spc="5" dirty="0"/>
              <a:t> </a:t>
            </a:r>
            <a:r>
              <a:rPr sz="3600" spc="-40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46696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96240" indent="-1854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buah warna (R,G, </a:t>
            </a:r>
            <a:r>
              <a:rPr sz="2400" dirty="0">
                <a:latin typeface="Calibri"/>
                <a:cs typeface="Calibri"/>
              </a:rPr>
              <a:t>and B)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diterima di </a:t>
            </a:r>
            <a:r>
              <a:rPr sz="2400" spc="-10" dirty="0">
                <a:latin typeface="Calibri"/>
                <a:cs typeface="Calibri"/>
              </a:rPr>
              <a:t>retina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dapat</a:t>
            </a:r>
            <a:endParaRPr sz="2400">
              <a:latin typeface="Calibri"/>
              <a:cs typeface="Calibri"/>
            </a:endParaRPr>
          </a:p>
          <a:p>
            <a:pPr marR="22860" algn="ctr">
              <a:lnSpc>
                <a:spcPts val="2740"/>
              </a:lnSpc>
            </a:pPr>
            <a:r>
              <a:rPr sz="2400" spc="-15" dirty="0">
                <a:latin typeface="Calibri"/>
                <a:cs typeface="Calibri"/>
              </a:rPr>
              <a:t>dikombinasikan </a:t>
            </a:r>
            <a:r>
              <a:rPr sz="2400" dirty="0">
                <a:latin typeface="Calibri"/>
                <a:cs typeface="Calibri"/>
              </a:rPr>
              <a:t>menjadi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apa </a:t>
            </a:r>
            <a:r>
              <a:rPr sz="2400" spc="-5" dirty="0">
                <a:latin typeface="Calibri"/>
                <a:cs typeface="Calibri"/>
              </a:rPr>
              <a:t>saja 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spectrum.</a:t>
            </a:r>
            <a:endParaRPr sz="2400">
              <a:latin typeface="Calibri"/>
              <a:cs typeface="Calibri"/>
            </a:endParaRPr>
          </a:p>
          <a:p>
            <a:pPr marL="184785" marR="5080" indent="-185420">
              <a:lnSpc>
                <a:spcPts val="2735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Jumlah </a:t>
            </a:r>
            <a:r>
              <a:rPr sz="2400" spc="-1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R, G,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10" dirty="0">
                <a:latin typeface="Calibri"/>
                <a:cs typeface="Calibri"/>
              </a:rPr>
              <a:t>yang dibutuhkan </a:t>
            </a:r>
            <a:r>
              <a:rPr sz="2400" spc="-5" dirty="0">
                <a:latin typeface="Calibri"/>
                <a:cs typeface="Calibri"/>
              </a:rPr>
              <a:t>disebut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sebagai</a:t>
            </a:r>
            <a:endParaRPr sz="2400">
              <a:latin typeface="Calibri"/>
              <a:cs typeface="Calibri"/>
            </a:endParaRPr>
          </a:p>
          <a:p>
            <a:pPr marR="4157345" algn="ctr">
              <a:lnSpc>
                <a:spcPts val="2735"/>
              </a:lnSpc>
            </a:pPr>
            <a:r>
              <a:rPr sz="2400" i="1" spc="-5" dirty="0">
                <a:latin typeface="Calibri"/>
                <a:cs typeface="Calibri"/>
              </a:rPr>
              <a:t>tristimulus </a:t>
            </a:r>
            <a:r>
              <a:rPr sz="2400" i="1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X,Y,Z.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5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tsb lalu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20" dirty="0">
                <a:latin typeface="Calibri"/>
                <a:cs typeface="Calibri"/>
              </a:rPr>
              <a:t>dinyatakan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i="1" spc="-5" dirty="0">
                <a:latin typeface="Calibri"/>
                <a:cs typeface="Calibri"/>
              </a:rPr>
              <a:t>trichromatic </a:t>
            </a:r>
            <a:r>
              <a:rPr sz="2400" i="1" dirty="0">
                <a:latin typeface="Calibri"/>
                <a:cs typeface="Calibri"/>
              </a:rPr>
              <a:t>values:  </a:t>
            </a:r>
            <a:r>
              <a:rPr sz="2400" i="1" spc="-30" dirty="0">
                <a:latin typeface="Calibri"/>
                <a:cs typeface="Calibri"/>
              </a:rPr>
              <a:t>z,y,z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5235466"/>
            <a:ext cx="4435475" cy="7296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Note that </a:t>
            </a:r>
            <a:r>
              <a:rPr sz="2200" spc="-5" dirty="0">
                <a:latin typeface="Cambria Math"/>
                <a:cs typeface="Cambria Math"/>
              </a:rPr>
              <a:t>𝑥 + 𝑦 + 𝑧 =</a:t>
            </a:r>
            <a:r>
              <a:rPr sz="2200" spc="4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x and </a:t>
            </a:r>
            <a:r>
              <a:rPr sz="2200" spc="-85" dirty="0">
                <a:latin typeface="Calibri"/>
                <a:cs typeface="Calibri"/>
              </a:rPr>
              <a:t>y, </a:t>
            </a:r>
            <a:r>
              <a:rPr sz="2200" spc="-15" dirty="0">
                <a:latin typeface="Calibri"/>
                <a:cs typeface="Calibri"/>
              </a:rPr>
              <a:t>we can </a:t>
            </a:r>
            <a:r>
              <a:rPr sz="2200" spc="-10" dirty="0">
                <a:latin typeface="Calibri"/>
                <a:cs typeface="Calibri"/>
              </a:rPr>
              <a:t>plot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6497" y="4595876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6" y="0"/>
                </a:moveTo>
                <a:lnTo>
                  <a:pt x="0" y="0"/>
                </a:lnTo>
                <a:lnTo>
                  <a:pt x="0" y="19812"/>
                </a:lnTo>
                <a:lnTo>
                  <a:pt x="1309116" y="19812"/>
                </a:lnTo>
                <a:lnTo>
                  <a:pt x="130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6894" y="4145407"/>
            <a:ext cx="189357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𝑋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79755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8569" y="4595876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5" y="0"/>
                </a:moveTo>
                <a:lnTo>
                  <a:pt x="0" y="0"/>
                </a:lnTo>
                <a:lnTo>
                  <a:pt x="0" y="19812"/>
                </a:lnTo>
                <a:lnTo>
                  <a:pt x="1309115" y="19812"/>
                </a:lnTo>
                <a:lnTo>
                  <a:pt x="130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5003" y="4145407"/>
            <a:ext cx="189992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𝑌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84200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0861" y="4582033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6" y="0"/>
                </a:moveTo>
                <a:lnTo>
                  <a:pt x="0" y="0"/>
                </a:lnTo>
                <a:lnTo>
                  <a:pt x="0" y="19812"/>
                </a:lnTo>
                <a:lnTo>
                  <a:pt x="1309116" y="19812"/>
                </a:lnTo>
                <a:lnTo>
                  <a:pt x="130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90538" y="4131691"/>
            <a:ext cx="187515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775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𝑧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61340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664610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CIE </a:t>
            </a:r>
            <a:r>
              <a:rPr sz="3600" spc="-15" dirty="0"/>
              <a:t>Chromaticity</a:t>
            </a:r>
            <a:r>
              <a:rPr sz="3600" spc="15" dirty="0"/>
              <a:t> </a:t>
            </a:r>
            <a:r>
              <a:rPr sz="3600" spc="-1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" y="6276543"/>
            <a:ext cx="8561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CIE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: Commission internationale de l'éclairage (International Commission on Illumination) is</a:t>
            </a:r>
            <a:r>
              <a:rPr sz="1600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1937714"/>
            <a:ext cx="4544202" cy="434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215" y="6533487"/>
            <a:ext cx="628269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international authority on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3"/>
              </a:rPr>
              <a:t>light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4"/>
              </a:rPr>
              <a:t>illumination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u="heavy" spc="-1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5"/>
              </a:rPr>
              <a:t>colour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colour</a:t>
            </a:r>
            <a:r>
              <a:rPr sz="1600" u="heavy" spc="14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spaces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5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</a:t>
            </a:r>
            <a:r>
              <a:rPr spc="-42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675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Informasi </a:t>
            </a:r>
            <a:r>
              <a:rPr sz="2400" dirty="0">
                <a:latin typeface="Carlito"/>
                <a:cs typeface="Carlito"/>
              </a:rPr>
              <a:t>apa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5" dirty="0">
                <a:latin typeface="Carlito"/>
                <a:cs typeface="Carlito"/>
              </a:rPr>
              <a:t>bisa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10" dirty="0">
                <a:latin typeface="Carlito"/>
                <a:cs typeface="Carlito"/>
              </a:rPr>
              <a:t>dapatkan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939" y="1937714"/>
            <a:ext cx="4544202" cy="434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6939" y="1865376"/>
            <a:ext cx="4530852" cy="455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What </a:t>
            </a:r>
            <a:r>
              <a:rPr sz="3600" spc="-5" dirty="0"/>
              <a:t>about </a:t>
            </a:r>
            <a:r>
              <a:rPr sz="3600" spc="-10" dirty="0"/>
              <a:t>digital</a:t>
            </a:r>
            <a:r>
              <a:rPr sz="3600" spc="60" dirty="0"/>
              <a:t> </a:t>
            </a:r>
            <a:r>
              <a:rPr sz="3600" spc="-20" dirty="0"/>
              <a:t>monitors?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142" y="6365240"/>
            <a:ext cx="657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569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2400" spc="-459" dirty="0">
                <a:latin typeface="Arial"/>
                <a:cs typeface="Arial"/>
              </a:rPr>
              <a:t>•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350" spc="-337" baseline="49382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400" spc="-1065" dirty="0">
                <a:latin typeface="Calibri"/>
                <a:cs typeface="Calibri"/>
              </a:rPr>
              <a:t>C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350" spc="-247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spc="-1105" dirty="0">
                <a:latin typeface="Calibri"/>
                <a:cs typeface="Calibri"/>
              </a:rPr>
              <a:t>o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spc="-545" dirty="0">
                <a:latin typeface="Calibri"/>
                <a:cs typeface="Calibri"/>
              </a:rPr>
              <a:t>l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55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400" spc="-905" dirty="0">
                <a:latin typeface="Calibri"/>
                <a:cs typeface="Calibri"/>
              </a:rPr>
              <a:t>o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350" spc="-30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400" spc="-640" dirty="0"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465" baseline="49382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400" spc="-640" dirty="0">
                <a:latin typeface="Calibri"/>
                <a:cs typeface="Calibri"/>
              </a:rPr>
              <a:t>s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ti  </a:t>
            </a:r>
            <a:r>
              <a:rPr sz="1350" spc="60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≠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85" dirty="0">
                <a:latin typeface="Calibri"/>
                <a:cs typeface="Calibri"/>
              </a:rPr>
              <a:t>s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350" spc="-419" baseline="49382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400" spc="-1445" dirty="0">
                <a:latin typeface="Calibri"/>
                <a:cs typeface="Calibri"/>
              </a:rPr>
              <a:t>w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350" spc="-179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1080" dirty="0">
                <a:latin typeface="Calibri"/>
                <a:cs typeface="Calibri"/>
              </a:rPr>
              <a:t>e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sz="1350" spc="7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667" baseline="49382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400" spc="-575" dirty="0">
                <a:latin typeface="Calibri"/>
                <a:cs typeface="Calibri"/>
              </a:rPr>
              <a:t>c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350" spc="-397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spc="-894" dirty="0">
                <a:latin typeface="Calibri"/>
                <a:cs typeface="Calibri"/>
              </a:rPr>
              <a:t>a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2400" spc="-1050" dirty="0">
                <a:latin typeface="Calibri"/>
                <a:cs typeface="Calibri"/>
              </a:rPr>
              <a:t>n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350" spc="-97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775" dirty="0"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315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spc="-985" dirty="0">
                <a:latin typeface="Calibri"/>
                <a:cs typeface="Calibri"/>
              </a:rPr>
              <a:t>e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350" spc="-607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860" dirty="0">
                <a:latin typeface="Calibri"/>
                <a:cs typeface="Calibri"/>
              </a:rPr>
              <a:t>p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350" spc="-104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digi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669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Models </a:t>
            </a:r>
            <a:r>
              <a:rPr sz="3600" spc="-30" dirty="0"/>
              <a:t>for</a:t>
            </a:r>
            <a:r>
              <a:rPr sz="3600" spc="-25" dirty="0"/>
              <a:t> 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2771"/>
            <a:ext cx="6624320" cy="998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5" dirty="0">
                <a:latin typeface="Calibri"/>
                <a:cs typeface="Calibri"/>
              </a:rPr>
              <a:t>RGB </a:t>
            </a:r>
            <a:r>
              <a:rPr sz="2800" spc="-10" dirty="0">
                <a:latin typeface="Calibri"/>
                <a:cs typeface="Calibri"/>
              </a:rPr>
              <a:t>untuk monitor warna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25" dirty="0">
                <a:latin typeface="Calibri"/>
                <a:cs typeface="Calibri"/>
              </a:rPr>
              <a:t>kamera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b="1" spc="-10" dirty="0">
                <a:latin typeface="Calibri"/>
                <a:cs typeface="Calibri"/>
              </a:rPr>
              <a:t>CMYK </a:t>
            </a:r>
            <a:r>
              <a:rPr sz="2800" spc="-10" dirty="0">
                <a:latin typeface="Calibri"/>
                <a:cs typeface="Calibri"/>
              </a:rPr>
              <a:t>untuk </a:t>
            </a:r>
            <a:r>
              <a:rPr sz="2800" spc="-15" dirty="0">
                <a:latin typeface="Calibri"/>
                <a:cs typeface="Calibri"/>
              </a:rPr>
              <a:t>printer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warna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180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190" y="2695948"/>
            <a:ext cx="4333549" cy="373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 </a:t>
            </a:r>
            <a:r>
              <a:rPr sz="3600" spc="-5" dirty="0"/>
              <a:t>Color</a:t>
            </a:r>
            <a:r>
              <a:rPr sz="360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7542" y="1736415"/>
            <a:ext cx="556577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monitor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  <a:tab pos="4834890" algn="l"/>
              </a:tabLst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timulus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vi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647" y="3133344"/>
            <a:ext cx="3067407" cy="282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21910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</a:t>
            </a:r>
            <a:r>
              <a:rPr sz="3600" spc="-10" dirty="0"/>
              <a:t> Channels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464" y="2196098"/>
            <a:ext cx="4351843" cy="350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432886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</a:t>
            </a:r>
            <a:r>
              <a:rPr sz="3600" spc="-10" dirty="0"/>
              <a:t> </a:t>
            </a:r>
            <a:r>
              <a:rPr sz="3600" spc="-20" dirty="0"/>
              <a:t>Colors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6415"/>
            <a:ext cx="7651750" cy="3289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Mayoritas sistem </a:t>
            </a:r>
            <a:r>
              <a:rPr sz="2400" spc="-10" dirty="0">
                <a:latin typeface="Calibri"/>
                <a:cs typeface="Calibri"/>
              </a:rPr>
              <a:t>dapat mereproduksi 256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warna.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Antar </a:t>
            </a:r>
            <a:r>
              <a:rPr sz="2400" spc="-15" dirty="0">
                <a:latin typeface="Calibri"/>
                <a:cs typeface="Calibri"/>
              </a:rPr>
              <a:t>sistem/hardward </a:t>
            </a:r>
            <a:r>
              <a:rPr sz="2400" dirty="0">
                <a:latin typeface="Calibri"/>
                <a:cs typeface="Calibri"/>
              </a:rPr>
              <a:t>ada </a:t>
            </a:r>
            <a:r>
              <a:rPr sz="2400" spc="-20" dirty="0">
                <a:latin typeface="Calibri"/>
                <a:cs typeface="Calibri"/>
              </a:rPr>
              <a:t>banyak </a:t>
            </a:r>
            <a:r>
              <a:rPr sz="2400" spc="-5" dirty="0">
                <a:latin typeface="Calibri"/>
                <a:cs typeface="Calibri"/>
              </a:rPr>
              <a:t>variabel, jadi </a:t>
            </a:r>
            <a:r>
              <a:rPr sz="2400" spc="-10" dirty="0">
                <a:latin typeface="Calibri"/>
                <a:cs typeface="Calibri"/>
              </a:rPr>
              <a:t>dibutuhkan  </a:t>
            </a:r>
            <a:r>
              <a:rPr sz="2400" dirty="0">
                <a:latin typeface="Calibri"/>
                <a:cs typeface="Calibri"/>
              </a:rPr>
              <a:t>ada </a:t>
            </a:r>
            <a:r>
              <a:rPr sz="2400" spc="-10" dirty="0">
                <a:latin typeface="Calibri"/>
                <a:cs typeface="Calibri"/>
              </a:rPr>
              <a:t>subset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selalu </a:t>
            </a:r>
            <a:r>
              <a:rPr sz="2400" spc="-10" dirty="0">
                <a:latin typeface="Calibri"/>
                <a:cs typeface="Calibri"/>
              </a:rPr>
              <a:t>dapat </a:t>
            </a:r>
            <a:r>
              <a:rPr sz="2400" spc="-15" dirty="0">
                <a:latin typeface="Calibri"/>
                <a:cs typeface="Calibri"/>
              </a:rPr>
              <a:t>direproduksi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reliably</a:t>
            </a:r>
            <a:endParaRPr sz="2400">
              <a:latin typeface="Calibri"/>
              <a:cs typeface="Calibri"/>
            </a:endParaRPr>
          </a:p>
          <a:p>
            <a:pPr marL="591185" lvl="1" indent="-236220">
              <a:lnSpc>
                <a:spcPts val="2510"/>
              </a:lnSpc>
              <a:spcBef>
                <a:spcPts val="120"/>
              </a:spcBef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200" spc="-25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RGB colors </a:t>
            </a:r>
            <a:r>
              <a:rPr sz="2200" spc="-5" dirty="0">
                <a:latin typeface="Calibri"/>
                <a:cs typeface="Calibri"/>
              </a:rPr>
              <a:t>/ </a:t>
            </a:r>
            <a:r>
              <a:rPr sz="2200" spc="-15" dirty="0">
                <a:latin typeface="Calibri"/>
                <a:cs typeface="Calibri"/>
              </a:rPr>
              <a:t>all-systems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colors </a:t>
            </a:r>
            <a:r>
              <a:rPr sz="2200" spc="-5" dirty="0">
                <a:latin typeface="Calibri"/>
                <a:cs typeface="Calibri"/>
              </a:rPr>
              <a:t>/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30" dirty="0">
                <a:latin typeface="Calibri"/>
                <a:cs typeface="Calibri"/>
              </a:rPr>
              <a:t>Web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colors/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browser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</a:t>
            </a:r>
            <a:endParaRPr sz="2200">
              <a:latin typeface="Calibri"/>
              <a:cs typeface="Calibri"/>
            </a:endParaRPr>
          </a:p>
          <a:p>
            <a:pPr marL="184785" marR="567055" indent="-172720">
              <a:lnSpc>
                <a:spcPts val="259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10" dirty="0">
                <a:latin typeface="Calibri"/>
                <a:cs typeface="Calibri"/>
              </a:rPr>
              <a:t>variasi antar </a:t>
            </a:r>
            <a:r>
              <a:rPr sz="2400" spc="-15" dirty="0">
                <a:latin typeface="Calibri"/>
                <a:cs typeface="Calibri"/>
              </a:rPr>
              <a:t>sistem </a:t>
            </a:r>
            <a:r>
              <a:rPr sz="2400" spc="-5" dirty="0">
                <a:latin typeface="Calibri"/>
                <a:cs typeface="Calibri"/>
              </a:rPr>
              <a:t>warna bisa </a:t>
            </a:r>
            <a:r>
              <a:rPr sz="2400" spc="-10" dirty="0">
                <a:latin typeface="Calibri"/>
                <a:cs typeface="Calibri"/>
              </a:rPr>
              <a:t>diproses </a:t>
            </a:r>
            <a:r>
              <a:rPr sz="2400" spc="-15" dirty="0">
                <a:latin typeface="Calibri"/>
                <a:cs typeface="Calibri"/>
              </a:rPr>
              <a:t>dengan  </a:t>
            </a:r>
            <a:r>
              <a:rPr sz="2400" spc="-5" dirty="0">
                <a:latin typeface="Calibri"/>
                <a:cs typeface="Calibri"/>
              </a:rPr>
              <a:t>berbeda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ts val="2510"/>
              </a:lnSpc>
              <a:spcBef>
                <a:spcPts val="114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Kita </a:t>
            </a:r>
            <a:r>
              <a:rPr sz="2200" spc="-20" dirty="0">
                <a:latin typeface="Calibri"/>
                <a:cs typeface="Calibri"/>
              </a:rPr>
              <a:t>punya </a:t>
            </a:r>
            <a:r>
              <a:rPr sz="2200" spc="-5" dirty="0">
                <a:latin typeface="Calibri"/>
                <a:cs typeface="Calibri"/>
              </a:rPr>
              <a:t>216 </a:t>
            </a:r>
            <a:r>
              <a:rPr sz="2200" spc="-10" dirty="0">
                <a:latin typeface="Calibri"/>
                <a:cs typeface="Calibri"/>
              </a:rPr>
              <a:t>warna yang </a:t>
            </a:r>
            <a:r>
              <a:rPr sz="2200" spc="-5" dirty="0">
                <a:latin typeface="Calibri"/>
                <a:cs typeface="Calibri"/>
              </a:rPr>
              <a:t>bisa </a:t>
            </a:r>
            <a:r>
              <a:rPr sz="2200" spc="-15" dirty="0">
                <a:latin typeface="Calibri"/>
                <a:cs typeface="Calibri"/>
              </a:rPr>
              <a:t>direproduksi </a:t>
            </a:r>
            <a:r>
              <a:rPr sz="2200" spc="-5" dirty="0">
                <a:latin typeface="Calibri"/>
                <a:cs typeface="Calibri"/>
              </a:rPr>
              <a:t>semua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secara </a:t>
            </a:r>
            <a:r>
              <a:rPr sz="2200" i="1" spc="-5" dirty="0">
                <a:latin typeface="Calibri"/>
                <a:cs typeface="Calibri"/>
              </a:rPr>
              <a:t>de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facto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3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5083810" cy="3041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Primer </a:t>
            </a:r>
            <a:r>
              <a:rPr sz="2400" spc="-5" dirty="0">
                <a:latin typeface="Calibri"/>
                <a:cs typeface="Calibri"/>
              </a:rPr>
              <a:t>pada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Reproduksi </a:t>
            </a:r>
            <a:r>
              <a:rPr sz="2400" spc="-5" dirty="0">
                <a:latin typeface="Calibri"/>
                <a:cs typeface="Calibri"/>
              </a:rPr>
              <a:t>warna pada alat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elektronik?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Cahaya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Reproduksi </a:t>
            </a:r>
            <a:r>
              <a:rPr sz="2400" spc="-5" dirty="0">
                <a:latin typeface="Calibri"/>
                <a:cs typeface="Calibri"/>
              </a:rPr>
              <a:t>warna pada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cetak?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b="1" spc="-10" dirty="0">
                <a:latin typeface="Calibri"/>
                <a:cs typeface="Calibri"/>
              </a:rPr>
              <a:t>Pigmen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33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</a:pPr>
            <a:r>
              <a:rPr sz="3200" spc="-20" dirty="0"/>
              <a:t>Warna </a:t>
            </a:r>
            <a:r>
              <a:rPr sz="3200" spc="-5" dirty="0"/>
              <a:t>Primer </a:t>
            </a:r>
            <a:r>
              <a:rPr sz="3200" dirty="0"/>
              <a:t>vs </a:t>
            </a:r>
            <a:r>
              <a:rPr sz="3200" spc="-5" dirty="0"/>
              <a:t>Sekunder </a:t>
            </a:r>
            <a:r>
              <a:rPr sz="3200" spc="-35" dirty="0"/>
              <a:t>Pada</a:t>
            </a:r>
            <a:r>
              <a:rPr sz="3200" spc="-114" dirty="0"/>
              <a:t> </a:t>
            </a:r>
            <a:r>
              <a:rPr sz="3200" spc="-20" dirty="0"/>
              <a:t>Pigmen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3518154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3518154" y="653796"/>
                </a:lnTo>
                <a:lnTo>
                  <a:pt x="3560575" y="645231"/>
                </a:lnTo>
                <a:lnTo>
                  <a:pt x="3595211" y="621877"/>
                </a:lnTo>
                <a:lnTo>
                  <a:pt x="3618559" y="587241"/>
                </a:lnTo>
                <a:lnTo>
                  <a:pt x="3627120" y="544830"/>
                </a:lnTo>
                <a:lnTo>
                  <a:pt x="3627120" y="108965"/>
                </a:lnTo>
                <a:lnTo>
                  <a:pt x="3618559" y="66549"/>
                </a:lnTo>
                <a:lnTo>
                  <a:pt x="3595211" y="31913"/>
                </a:lnTo>
                <a:lnTo>
                  <a:pt x="3560575" y="8562"/>
                </a:lnTo>
                <a:lnTo>
                  <a:pt x="3518154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3518154" y="0"/>
                </a:lnTo>
                <a:lnTo>
                  <a:pt x="3560575" y="8562"/>
                </a:lnTo>
                <a:lnTo>
                  <a:pt x="3595211" y="31913"/>
                </a:lnTo>
                <a:lnTo>
                  <a:pt x="3618559" y="66549"/>
                </a:lnTo>
                <a:lnTo>
                  <a:pt x="3627120" y="108965"/>
                </a:lnTo>
                <a:lnTo>
                  <a:pt x="3627120" y="544830"/>
                </a:lnTo>
                <a:lnTo>
                  <a:pt x="3618559" y="587241"/>
                </a:lnTo>
                <a:lnTo>
                  <a:pt x="3595211" y="621877"/>
                </a:lnTo>
                <a:lnTo>
                  <a:pt x="3560575" y="645231"/>
                </a:lnTo>
                <a:lnTo>
                  <a:pt x="3518154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780308"/>
            <a:ext cx="2808605" cy="4382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5" dirty="0">
                <a:latin typeface="Calibri"/>
                <a:cs typeface="Calibri"/>
              </a:rPr>
              <a:t> primer: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magenta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cyan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yellow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sekunder: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red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green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blue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R+G+B: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black</a:t>
            </a:r>
            <a:endParaRPr sz="2400">
              <a:latin typeface="Calibri"/>
              <a:cs typeface="Calibri"/>
            </a:endParaRPr>
          </a:p>
          <a:p>
            <a:pPr marL="673100">
              <a:lnSpc>
                <a:spcPct val="100000"/>
              </a:lnSpc>
              <a:spcBef>
                <a:spcPts val="2145"/>
              </a:spcBef>
            </a:pPr>
            <a:r>
              <a:rPr sz="2400" spc="-10" dirty="0">
                <a:latin typeface="Calibri"/>
                <a:cs typeface="Calibri"/>
              </a:rPr>
              <a:t>Subtractive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0729" y="2309989"/>
            <a:ext cx="3781065" cy="351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231019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Model CMY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098030" cy="36855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5080" indent="-17272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20" dirty="0">
                <a:latin typeface="Calibri"/>
                <a:cs typeface="Calibri"/>
              </a:rPr>
              <a:t>Cyan </a:t>
            </a:r>
            <a:r>
              <a:rPr sz="2800" spc="-15" dirty="0">
                <a:latin typeface="Calibri"/>
                <a:cs typeface="Calibri"/>
              </a:rPr>
              <a:t>Magenta </a:t>
            </a:r>
            <a:r>
              <a:rPr sz="2800" spc="-40" dirty="0">
                <a:latin typeface="Calibri"/>
                <a:cs typeface="Calibri"/>
              </a:rPr>
              <a:t>Yellow </a:t>
            </a:r>
            <a:r>
              <a:rPr sz="2800" spc="-5" dirty="0">
                <a:latin typeface="Calibri"/>
                <a:cs typeface="Calibri"/>
              </a:rPr>
              <a:t>(CMY) adalah </a:t>
            </a:r>
            <a:r>
              <a:rPr sz="2800" i="1" spc="-10" dirty="0">
                <a:latin typeface="Calibri"/>
                <a:cs typeface="Calibri"/>
              </a:rPr>
              <a:t>substractive  primaries</a:t>
            </a:r>
            <a:r>
              <a:rPr sz="2800" spc="-10" dirty="0">
                <a:latin typeface="Calibri"/>
                <a:cs typeface="Calibri"/>
              </a:rPr>
              <a:t>, untuk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pigmen.</a:t>
            </a:r>
            <a:endParaRPr sz="2800">
              <a:latin typeface="Calibri"/>
              <a:cs typeface="Calibri"/>
            </a:endParaRPr>
          </a:p>
          <a:p>
            <a:pPr marL="184785" marR="23495" indent="-172720">
              <a:lnSpc>
                <a:spcPts val="2690"/>
              </a:lnSpc>
              <a:spcBef>
                <a:spcPts val="2005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CMY digunakan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i="1" spc="-10" dirty="0">
                <a:latin typeface="Calibri"/>
                <a:cs typeface="Calibri"/>
              </a:rPr>
              <a:t>color </a:t>
            </a:r>
            <a:r>
              <a:rPr sz="2800" i="1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bagi  </a:t>
            </a:r>
            <a:r>
              <a:rPr sz="2800" spc="-15" dirty="0">
                <a:latin typeface="Calibri"/>
                <a:cs typeface="Calibri"/>
              </a:rPr>
              <a:t>printer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10" dirty="0">
                <a:latin typeface="Calibri"/>
                <a:cs typeface="Calibri"/>
              </a:rPr>
              <a:t>alat </a:t>
            </a:r>
            <a:r>
              <a:rPr sz="2800" spc="-15" dirty="0">
                <a:latin typeface="Calibri"/>
                <a:cs typeface="Calibri"/>
              </a:rPr>
              <a:t>cetak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lainnya.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10" dirty="0">
                <a:latin typeface="Calibri"/>
                <a:cs typeface="Calibri"/>
              </a:rPr>
              <a:t>CMYK</a:t>
            </a:r>
            <a:endParaRPr sz="28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K </a:t>
            </a:r>
            <a:r>
              <a:rPr sz="2600" spc="-5" dirty="0">
                <a:latin typeface="Calibri"/>
                <a:cs typeface="Calibri"/>
              </a:rPr>
              <a:t>adalah warna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HITAM</a:t>
            </a:r>
            <a:endParaRPr sz="2600">
              <a:latin typeface="Calibri"/>
              <a:cs typeface="Calibri"/>
            </a:endParaRPr>
          </a:p>
          <a:p>
            <a:pPr marL="527685" marR="173355" lvl="1" indent="-172720">
              <a:lnSpc>
                <a:spcPts val="2500"/>
              </a:lnSpc>
              <a:spcBef>
                <a:spcPts val="1575"/>
              </a:spcBef>
              <a:buFont typeface="Arial"/>
              <a:buChar char="•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CMY </a:t>
            </a:r>
            <a:r>
              <a:rPr sz="2600" spc="-5" dirty="0">
                <a:latin typeface="Calibri"/>
                <a:cs typeface="Calibri"/>
              </a:rPr>
              <a:t>dicampur </a:t>
            </a:r>
            <a:r>
              <a:rPr sz="2600" dirty="0">
                <a:latin typeface="Calibri"/>
                <a:cs typeface="Calibri"/>
              </a:rPr>
              <a:t>tidak </a:t>
            </a:r>
            <a:r>
              <a:rPr sz="2600" spc="-10" dirty="0">
                <a:latin typeface="Calibri"/>
                <a:cs typeface="Calibri"/>
              </a:rPr>
              <a:t>dapat </a:t>
            </a:r>
            <a:r>
              <a:rPr sz="2600" spc="-5" dirty="0">
                <a:latin typeface="Calibri"/>
                <a:cs typeface="Calibri"/>
              </a:rPr>
              <a:t>menghasilkan warna  </a:t>
            </a:r>
            <a:r>
              <a:rPr sz="2600" spc="-10" dirty="0">
                <a:latin typeface="Calibri"/>
                <a:cs typeface="Calibri"/>
              </a:rPr>
              <a:t>hitam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pekat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88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274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20"/>
              </a:spcBef>
            </a:pPr>
            <a:r>
              <a:rPr sz="3600" spc="-15" dirty="0"/>
              <a:t>RGB </a:t>
            </a:r>
            <a:r>
              <a:rPr sz="3600" b="0" dirty="0">
                <a:latin typeface="Cambria Math"/>
                <a:cs typeface="Cambria Math"/>
              </a:rPr>
              <a:t>↔</a:t>
            </a:r>
            <a:r>
              <a:rPr sz="3600" b="0" spc="20" dirty="0">
                <a:latin typeface="Cambria Math"/>
                <a:cs typeface="Cambria Math"/>
              </a:rPr>
              <a:t> </a:t>
            </a:r>
            <a:r>
              <a:rPr sz="3600" spc="-5" dirty="0"/>
              <a:t>CMY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005195" cy="1197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Range nilai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RGB: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8-bit: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0-255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Jika </a:t>
            </a:r>
            <a:r>
              <a:rPr sz="2400" spc="-5" dirty="0">
                <a:latin typeface="Calibri"/>
                <a:cs typeface="Calibri"/>
              </a:rPr>
              <a:t>nilai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spc="-5" dirty="0">
                <a:latin typeface="Calibri"/>
                <a:cs typeface="Calibri"/>
              </a:rPr>
              <a:t>dinormalisasi </a:t>
            </a:r>
            <a:r>
              <a:rPr sz="2400" dirty="0">
                <a:latin typeface="Calibri"/>
                <a:cs typeface="Calibri"/>
              </a:rPr>
              <a:t>menjadi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[0,1]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721939"/>
            <a:ext cx="4765675" cy="7645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0" dirty="0">
                <a:latin typeface="Calibri"/>
                <a:cs typeface="Calibri"/>
              </a:rPr>
              <a:t>Var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1, di mana </a:t>
            </a:r>
            <a:r>
              <a:rPr sz="2200" spc="-40" dirty="0">
                <a:latin typeface="Calibri"/>
                <a:cs typeface="Calibri"/>
              </a:rPr>
              <a:t>C,M,Y </a:t>
            </a:r>
            <a:r>
              <a:rPr sz="2200" spc="-15" dirty="0">
                <a:latin typeface="Calibri"/>
                <a:cs typeface="Calibri"/>
              </a:rPr>
              <a:t>semuanya </a:t>
            </a:r>
            <a:r>
              <a:rPr sz="2200" spc="-10" dirty="0">
                <a:latin typeface="Calibri"/>
                <a:cs typeface="Calibri"/>
              </a:rPr>
              <a:t>bernilai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1059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135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4" y="875030"/>
                </a:lnTo>
                <a:lnTo>
                  <a:pt x="30734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1059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9744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8" y="15239"/>
                </a:lnTo>
                <a:lnTo>
                  <a:pt x="808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9744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6" y="875030"/>
                </a:lnTo>
                <a:lnTo>
                  <a:pt x="30606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744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8" y="13970"/>
                </a:lnTo>
                <a:lnTo>
                  <a:pt x="80898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5690" y="3176396"/>
            <a:ext cx="28511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𝐶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𝑀</a:t>
            </a:r>
            <a:endParaRPr sz="2400">
              <a:latin typeface="Cambria Math"/>
              <a:cs typeface="Cambria Math"/>
            </a:endParaRPr>
          </a:p>
          <a:p>
            <a:pPr marL="33655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𝐾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129" y="351777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8778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907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3" y="875030"/>
                </a:lnTo>
                <a:lnTo>
                  <a:pt x="30733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8778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5000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9" y="15239"/>
                </a:lnTo>
                <a:lnTo>
                  <a:pt x="8089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5000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7" y="875030"/>
                </a:lnTo>
                <a:lnTo>
                  <a:pt x="30607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5000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9" y="13970"/>
                </a:lnTo>
                <a:lnTo>
                  <a:pt x="8089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20946" y="3176396"/>
            <a:ext cx="19494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085" y="351777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2595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2886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4" y="875030"/>
                </a:lnTo>
                <a:lnTo>
                  <a:pt x="30734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2595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191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9" y="15239"/>
                </a:lnTo>
                <a:lnTo>
                  <a:pt x="8089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919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7" y="875030"/>
                </a:lnTo>
                <a:lnTo>
                  <a:pt x="30607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9191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9" y="13970"/>
                </a:lnTo>
                <a:lnTo>
                  <a:pt x="8089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95391" y="3174872"/>
            <a:ext cx="22606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𝑅</a:t>
            </a:r>
            <a:endParaRPr sz="2400">
              <a:latin typeface="Cambria Math"/>
              <a:cs typeface="Cambria Math"/>
            </a:endParaRPr>
          </a:p>
          <a:p>
            <a:pPr marL="1397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𝐺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𝐵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50333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 </a:t>
            </a:r>
            <a:r>
              <a:rPr sz="3600" spc="-5" dirty="0"/>
              <a:t>and CMY </a:t>
            </a:r>
            <a:r>
              <a:rPr sz="3600" dirty="0"/>
              <a:t>in a</a:t>
            </a:r>
            <a:r>
              <a:rPr sz="3600" spc="5" dirty="0"/>
              <a:t> </a:t>
            </a:r>
            <a:r>
              <a:rPr sz="3600" spc="-5" dirty="0"/>
              <a:t>Glance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91425" cy="3930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straightforward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Additive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subtractive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5" dirty="0">
                <a:latin typeface="Calibri"/>
                <a:cs typeface="Calibri"/>
              </a:rPr>
              <a:t>easy to convert colors from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versa.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RGB: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easy to understand </a:t>
            </a:r>
            <a:r>
              <a:rPr sz="2400" spc="-5" dirty="0">
                <a:latin typeface="Calibri"/>
                <a:cs typeface="Calibri"/>
              </a:rPr>
              <a:t>based on human </a:t>
            </a:r>
            <a:r>
              <a:rPr sz="2400" spc="-10" dirty="0">
                <a:latin typeface="Calibri"/>
                <a:cs typeface="Calibri"/>
              </a:rPr>
              <a:t>photopic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vision </a:t>
            </a:r>
            <a:r>
              <a:rPr sz="2200" spc="-15" dirty="0">
                <a:latin typeface="Calibri"/>
                <a:cs typeface="Calibri"/>
              </a:rPr>
              <a:t>captured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R,G,B </a:t>
            </a:r>
            <a:r>
              <a:rPr sz="2200" spc="-15" dirty="0">
                <a:latin typeface="Calibri"/>
                <a:cs typeface="Calibri"/>
              </a:rPr>
              <a:t>cone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cells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ideal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But,</a:t>
            </a:r>
            <a:endParaRPr sz="2400">
              <a:latin typeface="Calibri"/>
              <a:cs typeface="Calibri"/>
            </a:endParaRPr>
          </a:p>
          <a:p>
            <a:pPr marL="527685" marR="5080" lvl="1" indent="-172720">
              <a:lnSpc>
                <a:spcPts val="2380"/>
              </a:lnSpc>
              <a:spcBef>
                <a:spcPts val="4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RGB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CMY are not </a:t>
            </a:r>
            <a:r>
              <a:rPr sz="2200" spc="-5" dirty="0">
                <a:latin typeface="Calibri"/>
                <a:cs typeface="Calibri"/>
              </a:rPr>
              <a:t>ideal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describe how </a:t>
            </a:r>
            <a:r>
              <a:rPr sz="2200" i="1" spc="-10" dirty="0">
                <a:latin typeface="Calibri"/>
                <a:cs typeface="Calibri"/>
              </a:rPr>
              <a:t>humans </a:t>
            </a:r>
            <a:r>
              <a:rPr sz="2200" spc="-15" dirty="0">
                <a:latin typeface="Calibri"/>
                <a:cs typeface="Calibri"/>
              </a:rPr>
              <a:t>perceieve  colors.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4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445" dirty="0"/>
              <a:t> </a:t>
            </a:r>
            <a:r>
              <a:rPr spc="-185" dirty="0"/>
              <a:t>(2)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4650" y="1821179"/>
            <a:ext cx="6210935" cy="4052570"/>
            <a:chOff x="374650" y="1821179"/>
            <a:chExt cx="6210935" cy="4052570"/>
          </a:xfrm>
        </p:grpSpPr>
        <p:sp>
          <p:nvSpPr>
            <p:cNvPr id="5" name="object 5"/>
            <p:cNvSpPr/>
            <p:nvPr/>
          </p:nvSpPr>
          <p:spPr>
            <a:xfrm>
              <a:off x="445007" y="1821179"/>
              <a:ext cx="6140195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626" y="2017013"/>
              <a:ext cx="5932805" cy="3841750"/>
            </a:xfrm>
            <a:custGeom>
              <a:avLst/>
              <a:gdLst/>
              <a:ahLst/>
              <a:cxnLst/>
              <a:rect l="l" t="t" r="r" b="b"/>
              <a:pathLst>
                <a:path w="5932805" h="3841750">
                  <a:moveTo>
                    <a:pt x="2642616" y="1002791"/>
                  </a:moveTo>
                  <a:lnTo>
                    <a:pt x="2593848" y="2308987"/>
                  </a:lnTo>
                </a:path>
                <a:path w="5932805" h="3841750">
                  <a:moveTo>
                    <a:pt x="3336036" y="1511808"/>
                  </a:moveTo>
                  <a:lnTo>
                    <a:pt x="3336036" y="2288159"/>
                  </a:lnTo>
                </a:path>
                <a:path w="5932805" h="3841750">
                  <a:moveTo>
                    <a:pt x="3360420" y="2313432"/>
                  </a:moveTo>
                  <a:lnTo>
                    <a:pt x="5932551" y="3841597"/>
                  </a:lnTo>
                </a:path>
                <a:path w="5932805" h="3841750">
                  <a:moveTo>
                    <a:pt x="2560193" y="2351532"/>
                  </a:moveTo>
                  <a:lnTo>
                    <a:pt x="0" y="3426333"/>
                  </a:lnTo>
                </a:path>
                <a:path w="5932805" h="3841750">
                  <a:moveTo>
                    <a:pt x="3335528" y="2331720"/>
                  </a:moveTo>
                  <a:lnTo>
                    <a:pt x="2552700" y="2352929"/>
                  </a:lnTo>
                </a:path>
                <a:path w="5932805" h="3841750">
                  <a:moveTo>
                    <a:pt x="3336036" y="1506347"/>
                  </a:moveTo>
                  <a:lnTo>
                    <a:pt x="3969385" y="336803"/>
                  </a:lnTo>
                </a:path>
                <a:path w="5932805" h="3841750">
                  <a:moveTo>
                    <a:pt x="2656586" y="1006856"/>
                  </a:moveTo>
                  <a:lnTo>
                    <a:pt x="2257044" y="0"/>
                  </a:lnTo>
                </a:path>
              </a:pathLst>
            </a:custGeom>
            <a:ln w="2895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4"/>
                  </a:moveTo>
                  <a:lnTo>
                    <a:pt x="1557527" y="603504"/>
                  </a:lnTo>
                  <a:lnTo>
                    <a:pt x="2426335" y="760476"/>
                  </a:lnTo>
                  <a:lnTo>
                    <a:pt x="2225040" y="603504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4"/>
                  </a:lnTo>
                  <a:lnTo>
                    <a:pt x="2569464" y="603504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4"/>
                  </a:lnTo>
                  <a:lnTo>
                    <a:pt x="2225040" y="603504"/>
                  </a:lnTo>
                  <a:lnTo>
                    <a:pt x="2426335" y="760476"/>
                  </a:lnTo>
                  <a:lnTo>
                    <a:pt x="1557527" y="603504"/>
                  </a:lnTo>
                  <a:lnTo>
                    <a:pt x="100584" y="603504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9029" y="1764918"/>
            <a:ext cx="2038985" cy="294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 Scene  </a:t>
            </a:r>
            <a:r>
              <a:rPr sz="2200" spc="-45" dirty="0">
                <a:solidFill>
                  <a:srgbClr val="444D25"/>
                </a:solidFill>
                <a:latin typeface="Carlito"/>
                <a:cs typeface="Carlito"/>
              </a:rPr>
              <a:t>R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e</a:t>
            </a:r>
            <a:r>
              <a:rPr sz="2200" spc="-35" dirty="0">
                <a:solidFill>
                  <a:srgbClr val="444D25"/>
                </a:solidFill>
                <a:latin typeface="Carlito"/>
                <a:cs typeface="Carlito"/>
              </a:rPr>
              <a:t>c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r>
              <a:rPr sz="2200" spc="-25" dirty="0">
                <a:solidFill>
                  <a:srgbClr val="444D25"/>
                </a:solidFill>
                <a:latin typeface="Carlito"/>
                <a:cs typeface="Carlito"/>
              </a:rPr>
              <a:t>s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truc</a:t>
            </a:r>
            <a:r>
              <a:rPr sz="2200" spc="-15" dirty="0">
                <a:solidFill>
                  <a:srgbClr val="444D25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i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0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Detection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Segmentation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Recognition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</a:t>
            </a:r>
            <a:r>
              <a:rPr sz="2200" spc="-7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Distance</a:t>
            </a:r>
            <a:endParaRPr sz="2200">
              <a:latin typeface="Carlito"/>
              <a:cs typeface="Carlito"/>
            </a:endParaRPr>
          </a:p>
          <a:p>
            <a:pPr marL="318770">
              <a:lnSpc>
                <a:spcPct val="100000"/>
              </a:lnSpc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Estimation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2546350"/>
            <a:ext cx="243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penting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di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650" y="1706626"/>
            <a:ext cx="2682875" cy="788670"/>
            <a:chOff x="374650" y="1706626"/>
            <a:chExt cx="2682875" cy="788670"/>
          </a:xfrm>
        </p:grpSpPr>
        <p:sp>
          <p:nvSpPr>
            <p:cNvPr id="12" name="object 12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2225040" y="603503"/>
                  </a:moveTo>
                  <a:lnTo>
                    <a:pt x="1557527" y="603503"/>
                  </a:lnTo>
                  <a:lnTo>
                    <a:pt x="2269871" y="775588"/>
                  </a:lnTo>
                  <a:lnTo>
                    <a:pt x="2225040" y="603503"/>
                  </a:lnTo>
                  <a:close/>
                </a:path>
                <a:path w="2670175" h="77596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269871" y="775588"/>
                  </a:lnTo>
                  <a:lnTo>
                    <a:pt x="1557527" y="603503"/>
                  </a:lnTo>
                  <a:lnTo>
                    <a:pt x="100584" y="603503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7230" y="185051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7591" y="1711198"/>
            <a:ext cx="5253990" cy="4166235"/>
            <a:chOff x="1307591" y="1711198"/>
            <a:chExt cx="5253990" cy="4166235"/>
          </a:xfrm>
        </p:grpSpPr>
        <p:sp>
          <p:nvSpPr>
            <p:cNvPr id="16" name="object 16"/>
            <p:cNvSpPr/>
            <p:nvPr/>
          </p:nvSpPr>
          <p:spPr>
            <a:xfrm>
              <a:off x="2798825" y="4923282"/>
              <a:ext cx="1270" cy="935355"/>
            </a:xfrm>
            <a:custGeom>
              <a:avLst/>
              <a:gdLst/>
              <a:ahLst/>
              <a:cxnLst/>
              <a:rect l="l" t="t" r="r" b="b"/>
              <a:pathLst>
                <a:path w="1269" h="935354">
                  <a:moveTo>
                    <a:pt x="888" y="0"/>
                  </a:moveTo>
                  <a:lnTo>
                    <a:pt x="0" y="934935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641" y="4254246"/>
              <a:ext cx="4250690" cy="394970"/>
            </a:xfrm>
            <a:custGeom>
              <a:avLst/>
              <a:gdLst/>
              <a:ahLst/>
              <a:cxnLst/>
              <a:rect l="l" t="t" r="r" b="b"/>
              <a:pathLst>
                <a:path w="4250690" h="394970">
                  <a:moveTo>
                    <a:pt x="0" y="394715"/>
                  </a:moveTo>
                  <a:lnTo>
                    <a:pt x="1001268" y="394715"/>
                  </a:lnTo>
                  <a:lnTo>
                    <a:pt x="1001268" y="129539"/>
                  </a:lnTo>
                  <a:lnTo>
                    <a:pt x="0" y="129539"/>
                  </a:lnTo>
                  <a:lnTo>
                    <a:pt x="0" y="394715"/>
                  </a:lnTo>
                  <a:close/>
                </a:path>
                <a:path w="4250690" h="394970">
                  <a:moveTo>
                    <a:pt x="2118360" y="236219"/>
                  </a:moveTo>
                  <a:lnTo>
                    <a:pt x="2346960" y="236219"/>
                  </a:lnTo>
                  <a:lnTo>
                    <a:pt x="2346960" y="51815"/>
                  </a:lnTo>
                  <a:lnTo>
                    <a:pt x="2118360" y="51815"/>
                  </a:lnTo>
                  <a:lnTo>
                    <a:pt x="2118360" y="236219"/>
                  </a:lnTo>
                  <a:close/>
                </a:path>
                <a:path w="4250690" h="394970">
                  <a:moveTo>
                    <a:pt x="1815084" y="240791"/>
                  </a:moveTo>
                  <a:lnTo>
                    <a:pt x="2043684" y="240791"/>
                  </a:lnTo>
                  <a:lnTo>
                    <a:pt x="2043684" y="54863"/>
                  </a:lnTo>
                  <a:lnTo>
                    <a:pt x="1815084" y="54863"/>
                  </a:lnTo>
                  <a:lnTo>
                    <a:pt x="1815084" y="240791"/>
                  </a:lnTo>
                  <a:close/>
                </a:path>
                <a:path w="4250690" h="394970">
                  <a:moveTo>
                    <a:pt x="3246120" y="364235"/>
                  </a:moveTo>
                  <a:lnTo>
                    <a:pt x="4250436" y="364235"/>
                  </a:lnTo>
                  <a:lnTo>
                    <a:pt x="4250436" y="0"/>
                  </a:lnTo>
                  <a:lnTo>
                    <a:pt x="3246120" y="0"/>
                  </a:lnTo>
                  <a:lnTo>
                    <a:pt x="3246120" y="36423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1112520" y="605027"/>
                  </a:moveTo>
                  <a:lnTo>
                    <a:pt x="445008" y="605027"/>
                  </a:lnTo>
                  <a:lnTo>
                    <a:pt x="319913" y="764031"/>
                  </a:lnTo>
                  <a:lnTo>
                    <a:pt x="1112520" y="605027"/>
                  </a:lnTo>
                  <a:close/>
                </a:path>
                <a:path w="2670175" h="764539">
                  <a:moveTo>
                    <a:pt x="2569210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9210" y="605027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89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2"/>
                  </a:lnTo>
                  <a:lnTo>
                    <a:pt x="2670048" y="504189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7"/>
                  </a:lnTo>
                  <a:lnTo>
                    <a:pt x="1112520" y="605027"/>
                  </a:lnTo>
                  <a:lnTo>
                    <a:pt x="319913" y="764031"/>
                  </a:lnTo>
                  <a:lnTo>
                    <a:pt x="445008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2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80360" y="5180076"/>
            <a:ext cx="302260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5665" y="1717928"/>
            <a:ext cx="206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</a:t>
            </a:r>
            <a:endParaRPr sz="18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dalam</a:t>
            </a:r>
            <a:r>
              <a:rPr sz="1800" spc="-10" dirty="0">
                <a:latin typeface="Carlito"/>
                <a:cs typeface="Carlito"/>
              </a:rPr>
              <a:t> 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8326" y="2505201"/>
            <a:ext cx="2682875" cy="788670"/>
            <a:chOff x="3878326" y="2505201"/>
            <a:chExt cx="2682875" cy="788670"/>
          </a:xfrm>
        </p:grpSpPr>
        <p:sp>
          <p:nvSpPr>
            <p:cNvPr id="23" name="object 23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1112520" y="603503"/>
                  </a:moveTo>
                  <a:lnTo>
                    <a:pt x="445008" y="603503"/>
                  </a:lnTo>
                  <a:lnTo>
                    <a:pt x="414020" y="775588"/>
                  </a:lnTo>
                  <a:lnTo>
                    <a:pt x="1112520" y="603503"/>
                  </a:lnTo>
                  <a:close/>
                </a:path>
                <a:path w="2670175" h="775970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1112520" y="603503"/>
                  </a:lnTo>
                  <a:lnTo>
                    <a:pt x="414020" y="775588"/>
                  </a:lnTo>
                  <a:lnTo>
                    <a:pt x="44500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26814" y="2511933"/>
            <a:ext cx="1986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337" y="4226814"/>
            <a:ext cx="4998720" cy="782320"/>
          </a:xfrm>
          <a:custGeom>
            <a:avLst/>
            <a:gdLst/>
            <a:ahLst/>
            <a:cxnLst/>
            <a:rect l="l" t="t" r="r" b="b"/>
            <a:pathLst>
              <a:path w="4998720" h="782320">
                <a:moveTo>
                  <a:pt x="1894332" y="658368"/>
                </a:moveTo>
                <a:lnTo>
                  <a:pt x="2104644" y="658368"/>
                </a:lnTo>
                <a:lnTo>
                  <a:pt x="2104644" y="27431"/>
                </a:lnTo>
                <a:lnTo>
                  <a:pt x="1894332" y="27431"/>
                </a:lnTo>
                <a:lnTo>
                  <a:pt x="1894332" y="658368"/>
                </a:lnTo>
                <a:close/>
              </a:path>
              <a:path w="4998720" h="782320">
                <a:moveTo>
                  <a:pt x="4532376" y="554736"/>
                </a:moveTo>
                <a:lnTo>
                  <a:pt x="4674108" y="554736"/>
                </a:lnTo>
                <a:lnTo>
                  <a:pt x="4674108" y="0"/>
                </a:lnTo>
                <a:lnTo>
                  <a:pt x="4532376" y="0"/>
                </a:lnTo>
                <a:lnTo>
                  <a:pt x="4532376" y="554736"/>
                </a:lnTo>
                <a:close/>
              </a:path>
              <a:path w="4998720" h="782320">
                <a:moveTo>
                  <a:pt x="4786884" y="524256"/>
                </a:moveTo>
                <a:lnTo>
                  <a:pt x="4998720" y="524256"/>
                </a:lnTo>
                <a:lnTo>
                  <a:pt x="4998720" y="56387"/>
                </a:lnTo>
                <a:lnTo>
                  <a:pt x="4786884" y="56387"/>
                </a:lnTo>
                <a:lnTo>
                  <a:pt x="4786884" y="524256"/>
                </a:lnTo>
                <a:close/>
              </a:path>
              <a:path w="4998720" h="782320">
                <a:moveTo>
                  <a:pt x="0" y="781812"/>
                </a:moveTo>
                <a:lnTo>
                  <a:pt x="257556" y="781812"/>
                </a:lnTo>
                <a:lnTo>
                  <a:pt x="257556" y="38100"/>
                </a:lnTo>
                <a:lnTo>
                  <a:pt x="0" y="38100"/>
                </a:lnTo>
                <a:lnTo>
                  <a:pt x="0" y="781812"/>
                </a:lnTo>
                <a:close/>
              </a:path>
              <a:path w="4998720" h="782320">
                <a:moveTo>
                  <a:pt x="4283964" y="554736"/>
                </a:moveTo>
                <a:lnTo>
                  <a:pt x="4495800" y="554736"/>
                </a:lnTo>
                <a:lnTo>
                  <a:pt x="4495800" y="42672"/>
                </a:lnTo>
                <a:lnTo>
                  <a:pt x="4283964" y="42672"/>
                </a:lnTo>
                <a:lnTo>
                  <a:pt x="4283964" y="554736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28" name="object 28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11092" y="6112865"/>
            <a:ext cx="2325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rlito"/>
                <a:cs typeface="Carlito"/>
              </a:rPr>
              <a:t>DATA</a:t>
            </a:r>
            <a:r>
              <a:rPr sz="2000" spc="-35" dirty="0">
                <a:latin typeface="Wingdings"/>
                <a:cs typeface="Wingdings"/>
              </a:rPr>
              <a:t></a:t>
            </a:r>
            <a:r>
              <a:rPr sz="2000" spc="-35" dirty="0"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71159" y="4808220"/>
            <a:ext cx="90233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FF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00FF00"/>
                </a:solidFill>
                <a:latin typeface="Carlito"/>
                <a:cs typeface="Carlito"/>
              </a:rPr>
              <a:t>Person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2663" y="4759452"/>
            <a:ext cx="58864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Car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HSI (also known </a:t>
            </a:r>
            <a:r>
              <a:rPr sz="3600" dirty="0"/>
              <a:t>as </a:t>
            </a:r>
            <a:r>
              <a:rPr sz="3600" spc="-10" dirty="0"/>
              <a:t>HSV </a:t>
            </a:r>
            <a:r>
              <a:rPr sz="3600" dirty="0"/>
              <a:t>/</a:t>
            </a:r>
            <a:r>
              <a:rPr sz="3600" spc="-45" dirty="0"/>
              <a:t> </a:t>
            </a:r>
            <a:r>
              <a:rPr sz="3600" spc="-5" dirty="0"/>
              <a:t>HSL)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99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Hue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095066"/>
            <a:ext cx="1480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Saturation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387672"/>
            <a:ext cx="1273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Intensity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3144" y="2385060"/>
            <a:ext cx="6077711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3144" y="3736847"/>
            <a:ext cx="6077711" cy="367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144" y="5151120"/>
            <a:ext cx="6077711" cy="295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70177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HSV </a:t>
            </a:r>
            <a:r>
              <a:rPr sz="3600" dirty="0"/>
              <a:t>/ </a:t>
            </a:r>
            <a:r>
              <a:rPr sz="3600" spc="-5" dirty="0"/>
              <a:t>HSL </a:t>
            </a:r>
            <a:r>
              <a:rPr sz="3600" dirty="0"/>
              <a:t>/</a:t>
            </a:r>
            <a:r>
              <a:rPr sz="3600" spc="-60" dirty="0"/>
              <a:t> </a:t>
            </a:r>
            <a:r>
              <a:rPr sz="3600" spc="-5" dirty="0"/>
              <a:t>HSI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082" y="1865609"/>
            <a:ext cx="6390126" cy="420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979969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464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35"/>
              </a:spcBef>
            </a:pPr>
            <a:r>
              <a:rPr sz="3600" spc="-10" dirty="0"/>
              <a:t>RGB</a:t>
            </a:r>
            <a:r>
              <a:rPr sz="3600" b="0" spc="-10" dirty="0">
                <a:latin typeface="Cambria Math"/>
                <a:cs typeface="Cambria Math"/>
              </a:rPr>
              <a:t>→</a:t>
            </a:r>
            <a:r>
              <a:rPr sz="3600" spc="-10" dirty="0"/>
              <a:t>HSI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1273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Intensity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665603"/>
            <a:ext cx="148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Saturation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526917"/>
            <a:ext cx="69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Hue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2122" y="2145664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4">
                <a:moveTo>
                  <a:pt x="141732" y="0"/>
                </a:moveTo>
                <a:lnTo>
                  <a:pt x="0" y="0"/>
                </a:lnTo>
                <a:lnTo>
                  <a:pt x="0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0058" y="1767586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0058" y="2130679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4194" y="1959305"/>
            <a:ext cx="19773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2460" algn="l"/>
              </a:tabLst>
            </a:pP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(𝑅 + 𝐺 +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𝐵)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2954527"/>
            <a:ext cx="885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𝑆 = 1</a:t>
            </a:r>
            <a:r>
              <a:rPr sz="2000" spc="1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4942" y="3140201"/>
            <a:ext cx="1332230" cy="17145"/>
          </a:xfrm>
          <a:custGeom>
            <a:avLst/>
            <a:gdLst/>
            <a:ahLst/>
            <a:cxnLst/>
            <a:rect l="l" t="t" r="r" b="b"/>
            <a:pathLst>
              <a:path w="1332229" h="17144">
                <a:moveTo>
                  <a:pt x="1331976" y="0"/>
                </a:moveTo>
                <a:lnTo>
                  <a:pt x="0" y="0"/>
                </a:lnTo>
                <a:lnTo>
                  <a:pt x="0" y="16763"/>
                </a:lnTo>
                <a:lnTo>
                  <a:pt x="1331976" y="16763"/>
                </a:lnTo>
                <a:lnTo>
                  <a:pt x="1331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7238" y="2762504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7295" y="3201416"/>
            <a:ext cx="1287780" cy="236220"/>
          </a:xfrm>
          <a:custGeom>
            <a:avLst/>
            <a:gdLst/>
            <a:ahLst/>
            <a:cxnLst/>
            <a:rect l="l" t="t" r="r" b="b"/>
            <a:pathLst>
              <a:path w="1287779" h="236220">
                <a:moveTo>
                  <a:pt x="1212595" y="0"/>
                </a:moveTo>
                <a:lnTo>
                  <a:pt x="1209166" y="9525"/>
                </a:lnTo>
                <a:lnTo>
                  <a:pt x="1222807" y="15430"/>
                </a:lnTo>
                <a:lnTo>
                  <a:pt x="1234566" y="23622"/>
                </a:lnTo>
                <a:lnTo>
                  <a:pt x="1258421" y="61652"/>
                </a:lnTo>
                <a:lnTo>
                  <a:pt x="1266189" y="116712"/>
                </a:lnTo>
                <a:lnTo>
                  <a:pt x="1265328" y="137477"/>
                </a:lnTo>
                <a:lnTo>
                  <a:pt x="1252219" y="188341"/>
                </a:lnTo>
                <a:lnTo>
                  <a:pt x="1223002" y="220184"/>
                </a:lnTo>
                <a:lnTo>
                  <a:pt x="1209547" y="226187"/>
                </a:lnTo>
                <a:lnTo>
                  <a:pt x="1212595" y="235712"/>
                </a:lnTo>
                <a:lnTo>
                  <a:pt x="1257583" y="208994"/>
                </a:lnTo>
                <a:lnTo>
                  <a:pt x="1282922" y="159591"/>
                </a:lnTo>
                <a:lnTo>
                  <a:pt x="1287779" y="117856"/>
                </a:lnTo>
                <a:lnTo>
                  <a:pt x="1286563" y="96281"/>
                </a:lnTo>
                <a:lnTo>
                  <a:pt x="1276796" y="57991"/>
                </a:lnTo>
                <a:lnTo>
                  <a:pt x="1244600" y="15065"/>
                </a:lnTo>
                <a:lnTo>
                  <a:pt x="1229645" y="6145"/>
                </a:lnTo>
                <a:lnTo>
                  <a:pt x="1212595" y="0"/>
                </a:lnTo>
                <a:close/>
              </a:path>
              <a:path w="1287779" h="236220">
                <a:moveTo>
                  <a:pt x="75183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184"/>
                </a:lnTo>
                <a:lnTo>
                  <a:pt x="53165" y="211883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8034" y="3125216"/>
            <a:ext cx="1140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𝑅 + 𝐺 +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526" y="2954527"/>
            <a:ext cx="1539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[min(𝑅, </a:t>
            </a:r>
            <a:r>
              <a:rPr sz="2000" spc="45" dirty="0">
                <a:latin typeface="Cambria Math"/>
                <a:cs typeface="Cambria Math"/>
              </a:rPr>
              <a:t>𝐺,</a:t>
            </a:r>
            <a:r>
              <a:rPr sz="2000" spc="-28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9455" y="4166361"/>
            <a:ext cx="387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555" dirty="0"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609" y="3997197"/>
            <a:ext cx="1379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2000" dirty="0">
                <a:latin typeface="Cambria Math"/>
                <a:cs typeface="Cambria Math"/>
              </a:rPr>
              <a:t>𝜃	𝑖𝑓 𝐵 ≤</a:t>
            </a:r>
            <a:r>
              <a:rPr sz="2000" spc="2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0644" y="4312361"/>
            <a:ext cx="2106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3635" algn="l"/>
              </a:tabLst>
            </a:pPr>
            <a:r>
              <a:rPr sz="2000" spc="-5" dirty="0">
                <a:latin typeface="Cambria Math"/>
                <a:cs typeface="Cambria Math"/>
              </a:rPr>
              <a:t>360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	𝑖𝑓 𝐵 &gt;</a:t>
            </a:r>
            <a:r>
              <a:rPr sz="2000" spc="25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6727" y="515581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𝜃 =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cos</a:t>
            </a:r>
            <a:r>
              <a:rPr sz="2175" spc="30" baseline="28735" dirty="0">
                <a:latin typeface="Cambria Math"/>
                <a:cs typeface="Cambria Math"/>
              </a:rPr>
              <a:t>−1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7004" y="4875910"/>
            <a:ext cx="3665854" cy="946150"/>
          </a:xfrm>
          <a:custGeom>
            <a:avLst/>
            <a:gdLst/>
            <a:ahLst/>
            <a:cxnLst/>
            <a:rect l="l" t="t" r="r" b="b"/>
            <a:pathLst>
              <a:path w="3665854" h="946150">
                <a:moveTo>
                  <a:pt x="3528060" y="0"/>
                </a:moveTo>
                <a:lnTo>
                  <a:pt x="3519678" y="8508"/>
                </a:lnTo>
                <a:lnTo>
                  <a:pt x="3546992" y="49016"/>
                </a:lnTo>
                <a:lnTo>
                  <a:pt x="3570843" y="95678"/>
                </a:lnTo>
                <a:lnTo>
                  <a:pt x="3591240" y="148508"/>
                </a:lnTo>
                <a:lnTo>
                  <a:pt x="3608197" y="207518"/>
                </a:lnTo>
                <a:lnTo>
                  <a:pt x="3619169" y="257903"/>
                </a:lnTo>
                <a:lnTo>
                  <a:pt x="3627704" y="309550"/>
                </a:lnTo>
                <a:lnTo>
                  <a:pt x="3633800" y="362472"/>
                </a:lnTo>
                <a:lnTo>
                  <a:pt x="3637457" y="416679"/>
                </a:lnTo>
                <a:lnTo>
                  <a:pt x="3638674" y="472313"/>
                </a:lnTo>
                <a:lnTo>
                  <a:pt x="3637457" y="526501"/>
                </a:lnTo>
                <a:lnTo>
                  <a:pt x="3633800" y="580025"/>
                </a:lnTo>
                <a:lnTo>
                  <a:pt x="3627704" y="632760"/>
                </a:lnTo>
                <a:lnTo>
                  <a:pt x="3619169" y="684705"/>
                </a:lnTo>
                <a:lnTo>
                  <a:pt x="3608197" y="735863"/>
                </a:lnTo>
                <a:lnTo>
                  <a:pt x="3591240" y="796028"/>
                </a:lnTo>
                <a:lnTo>
                  <a:pt x="3570843" y="849707"/>
                </a:lnTo>
                <a:lnTo>
                  <a:pt x="3546992" y="896903"/>
                </a:lnTo>
                <a:lnTo>
                  <a:pt x="3519678" y="937615"/>
                </a:lnTo>
                <a:lnTo>
                  <a:pt x="3528060" y="945934"/>
                </a:lnTo>
                <a:lnTo>
                  <a:pt x="3558041" y="906002"/>
                </a:lnTo>
                <a:lnTo>
                  <a:pt x="3584749" y="859150"/>
                </a:lnTo>
                <a:lnTo>
                  <a:pt x="3608195" y="805375"/>
                </a:lnTo>
                <a:lnTo>
                  <a:pt x="3628390" y="744677"/>
                </a:lnTo>
                <a:lnTo>
                  <a:pt x="3641818" y="692718"/>
                </a:lnTo>
                <a:lnTo>
                  <a:pt x="3652241" y="639500"/>
                </a:lnTo>
                <a:lnTo>
                  <a:pt x="3659671" y="585024"/>
                </a:lnTo>
                <a:lnTo>
                  <a:pt x="3664120" y="529294"/>
                </a:lnTo>
                <a:lnTo>
                  <a:pt x="3665597" y="472185"/>
                </a:lnTo>
                <a:lnTo>
                  <a:pt x="3664120" y="414263"/>
                </a:lnTo>
                <a:lnTo>
                  <a:pt x="3659671" y="357921"/>
                </a:lnTo>
                <a:lnTo>
                  <a:pt x="3652241" y="303286"/>
                </a:lnTo>
                <a:lnTo>
                  <a:pt x="3641818" y="250357"/>
                </a:lnTo>
                <a:lnTo>
                  <a:pt x="3628390" y="199136"/>
                </a:lnTo>
                <a:lnTo>
                  <a:pt x="3608195" y="139463"/>
                </a:lnTo>
                <a:lnTo>
                  <a:pt x="3584749" y="86375"/>
                </a:lnTo>
                <a:lnTo>
                  <a:pt x="3558041" y="39883"/>
                </a:lnTo>
                <a:lnTo>
                  <a:pt x="3528060" y="0"/>
                </a:lnTo>
                <a:close/>
              </a:path>
              <a:path w="3665854" h="946150">
                <a:moveTo>
                  <a:pt x="137541" y="0"/>
                </a:moveTo>
                <a:lnTo>
                  <a:pt x="107539" y="39883"/>
                </a:lnTo>
                <a:lnTo>
                  <a:pt x="80787" y="86375"/>
                </a:lnTo>
                <a:lnTo>
                  <a:pt x="57298" y="139463"/>
                </a:lnTo>
                <a:lnTo>
                  <a:pt x="37084" y="199136"/>
                </a:lnTo>
                <a:lnTo>
                  <a:pt x="23717" y="250357"/>
                </a:lnTo>
                <a:lnTo>
                  <a:pt x="13331" y="303286"/>
                </a:lnTo>
                <a:lnTo>
                  <a:pt x="5921" y="357921"/>
                </a:lnTo>
                <a:lnTo>
                  <a:pt x="1479" y="414263"/>
                </a:lnTo>
                <a:lnTo>
                  <a:pt x="0" y="472313"/>
                </a:lnTo>
                <a:lnTo>
                  <a:pt x="1479" y="529294"/>
                </a:lnTo>
                <a:lnTo>
                  <a:pt x="5921" y="585024"/>
                </a:lnTo>
                <a:lnTo>
                  <a:pt x="13331" y="639500"/>
                </a:lnTo>
                <a:lnTo>
                  <a:pt x="23717" y="692718"/>
                </a:lnTo>
                <a:lnTo>
                  <a:pt x="37084" y="744677"/>
                </a:lnTo>
                <a:lnTo>
                  <a:pt x="57298" y="805375"/>
                </a:lnTo>
                <a:lnTo>
                  <a:pt x="80787" y="859150"/>
                </a:lnTo>
                <a:lnTo>
                  <a:pt x="107539" y="906002"/>
                </a:lnTo>
                <a:lnTo>
                  <a:pt x="137541" y="945934"/>
                </a:lnTo>
                <a:lnTo>
                  <a:pt x="145796" y="937615"/>
                </a:lnTo>
                <a:lnTo>
                  <a:pt x="118481" y="896903"/>
                </a:lnTo>
                <a:lnTo>
                  <a:pt x="94630" y="849707"/>
                </a:lnTo>
                <a:lnTo>
                  <a:pt x="74233" y="796028"/>
                </a:lnTo>
                <a:lnTo>
                  <a:pt x="57277" y="735863"/>
                </a:lnTo>
                <a:lnTo>
                  <a:pt x="46366" y="684705"/>
                </a:lnTo>
                <a:lnTo>
                  <a:pt x="37869" y="632760"/>
                </a:lnTo>
                <a:lnTo>
                  <a:pt x="31792" y="580025"/>
                </a:lnTo>
                <a:lnTo>
                  <a:pt x="28142" y="526501"/>
                </a:lnTo>
                <a:lnTo>
                  <a:pt x="26924" y="472185"/>
                </a:lnTo>
                <a:lnTo>
                  <a:pt x="28143" y="416679"/>
                </a:lnTo>
                <a:lnTo>
                  <a:pt x="31800" y="362472"/>
                </a:lnTo>
                <a:lnTo>
                  <a:pt x="37896" y="309550"/>
                </a:lnTo>
                <a:lnTo>
                  <a:pt x="46431" y="257903"/>
                </a:lnTo>
                <a:lnTo>
                  <a:pt x="57404" y="207518"/>
                </a:lnTo>
                <a:lnTo>
                  <a:pt x="74358" y="148508"/>
                </a:lnTo>
                <a:lnTo>
                  <a:pt x="94742" y="95678"/>
                </a:lnTo>
                <a:lnTo>
                  <a:pt x="118554" y="49016"/>
                </a:lnTo>
                <a:lnTo>
                  <a:pt x="145796" y="8508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1183" y="5340984"/>
            <a:ext cx="3357879" cy="17145"/>
          </a:xfrm>
          <a:custGeom>
            <a:avLst/>
            <a:gdLst/>
            <a:ahLst/>
            <a:cxnLst/>
            <a:rect l="l" t="t" r="r" b="b"/>
            <a:pathLst>
              <a:path w="3357879" h="17145">
                <a:moveTo>
                  <a:pt x="3357371" y="0"/>
                </a:moveTo>
                <a:lnTo>
                  <a:pt x="0" y="0"/>
                </a:lnTo>
                <a:lnTo>
                  <a:pt x="0" y="16763"/>
                </a:lnTo>
                <a:lnTo>
                  <a:pt x="3357371" y="16763"/>
                </a:lnTo>
                <a:lnTo>
                  <a:pt x="3357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1910" y="5100192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2" y="0"/>
                </a:moveTo>
                <a:lnTo>
                  <a:pt x="0" y="0"/>
                </a:lnTo>
                <a:lnTo>
                  <a:pt x="0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09846" y="5043042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059" y="4990719"/>
            <a:ext cx="809625" cy="236220"/>
          </a:xfrm>
          <a:custGeom>
            <a:avLst/>
            <a:gdLst/>
            <a:ahLst/>
            <a:cxnLst/>
            <a:rect l="l" t="t" r="r" b="b"/>
            <a:pathLst>
              <a:path w="809625" h="236220">
                <a:moveTo>
                  <a:pt x="734060" y="0"/>
                </a:moveTo>
                <a:lnTo>
                  <a:pt x="730630" y="9524"/>
                </a:lnTo>
                <a:lnTo>
                  <a:pt x="744271" y="15430"/>
                </a:lnTo>
                <a:lnTo>
                  <a:pt x="756030" y="23621"/>
                </a:lnTo>
                <a:lnTo>
                  <a:pt x="779885" y="61650"/>
                </a:lnTo>
                <a:lnTo>
                  <a:pt x="787653" y="116585"/>
                </a:lnTo>
                <a:lnTo>
                  <a:pt x="786792" y="137423"/>
                </a:lnTo>
                <a:lnTo>
                  <a:pt x="773683" y="188340"/>
                </a:lnTo>
                <a:lnTo>
                  <a:pt x="744466" y="220130"/>
                </a:lnTo>
                <a:lnTo>
                  <a:pt x="731012" y="226059"/>
                </a:lnTo>
                <a:lnTo>
                  <a:pt x="734060" y="235711"/>
                </a:lnTo>
                <a:lnTo>
                  <a:pt x="779047" y="208887"/>
                </a:lnTo>
                <a:lnTo>
                  <a:pt x="804386" y="159480"/>
                </a:lnTo>
                <a:lnTo>
                  <a:pt x="809243" y="117855"/>
                </a:lnTo>
                <a:lnTo>
                  <a:pt x="808027" y="96281"/>
                </a:lnTo>
                <a:lnTo>
                  <a:pt x="798260" y="57991"/>
                </a:lnTo>
                <a:lnTo>
                  <a:pt x="766063" y="15065"/>
                </a:lnTo>
                <a:lnTo>
                  <a:pt x="751109" y="6145"/>
                </a:lnTo>
                <a:lnTo>
                  <a:pt x="734060" y="0"/>
                </a:lnTo>
                <a:close/>
              </a:path>
              <a:path w="809625" h="236220">
                <a:moveTo>
                  <a:pt x="75183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1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71746" y="4915027"/>
            <a:ext cx="2464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35075" algn="l"/>
              </a:tabLst>
            </a:pPr>
            <a:r>
              <a:rPr sz="3000" baseline="33333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[  𝑅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	+ 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0" dirty="0">
                <a:latin typeface="Cambria Math"/>
                <a:cs typeface="Cambria Math"/>
              </a:rPr>
              <a:t> 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35501" y="5406516"/>
            <a:ext cx="3353435" cy="316230"/>
          </a:xfrm>
          <a:custGeom>
            <a:avLst/>
            <a:gdLst/>
            <a:ahLst/>
            <a:cxnLst/>
            <a:rect l="l" t="t" r="r" b="b"/>
            <a:pathLst>
              <a:path w="3353434" h="316229">
                <a:moveTo>
                  <a:pt x="159258" y="127"/>
                </a:moveTo>
                <a:lnTo>
                  <a:pt x="83820" y="282829"/>
                </a:lnTo>
                <a:lnTo>
                  <a:pt x="40766" y="186893"/>
                </a:lnTo>
                <a:lnTo>
                  <a:pt x="0" y="205536"/>
                </a:lnTo>
                <a:lnTo>
                  <a:pt x="3937" y="214858"/>
                </a:lnTo>
                <a:lnTo>
                  <a:pt x="24891" y="205536"/>
                </a:lnTo>
                <a:lnTo>
                  <a:pt x="76326" y="316141"/>
                </a:lnTo>
                <a:lnTo>
                  <a:pt x="88391" y="316141"/>
                </a:lnTo>
                <a:lnTo>
                  <a:pt x="169163" y="16637"/>
                </a:lnTo>
                <a:lnTo>
                  <a:pt x="184658" y="16764"/>
                </a:lnTo>
                <a:lnTo>
                  <a:pt x="3353054" y="16764"/>
                </a:lnTo>
                <a:lnTo>
                  <a:pt x="335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0903" y="5458586"/>
            <a:ext cx="809625" cy="236220"/>
          </a:xfrm>
          <a:custGeom>
            <a:avLst/>
            <a:gdLst/>
            <a:ahLst/>
            <a:cxnLst/>
            <a:rect l="l" t="t" r="r" b="b"/>
            <a:pathLst>
              <a:path w="809625" h="236220">
                <a:moveTo>
                  <a:pt x="734060" y="0"/>
                </a:moveTo>
                <a:lnTo>
                  <a:pt x="730631" y="9525"/>
                </a:lnTo>
                <a:lnTo>
                  <a:pt x="744271" y="15430"/>
                </a:lnTo>
                <a:lnTo>
                  <a:pt x="756031" y="23621"/>
                </a:lnTo>
                <a:lnTo>
                  <a:pt x="779885" y="61650"/>
                </a:lnTo>
                <a:lnTo>
                  <a:pt x="787654" y="116585"/>
                </a:lnTo>
                <a:lnTo>
                  <a:pt x="786792" y="137406"/>
                </a:lnTo>
                <a:lnTo>
                  <a:pt x="773684" y="188340"/>
                </a:lnTo>
                <a:lnTo>
                  <a:pt x="744466" y="220169"/>
                </a:lnTo>
                <a:lnTo>
                  <a:pt x="731012" y="226123"/>
                </a:lnTo>
                <a:lnTo>
                  <a:pt x="734060" y="235686"/>
                </a:lnTo>
                <a:lnTo>
                  <a:pt x="779047" y="208927"/>
                </a:lnTo>
                <a:lnTo>
                  <a:pt x="804386" y="159519"/>
                </a:lnTo>
                <a:lnTo>
                  <a:pt x="809244" y="117856"/>
                </a:lnTo>
                <a:lnTo>
                  <a:pt x="808027" y="96281"/>
                </a:lnTo>
                <a:lnTo>
                  <a:pt x="798260" y="57991"/>
                </a:lnTo>
                <a:lnTo>
                  <a:pt x="766063" y="15065"/>
                </a:lnTo>
                <a:lnTo>
                  <a:pt x="751109" y="6145"/>
                </a:lnTo>
                <a:lnTo>
                  <a:pt x="734060" y="0"/>
                </a:lnTo>
                <a:close/>
              </a:path>
              <a:path w="809625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25"/>
                </a:lnTo>
                <a:lnTo>
                  <a:pt x="10929" y="177840"/>
                </a:lnTo>
                <a:lnTo>
                  <a:pt x="43068" y="220606"/>
                </a:lnTo>
                <a:lnTo>
                  <a:pt x="75184" y="235686"/>
                </a:lnTo>
                <a:lnTo>
                  <a:pt x="78232" y="226123"/>
                </a:lnTo>
                <a:lnTo>
                  <a:pt x="64775" y="220169"/>
                </a:lnTo>
                <a:lnTo>
                  <a:pt x="53165" y="211889"/>
                </a:lnTo>
                <a:lnTo>
                  <a:pt x="29338" y="173278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2694" y="5382869"/>
            <a:ext cx="3244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[ 𝑅 − 𝐺 </a:t>
            </a:r>
            <a:r>
              <a:rPr sz="2175" spc="60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10" dirty="0">
                <a:latin typeface="Cambria Math"/>
                <a:cs typeface="Cambria Math"/>
              </a:rPr>
              <a:t>𝐵)(𝐺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941610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dirty="0"/>
              <a:t>Look it up</a:t>
            </a:r>
            <a:r>
              <a:rPr sz="3600" spc="-5" dirty="0"/>
              <a:t> </a:t>
            </a:r>
            <a:r>
              <a:rPr sz="3600" spc="-20" dirty="0"/>
              <a:t>yourselves..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70781"/>
            <a:ext cx="4785995" cy="16186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0" dirty="0">
                <a:latin typeface="Calibri"/>
                <a:cs typeface="Calibri"/>
              </a:rPr>
              <a:t>Color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systems:</a:t>
            </a:r>
            <a:endParaRPr sz="28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CIEXYZ, </a:t>
            </a:r>
            <a:r>
              <a:rPr sz="2400" spc="-5" dirty="0">
                <a:latin typeface="Calibri"/>
                <a:cs typeface="Calibri"/>
              </a:rPr>
              <a:t>CIELAB,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CIELUV,…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RGB variants: </a:t>
            </a:r>
            <a:r>
              <a:rPr sz="2400" spc="-15" dirty="0">
                <a:latin typeface="Calibri"/>
                <a:cs typeface="Calibri"/>
              </a:rPr>
              <a:t>sRGB, </a:t>
            </a:r>
            <a:r>
              <a:rPr sz="2400" dirty="0">
                <a:latin typeface="Calibri"/>
                <a:cs typeface="Calibri"/>
              </a:rPr>
              <a:t>Adobe </a:t>
            </a:r>
            <a:r>
              <a:rPr sz="2400" spc="-15" dirty="0">
                <a:latin typeface="Calibri"/>
                <a:cs typeface="Calibri"/>
              </a:rPr>
              <a:t>RGB,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25" dirty="0">
                <a:latin typeface="Calibri"/>
                <a:cs typeface="Calibri"/>
              </a:rPr>
              <a:t>YIQ, </a:t>
            </a:r>
            <a:r>
              <a:rPr sz="2400" spc="-55" dirty="0">
                <a:latin typeface="Calibri"/>
                <a:cs typeface="Calibri"/>
              </a:rPr>
              <a:t>YUV,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YCbCr,…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33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02333"/>
            <a:ext cx="3346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manusia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50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komputer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6547" y="2453639"/>
            <a:ext cx="6471023" cy="338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00911" y="6077711"/>
            <a:ext cx="6742430" cy="704215"/>
            <a:chOff x="1200911" y="6077711"/>
            <a:chExt cx="6742430" cy="704215"/>
          </a:xfrm>
        </p:grpSpPr>
        <p:sp>
          <p:nvSpPr>
            <p:cNvPr id="6" name="object 6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6614668" y="0"/>
                  </a:moveTo>
                  <a:lnTo>
                    <a:pt x="115315" y="0"/>
                  </a:lnTo>
                  <a:lnTo>
                    <a:pt x="70428" y="9061"/>
                  </a:lnTo>
                  <a:lnTo>
                    <a:pt x="33774" y="33774"/>
                  </a:lnTo>
                  <a:lnTo>
                    <a:pt x="9061" y="70428"/>
                  </a:lnTo>
                  <a:lnTo>
                    <a:pt x="0" y="115315"/>
                  </a:lnTo>
                  <a:lnTo>
                    <a:pt x="0" y="576579"/>
                  </a:lnTo>
                  <a:lnTo>
                    <a:pt x="9061" y="621467"/>
                  </a:lnTo>
                  <a:lnTo>
                    <a:pt x="33774" y="658121"/>
                  </a:lnTo>
                  <a:lnTo>
                    <a:pt x="70428" y="682834"/>
                  </a:lnTo>
                  <a:lnTo>
                    <a:pt x="115315" y="691895"/>
                  </a:lnTo>
                  <a:lnTo>
                    <a:pt x="6614668" y="691895"/>
                  </a:lnTo>
                  <a:lnTo>
                    <a:pt x="6659528" y="682834"/>
                  </a:lnTo>
                  <a:lnTo>
                    <a:pt x="6696186" y="658121"/>
                  </a:lnTo>
                  <a:lnTo>
                    <a:pt x="6720913" y="621467"/>
                  </a:lnTo>
                  <a:lnTo>
                    <a:pt x="6729984" y="576579"/>
                  </a:lnTo>
                  <a:lnTo>
                    <a:pt x="6729984" y="115315"/>
                  </a:lnTo>
                  <a:lnTo>
                    <a:pt x="6720913" y="70428"/>
                  </a:lnTo>
                  <a:lnTo>
                    <a:pt x="6696186" y="33774"/>
                  </a:lnTo>
                  <a:lnTo>
                    <a:pt x="6659528" y="9061"/>
                  </a:lnTo>
                  <a:lnTo>
                    <a:pt x="6614668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0" y="115315"/>
                  </a:moveTo>
                  <a:lnTo>
                    <a:pt x="9061" y="70428"/>
                  </a:lnTo>
                  <a:lnTo>
                    <a:pt x="33774" y="33774"/>
                  </a:lnTo>
                  <a:lnTo>
                    <a:pt x="70428" y="9061"/>
                  </a:lnTo>
                  <a:lnTo>
                    <a:pt x="115315" y="0"/>
                  </a:lnTo>
                  <a:lnTo>
                    <a:pt x="6614668" y="0"/>
                  </a:lnTo>
                  <a:lnTo>
                    <a:pt x="6659528" y="9061"/>
                  </a:lnTo>
                  <a:lnTo>
                    <a:pt x="6696186" y="33774"/>
                  </a:lnTo>
                  <a:lnTo>
                    <a:pt x="6720913" y="70428"/>
                  </a:lnTo>
                  <a:lnTo>
                    <a:pt x="6729984" y="115315"/>
                  </a:lnTo>
                  <a:lnTo>
                    <a:pt x="6729984" y="576579"/>
                  </a:lnTo>
                  <a:lnTo>
                    <a:pt x="6720913" y="621467"/>
                  </a:lnTo>
                  <a:lnTo>
                    <a:pt x="6696186" y="658121"/>
                  </a:lnTo>
                  <a:lnTo>
                    <a:pt x="6659528" y="682834"/>
                  </a:lnTo>
                  <a:lnTo>
                    <a:pt x="6614668" y="691895"/>
                  </a:lnTo>
                  <a:lnTo>
                    <a:pt x="115315" y="691895"/>
                  </a:lnTo>
                  <a:lnTo>
                    <a:pt x="70428" y="682834"/>
                  </a:lnTo>
                  <a:lnTo>
                    <a:pt x="33774" y="658121"/>
                  </a:lnTo>
                  <a:lnTo>
                    <a:pt x="9061" y="621467"/>
                  </a:lnTo>
                  <a:lnTo>
                    <a:pt x="0" y="576579"/>
                  </a:lnTo>
                  <a:lnTo>
                    <a:pt x="0" y="115315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14523" y="6249111"/>
            <a:ext cx="3314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000" spc="-340" dirty="0">
                <a:latin typeface="Carlito"/>
                <a:cs typeface="Carlito"/>
              </a:rPr>
              <a:t>p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000" spc="-340" dirty="0">
                <a:latin typeface="Carlito"/>
                <a:cs typeface="Carlito"/>
              </a:rPr>
              <a:t>r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g</a:t>
            </a:r>
            <a:r>
              <a:rPr sz="2000" spc="-340" dirty="0">
                <a:latin typeface="Carlito"/>
                <a:cs typeface="Carlito"/>
              </a:rPr>
              <a:t>o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ol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ah</a:t>
            </a:r>
            <a:r>
              <a:rPr sz="2000" spc="-340" dirty="0">
                <a:latin typeface="Carlito"/>
                <a:cs typeface="Carlito"/>
              </a:rPr>
              <a:t>e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650" spc="-52" baseline="-27777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it</a:t>
            </a:r>
            <a:r>
              <a:rPr sz="2000" spc="-245" dirty="0">
                <a:latin typeface="Carlito"/>
                <a:cs typeface="Carlito"/>
              </a:rPr>
              <a:t>h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2000" spc="-245" dirty="0">
                <a:latin typeface="Carlito"/>
                <a:cs typeface="Carlito"/>
              </a:rPr>
              <a:t>s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Pe</a:t>
            </a:r>
            <a:r>
              <a:rPr sz="2000" spc="-245" dirty="0">
                <a:latin typeface="Carlito"/>
                <a:cs typeface="Carlito"/>
              </a:rPr>
              <a:t>d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ng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245" dirty="0">
                <a:latin typeface="Carlito"/>
                <a:cs typeface="Carlito"/>
              </a:rPr>
              <a:t>g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ta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2000" spc="-245" dirty="0">
                <a:latin typeface="Carlito"/>
                <a:cs typeface="Carlito"/>
              </a:rPr>
              <a:t>al  </a:t>
            </a:r>
            <a:r>
              <a:rPr sz="2000" spc="-10" dirty="0">
                <a:latin typeface="Carlito"/>
                <a:cs typeface="Carlito"/>
              </a:rPr>
              <a:t>data?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</a:t>
            </a:r>
            <a:r>
              <a:rPr spc="-90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4378452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3153155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3427" y="4379976"/>
            <a:ext cx="1429512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198120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3153155"/>
            <a:ext cx="1427988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110" dirty="0"/>
              <a:t> </a:t>
            </a:r>
            <a:r>
              <a:rPr spc="-18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16" name="object 16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53765" y="6111341"/>
            <a:ext cx="2236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How did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that?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1952</Words>
  <Application>Microsoft Macintosh PowerPoint</Application>
  <PresentationFormat>On-screen Show (4:3)</PresentationFormat>
  <Paragraphs>414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Carlito</vt:lpstr>
      <vt:lpstr>Tahoma</vt:lpstr>
      <vt:lpstr>Times New Roman</vt:lpstr>
      <vt:lpstr>Trebuchet MS</vt:lpstr>
      <vt:lpstr>Wingdings</vt:lpstr>
      <vt:lpstr>Office Theme</vt:lpstr>
      <vt:lpstr>Pengolahan Citra Pengantar Mata Kuliah  Semester Genap 2019/2020   M.Naufal  Politeknik Harapan Bersama</vt:lpstr>
      <vt:lpstr>Citra Dijital</vt:lpstr>
      <vt:lpstr>Citra Dijital</vt:lpstr>
      <vt:lpstr>Informasi dari Citra Dijital</vt:lpstr>
      <vt:lpstr>Informasi dari Citra Dijital (2)</vt:lpstr>
      <vt:lpstr>Citra Dijital</vt:lpstr>
      <vt:lpstr>Citra Dijital</vt:lpstr>
      <vt:lpstr>Clustering Citra Dijital</vt:lpstr>
      <vt:lpstr>Clustering Citra Dijital (2)</vt:lpstr>
      <vt:lpstr>Klasifikasi Citra Dijital</vt:lpstr>
      <vt:lpstr>Real Research: Content-Based Image  Retrieval for Batik Patterns</vt:lpstr>
      <vt:lpstr>Real Research: Content-Based Image  Retrieval for Batik Patterns</vt:lpstr>
      <vt:lpstr>PowerPoint Presentation</vt:lpstr>
      <vt:lpstr>Computer Graphics</vt:lpstr>
      <vt:lpstr>Computer Graphics (2)</vt:lpstr>
      <vt:lpstr>Computer Vision</vt:lpstr>
      <vt:lpstr>Computer Vision (2)</vt:lpstr>
      <vt:lpstr>Pattern Recognition, Computer Vision,  and Artificial Intelligence</vt:lpstr>
      <vt:lpstr>Image Processing</vt:lpstr>
      <vt:lpstr>PowerPoint Presentation</vt:lpstr>
      <vt:lpstr>Image Acquisition</vt:lpstr>
      <vt:lpstr>Digital Images</vt:lpstr>
      <vt:lpstr>Citra Dijital</vt:lpstr>
      <vt:lpstr>Color Vision, Color Theory  and Color Models</vt:lpstr>
      <vt:lpstr>Color Vision</vt:lpstr>
      <vt:lpstr>Color Vision (2)</vt:lpstr>
      <vt:lpstr>Warna</vt:lpstr>
      <vt:lpstr>Relative Perceptual Attributes of Color</vt:lpstr>
      <vt:lpstr>Color Theory: Trichromatic Color Vision</vt:lpstr>
      <vt:lpstr>Young-Helmholtz Trichromatic Theory of  Color Vision</vt:lpstr>
      <vt:lpstr> Warna Primer vs Sekunder Pada Cahaya</vt:lpstr>
      <vt:lpstr>Three Sensitive Channels</vt:lpstr>
      <vt:lpstr>Color Theory: Opponent Color Theory</vt:lpstr>
      <vt:lpstr>The Opponent Theory of Color Vision</vt:lpstr>
      <vt:lpstr>PowerPoint Presentation</vt:lpstr>
      <vt:lpstr>PowerPoint Presentation</vt:lpstr>
      <vt:lpstr>Serba-Serbi Warna</vt:lpstr>
      <vt:lpstr>XYZ Tristimulus Values</vt:lpstr>
      <vt:lpstr>CIE Chromaticity Diagram</vt:lpstr>
      <vt:lpstr>What about digital monitors?</vt:lpstr>
      <vt:lpstr>Color Models for Hardware</vt:lpstr>
      <vt:lpstr>RGB Color Model</vt:lpstr>
      <vt:lpstr>RGB Channels</vt:lpstr>
      <vt:lpstr>RGB Colors</vt:lpstr>
      <vt:lpstr>Warna</vt:lpstr>
      <vt:lpstr> Warna Primer vs Sekunder Pada Pigmen</vt:lpstr>
      <vt:lpstr>Model CMY</vt:lpstr>
      <vt:lpstr>RGB ↔ CMY</vt:lpstr>
      <vt:lpstr>RGB and CMY in a Glance</vt:lpstr>
      <vt:lpstr>HSI (also known as HSV / HSL)</vt:lpstr>
      <vt:lpstr>HSV / HSL / HSI</vt:lpstr>
      <vt:lpstr>RGB→HSI</vt:lpstr>
      <vt:lpstr>Look it up yourselves..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</dc:title>
  <dc:creator>Laksmitha</dc:creator>
  <cp:lastModifiedBy>Microsoft Office User</cp:lastModifiedBy>
  <cp:revision>6</cp:revision>
  <dcterms:created xsi:type="dcterms:W3CDTF">2020-03-07T06:43:12Z</dcterms:created>
  <dcterms:modified xsi:type="dcterms:W3CDTF">2020-03-30T13:50:34Z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2020-03-07T00:00:00Z</vt:filetime>
  </property>
</Properties>
</file>