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57" r:id="rId14"/>
    <p:sldId id="258" r:id="rId15"/>
    <p:sldId id="259" r:id="rId16"/>
    <p:sldId id="262" r:id="rId17"/>
    <p:sldId id="263" r:id="rId18"/>
    <p:sldId id="265" r:id="rId19"/>
    <p:sldId id="266" r:id="rId20"/>
    <p:sldId id="267" r:id="rId21"/>
    <p:sldId id="280" r:id="rId22"/>
    <p:sldId id="286" r:id="rId23"/>
    <p:sldId id="288" r:id="rId24"/>
    <p:sldId id="290" r:id="rId25"/>
    <p:sldId id="292" r:id="rId26"/>
    <p:sldId id="293" r:id="rId27"/>
    <p:sldId id="260" r:id="rId28"/>
    <p:sldId id="261" r:id="rId29"/>
    <p:sldId id="294" r:id="rId30"/>
    <p:sldId id="295" r:id="rId31"/>
    <p:sldId id="264" r:id="rId32"/>
    <p:sldId id="296" r:id="rId33"/>
    <p:sldId id="297" r:id="rId34"/>
    <p:sldId id="298" r:id="rId35"/>
    <p:sldId id="299" r:id="rId36"/>
    <p:sldId id="300" r:id="rId37"/>
    <p:sldId id="301" r:id="rId38"/>
    <p:sldId id="304" r:id="rId39"/>
    <p:sldId id="305" r:id="rId40"/>
    <p:sldId id="306" r:id="rId41"/>
    <p:sldId id="307" r:id="rId42"/>
    <p:sldId id="277" r:id="rId43"/>
    <p:sldId id="308" r:id="rId44"/>
    <p:sldId id="309" r:id="rId45"/>
    <p:sldId id="310" r:id="rId46"/>
    <p:sldId id="281" r:id="rId47"/>
    <p:sldId id="282" r:id="rId48"/>
    <p:sldId id="283" r:id="rId49"/>
    <p:sldId id="284" r:id="rId50"/>
    <p:sldId id="285" r:id="rId51"/>
    <p:sldId id="311" r:id="rId52"/>
    <p:sldId id="287" r:id="rId53"/>
    <p:sldId id="312" r:id="rId54"/>
    <p:sldId id="314" r:id="rId55"/>
    <p:sldId id="315" r:id="rId56"/>
    <p:sldId id="317" r:id="rId57"/>
    <p:sldId id="318" r:id="rId58"/>
    <p:sldId id="322" r:id="rId59"/>
    <p:sldId id="325" r:id="rId60"/>
    <p:sldId id="337" r:id="rId61"/>
    <p:sldId id="338" r:id="rId62"/>
    <p:sldId id="339" r:id="rId63"/>
    <p:sldId id="340" r:id="rId64"/>
    <p:sldId id="341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75" r:id="rId9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3496"/>
  </p:normalViewPr>
  <p:slideViewPr>
    <p:cSldViewPr>
      <p:cViewPr varScale="1">
        <p:scale>
          <a:sx n="120" d="100"/>
          <a:sy n="120" d="100"/>
        </p:scale>
        <p:origin x="7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42" y="437769"/>
            <a:ext cx="71253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3245942"/>
            <a:ext cx="6545580" cy="215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2403" y="6469557"/>
            <a:ext cx="1681479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ght" TargetMode="External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lor_space" TargetMode="External"/><Relationship Id="rId5" Type="http://schemas.openxmlformats.org/officeDocument/2006/relationships/hyperlink" Target="https://en.wikipedia.org/wiki/Color" TargetMode="External"/><Relationship Id="rId4" Type="http://schemas.openxmlformats.org/officeDocument/2006/relationships/hyperlink" Target="https://en.wikipedia.org/wiki/Light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jpg"/><Relationship Id="rId5" Type="http://schemas.openxmlformats.org/officeDocument/2006/relationships/image" Target="../media/image90.jpg"/><Relationship Id="rId4" Type="http://schemas.openxmlformats.org/officeDocument/2006/relationships/image" Target="../media/image89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jp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://www.labbookpages.co.uk/software/imgProc/otsuThreshold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3.jpg"/><Relationship Id="rId5" Type="http://schemas.openxmlformats.org/officeDocument/2006/relationships/image" Target="../media/image132.jpg"/><Relationship Id="rId4" Type="http://schemas.openxmlformats.org/officeDocument/2006/relationships/image" Target="../media/image131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hyperlink" Target="http://www.labbookpages.co.uk/software/imgProc/otsuThreshold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3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hyperlink" Target="http://www.labbookpages.co.uk/software/imgProc/otsuThreshold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3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hyperlink" Target="http://www.labbookpages.co.uk/software/imgProc/otsuThreshold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g"/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359663"/>
            <a:ext cx="9156700" cy="1336675"/>
            <a:chOff x="-6095" y="359663"/>
            <a:chExt cx="9156700" cy="1336675"/>
          </a:xfrm>
        </p:grpSpPr>
        <p:sp>
          <p:nvSpPr>
            <p:cNvPr id="3" name="object 3"/>
            <p:cNvSpPr/>
            <p:nvPr/>
          </p:nvSpPr>
          <p:spPr>
            <a:xfrm>
              <a:off x="0" y="365759"/>
              <a:ext cx="9144000" cy="1324610"/>
            </a:xfrm>
            <a:custGeom>
              <a:avLst/>
              <a:gdLst/>
              <a:ahLst/>
              <a:cxnLst/>
              <a:rect l="l" t="t" r="r" b="b"/>
              <a:pathLst>
                <a:path w="9144000" h="1324610">
                  <a:moveTo>
                    <a:pt x="9144000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9144000" y="13243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65759"/>
              <a:ext cx="9144000" cy="1324610"/>
            </a:xfrm>
            <a:custGeom>
              <a:avLst/>
              <a:gdLst/>
              <a:ahLst/>
              <a:cxnLst/>
              <a:rect l="l" t="t" r="r" b="b"/>
              <a:pathLst>
                <a:path w="9144000" h="1324610">
                  <a:moveTo>
                    <a:pt x="0" y="1324356"/>
                  </a:moveTo>
                  <a:lnTo>
                    <a:pt x="9144000" y="132435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12192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095" y="5018532"/>
            <a:ext cx="9156700" cy="1344295"/>
            <a:chOff x="-6095" y="5018532"/>
            <a:chExt cx="9156700" cy="1344295"/>
          </a:xfrm>
        </p:grpSpPr>
        <p:sp>
          <p:nvSpPr>
            <p:cNvPr id="6" name="object 6"/>
            <p:cNvSpPr/>
            <p:nvPr/>
          </p:nvSpPr>
          <p:spPr>
            <a:xfrm>
              <a:off x="0" y="5024628"/>
              <a:ext cx="9144000" cy="1332230"/>
            </a:xfrm>
            <a:custGeom>
              <a:avLst/>
              <a:gdLst/>
              <a:ahLst/>
              <a:cxnLst/>
              <a:rect l="l" t="t" r="r" b="b"/>
              <a:pathLst>
                <a:path w="9144000" h="1332229">
                  <a:moveTo>
                    <a:pt x="9144000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9144000" y="13319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24628"/>
              <a:ext cx="9144000" cy="1332230"/>
            </a:xfrm>
            <a:custGeom>
              <a:avLst/>
              <a:gdLst/>
              <a:ahLst/>
              <a:cxnLst/>
              <a:rect l="l" t="t" r="r" b="b"/>
              <a:pathLst>
                <a:path w="9144000" h="1332229">
                  <a:moveTo>
                    <a:pt x="0" y="1331976"/>
                  </a:moveTo>
                  <a:lnTo>
                    <a:pt x="9144000" y="1331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12191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18612" y="1962131"/>
            <a:ext cx="4467987" cy="2766783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lang="en-ID" sz="4500" spc="-200" dirty="0" err="1"/>
              <a:t>Pengolahan</a:t>
            </a:r>
            <a:r>
              <a:rPr lang="en-ID" sz="4500" spc="-430" dirty="0"/>
              <a:t> </a:t>
            </a:r>
            <a:r>
              <a:rPr lang="en-ID" sz="4500" spc="-290" dirty="0"/>
              <a:t>Citra</a:t>
            </a:r>
            <a:endParaRPr sz="4500" dirty="0"/>
          </a:p>
          <a:p>
            <a:pPr marL="562610" marR="554355" algn="ctr">
              <a:lnSpc>
                <a:spcPct val="123400"/>
              </a:lnSpc>
              <a:spcBef>
                <a:spcPts val="80"/>
              </a:spcBef>
            </a:pPr>
            <a:r>
              <a:rPr sz="2000" spc="-15" dirty="0" err="1">
                <a:latin typeface="Carlito"/>
                <a:cs typeface="Carlito"/>
              </a:rPr>
              <a:t>Pengantar</a:t>
            </a:r>
            <a:r>
              <a:rPr sz="2000" spc="-15" dirty="0">
                <a:latin typeface="Carlito"/>
                <a:cs typeface="Carlito"/>
              </a:rPr>
              <a:t> Mata </a:t>
            </a:r>
            <a:r>
              <a:rPr sz="2000" spc="-10" dirty="0" err="1">
                <a:latin typeface="Carlito"/>
                <a:cs typeface="Carlito"/>
              </a:rPr>
              <a:t>Kuliah</a:t>
            </a:r>
            <a:r>
              <a:rPr sz="2000" spc="-10" dirty="0">
                <a:latin typeface="Carlito"/>
                <a:cs typeface="Carlito"/>
              </a:rPr>
              <a:t>  Semester </a:t>
            </a:r>
            <a:r>
              <a:rPr lang="en-US" sz="2000" spc="-5" dirty="0" err="1">
                <a:latin typeface="Carlito"/>
                <a:cs typeface="Carlito"/>
              </a:rPr>
              <a:t>Genap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</a:t>
            </a:r>
            <a:r>
              <a:rPr lang="en-US" sz="2000" dirty="0">
                <a:latin typeface="Carlito"/>
                <a:cs typeface="Carlito"/>
              </a:rPr>
              <a:t>19</a:t>
            </a:r>
            <a:r>
              <a:rPr sz="2000" dirty="0">
                <a:latin typeface="Carlito"/>
                <a:cs typeface="Carlito"/>
              </a:rPr>
              <a:t>/20</a:t>
            </a:r>
            <a:r>
              <a:rPr lang="en-US" sz="2000" dirty="0">
                <a:latin typeface="Carlito"/>
                <a:cs typeface="Carlito"/>
              </a:rPr>
              <a:t>20</a:t>
            </a:r>
            <a:r>
              <a:rPr sz="2000" dirty="0">
                <a:latin typeface="Carlito"/>
                <a:cs typeface="Carlito"/>
              </a:rPr>
              <a:t> </a:t>
            </a:r>
            <a:br>
              <a:rPr lang="en-US" sz="2000" dirty="0">
                <a:latin typeface="Carlito"/>
                <a:cs typeface="Carlito"/>
              </a:rPr>
            </a:br>
            <a:r>
              <a:rPr sz="2000" dirty="0">
                <a:latin typeface="Carlito"/>
                <a:cs typeface="Carlito"/>
              </a:rPr>
              <a:t> </a:t>
            </a:r>
            <a:r>
              <a:rPr lang="en-US" sz="2000" spc="-10" dirty="0" err="1">
                <a:latin typeface="Carlito"/>
                <a:cs typeface="Carlito"/>
              </a:rPr>
              <a:t>M.Naufal</a:t>
            </a:r>
            <a:br>
              <a:rPr lang="en-US" sz="2000" spc="-10">
                <a:latin typeface="Carlito"/>
                <a:cs typeface="Carlito"/>
              </a:rPr>
            </a:br>
            <a:br>
              <a:rPr lang="en-US" sz="2000" spc="-10">
                <a:latin typeface="Carlito"/>
                <a:cs typeface="Carlito"/>
              </a:rPr>
            </a:br>
            <a:r>
              <a:rPr lang="en-US" sz="2000" spc="-10">
                <a:latin typeface="Carlito"/>
                <a:cs typeface="Carlito"/>
              </a:rPr>
              <a:t>Politeknik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10" dirty="0" err="1">
                <a:latin typeface="Carlito"/>
                <a:cs typeface="Carlito"/>
              </a:rPr>
              <a:t>Harapan</a:t>
            </a:r>
            <a:r>
              <a:rPr lang="en-US" sz="2000" spc="-10" dirty="0">
                <a:latin typeface="Carlito"/>
                <a:cs typeface="Carlito"/>
              </a:rPr>
              <a:t> Bersama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15" dirty="0"/>
              <a:t>Klasifikasi </a:t>
            </a:r>
            <a:r>
              <a:rPr spc="-229" dirty="0"/>
              <a:t>Citra</a:t>
            </a:r>
            <a:r>
              <a:rPr spc="-28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1943100"/>
            <a:ext cx="142798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1943100"/>
            <a:ext cx="1429512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11" y="1943100"/>
            <a:ext cx="14279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260" y="1943100"/>
            <a:ext cx="1427988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288" y="3153155"/>
            <a:ext cx="1429512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8927" y="3147060"/>
            <a:ext cx="1429511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153155"/>
            <a:ext cx="1427988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427" y="3147060"/>
            <a:ext cx="1429512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288" y="4378452"/>
            <a:ext cx="1429512" cy="952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3427" y="4352544"/>
            <a:ext cx="1429512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4352544"/>
            <a:ext cx="1427988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260" y="4378452"/>
            <a:ext cx="1427988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4095" y="5766815"/>
            <a:ext cx="1429511" cy="952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0788" y="5766815"/>
            <a:ext cx="1427988" cy="952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41038" y="5380431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Query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711960">
              <a:lnSpc>
                <a:spcPts val="3890"/>
              </a:lnSpc>
              <a:spcBef>
                <a:spcPts val="1155"/>
              </a:spcBef>
            </a:pPr>
            <a:r>
              <a:rPr spc="-229" dirty="0"/>
              <a:t>Real </a:t>
            </a:r>
            <a:r>
              <a:rPr spc="-210" dirty="0"/>
              <a:t>Research: </a:t>
            </a:r>
            <a:r>
              <a:rPr spc="-170" dirty="0"/>
              <a:t>Content-Based</a:t>
            </a:r>
            <a:r>
              <a:rPr spc="-409" dirty="0"/>
              <a:t> </a:t>
            </a:r>
            <a:r>
              <a:rPr spc="-165" dirty="0"/>
              <a:t>Image  </a:t>
            </a:r>
            <a:r>
              <a:rPr spc="-225" dirty="0"/>
              <a:t>Retrieval </a:t>
            </a:r>
            <a:r>
              <a:rPr spc="-190" dirty="0"/>
              <a:t>for </a:t>
            </a:r>
            <a:r>
              <a:rPr spc="-215" dirty="0"/>
              <a:t>Batik</a:t>
            </a:r>
            <a:r>
              <a:rPr spc="-420" dirty="0"/>
              <a:t> </a:t>
            </a:r>
            <a:r>
              <a:rPr spc="-200" dirty="0"/>
              <a:t>Patterns</a:t>
            </a:r>
          </a:p>
        </p:txBody>
      </p:sp>
      <p:sp>
        <p:nvSpPr>
          <p:cNvPr id="3" name="object 3"/>
          <p:cNvSpPr/>
          <p:nvPr/>
        </p:nvSpPr>
        <p:spPr>
          <a:xfrm>
            <a:off x="629412" y="1872995"/>
            <a:ext cx="8106673" cy="4343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711960">
              <a:lnSpc>
                <a:spcPts val="3890"/>
              </a:lnSpc>
              <a:spcBef>
                <a:spcPts val="1155"/>
              </a:spcBef>
            </a:pPr>
            <a:r>
              <a:rPr spc="-229" dirty="0"/>
              <a:t>Real </a:t>
            </a:r>
            <a:r>
              <a:rPr spc="-210" dirty="0"/>
              <a:t>Research: </a:t>
            </a:r>
            <a:r>
              <a:rPr spc="-170" dirty="0"/>
              <a:t>Content-Based</a:t>
            </a:r>
            <a:r>
              <a:rPr spc="-409" dirty="0"/>
              <a:t> </a:t>
            </a:r>
            <a:r>
              <a:rPr spc="-165" dirty="0"/>
              <a:t>Image  </a:t>
            </a:r>
            <a:r>
              <a:rPr spc="-225" dirty="0"/>
              <a:t>Retrieval </a:t>
            </a:r>
            <a:r>
              <a:rPr spc="-190" dirty="0"/>
              <a:t>for </a:t>
            </a:r>
            <a:r>
              <a:rPr spc="-215" dirty="0"/>
              <a:t>Batik</a:t>
            </a:r>
            <a:r>
              <a:rPr spc="-420" dirty="0"/>
              <a:t> </a:t>
            </a:r>
            <a:r>
              <a:rPr spc="-200" dirty="0"/>
              <a:t>Patterns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56916" y="2570988"/>
            <a:ext cx="1795780" cy="896619"/>
            <a:chOff x="2756916" y="2570988"/>
            <a:chExt cx="1795780" cy="896619"/>
          </a:xfrm>
        </p:grpSpPr>
        <p:sp>
          <p:nvSpPr>
            <p:cNvPr id="5" name="object 5"/>
            <p:cNvSpPr/>
            <p:nvPr/>
          </p:nvSpPr>
          <p:spPr>
            <a:xfrm>
              <a:off x="2756916" y="2570988"/>
              <a:ext cx="896111" cy="896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5700" y="2570988"/>
              <a:ext cx="856488" cy="856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7155" y="2570988"/>
            <a:ext cx="1824355" cy="896619"/>
            <a:chOff x="867155" y="2570988"/>
            <a:chExt cx="1824355" cy="896619"/>
          </a:xfrm>
        </p:grpSpPr>
        <p:sp>
          <p:nvSpPr>
            <p:cNvPr id="8" name="object 8"/>
            <p:cNvSpPr/>
            <p:nvPr/>
          </p:nvSpPr>
          <p:spPr>
            <a:xfrm>
              <a:off x="867155" y="2570988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5272" y="2570988"/>
              <a:ext cx="896112" cy="896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48867" y="3579876"/>
            <a:ext cx="856488" cy="856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3267" y="3569208"/>
            <a:ext cx="85191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06367" y="3279647"/>
            <a:ext cx="3722370" cy="1143000"/>
            <a:chOff x="3706367" y="3279647"/>
            <a:chExt cx="3722370" cy="1143000"/>
          </a:xfrm>
        </p:grpSpPr>
        <p:sp>
          <p:nvSpPr>
            <p:cNvPr id="13" name="object 13"/>
            <p:cNvSpPr/>
            <p:nvPr/>
          </p:nvSpPr>
          <p:spPr>
            <a:xfrm>
              <a:off x="3706367" y="3569207"/>
              <a:ext cx="853439" cy="8534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808" y="3285743"/>
              <a:ext cx="2868930" cy="1089660"/>
            </a:xfrm>
            <a:custGeom>
              <a:avLst/>
              <a:gdLst/>
              <a:ahLst/>
              <a:cxnLst/>
              <a:rect l="l" t="t" r="r" b="b"/>
              <a:pathLst>
                <a:path w="2868929" h="1089660">
                  <a:moveTo>
                    <a:pt x="2868422" y="530352"/>
                  </a:moveTo>
                  <a:lnTo>
                    <a:pt x="2855925" y="524129"/>
                  </a:lnTo>
                  <a:lnTo>
                    <a:pt x="2792222" y="492379"/>
                  </a:lnTo>
                  <a:lnTo>
                    <a:pt x="2792272" y="524154"/>
                  </a:lnTo>
                  <a:lnTo>
                    <a:pt x="2145792" y="525068"/>
                  </a:lnTo>
                  <a:lnTo>
                    <a:pt x="2145792" y="181610"/>
                  </a:lnTo>
                  <a:lnTo>
                    <a:pt x="2139302" y="133324"/>
                  </a:lnTo>
                  <a:lnTo>
                    <a:pt x="2121001" y="89941"/>
                  </a:lnTo>
                  <a:lnTo>
                    <a:pt x="2092604" y="53187"/>
                  </a:lnTo>
                  <a:lnTo>
                    <a:pt x="2055850" y="24790"/>
                  </a:lnTo>
                  <a:lnTo>
                    <a:pt x="2012467" y="6489"/>
                  </a:lnTo>
                  <a:lnTo>
                    <a:pt x="1964182" y="0"/>
                  </a:lnTo>
                  <a:lnTo>
                    <a:pt x="795782" y="0"/>
                  </a:lnTo>
                  <a:lnTo>
                    <a:pt x="747483" y="6489"/>
                  </a:lnTo>
                  <a:lnTo>
                    <a:pt x="704100" y="24790"/>
                  </a:lnTo>
                  <a:lnTo>
                    <a:pt x="667346" y="53187"/>
                  </a:lnTo>
                  <a:lnTo>
                    <a:pt x="638949" y="89941"/>
                  </a:lnTo>
                  <a:lnTo>
                    <a:pt x="620649" y="133324"/>
                  </a:lnTo>
                  <a:lnTo>
                    <a:pt x="614172" y="181610"/>
                  </a:lnTo>
                  <a:lnTo>
                    <a:pt x="614172" y="527215"/>
                  </a:lnTo>
                  <a:lnTo>
                    <a:pt x="0" y="528066"/>
                  </a:lnTo>
                  <a:lnTo>
                    <a:pt x="0" y="540766"/>
                  </a:lnTo>
                  <a:lnTo>
                    <a:pt x="614172" y="539915"/>
                  </a:lnTo>
                  <a:lnTo>
                    <a:pt x="614172" y="908050"/>
                  </a:lnTo>
                  <a:lnTo>
                    <a:pt x="620649" y="956348"/>
                  </a:lnTo>
                  <a:lnTo>
                    <a:pt x="638949" y="999731"/>
                  </a:lnTo>
                  <a:lnTo>
                    <a:pt x="667346" y="1036485"/>
                  </a:lnTo>
                  <a:lnTo>
                    <a:pt x="704100" y="1064882"/>
                  </a:lnTo>
                  <a:lnTo>
                    <a:pt x="747483" y="1083183"/>
                  </a:lnTo>
                  <a:lnTo>
                    <a:pt x="795782" y="1089660"/>
                  </a:lnTo>
                  <a:lnTo>
                    <a:pt x="1964182" y="1089660"/>
                  </a:lnTo>
                  <a:lnTo>
                    <a:pt x="2012467" y="1083183"/>
                  </a:lnTo>
                  <a:lnTo>
                    <a:pt x="2055850" y="1064882"/>
                  </a:lnTo>
                  <a:lnTo>
                    <a:pt x="2092604" y="1036485"/>
                  </a:lnTo>
                  <a:lnTo>
                    <a:pt x="2121001" y="999731"/>
                  </a:lnTo>
                  <a:lnTo>
                    <a:pt x="2139302" y="956348"/>
                  </a:lnTo>
                  <a:lnTo>
                    <a:pt x="2145792" y="908050"/>
                  </a:lnTo>
                  <a:lnTo>
                    <a:pt x="2145792" y="537768"/>
                  </a:lnTo>
                  <a:lnTo>
                    <a:pt x="2792285" y="536854"/>
                  </a:lnTo>
                  <a:lnTo>
                    <a:pt x="2792349" y="568579"/>
                  </a:lnTo>
                  <a:lnTo>
                    <a:pt x="2868422" y="530352"/>
                  </a:lnTo>
                  <a:close/>
                </a:path>
              </a:pathLst>
            </a:custGeom>
            <a:solidFill>
              <a:srgbClr val="D092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3979" y="3285743"/>
              <a:ext cx="1531620" cy="1089660"/>
            </a:xfrm>
            <a:custGeom>
              <a:avLst/>
              <a:gdLst/>
              <a:ahLst/>
              <a:cxnLst/>
              <a:rect l="l" t="t" r="r" b="b"/>
              <a:pathLst>
                <a:path w="1531620" h="1089660">
                  <a:moveTo>
                    <a:pt x="0" y="181609"/>
                  </a:moveTo>
                  <a:lnTo>
                    <a:pt x="6485" y="133320"/>
                  </a:lnTo>
                  <a:lnTo>
                    <a:pt x="24788" y="89934"/>
                  </a:lnTo>
                  <a:lnTo>
                    <a:pt x="53181" y="53181"/>
                  </a:lnTo>
                  <a:lnTo>
                    <a:pt x="89934" y="24788"/>
                  </a:lnTo>
                  <a:lnTo>
                    <a:pt x="133320" y="6485"/>
                  </a:lnTo>
                  <a:lnTo>
                    <a:pt x="181610" y="0"/>
                  </a:lnTo>
                  <a:lnTo>
                    <a:pt x="1350010" y="0"/>
                  </a:lnTo>
                  <a:lnTo>
                    <a:pt x="1398299" y="6485"/>
                  </a:lnTo>
                  <a:lnTo>
                    <a:pt x="1441685" y="24788"/>
                  </a:lnTo>
                  <a:lnTo>
                    <a:pt x="1478438" y="53181"/>
                  </a:lnTo>
                  <a:lnTo>
                    <a:pt x="1506831" y="89934"/>
                  </a:lnTo>
                  <a:lnTo>
                    <a:pt x="1525134" y="133320"/>
                  </a:lnTo>
                  <a:lnTo>
                    <a:pt x="1531620" y="181609"/>
                  </a:lnTo>
                  <a:lnTo>
                    <a:pt x="1531620" y="908049"/>
                  </a:lnTo>
                  <a:lnTo>
                    <a:pt x="1525134" y="956339"/>
                  </a:lnTo>
                  <a:lnTo>
                    <a:pt x="1506831" y="999725"/>
                  </a:lnTo>
                  <a:lnTo>
                    <a:pt x="1478438" y="1036478"/>
                  </a:lnTo>
                  <a:lnTo>
                    <a:pt x="1441685" y="1064871"/>
                  </a:lnTo>
                  <a:lnTo>
                    <a:pt x="1398299" y="1083174"/>
                  </a:lnTo>
                  <a:lnTo>
                    <a:pt x="1350010" y="1089659"/>
                  </a:lnTo>
                  <a:lnTo>
                    <a:pt x="181610" y="1089659"/>
                  </a:lnTo>
                  <a:lnTo>
                    <a:pt x="133320" y="1083174"/>
                  </a:lnTo>
                  <a:lnTo>
                    <a:pt x="89934" y="1064871"/>
                  </a:lnTo>
                  <a:lnTo>
                    <a:pt x="53181" y="1036478"/>
                  </a:lnTo>
                  <a:lnTo>
                    <a:pt x="24788" y="999725"/>
                  </a:lnTo>
                  <a:lnTo>
                    <a:pt x="6485" y="956339"/>
                  </a:lnTo>
                  <a:lnTo>
                    <a:pt x="0" y="908049"/>
                  </a:lnTo>
                  <a:lnTo>
                    <a:pt x="0" y="181609"/>
                  </a:lnTo>
                  <a:close/>
                </a:path>
              </a:pathLst>
            </a:custGeom>
            <a:ln w="12192">
              <a:solidFill>
                <a:srgbClr val="976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735579" y="3569208"/>
            <a:ext cx="851916" cy="853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867" y="4533900"/>
            <a:ext cx="851916" cy="853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6983" y="4533900"/>
            <a:ext cx="853440" cy="8534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4723" y="4533900"/>
            <a:ext cx="851915" cy="8534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1984" y="4533900"/>
            <a:ext cx="877824" cy="877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7605" y="3171825"/>
            <a:ext cx="9620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rlito"/>
                <a:cs typeface="Carlito"/>
              </a:rPr>
              <a:t>K</a:t>
            </a:r>
            <a:r>
              <a:rPr sz="2000" spc="-15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wun</a:t>
            </a:r>
            <a:r>
              <a:rPr sz="2000" spc="5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?  </a:t>
            </a:r>
            <a:r>
              <a:rPr sz="2000" spc="-15" dirty="0">
                <a:latin typeface="Carlito"/>
                <a:cs typeface="Carlito"/>
              </a:rPr>
              <a:t>Parang?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..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etc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5203" y="3497326"/>
            <a:ext cx="12503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og</a:t>
            </a:r>
            <a:r>
              <a:rPr sz="2000" spc="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it</a:t>
            </a:r>
            <a:r>
              <a:rPr sz="2000" spc="-10" dirty="0">
                <a:latin typeface="Carlito"/>
                <a:cs typeface="Carlito"/>
              </a:rPr>
              <a:t>i</a:t>
            </a:r>
            <a:r>
              <a:rPr sz="2000" spc="-5" dirty="0">
                <a:latin typeface="Carlito"/>
                <a:cs typeface="Carlito"/>
              </a:rPr>
              <a:t>on</a:t>
            </a:r>
            <a:endParaRPr sz="2000">
              <a:latin typeface="Carlito"/>
              <a:cs typeface="Carlito"/>
            </a:endParaRPr>
          </a:p>
          <a:p>
            <a:pPr marL="304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Clustering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6817" y="5612079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Description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09725" marR="1677670" algn="ctr">
              <a:lnSpc>
                <a:spcPts val="3070"/>
              </a:lnSpc>
              <a:spcBef>
                <a:spcPts val="550"/>
              </a:spcBef>
            </a:pPr>
            <a:r>
              <a:rPr sz="3200" spc="-5" dirty="0">
                <a:latin typeface="Tahoma"/>
                <a:cs typeface="Tahoma"/>
              </a:rPr>
              <a:t>Areas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Study </a:t>
            </a:r>
            <a:r>
              <a:rPr sz="3200" spc="-10" dirty="0">
                <a:latin typeface="Tahoma"/>
                <a:cs typeface="Tahoma"/>
              </a:rPr>
              <a:t>Related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Image  Processing</a:t>
            </a:r>
            <a:endParaRPr sz="3200">
              <a:latin typeface="Tahoma"/>
              <a:cs typeface="Tahoma"/>
            </a:endParaRPr>
          </a:p>
          <a:p>
            <a:pPr marR="69215" algn="ctr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"/>
                <a:cs typeface="Arial"/>
              </a:rPr>
              <a:t>(Source: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Pavlidis,1986)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503" y="3173095"/>
            <a:ext cx="87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4240477"/>
            <a:ext cx="1677035" cy="6108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1970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Computer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45"/>
              </a:spcBef>
            </a:pPr>
            <a:r>
              <a:rPr sz="1800" b="1" dirty="0">
                <a:latin typeface="Arial"/>
                <a:cs typeface="Arial"/>
              </a:rPr>
              <a:t>Graphics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2036" y="2500248"/>
            <a:ext cx="3525901" cy="363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9428" y="3485723"/>
            <a:ext cx="2543810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185"/>
              </a:spcBef>
            </a:pPr>
            <a:r>
              <a:rPr sz="1800" b="1" dirty="0">
                <a:latin typeface="Arial"/>
                <a:cs typeface="Arial"/>
              </a:rPr>
              <a:t>Machine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1970 </a:t>
            </a:r>
            <a:r>
              <a:rPr sz="1800" b="1" dirty="0">
                <a:latin typeface="Arial"/>
                <a:cs typeface="Arial"/>
              </a:rPr>
              <a:t>Computer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428" y="4720289"/>
            <a:ext cx="282511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60960" algn="r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Arial"/>
                <a:cs typeface="Arial"/>
              </a:rPr>
              <a:t>1960 </a:t>
            </a:r>
            <a:r>
              <a:rPr sz="1800" b="1" spc="-5" dirty="0">
                <a:latin typeface="Arial"/>
                <a:cs typeface="Arial"/>
              </a:rPr>
              <a:t>Pattern Recognition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85"/>
              </a:spcBef>
            </a:pPr>
            <a:r>
              <a:rPr sz="1800" b="1" spc="-10" dirty="0">
                <a:latin typeface="Arial"/>
                <a:cs typeface="Arial"/>
              </a:rPr>
              <a:t>Artificial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3789" y="2166873"/>
            <a:ext cx="255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1950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Image</a:t>
            </a:r>
            <a:r>
              <a:rPr sz="1800" b="1" spc="-3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1167" y="6408521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3363" y="6451193"/>
            <a:ext cx="15582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8436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932" y="2415501"/>
            <a:ext cx="3122915" cy="3064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1915" y="2400371"/>
            <a:ext cx="3846681" cy="311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8082" y="5470652"/>
            <a:ext cx="2250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180">
              <a:lnSpc>
                <a:spcPct val="125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Wire Frame </a:t>
            </a:r>
            <a:r>
              <a:rPr sz="1600" spc="-10" dirty="0">
                <a:latin typeface="Arial"/>
                <a:cs typeface="Arial"/>
              </a:rPr>
              <a:t>Drawing  </a:t>
            </a:r>
            <a:r>
              <a:rPr sz="1600" spc="-5" dirty="0">
                <a:latin typeface="Arial"/>
                <a:cs typeface="Arial"/>
              </a:rPr>
              <a:t>(Hearn and </a:t>
            </a:r>
            <a:r>
              <a:rPr sz="1600" spc="-20" dirty="0">
                <a:latin typeface="Arial"/>
                <a:cs typeface="Arial"/>
              </a:rPr>
              <a:t>Baker, </a:t>
            </a:r>
            <a:r>
              <a:rPr sz="1600" spc="-5" dirty="0">
                <a:latin typeface="Arial"/>
                <a:cs typeface="Arial"/>
              </a:rPr>
              <a:t>1986)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Fundamentals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51905" y="5532221"/>
            <a:ext cx="1557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Realism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Drawing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</a:t>
            </a:r>
            <a:r>
              <a:rPr sz="3600" spc="-195" dirty="0"/>
              <a:t> </a:t>
            </a:r>
            <a:r>
              <a:rPr sz="3600" spc="-235" dirty="0"/>
              <a:t>Graphics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7542" y="1802333"/>
            <a:ext cx="2765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Description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0941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Fundamentals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823594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 </a:t>
            </a:r>
            <a:r>
              <a:rPr sz="3600" spc="-235" dirty="0"/>
              <a:t>Graphics</a:t>
            </a:r>
            <a:r>
              <a:rPr sz="3600" spc="-210" dirty="0"/>
              <a:t> </a:t>
            </a:r>
            <a:r>
              <a:rPr sz="3600" spc="-14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660640" cy="290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Membuat </a:t>
            </a:r>
            <a:r>
              <a:rPr sz="2400" spc="-10" dirty="0">
                <a:latin typeface="Carlito"/>
                <a:cs typeface="Carlito"/>
              </a:rPr>
              <a:t>citra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menganimasikan obyek </a:t>
            </a:r>
            <a:r>
              <a:rPr sz="2400" spc="-15" dirty="0">
                <a:latin typeface="Carlito"/>
                <a:cs typeface="Carlito"/>
              </a:rPr>
              <a:t>secara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dijital</a:t>
            </a:r>
            <a:endParaRPr sz="2400">
              <a:latin typeface="Carlito"/>
              <a:cs typeface="Carlito"/>
            </a:endParaRPr>
          </a:p>
          <a:p>
            <a:pPr marL="184785">
              <a:lnSpc>
                <a:spcPts val="2740"/>
              </a:lnSpc>
            </a:pPr>
            <a:r>
              <a:rPr sz="2400" spc="-5" dirty="0">
                <a:latin typeface="Carlito"/>
                <a:cs typeface="Carlito"/>
              </a:rPr>
              <a:t>pada </a:t>
            </a:r>
            <a:r>
              <a:rPr sz="2400" spc="-45" dirty="0">
                <a:latin typeface="Carlito"/>
                <a:cs typeface="Carlito"/>
              </a:rPr>
              <a:t>komputer.</a:t>
            </a:r>
            <a:endParaRPr sz="2400">
              <a:latin typeface="Carlito"/>
              <a:cs typeface="Carlito"/>
            </a:endParaRPr>
          </a:p>
          <a:p>
            <a:pPr marL="184785" marR="54610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Proses, </a:t>
            </a:r>
            <a:r>
              <a:rPr sz="2400" spc="-5" dirty="0">
                <a:latin typeface="Carlito"/>
                <a:cs typeface="Carlito"/>
              </a:rPr>
              <a:t>teknik, dan </a:t>
            </a:r>
            <a:r>
              <a:rPr sz="2400" spc="-10" dirty="0">
                <a:latin typeface="Carlito"/>
                <a:cs typeface="Carlito"/>
              </a:rPr>
              <a:t>metode untuk </a:t>
            </a:r>
            <a:r>
              <a:rPr sz="2400" spc="-5" dirty="0">
                <a:latin typeface="Carlito"/>
                <a:cs typeface="Carlito"/>
              </a:rPr>
              <a:t>menghasilkan </a:t>
            </a:r>
            <a:r>
              <a:rPr sz="2400" spc="-10" dirty="0">
                <a:latin typeface="Carlito"/>
                <a:cs typeface="Carlito"/>
              </a:rPr>
              <a:t>gambar  berdasarkan </a:t>
            </a:r>
            <a:r>
              <a:rPr sz="2400" spc="-5" dirty="0">
                <a:latin typeface="Carlito"/>
                <a:cs typeface="Carlito"/>
              </a:rPr>
              <a:t>deskripsi </a:t>
            </a:r>
            <a:r>
              <a:rPr sz="2400" spc="-15" dirty="0">
                <a:latin typeface="Carlito"/>
                <a:cs typeface="Carlito"/>
              </a:rPr>
              <a:t>abstrak </a:t>
            </a:r>
            <a:r>
              <a:rPr sz="2400" spc="-10" dirty="0">
                <a:latin typeface="Carlito"/>
                <a:cs typeface="Carlito"/>
              </a:rPr>
              <a:t>obyek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5" dirty="0">
                <a:latin typeface="Carlito"/>
                <a:cs typeface="Carlito"/>
              </a:rPr>
              <a:t>lingkungan </a:t>
            </a:r>
            <a:r>
              <a:rPr sz="2400" spc="-5" dirty="0">
                <a:latin typeface="Carlito"/>
                <a:cs typeface="Carlito"/>
              </a:rPr>
              <a:t>di  </a:t>
            </a:r>
            <a:r>
              <a:rPr sz="2400" spc="-10" dirty="0">
                <a:latin typeface="Carlito"/>
                <a:cs typeface="Carlito"/>
              </a:rPr>
              <a:t>sekitar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obyek.</a:t>
            </a:r>
            <a:endParaRPr sz="2400">
              <a:latin typeface="Carlito"/>
              <a:cs typeface="Carlito"/>
            </a:endParaRPr>
          </a:p>
          <a:p>
            <a:pPr marL="184785" marR="5080" indent="-172720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Proses, </a:t>
            </a:r>
            <a:r>
              <a:rPr sz="2400" spc="-5" dirty="0">
                <a:latin typeface="Carlito"/>
                <a:cs typeface="Carlito"/>
              </a:rPr>
              <a:t>teknik, dan </a:t>
            </a:r>
            <a:r>
              <a:rPr sz="2400" spc="-10" dirty="0">
                <a:latin typeface="Carlito"/>
                <a:cs typeface="Carlito"/>
              </a:rPr>
              <a:t>metode untuk </a:t>
            </a:r>
            <a:r>
              <a:rPr sz="2400" spc="-5" dirty="0">
                <a:latin typeface="Carlito"/>
                <a:cs typeface="Carlito"/>
              </a:rPr>
              <a:t>membuat </a:t>
            </a:r>
            <a:r>
              <a:rPr sz="2400" spc="-25" dirty="0">
                <a:latin typeface="Carlito"/>
                <a:cs typeface="Carlito"/>
              </a:rPr>
              <a:t>efek </a:t>
            </a:r>
            <a:r>
              <a:rPr sz="2400" dirty="0">
                <a:latin typeface="Carlito"/>
                <a:cs typeface="Carlito"/>
              </a:rPr>
              <a:t>riil </a:t>
            </a:r>
            <a:r>
              <a:rPr sz="2400" i="1" dirty="0">
                <a:latin typeface="Carlito"/>
                <a:cs typeface="Carlito"/>
              </a:rPr>
              <a:t>(realism  </a:t>
            </a:r>
            <a:r>
              <a:rPr sz="2400" i="1" spc="-10" dirty="0">
                <a:latin typeface="Carlito"/>
                <a:cs typeface="Carlito"/>
              </a:rPr>
              <a:t>effect</a:t>
            </a:r>
            <a:r>
              <a:rPr sz="2400" spc="-10" dirty="0">
                <a:latin typeface="Carlito"/>
                <a:cs typeface="Carlito"/>
              </a:rPr>
              <a:t>) </a:t>
            </a:r>
            <a:r>
              <a:rPr sz="2400" spc="-5" dirty="0">
                <a:latin typeface="Carlito"/>
                <a:cs typeface="Carlito"/>
              </a:rPr>
              <a:t>pada </a:t>
            </a:r>
            <a:r>
              <a:rPr sz="2400" spc="-10" dirty="0">
                <a:latin typeface="Carlito"/>
                <a:cs typeface="Carlito"/>
              </a:rPr>
              <a:t>obyek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lingkungan sekitar obyek </a:t>
            </a:r>
            <a:r>
              <a:rPr sz="2400" spc="-5" dirty="0">
                <a:latin typeface="Carlito"/>
                <a:cs typeface="Carlito"/>
              </a:rPr>
              <a:t>di dalam  </a:t>
            </a:r>
            <a:r>
              <a:rPr sz="2400" spc="-10" dirty="0">
                <a:latin typeface="Carlito"/>
                <a:cs typeface="Carlito"/>
              </a:rPr>
              <a:t>citra.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1785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</a:t>
            </a:r>
            <a:r>
              <a:rPr sz="3600" spc="-195" dirty="0"/>
              <a:t> </a:t>
            </a:r>
            <a:r>
              <a:rPr sz="3600" spc="-185" dirty="0"/>
              <a:t>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766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Image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Description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8422" y="2426207"/>
            <a:ext cx="6210935" cy="4037329"/>
            <a:chOff x="1598422" y="2426207"/>
            <a:chExt cx="6210935" cy="4037329"/>
          </a:xfrm>
        </p:grpSpPr>
        <p:sp>
          <p:nvSpPr>
            <p:cNvPr id="5" name="object 5"/>
            <p:cNvSpPr/>
            <p:nvPr/>
          </p:nvSpPr>
          <p:spPr>
            <a:xfrm>
              <a:off x="1668780" y="2426207"/>
              <a:ext cx="6140196" cy="403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4772" y="3151631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2225040" y="603503"/>
                  </a:moveTo>
                  <a:lnTo>
                    <a:pt x="1557528" y="603503"/>
                  </a:lnTo>
                  <a:lnTo>
                    <a:pt x="2426335" y="760475"/>
                  </a:lnTo>
                  <a:lnTo>
                    <a:pt x="2225040" y="603503"/>
                  </a:lnTo>
                  <a:close/>
                </a:path>
                <a:path w="2670175" h="760729">
                  <a:moveTo>
                    <a:pt x="256946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2569464" y="603503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19"/>
                  </a:lnTo>
                  <a:lnTo>
                    <a:pt x="2670048" y="100583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4772" y="3151631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1557528" y="0"/>
                  </a:lnTo>
                  <a:lnTo>
                    <a:pt x="222504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3"/>
                  </a:lnTo>
                  <a:lnTo>
                    <a:pt x="2670048" y="352043"/>
                  </a:lnTo>
                  <a:lnTo>
                    <a:pt x="2670048" y="502919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3"/>
                  </a:lnTo>
                  <a:lnTo>
                    <a:pt x="2225040" y="603503"/>
                  </a:lnTo>
                  <a:lnTo>
                    <a:pt x="2426335" y="760475"/>
                  </a:lnTo>
                  <a:lnTo>
                    <a:pt x="1557528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19"/>
                  </a:lnTo>
                  <a:lnTo>
                    <a:pt x="0" y="352043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0192" y="3152013"/>
            <a:ext cx="2300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5080" indent="-8794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Apakah </a:t>
            </a:r>
            <a:r>
              <a:rPr sz="1800" dirty="0">
                <a:latin typeface="Carlito"/>
                <a:cs typeface="Carlito"/>
              </a:rPr>
              <a:t>ada </a:t>
            </a:r>
            <a:r>
              <a:rPr sz="1800" spc="-5" dirty="0">
                <a:latin typeface="Carlito"/>
                <a:cs typeface="Carlito"/>
              </a:rPr>
              <a:t>objek dalam  </a:t>
            </a:r>
            <a:r>
              <a:rPr sz="1800" spc="-10" dirty="0">
                <a:latin typeface="Carlito"/>
                <a:cs typeface="Carlito"/>
              </a:rPr>
              <a:t>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8422" y="2311654"/>
            <a:ext cx="2682875" cy="790575"/>
            <a:chOff x="1598422" y="2311654"/>
            <a:chExt cx="2682875" cy="790575"/>
          </a:xfrm>
        </p:grpSpPr>
        <p:sp>
          <p:nvSpPr>
            <p:cNvPr id="10" name="object 10"/>
            <p:cNvSpPr/>
            <p:nvPr/>
          </p:nvSpPr>
          <p:spPr>
            <a:xfrm>
              <a:off x="1604772" y="2318004"/>
              <a:ext cx="2670175" cy="777875"/>
            </a:xfrm>
            <a:custGeom>
              <a:avLst/>
              <a:gdLst/>
              <a:ahLst/>
              <a:cxnLst/>
              <a:rect l="l" t="t" r="r" b="b"/>
              <a:pathLst>
                <a:path w="2670175" h="777875">
                  <a:moveTo>
                    <a:pt x="2225040" y="605028"/>
                  </a:moveTo>
                  <a:lnTo>
                    <a:pt x="1557528" y="605028"/>
                  </a:lnTo>
                  <a:lnTo>
                    <a:pt x="2269870" y="777494"/>
                  </a:lnTo>
                  <a:lnTo>
                    <a:pt x="2225040" y="605028"/>
                  </a:lnTo>
                  <a:close/>
                </a:path>
                <a:path w="2670175" h="777875">
                  <a:moveTo>
                    <a:pt x="2569210" y="0"/>
                  </a:moveTo>
                  <a:lnTo>
                    <a:pt x="100838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90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8" y="605028"/>
                  </a:lnTo>
                  <a:lnTo>
                    <a:pt x="2569210" y="605028"/>
                  </a:lnTo>
                  <a:lnTo>
                    <a:pt x="2608486" y="597112"/>
                  </a:lnTo>
                  <a:lnTo>
                    <a:pt x="2640536" y="575516"/>
                  </a:lnTo>
                  <a:lnTo>
                    <a:pt x="2662132" y="543466"/>
                  </a:lnTo>
                  <a:lnTo>
                    <a:pt x="2670048" y="504190"/>
                  </a:lnTo>
                  <a:lnTo>
                    <a:pt x="2670048" y="100837"/>
                  </a:lnTo>
                  <a:lnTo>
                    <a:pt x="2662132" y="61561"/>
                  </a:lnTo>
                  <a:lnTo>
                    <a:pt x="2640536" y="29511"/>
                  </a:lnTo>
                  <a:lnTo>
                    <a:pt x="2608486" y="7915"/>
                  </a:lnTo>
                  <a:lnTo>
                    <a:pt x="2569210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4772" y="2318004"/>
              <a:ext cx="2670175" cy="777875"/>
            </a:xfrm>
            <a:custGeom>
              <a:avLst/>
              <a:gdLst/>
              <a:ahLst/>
              <a:cxnLst/>
              <a:rect l="l" t="t" r="r" b="b"/>
              <a:pathLst>
                <a:path w="2670175" h="777875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8" y="0"/>
                  </a:lnTo>
                  <a:lnTo>
                    <a:pt x="1557528" y="0"/>
                  </a:lnTo>
                  <a:lnTo>
                    <a:pt x="2225040" y="0"/>
                  </a:lnTo>
                  <a:lnTo>
                    <a:pt x="2569210" y="0"/>
                  </a:lnTo>
                  <a:lnTo>
                    <a:pt x="2608486" y="7915"/>
                  </a:lnTo>
                  <a:lnTo>
                    <a:pt x="2640536" y="29511"/>
                  </a:lnTo>
                  <a:lnTo>
                    <a:pt x="2662132" y="61561"/>
                  </a:lnTo>
                  <a:lnTo>
                    <a:pt x="2670048" y="100837"/>
                  </a:lnTo>
                  <a:lnTo>
                    <a:pt x="2670048" y="352933"/>
                  </a:lnTo>
                  <a:lnTo>
                    <a:pt x="2670048" y="504190"/>
                  </a:lnTo>
                  <a:lnTo>
                    <a:pt x="2662132" y="543466"/>
                  </a:lnTo>
                  <a:lnTo>
                    <a:pt x="2640536" y="575516"/>
                  </a:lnTo>
                  <a:lnTo>
                    <a:pt x="2608486" y="597112"/>
                  </a:lnTo>
                  <a:lnTo>
                    <a:pt x="2569210" y="605028"/>
                  </a:lnTo>
                  <a:lnTo>
                    <a:pt x="2225040" y="605028"/>
                  </a:lnTo>
                  <a:lnTo>
                    <a:pt x="2269870" y="777494"/>
                  </a:lnTo>
                  <a:lnTo>
                    <a:pt x="1557528" y="605028"/>
                  </a:lnTo>
                  <a:lnTo>
                    <a:pt x="100838" y="605028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90"/>
                  </a:lnTo>
                  <a:lnTo>
                    <a:pt x="0" y="352933"/>
                  </a:lnTo>
                  <a:lnTo>
                    <a:pt x="0" y="100837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20976" y="2455926"/>
            <a:ext cx="243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Bagaimana stuktur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scene</a:t>
            </a:r>
            <a:r>
              <a:rPr sz="1800" spc="-5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2097" y="2316226"/>
            <a:ext cx="2681605" cy="777240"/>
            <a:chOff x="5102097" y="2316226"/>
            <a:chExt cx="2681605" cy="777240"/>
          </a:xfrm>
        </p:grpSpPr>
        <p:sp>
          <p:nvSpPr>
            <p:cNvPr id="14" name="object 14"/>
            <p:cNvSpPr/>
            <p:nvPr/>
          </p:nvSpPr>
          <p:spPr>
            <a:xfrm>
              <a:off x="5108447" y="2322576"/>
              <a:ext cx="2668905" cy="764540"/>
            </a:xfrm>
            <a:custGeom>
              <a:avLst/>
              <a:gdLst/>
              <a:ahLst/>
              <a:cxnLst/>
              <a:rect l="l" t="t" r="r" b="b"/>
              <a:pathLst>
                <a:path w="2668904" h="764539">
                  <a:moveTo>
                    <a:pt x="1111885" y="605027"/>
                  </a:moveTo>
                  <a:lnTo>
                    <a:pt x="444753" y="605027"/>
                  </a:lnTo>
                  <a:lnTo>
                    <a:pt x="319659" y="764032"/>
                  </a:lnTo>
                  <a:lnTo>
                    <a:pt x="1111885" y="605027"/>
                  </a:lnTo>
                  <a:close/>
                </a:path>
                <a:path w="2668904" h="764539">
                  <a:moveTo>
                    <a:pt x="2567685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2567685" y="605027"/>
                  </a:lnTo>
                  <a:lnTo>
                    <a:pt x="2606962" y="597112"/>
                  </a:lnTo>
                  <a:lnTo>
                    <a:pt x="2639012" y="575516"/>
                  </a:lnTo>
                  <a:lnTo>
                    <a:pt x="2660608" y="543466"/>
                  </a:lnTo>
                  <a:lnTo>
                    <a:pt x="2668524" y="504189"/>
                  </a:lnTo>
                  <a:lnTo>
                    <a:pt x="2668524" y="100837"/>
                  </a:lnTo>
                  <a:lnTo>
                    <a:pt x="2660608" y="61561"/>
                  </a:lnTo>
                  <a:lnTo>
                    <a:pt x="2639012" y="29511"/>
                  </a:lnTo>
                  <a:lnTo>
                    <a:pt x="2606962" y="7915"/>
                  </a:lnTo>
                  <a:lnTo>
                    <a:pt x="2567685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8447" y="2322576"/>
              <a:ext cx="2668905" cy="764540"/>
            </a:xfrm>
            <a:custGeom>
              <a:avLst/>
              <a:gdLst/>
              <a:ahLst/>
              <a:cxnLst/>
              <a:rect l="l" t="t" r="r" b="b"/>
              <a:pathLst>
                <a:path w="2668904" h="764539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444753" y="0"/>
                  </a:lnTo>
                  <a:lnTo>
                    <a:pt x="1111885" y="0"/>
                  </a:lnTo>
                  <a:lnTo>
                    <a:pt x="2567685" y="0"/>
                  </a:lnTo>
                  <a:lnTo>
                    <a:pt x="2606962" y="7915"/>
                  </a:lnTo>
                  <a:lnTo>
                    <a:pt x="2639012" y="29511"/>
                  </a:lnTo>
                  <a:lnTo>
                    <a:pt x="2660608" y="61561"/>
                  </a:lnTo>
                  <a:lnTo>
                    <a:pt x="2668524" y="100837"/>
                  </a:lnTo>
                  <a:lnTo>
                    <a:pt x="2668524" y="352933"/>
                  </a:lnTo>
                  <a:lnTo>
                    <a:pt x="2668524" y="504189"/>
                  </a:lnTo>
                  <a:lnTo>
                    <a:pt x="2660608" y="543466"/>
                  </a:lnTo>
                  <a:lnTo>
                    <a:pt x="2639012" y="575516"/>
                  </a:lnTo>
                  <a:lnTo>
                    <a:pt x="2606962" y="597112"/>
                  </a:lnTo>
                  <a:lnTo>
                    <a:pt x="2567685" y="605027"/>
                  </a:lnTo>
                  <a:lnTo>
                    <a:pt x="1111885" y="605027"/>
                  </a:lnTo>
                  <a:lnTo>
                    <a:pt x="319659" y="764032"/>
                  </a:lnTo>
                  <a:lnTo>
                    <a:pt x="444753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352933"/>
                  </a:lnTo>
                  <a:lnTo>
                    <a:pt x="0" y="100837"/>
                  </a:lnTo>
                  <a:close/>
                </a:path>
              </a:pathLst>
            </a:custGeom>
            <a:ln w="12191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09057" y="2323591"/>
            <a:ext cx="2068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148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Objek </a:t>
            </a:r>
            <a:r>
              <a:rPr sz="1800" dirty="0">
                <a:latin typeface="Carlito"/>
                <a:cs typeface="Carlito"/>
              </a:rPr>
              <a:t>apa </a:t>
            </a:r>
            <a:r>
              <a:rPr sz="1800" spc="-10" dirty="0">
                <a:latin typeface="Carlito"/>
                <a:cs typeface="Carlito"/>
              </a:rPr>
              <a:t>yang </a:t>
            </a:r>
            <a:r>
              <a:rPr sz="1800" dirty="0">
                <a:latin typeface="Carlito"/>
                <a:cs typeface="Carlito"/>
              </a:rPr>
              <a:t>ada </a:t>
            </a:r>
            <a:r>
              <a:rPr sz="1800" spc="-5" dirty="0">
                <a:latin typeface="Carlito"/>
                <a:cs typeface="Carlito"/>
              </a:rPr>
              <a:t>di  dalam </a:t>
            </a:r>
            <a:r>
              <a:rPr sz="1800" spc="-10" dirty="0">
                <a:latin typeface="Carlito"/>
                <a:cs typeface="Carlito"/>
              </a:rPr>
              <a:t>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02352" y="3110483"/>
            <a:ext cx="2680970" cy="789940"/>
            <a:chOff x="5102352" y="3110483"/>
            <a:chExt cx="2680970" cy="789940"/>
          </a:xfrm>
        </p:grpSpPr>
        <p:sp>
          <p:nvSpPr>
            <p:cNvPr id="18" name="object 18"/>
            <p:cNvSpPr/>
            <p:nvPr/>
          </p:nvSpPr>
          <p:spPr>
            <a:xfrm>
              <a:off x="5108448" y="3116579"/>
              <a:ext cx="2668905" cy="777875"/>
            </a:xfrm>
            <a:custGeom>
              <a:avLst/>
              <a:gdLst/>
              <a:ahLst/>
              <a:cxnLst/>
              <a:rect l="l" t="t" r="r" b="b"/>
              <a:pathLst>
                <a:path w="2668904" h="777875">
                  <a:moveTo>
                    <a:pt x="1111885" y="605028"/>
                  </a:moveTo>
                  <a:lnTo>
                    <a:pt x="444753" y="605028"/>
                  </a:lnTo>
                  <a:lnTo>
                    <a:pt x="413765" y="777494"/>
                  </a:lnTo>
                  <a:lnTo>
                    <a:pt x="1111885" y="605028"/>
                  </a:lnTo>
                  <a:close/>
                </a:path>
                <a:path w="2668904" h="777875">
                  <a:moveTo>
                    <a:pt x="2567685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90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8"/>
                  </a:lnTo>
                  <a:lnTo>
                    <a:pt x="2567685" y="605028"/>
                  </a:lnTo>
                  <a:lnTo>
                    <a:pt x="2606962" y="597112"/>
                  </a:lnTo>
                  <a:lnTo>
                    <a:pt x="2639012" y="575516"/>
                  </a:lnTo>
                  <a:lnTo>
                    <a:pt x="2660608" y="543466"/>
                  </a:lnTo>
                  <a:lnTo>
                    <a:pt x="2668524" y="504190"/>
                  </a:lnTo>
                  <a:lnTo>
                    <a:pt x="2668524" y="100837"/>
                  </a:lnTo>
                  <a:lnTo>
                    <a:pt x="2660608" y="61561"/>
                  </a:lnTo>
                  <a:lnTo>
                    <a:pt x="2639012" y="29511"/>
                  </a:lnTo>
                  <a:lnTo>
                    <a:pt x="2606962" y="7915"/>
                  </a:lnTo>
                  <a:lnTo>
                    <a:pt x="2567685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8448" y="3116579"/>
              <a:ext cx="2668905" cy="777875"/>
            </a:xfrm>
            <a:custGeom>
              <a:avLst/>
              <a:gdLst/>
              <a:ahLst/>
              <a:cxnLst/>
              <a:rect l="l" t="t" r="r" b="b"/>
              <a:pathLst>
                <a:path w="2668904" h="777875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444753" y="0"/>
                  </a:lnTo>
                  <a:lnTo>
                    <a:pt x="1111885" y="0"/>
                  </a:lnTo>
                  <a:lnTo>
                    <a:pt x="2567685" y="0"/>
                  </a:lnTo>
                  <a:lnTo>
                    <a:pt x="2606962" y="7915"/>
                  </a:lnTo>
                  <a:lnTo>
                    <a:pt x="2639012" y="29511"/>
                  </a:lnTo>
                  <a:lnTo>
                    <a:pt x="2660608" y="61561"/>
                  </a:lnTo>
                  <a:lnTo>
                    <a:pt x="2668524" y="100837"/>
                  </a:lnTo>
                  <a:lnTo>
                    <a:pt x="2668524" y="352933"/>
                  </a:lnTo>
                  <a:lnTo>
                    <a:pt x="2668524" y="504190"/>
                  </a:lnTo>
                  <a:lnTo>
                    <a:pt x="2660608" y="543466"/>
                  </a:lnTo>
                  <a:lnTo>
                    <a:pt x="2639012" y="575516"/>
                  </a:lnTo>
                  <a:lnTo>
                    <a:pt x="2606962" y="597112"/>
                  </a:lnTo>
                  <a:lnTo>
                    <a:pt x="2567685" y="605028"/>
                  </a:lnTo>
                  <a:lnTo>
                    <a:pt x="1111885" y="605028"/>
                  </a:lnTo>
                  <a:lnTo>
                    <a:pt x="413765" y="777494"/>
                  </a:lnTo>
                  <a:lnTo>
                    <a:pt x="444753" y="605028"/>
                  </a:lnTo>
                  <a:lnTo>
                    <a:pt x="100837" y="605028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90"/>
                  </a:lnTo>
                  <a:lnTo>
                    <a:pt x="0" y="352933"/>
                  </a:lnTo>
                  <a:lnTo>
                    <a:pt x="0" y="100837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50204" y="3117596"/>
            <a:ext cx="19869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Di </a:t>
            </a:r>
            <a:r>
              <a:rPr sz="1800" dirty="0">
                <a:latin typeface="Carlito"/>
                <a:cs typeface="Carlito"/>
              </a:rPr>
              <a:t>mana </a:t>
            </a:r>
            <a:r>
              <a:rPr sz="1800" spc="-5" dirty="0">
                <a:latin typeface="Carlito"/>
                <a:cs typeface="Carlito"/>
              </a:rPr>
              <a:t>(sejauh </a:t>
            </a:r>
            <a:r>
              <a:rPr sz="1800" dirty="0">
                <a:latin typeface="Carlito"/>
                <a:cs typeface="Carlito"/>
              </a:rPr>
              <a:t>apa)  </a:t>
            </a:r>
            <a:r>
              <a:rPr sz="1800" spc="-10" dirty="0">
                <a:latin typeface="Carlito"/>
                <a:cs typeface="Carlito"/>
              </a:rPr>
              <a:t>letak </a:t>
            </a:r>
            <a:r>
              <a:rPr sz="1800" spc="-5" dirty="0">
                <a:latin typeface="Carlito"/>
                <a:cs typeface="Carlito"/>
              </a:rPr>
              <a:t>objek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tersebut?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7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3363" y="6451193"/>
            <a:ext cx="15582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5687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 </a:t>
            </a:r>
            <a:r>
              <a:rPr sz="3600" spc="-185" dirty="0"/>
              <a:t>Vision</a:t>
            </a:r>
            <a:r>
              <a:rPr sz="3600" spc="-200" dirty="0"/>
              <a:t> </a:t>
            </a:r>
            <a:r>
              <a:rPr sz="3600" spc="-145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786508"/>
            <a:ext cx="7879080" cy="12172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Segmentasi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citra</a:t>
            </a:r>
            <a:endParaRPr sz="2400">
              <a:latin typeface="Carlito"/>
              <a:cs typeface="Carlito"/>
            </a:endParaRPr>
          </a:p>
          <a:p>
            <a:pPr marL="184785" marR="508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Pemberian </a:t>
            </a:r>
            <a:r>
              <a:rPr sz="2400" dirty="0">
                <a:latin typeface="Carlito"/>
                <a:cs typeface="Carlito"/>
              </a:rPr>
              <a:t>label </a:t>
            </a:r>
            <a:r>
              <a:rPr sz="2400" spc="-5" dirty="0">
                <a:latin typeface="Carlito"/>
                <a:cs typeface="Carlito"/>
              </a:rPr>
              <a:t>setiap </a:t>
            </a:r>
            <a:r>
              <a:rPr sz="2400" spc="-10" dirty="0">
                <a:latin typeface="Carlito"/>
                <a:cs typeface="Carlito"/>
              </a:rPr>
              <a:t>segment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10" dirty="0">
                <a:latin typeface="Carlito"/>
                <a:cs typeface="Carlito"/>
              </a:rPr>
              <a:t>mengamati </a:t>
            </a:r>
            <a:r>
              <a:rPr sz="2400" spc="-25" dirty="0">
                <a:latin typeface="Carlito"/>
                <a:cs typeface="Carlito"/>
              </a:rPr>
              <a:t>gray </a:t>
            </a:r>
            <a:r>
              <a:rPr sz="2400" spc="-10" dirty="0">
                <a:latin typeface="Carlito"/>
                <a:cs typeface="Carlito"/>
              </a:rPr>
              <a:t>scale  ataupun </a:t>
            </a:r>
            <a:r>
              <a:rPr sz="2400" spc="-15" dirty="0">
                <a:latin typeface="Carlito"/>
                <a:cs typeface="Carlito"/>
              </a:rPr>
              <a:t>texture </a:t>
            </a:r>
            <a:r>
              <a:rPr sz="2400" spc="-5" dirty="0">
                <a:latin typeface="Carlito"/>
                <a:cs typeface="Carlito"/>
              </a:rPr>
              <a:t>setiap </a:t>
            </a:r>
            <a:r>
              <a:rPr sz="2400" spc="-10" dirty="0">
                <a:latin typeface="Carlito"/>
                <a:cs typeface="Carlito"/>
              </a:rPr>
              <a:t>segment ataupun </a:t>
            </a:r>
            <a:r>
              <a:rPr sz="2400" spc="-5" dirty="0">
                <a:latin typeface="Carlito"/>
                <a:cs typeface="Carlito"/>
              </a:rPr>
              <a:t>bentuk</a:t>
            </a:r>
            <a:r>
              <a:rPr sz="2400" spc="-10" dirty="0">
                <a:latin typeface="Carlito"/>
                <a:cs typeface="Carlito"/>
              </a:rPr>
              <a:t> segment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1595" y="3051048"/>
            <a:ext cx="5398008" cy="3026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8507" y="6106159"/>
            <a:ext cx="2600960" cy="53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8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Laki-laki dan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Perempuan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1989"/>
              </a:lnSpc>
            </a:pPr>
            <a:r>
              <a:rPr sz="2700" spc="-412" baseline="-10802" dirty="0">
                <a:latin typeface="Arial"/>
                <a:cs typeface="Arial"/>
              </a:rPr>
              <a:t>(S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2700" spc="-412" baseline="-10802" dirty="0">
                <a:latin typeface="Arial"/>
                <a:cs typeface="Arial"/>
              </a:rPr>
              <a:t>o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en</a:t>
            </a:r>
            <a:r>
              <a:rPr sz="2700" spc="-412" baseline="-10802" dirty="0">
                <a:latin typeface="Arial"/>
                <a:cs typeface="Arial"/>
              </a:rPr>
              <a:t>u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go</a:t>
            </a:r>
            <a:r>
              <a:rPr sz="2700" spc="-412" baseline="-10802" dirty="0">
                <a:latin typeface="Arial"/>
                <a:cs typeface="Arial"/>
              </a:rPr>
              <a:t>r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la</a:t>
            </a:r>
            <a:r>
              <a:rPr sz="2700" spc="-412" baseline="-10802" dirty="0">
                <a:latin typeface="Arial"/>
                <a:cs typeface="Arial"/>
              </a:rPr>
              <a:t>c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ha</a:t>
            </a:r>
            <a:r>
              <a:rPr sz="2700" spc="-412" baseline="-10802" dirty="0">
                <a:latin typeface="Arial"/>
                <a:cs typeface="Arial"/>
              </a:rPr>
              <a:t>e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2700" spc="-390" baseline="-10802" dirty="0">
                <a:latin typeface="Arial"/>
                <a:cs typeface="Arial"/>
              </a:rPr>
              <a:t>: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itr</a:t>
            </a:r>
            <a:r>
              <a:rPr sz="2700" spc="-390" baseline="-10802" dirty="0">
                <a:latin typeface="Arial"/>
                <a:cs typeface="Arial"/>
              </a:rPr>
              <a:t>D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900" spc="-1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700" spc="-300" baseline="-10802" dirty="0">
                <a:latin typeface="Arial"/>
                <a:cs typeface="Arial"/>
              </a:rPr>
              <a:t>i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F</a:t>
            </a:r>
            <a:r>
              <a:rPr sz="2700" spc="-300" baseline="-10802" dirty="0">
                <a:latin typeface="Arial"/>
                <a:cs typeface="Arial"/>
              </a:rPr>
              <a:t>n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und</a:t>
            </a:r>
            <a:r>
              <a:rPr sz="2700" spc="-300" baseline="-10802" dirty="0">
                <a:latin typeface="Arial"/>
                <a:cs typeface="Arial"/>
              </a:rPr>
              <a:t>a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am</a:t>
            </a:r>
            <a:r>
              <a:rPr sz="2700" spc="-300" baseline="-10802" dirty="0">
                <a:latin typeface="Arial"/>
                <a:cs typeface="Arial"/>
              </a:rPr>
              <a:t>C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ent</a:t>
            </a:r>
            <a:r>
              <a:rPr sz="2700" spc="-300" baseline="-10802" dirty="0">
                <a:latin typeface="Arial"/>
                <a:cs typeface="Arial"/>
              </a:rPr>
              <a:t>h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als</a:t>
            </a:r>
            <a:r>
              <a:rPr sz="2700" spc="-300" baseline="-10802" dirty="0">
                <a:latin typeface="Arial"/>
                <a:cs typeface="Arial"/>
              </a:rPr>
              <a:t>ahyati)</a:t>
            </a:r>
            <a:endParaRPr sz="2700" baseline="-1080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8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232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417320">
              <a:lnSpc>
                <a:spcPts val="3890"/>
              </a:lnSpc>
              <a:spcBef>
                <a:spcPts val="1155"/>
              </a:spcBef>
            </a:pPr>
            <a:r>
              <a:rPr sz="3600" spc="-150" dirty="0"/>
              <a:t>Pattern </a:t>
            </a:r>
            <a:r>
              <a:rPr sz="3600" spc="-175" dirty="0"/>
              <a:t>Recognition, </a:t>
            </a:r>
            <a:r>
              <a:rPr sz="3600" spc="-160" dirty="0"/>
              <a:t>Computer</a:t>
            </a:r>
            <a:r>
              <a:rPr sz="3600" spc="-345" dirty="0"/>
              <a:t> </a:t>
            </a:r>
            <a:r>
              <a:rPr sz="3600" spc="-175" dirty="0"/>
              <a:t>Vision,  </a:t>
            </a:r>
            <a:r>
              <a:rPr sz="3600" spc="-195" dirty="0"/>
              <a:t>and </a:t>
            </a:r>
            <a:r>
              <a:rPr sz="3600" spc="-75" dirty="0"/>
              <a:t>Artificial</a:t>
            </a:r>
            <a:r>
              <a:rPr sz="3600" spc="-175" dirty="0"/>
              <a:t> </a:t>
            </a:r>
            <a:r>
              <a:rPr sz="3600" spc="-140" dirty="0"/>
              <a:t>Intelligence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59661"/>
            <a:ext cx="7452995" cy="41484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785" marR="1523365" indent="-17272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15" dirty="0">
                <a:latin typeface="Carlito"/>
                <a:cs typeface="Carlito"/>
              </a:rPr>
              <a:t>Pattern </a:t>
            </a:r>
            <a:r>
              <a:rPr sz="2800" b="1" i="1" spc="-10" dirty="0">
                <a:latin typeface="Carlito"/>
                <a:cs typeface="Carlito"/>
              </a:rPr>
              <a:t>Recognition</a:t>
            </a:r>
            <a:r>
              <a:rPr sz="2800" i="1" spc="-10" dirty="0">
                <a:latin typeface="Carlito"/>
                <a:cs typeface="Carlito"/>
              </a:rPr>
              <a:t>: </a:t>
            </a:r>
            <a:r>
              <a:rPr sz="2800" spc="-15" dirty="0">
                <a:latin typeface="Carlito"/>
                <a:cs typeface="Carlito"/>
              </a:rPr>
              <a:t>Segmentation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Classification</a:t>
            </a:r>
            <a:endParaRPr sz="2800">
              <a:latin typeface="Carlito"/>
              <a:cs typeface="Carlito"/>
            </a:endParaRPr>
          </a:p>
          <a:p>
            <a:pPr marL="527685" marR="313055" lvl="1" indent="-172720">
              <a:lnSpc>
                <a:spcPct val="80000"/>
              </a:lnSpc>
              <a:spcBef>
                <a:spcPts val="425"/>
              </a:spcBef>
              <a:buFont typeface="Arial"/>
              <a:buChar char="•"/>
              <a:tabLst>
                <a:tab pos="528320" algn="l"/>
              </a:tabLst>
            </a:pP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Image Classification </a:t>
            </a:r>
            <a:r>
              <a:rPr sz="2600" spc="-25" dirty="0">
                <a:solidFill>
                  <a:srgbClr val="444D25"/>
                </a:solidFill>
                <a:latin typeface="Carlito"/>
                <a:cs typeface="Carlito"/>
              </a:rPr>
              <a:t>(Termasuk </a:t>
            </a:r>
            <a:r>
              <a:rPr sz="2600" spc="-15" dirty="0">
                <a:solidFill>
                  <a:srgbClr val="444D25"/>
                </a:solidFill>
                <a:latin typeface="Carlito"/>
                <a:cs typeface="Carlito"/>
              </a:rPr>
              <a:t>kelompok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apakah  citra</a:t>
            </a:r>
            <a:r>
              <a:rPr sz="2600" spc="-15" dirty="0">
                <a:solidFill>
                  <a:srgbClr val="444D25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44D25"/>
                </a:solidFill>
                <a:latin typeface="Carlito"/>
                <a:cs typeface="Carlito"/>
              </a:rPr>
              <a:t>ini?)</a:t>
            </a:r>
            <a:endParaRPr sz="2600">
              <a:latin typeface="Carlito"/>
              <a:cs typeface="Carlito"/>
            </a:endParaRPr>
          </a:p>
          <a:p>
            <a:pPr marL="184785" marR="1285875" indent="-172720">
              <a:lnSpc>
                <a:spcPts val="2690"/>
              </a:lnSpc>
              <a:spcBef>
                <a:spcPts val="77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10" dirty="0">
                <a:latin typeface="Carlito"/>
                <a:cs typeface="Carlito"/>
              </a:rPr>
              <a:t>Computer </a:t>
            </a:r>
            <a:r>
              <a:rPr sz="2800" b="1" i="1" spc="-5" dirty="0">
                <a:latin typeface="Carlito"/>
                <a:cs typeface="Carlito"/>
              </a:rPr>
              <a:t>Vision</a:t>
            </a:r>
            <a:r>
              <a:rPr sz="2800" i="1" spc="-5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15" dirty="0">
                <a:latin typeface="Carlito"/>
                <a:cs typeface="Carlito"/>
              </a:rPr>
              <a:t>Recognition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Description (Object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Structure)</a:t>
            </a:r>
            <a:endParaRPr sz="2800">
              <a:latin typeface="Carlito"/>
              <a:cs typeface="Carlito"/>
            </a:endParaRPr>
          </a:p>
          <a:p>
            <a:pPr marL="527685" marR="5080" lvl="1" indent="-172720">
              <a:lnSpc>
                <a:spcPct val="80000"/>
              </a:lnSpc>
              <a:spcBef>
                <a:spcPts val="425"/>
              </a:spcBef>
              <a:buFont typeface="Arial"/>
              <a:buChar char="•"/>
              <a:tabLst>
                <a:tab pos="528320" algn="l"/>
              </a:tabLst>
            </a:pP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Object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Detection </a:t>
            </a: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and Recognition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(Obyek </a:t>
            </a:r>
            <a:r>
              <a:rPr sz="2600" dirty="0">
                <a:solidFill>
                  <a:srgbClr val="444D25"/>
                </a:solidFill>
                <a:latin typeface="Carlito"/>
                <a:cs typeface="Carlito"/>
              </a:rPr>
              <a:t>apa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yang  </a:t>
            </a:r>
            <a:r>
              <a:rPr sz="2600" spc="-5" dirty="0">
                <a:solidFill>
                  <a:srgbClr val="444D25"/>
                </a:solidFill>
                <a:latin typeface="Carlito"/>
                <a:cs typeface="Carlito"/>
              </a:rPr>
              <a:t>ada di dalam</a:t>
            </a:r>
            <a:r>
              <a:rPr sz="2600" spc="-15" dirty="0">
                <a:solidFill>
                  <a:srgbClr val="444D25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444D25"/>
                </a:solidFill>
                <a:latin typeface="Carlito"/>
                <a:cs typeface="Carlito"/>
              </a:rPr>
              <a:t>citra?)</a:t>
            </a:r>
            <a:endParaRPr sz="2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5" dirty="0">
                <a:latin typeface="Carlito"/>
                <a:cs typeface="Carlito"/>
              </a:rPr>
              <a:t>Artificial </a:t>
            </a:r>
            <a:r>
              <a:rPr sz="2800" b="1" i="1" spc="-10" dirty="0">
                <a:latin typeface="Carlito"/>
                <a:cs typeface="Carlito"/>
              </a:rPr>
              <a:t>Intelligence</a:t>
            </a:r>
            <a:r>
              <a:rPr sz="2800" i="1" spc="-10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Higher-level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understanding</a:t>
            </a:r>
            <a:endParaRPr sz="2800">
              <a:latin typeface="Carlito"/>
              <a:cs typeface="Carlito"/>
            </a:endParaRPr>
          </a:p>
          <a:p>
            <a:pPr marL="527685" marR="594995" lvl="1" indent="-172720">
              <a:lnSpc>
                <a:spcPts val="2810"/>
              </a:lnSpc>
              <a:spcBef>
                <a:spcPts val="385"/>
              </a:spcBef>
              <a:buFont typeface="Arial"/>
              <a:buChar char="•"/>
              <a:tabLst>
                <a:tab pos="528320" algn="l"/>
              </a:tabLst>
            </a:pP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Image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Understanding </a:t>
            </a:r>
            <a:r>
              <a:rPr sz="2600" dirty="0">
                <a:solidFill>
                  <a:srgbClr val="444D25"/>
                </a:solidFill>
                <a:latin typeface="Carlito"/>
                <a:cs typeface="Carlito"/>
              </a:rPr>
              <a:t>(Apa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yang </a:t>
            </a:r>
            <a:r>
              <a:rPr sz="2600" spc="-5" dirty="0">
                <a:solidFill>
                  <a:srgbClr val="444D25"/>
                </a:solidFill>
                <a:latin typeface="Carlito"/>
                <a:cs typeface="Carlito"/>
              </a:rPr>
              <a:t>sedang terjadi  dalam citra?)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0930" y="61722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3363" y="6451193"/>
            <a:ext cx="15582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4644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35" dirty="0"/>
              <a:t>Image</a:t>
            </a:r>
            <a:r>
              <a:rPr sz="3600" spc="-195" dirty="0"/>
              <a:t> </a:t>
            </a:r>
            <a:r>
              <a:rPr sz="3600" spc="-260" dirty="0"/>
              <a:t>Processing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109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Image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7207" y="2304288"/>
            <a:ext cx="36576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11371" y="4064889"/>
            <a:ext cx="193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Image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Enhancement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0944" y="4415028"/>
            <a:ext cx="3311652" cy="1958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96334" y="6337198"/>
            <a:ext cx="1764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90" baseline="-13888" dirty="0">
                <a:latin typeface="Carlito"/>
                <a:cs typeface="Carlito"/>
              </a:rPr>
              <a:t>Im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Pen</a:t>
            </a:r>
            <a:r>
              <a:rPr sz="2700" spc="-390" baseline="-13888" dirty="0">
                <a:latin typeface="Carlito"/>
                <a:cs typeface="Carlito"/>
              </a:rPr>
              <a:t>a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go</a:t>
            </a:r>
            <a:r>
              <a:rPr sz="2700" spc="-390" baseline="-13888" dirty="0">
                <a:latin typeface="Carlito"/>
                <a:cs typeface="Carlito"/>
              </a:rPr>
              <a:t>g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lah</a:t>
            </a:r>
            <a:r>
              <a:rPr sz="2700" spc="-390" baseline="-13888" dirty="0">
                <a:latin typeface="Carlito"/>
                <a:cs typeface="Carlito"/>
              </a:rPr>
              <a:t>e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an</a:t>
            </a:r>
            <a:r>
              <a:rPr sz="2700" spc="-390" baseline="-13888" dirty="0">
                <a:latin typeface="Carlito"/>
                <a:cs typeface="Carlito"/>
              </a:rPr>
              <a:t>R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Cit</a:t>
            </a:r>
            <a:r>
              <a:rPr sz="2700" spc="-390" baseline="-13888" dirty="0">
                <a:latin typeface="Carlito"/>
                <a:cs typeface="Carlito"/>
              </a:rPr>
              <a:t>e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ra</a:t>
            </a:r>
            <a:r>
              <a:rPr sz="2700" spc="-390" baseline="-13888" dirty="0">
                <a:latin typeface="Carlito"/>
                <a:cs typeface="Carlito"/>
              </a:rPr>
              <a:t>s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4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700" spc="-405" baseline="-13888" dirty="0">
                <a:latin typeface="Carlito"/>
                <a:cs typeface="Carlito"/>
              </a:rPr>
              <a:t>t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Fu</a:t>
            </a:r>
            <a:r>
              <a:rPr sz="2700" spc="-405" baseline="-13888" dirty="0">
                <a:latin typeface="Carlito"/>
                <a:cs typeface="Carlito"/>
              </a:rPr>
              <a:t>o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nd</a:t>
            </a:r>
            <a:r>
              <a:rPr sz="2700" spc="-405" baseline="-13888" dirty="0">
                <a:latin typeface="Carlito"/>
                <a:cs typeface="Carlito"/>
              </a:rPr>
              <a:t>r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2700" spc="-405" baseline="-13888" dirty="0">
                <a:latin typeface="Carlito"/>
                <a:cs typeface="Carlito"/>
              </a:rPr>
              <a:t>a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m</a:t>
            </a:r>
            <a:r>
              <a:rPr sz="2700" spc="-405" baseline="-13888" dirty="0">
                <a:latin typeface="Carlito"/>
                <a:cs typeface="Carlito"/>
              </a:rPr>
              <a:t>t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en</a:t>
            </a:r>
            <a:r>
              <a:rPr sz="2700" spc="-405" baseline="-13888" dirty="0">
                <a:latin typeface="Carlito"/>
                <a:cs typeface="Carlito"/>
              </a:rPr>
              <a:t>i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t</a:t>
            </a:r>
            <a:r>
              <a:rPr sz="2700" spc="-405" baseline="-13888" dirty="0">
                <a:latin typeface="Carlito"/>
                <a:cs typeface="Carlito"/>
              </a:rPr>
              <a:t>o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als</a:t>
            </a:r>
            <a:r>
              <a:rPr sz="2700" spc="-405" baseline="-13888" dirty="0">
                <a:latin typeface="Carlito"/>
                <a:cs typeface="Carlito"/>
              </a:rPr>
              <a:t>n</a:t>
            </a:r>
            <a:endParaRPr sz="2700" baseline="-13888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6169" y="5105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11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180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/>
          <p:nvPr/>
        </p:nvSpPr>
        <p:spPr>
          <a:xfrm>
            <a:off x="2770632" y="2199132"/>
            <a:ext cx="3602736" cy="3604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315"/>
              </a:spcBef>
            </a:pPr>
            <a:r>
              <a:rPr sz="4000" spc="-265" dirty="0">
                <a:latin typeface="Arial"/>
                <a:cs typeface="Arial"/>
              </a:rPr>
              <a:t>Image </a:t>
            </a:r>
            <a:r>
              <a:rPr sz="4000" spc="-285" dirty="0">
                <a:latin typeface="Arial"/>
                <a:cs typeface="Arial"/>
              </a:rPr>
              <a:t>Processing</a:t>
            </a:r>
            <a:r>
              <a:rPr sz="4000" spc="-160" dirty="0">
                <a:latin typeface="Arial"/>
                <a:cs typeface="Arial"/>
              </a:rPr>
              <a:t> (2)</a:t>
            </a:r>
            <a:endParaRPr sz="4000">
              <a:latin typeface="Arial"/>
              <a:cs typeface="Arial"/>
            </a:endParaRPr>
          </a:p>
          <a:p>
            <a:pPr marR="109855" algn="r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rlito"/>
                <a:cs typeface="Carlito"/>
              </a:rPr>
              <a:t>*) </a:t>
            </a:r>
            <a:r>
              <a:rPr sz="1800" spc="-10" dirty="0">
                <a:latin typeface="Carlito"/>
                <a:cs typeface="Carlito"/>
              </a:rPr>
              <a:t>Source: </a:t>
            </a:r>
            <a:r>
              <a:rPr sz="1800" spc="-35" dirty="0">
                <a:latin typeface="Carlito"/>
                <a:cs typeface="Carlito"/>
              </a:rPr>
              <a:t>Prof. </a:t>
            </a:r>
            <a:r>
              <a:rPr sz="1800" spc="-5" dirty="0">
                <a:latin typeface="Carlito"/>
                <a:cs typeface="Carlito"/>
              </a:rPr>
              <a:t>Aniati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Murni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505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Image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Registration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9359" y="1844039"/>
            <a:ext cx="1915667" cy="1784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9359" y="4056888"/>
            <a:ext cx="1982724" cy="1729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0" y="1842516"/>
            <a:ext cx="1912620" cy="1784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500" y="4099559"/>
            <a:ext cx="1912620" cy="1784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7638" y="3695446"/>
            <a:ext cx="19773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Optical Sensor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6210" y="3695446"/>
            <a:ext cx="301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Registered Optical Sensor Image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54" y="5814805"/>
            <a:ext cx="8801735" cy="7162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89020">
              <a:lnSpc>
                <a:spcPct val="100000"/>
              </a:lnSpc>
              <a:spcBef>
                <a:spcPts val="735"/>
              </a:spcBef>
              <a:tabLst>
                <a:tab pos="6012180" algn="l"/>
              </a:tabLst>
            </a:pPr>
            <a:r>
              <a:rPr sz="1600" spc="-5" dirty="0">
                <a:latin typeface="Arial"/>
                <a:cs typeface="Arial"/>
              </a:rPr>
              <a:t>SAR Sensor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Image	Registered SAR Sensor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-10" dirty="0">
                <a:latin typeface="Carlito"/>
                <a:cs typeface="Carlito"/>
              </a:rPr>
              <a:t>(Source: </a:t>
            </a:r>
            <a:r>
              <a:rPr sz="1800" spc="-5" dirty="0">
                <a:latin typeface="Carlito"/>
                <a:cs typeface="Carlito"/>
              </a:rPr>
              <a:t>Original Image of </a:t>
            </a:r>
            <a:r>
              <a:rPr sz="1800" spc="-10" dirty="0">
                <a:latin typeface="Carlito"/>
                <a:cs typeface="Carlito"/>
              </a:rPr>
              <a:t>Muara </a:t>
            </a:r>
            <a:r>
              <a:rPr sz="1800" spc="-5" dirty="0">
                <a:latin typeface="Carlito"/>
                <a:cs typeface="Carlito"/>
              </a:rPr>
              <a:t>Sekampung, </a:t>
            </a:r>
            <a:r>
              <a:rPr sz="1800" spc="-25" dirty="0">
                <a:latin typeface="Carlito"/>
                <a:cs typeface="Carlito"/>
              </a:rPr>
              <a:t>BAKOSURTANAL </a:t>
            </a:r>
            <a:r>
              <a:rPr sz="1800" dirty="0">
                <a:latin typeface="Carlito"/>
                <a:cs typeface="Carlito"/>
              </a:rPr>
              <a:t>RI; </a:t>
            </a:r>
            <a:r>
              <a:rPr sz="1800" spc="-10" dirty="0">
                <a:latin typeface="Carlito"/>
                <a:cs typeface="Carlito"/>
              </a:rPr>
              <a:t>Processed </a:t>
            </a:r>
            <a:r>
              <a:rPr sz="1800" spc="-5" dirty="0">
                <a:latin typeface="Carlito"/>
                <a:cs typeface="Carlito"/>
              </a:rPr>
              <a:t>Images, </a:t>
            </a:r>
            <a:r>
              <a:rPr sz="1800" spc="5" dirty="0">
                <a:latin typeface="Carlito"/>
                <a:cs typeface="Carlito"/>
              </a:rPr>
              <a:t>A.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Murni,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54" y="6505447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1996)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6169" y="5105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542" y="6451193"/>
            <a:ext cx="46437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8165" algn="l"/>
              </a:tabLst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	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4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3393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35" dirty="0"/>
              <a:t>Image</a:t>
            </a:r>
            <a:r>
              <a:rPr sz="3600" spc="-195" dirty="0"/>
              <a:t> </a:t>
            </a:r>
            <a:r>
              <a:rPr sz="3600" spc="-135" dirty="0"/>
              <a:t>Acquisition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6164580" cy="14744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Proses akuisisi citra </a:t>
            </a:r>
            <a:r>
              <a:rPr sz="2400" spc="-5" dirty="0">
                <a:latin typeface="Carlito"/>
                <a:cs typeface="Carlito"/>
              </a:rPr>
              <a:t>membutuhkan </a:t>
            </a:r>
            <a:r>
              <a:rPr sz="2400" dirty="0">
                <a:latin typeface="Carlito"/>
                <a:cs typeface="Carlito"/>
              </a:rPr>
              <a:t>3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komponen:</a:t>
            </a:r>
            <a:endParaRPr sz="24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i="1" spc="-10" dirty="0">
                <a:latin typeface="Carlito"/>
                <a:cs typeface="Carlito"/>
              </a:rPr>
              <a:t>Scene</a:t>
            </a:r>
            <a:endParaRPr sz="22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rlito"/>
                <a:cs typeface="Carlito"/>
              </a:rPr>
              <a:t>Light</a:t>
            </a:r>
            <a:r>
              <a:rPr sz="2200" spc="-10" dirty="0">
                <a:latin typeface="Carlito"/>
                <a:cs typeface="Carlito"/>
              </a:rPr>
              <a:t> source</a:t>
            </a:r>
            <a:endParaRPr sz="22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rlito"/>
                <a:cs typeface="Carlito"/>
              </a:rPr>
              <a:t>Sensor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6388" y="3681442"/>
            <a:ext cx="2171306" cy="2441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4284" y="2758439"/>
            <a:ext cx="1434209" cy="1283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3576" y="3898391"/>
            <a:ext cx="1703831" cy="1133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7855" y="5076969"/>
            <a:ext cx="1744937" cy="1162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26169" y="5105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5903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839" y="1690116"/>
            <a:ext cx="6233159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Digital</a:t>
            </a:r>
            <a:r>
              <a:rPr sz="3600" spc="10" dirty="0"/>
              <a:t> </a:t>
            </a:r>
            <a:r>
              <a:rPr sz="3600" spc="-10" dirty="0"/>
              <a:t>Images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333" y="2686671"/>
            <a:ext cx="1622681" cy="1828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5516" y="1866900"/>
            <a:ext cx="1575816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30" dirty="0"/>
              <a:t> </a:t>
            </a:r>
            <a:r>
              <a:rPr spc="-5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304032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759"/>
            <a:ext cx="9144000" cy="1324610"/>
          </a:xfrm>
          <a:custGeom>
            <a:avLst/>
            <a:gdLst/>
            <a:ahLst/>
            <a:cxnLst/>
            <a:rect l="l" t="t" r="r" b="b"/>
            <a:pathLst>
              <a:path w="9144000" h="1324610">
                <a:moveTo>
                  <a:pt x="0" y="1324356"/>
                </a:moveTo>
                <a:lnTo>
                  <a:pt x="9144000" y="1324356"/>
                </a:lnTo>
                <a:lnTo>
                  <a:pt x="9144000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375704"/>
            <a:ext cx="9144000" cy="1324610"/>
          </a:xfrm>
          <a:prstGeom prst="rect">
            <a:avLst/>
          </a:prstGeom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Citra</a:t>
            </a:r>
            <a:r>
              <a:rPr sz="3600" spc="10" dirty="0"/>
              <a:t> </a:t>
            </a:r>
            <a:r>
              <a:rPr sz="3600" spc="-10" dirty="0"/>
              <a:t>Dijital</a:t>
            </a:r>
            <a:endParaRPr sz="3600" dirty="0"/>
          </a:p>
        </p:txBody>
      </p:sp>
      <p:sp>
        <p:nvSpPr>
          <p:cNvPr id="5" name="object 5"/>
          <p:cNvSpPr/>
          <p:nvPr/>
        </p:nvSpPr>
        <p:spPr>
          <a:xfrm>
            <a:off x="301313" y="2147290"/>
            <a:ext cx="3574676" cy="1588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6063" y="2286000"/>
            <a:ext cx="3023742" cy="138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180" y="4308159"/>
            <a:ext cx="3308010" cy="1611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5048" y="4324567"/>
            <a:ext cx="4132612" cy="1477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2600" y="2895600"/>
            <a:ext cx="762000" cy="304800"/>
          </a:xfrm>
          <a:prstGeom prst="rect">
            <a:avLst/>
          </a:prstGeom>
          <a:solidFill>
            <a:srgbClr val="FFFFFF"/>
          </a:solidFill>
          <a:ln w="12191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Arial"/>
                <a:cs typeface="Arial"/>
              </a:rPr>
              <a:t>Sampler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28" y="3755263"/>
            <a:ext cx="1278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Citra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kontinue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8963" y="3755263"/>
            <a:ext cx="974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Citra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dijital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8828" y="3755263"/>
            <a:ext cx="3232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Matriks citra dengan </a:t>
            </a:r>
            <a:r>
              <a:rPr sz="1600" spc="-10" dirty="0">
                <a:latin typeface="Arial"/>
                <a:cs typeface="Arial"/>
              </a:rPr>
              <a:t>obyek </a:t>
            </a:r>
            <a:r>
              <a:rPr sz="1600" spc="-5" dirty="0">
                <a:latin typeface="Arial"/>
                <a:cs typeface="Arial"/>
              </a:rPr>
              <a:t>angka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379" y="5844946"/>
            <a:ext cx="1736089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212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Resolusi spasial </a:t>
            </a:r>
            <a:r>
              <a:rPr sz="1600" spc="-5" dirty="0">
                <a:latin typeface="Arial"/>
                <a:cs typeface="Arial"/>
              </a:rPr>
              <a:t>:  </a:t>
            </a:r>
            <a:r>
              <a:rPr sz="1600" spc="-15" dirty="0">
                <a:latin typeface="Arial"/>
                <a:cs typeface="Arial"/>
              </a:rPr>
              <a:t>Tinggi </a:t>
            </a:r>
            <a:r>
              <a:rPr sz="1600" spc="-5" dirty="0">
                <a:latin typeface="Arial"/>
                <a:cs typeface="Arial"/>
              </a:rPr>
              <a:t>(16 x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8020" y="6193027"/>
            <a:ext cx="1369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Rendah (8 x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1375" y="5844946"/>
            <a:ext cx="1991995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>
              <a:lnSpc>
                <a:spcPct val="1212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Resolusi intensitas </a:t>
            </a:r>
            <a:r>
              <a:rPr sz="1600" spc="-5" dirty="0">
                <a:latin typeface="Arial"/>
                <a:cs typeface="Arial"/>
              </a:rPr>
              <a:t>:  </a:t>
            </a:r>
            <a:r>
              <a:rPr sz="1600" spc="-15" dirty="0">
                <a:latin typeface="Arial"/>
                <a:cs typeface="Arial"/>
              </a:rPr>
              <a:t>Tinggi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(4)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51597" y="6193027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Rendah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1600" y="5715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1600" y="5715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5200" y="57150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5200" y="57150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0" y="55626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304800"/>
                </a:moveTo>
                <a:lnTo>
                  <a:pt x="381000" y="304800"/>
                </a:lnTo>
                <a:lnTo>
                  <a:pt x="381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2000" y="55626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0" y="55626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30" dirty="0"/>
              <a:t> </a:t>
            </a:r>
            <a:r>
              <a:rPr spc="-5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316899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759"/>
            <a:ext cx="9144000" cy="1324610"/>
          </a:xfrm>
          <a:custGeom>
            <a:avLst/>
            <a:gdLst/>
            <a:ahLst/>
            <a:cxnLst/>
            <a:rect l="l" t="t" r="r" b="b"/>
            <a:pathLst>
              <a:path w="9144000" h="1324610">
                <a:moveTo>
                  <a:pt x="9144000" y="0"/>
                </a:moveTo>
                <a:lnTo>
                  <a:pt x="0" y="0"/>
                </a:lnTo>
                <a:lnTo>
                  <a:pt x="0" y="1324356"/>
                </a:lnTo>
                <a:lnTo>
                  <a:pt x="9144000" y="1324356"/>
                </a:lnTo>
                <a:lnTo>
                  <a:pt x="91440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759"/>
            <a:ext cx="9144000" cy="1324610"/>
          </a:xfrm>
          <a:custGeom>
            <a:avLst/>
            <a:gdLst/>
            <a:ahLst/>
            <a:cxnLst/>
            <a:rect l="l" t="t" r="r" b="b"/>
            <a:pathLst>
              <a:path w="9144000" h="1324610">
                <a:moveTo>
                  <a:pt x="0" y="1324356"/>
                </a:moveTo>
                <a:lnTo>
                  <a:pt x="9144000" y="1324356"/>
                </a:lnTo>
                <a:lnTo>
                  <a:pt x="9144000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ln w="12192">
            <a:solidFill>
              <a:srgbClr val="78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24628"/>
            <a:ext cx="9144000" cy="1332230"/>
          </a:xfrm>
          <a:custGeom>
            <a:avLst/>
            <a:gdLst/>
            <a:ahLst/>
            <a:cxnLst/>
            <a:rect l="l" t="t" r="r" b="b"/>
            <a:pathLst>
              <a:path w="9144000" h="1332229">
                <a:moveTo>
                  <a:pt x="9144000" y="0"/>
                </a:moveTo>
                <a:lnTo>
                  <a:pt x="0" y="0"/>
                </a:lnTo>
                <a:lnTo>
                  <a:pt x="0" y="1331976"/>
                </a:lnTo>
                <a:lnTo>
                  <a:pt x="9144000" y="1331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24628"/>
            <a:ext cx="9144000" cy="1332230"/>
          </a:xfrm>
          <a:custGeom>
            <a:avLst/>
            <a:gdLst/>
            <a:ahLst/>
            <a:cxnLst/>
            <a:rect l="l" t="t" r="r" b="b"/>
            <a:pathLst>
              <a:path w="9144000" h="1332229">
                <a:moveTo>
                  <a:pt x="0" y="1331976"/>
                </a:moveTo>
                <a:lnTo>
                  <a:pt x="9144000" y="1331976"/>
                </a:lnTo>
                <a:lnTo>
                  <a:pt x="9144000" y="0"/>
                </a:lnTo>
                <a:lnTo>
                  <a:pt x="0" y="0"/>
                </a:lnTo>
                <a:lnTo>
                  <a:pt x="0" y="1331976"/>
                </a:lnTo>
                <a:close/>
              </a:path>
            </a:pathLst>
          </a:custGeom>
          <a:ln w="12191">
            <a:solidFill>
              <a:srgbClr val="788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0242" y="437769"/>
            <a:ext cx="7125334" cy="129670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080" marR="5080" algn="ctr">
              <a:lnSpc>
                <a:spcPts val="4860"/>
              </a:lnSpc>
              <a:spcBef>
                <a:spcPts val="710"/>
              </a:spcBef>
            </a:pPr>
            <a:r>
              <a:rPr spc="-5" dirty="0"/>
              <a:t>Color Vision, Color</a:t>
            </a:r>
            <a:r>
              <a:rPr spc="-90" dirty="0"/>
              <a:t> </a:t>
            </a:r>
            <a:r>
              <a:rPr spc="-5" dirty="0"/>
              <a:t>Theory  </a:t>
            </a:r>
            <a:r>
              <a:rPr dirty="0"/>
              <a:t>and </a:t>
            </a:r>
            <a:r>
              <a:rPr spc="-5" dirty="0"/>
              <a:t>Color</a:t>
            </a:r>
            <a:r>
              <a:rPr spc="-45" dirty="0"/>
              <a:t> </a:t>
            </a:r>
            <a:r>
              <a:rPr dirty="0"/>
              <a:t>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2502E-BDC9-5445-95B1-C55EB244C6F2}"/>
              </a:ext>
            </a:extLst>
          </p:cNvPr>
          <p:cNvSpPr/>
          <p:nvPr/>
        </p:nvSpPr>
        <p:spPr>
          <a:xfrm>
            <a:off x="2895600" y="2971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D" spc="-15">
                <a:latin typeface="Carlito"/>
                <a:cs typeface="Carlito"/>
              </a:rPr>
              <a:t>Pengantar Mata </a:t>
            </a:r>
            <a:r>
              <a:rPr lang="en-ID" spc="-10">
                <a:latin typeface="Carlito"/>
                <a:cs typeface="Carlito"/>
              </a:rPr>
              <a:t>Kuliah  Semester </a:t>
            </a:r>
            <a:r>
              <a:rPr lang="en-ID" spc="-5">
                <a:latin typeface="Carlito"/>
                <a:cs typeface="Carlito"/>
              </a:rPr>
              <a:t>Genap </a:t>
            </a:r>
            <a:r>
              <a:rPr lang="en-ID">
                <a:latin typeface="Carlito"/>
                <a:cs typeface="Carlito"/>
              </a:rPr>
              <a:t>2019/2020 </a:t>
            </a:r>
            <a:br>
              <a:rPr lang="en-ID">
                <a:latin typeface="Carlito"/>
                <a:cs typeface="Carlito"/>
              </a:rPr>
            </a:br>
            <a:r>
              <a:rPr lang="en-ID">
                <a:latin typeface="Carlito"/>
                <a:cs typeface="Carlito"/>
              </a:rPr>
              <a:t> </a:t>
            </a:r>
            <a:r>
              <a:rPr lang="en-ID" spc="-10">
                <a:latin typeface="Carlito"/>
                <a:cs typeface="Carlito"/>
              </a:rPr>
              <a:t>M.Naufal</a:t>
            </a:r>
            <a:br>
              <a:rPr lang="en-ID" spc="-10">
                <a:latin typeface="Carlito"/>
                <a:cs typeface="Carlito"/>
              </a:rPr>
            </a:br>
            <a:r>
              <a:rPr lang="en-ID" spc="-10">
                <a:latin typeface="Carlito"/>
                <a:cs typeface="Carlito"/>
              </a:rPr>
              <a:t>Politeknik Harapan Bersama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12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</a:t>
            </a:r>
            <a:r>
              <a:rPr sz="3600" spc="-20" dirty="0"/>
              <a:t> </a:t>
            </a:r>
            <a:r>
              <a:rPr sz="3600" spc="-10" dirty="0"/>
              <a:t>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3157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Recall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acquisition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5250941"/>
            <a:ext cx="624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Bagaimana </a:t>
            </a:r>
            <a:r>
              <a:rPr sz="2400" spc="-20" dirty="0">
                <a:latin typeface="Calibri"/>
                <a:cs typeface="Calibri"/>
              </a:rPr>
              <a:t>sifat cahaya </a:t>
            </a:r>
            <a:r>
              <a:rPr sz="2400" dirty="0">
                <a:latin typeface="Calibri"/>
                <a:cs typeface="Calibri"/>
              </a:rPr>
              <a:t>asal </a:t>
            </a:r>
            <a:r>
              <a:rPr sz="2400" spc="-5" dirty="0">
                <a:latin typeface="Calibri"/>
                <a:cs typeface="Calibri"/>
              </a:rPr>
              <a:t>dari sumber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cahaya?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67968" y="2301239"/>
            <a:ext cx="1435403" cy="1284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6396" y="3442715"/>
            <a:ext cx="1703831" cy="1132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7319" y="3043427"/>
            <a:ext cx="1737360" cy="1879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5442" y="2870707"/>
            <a:ext cx="868680" cy="1113790"/>
          </a:xfrm>
          <a:custGeom>
            <a:avLst/>
            <a:gdLst/>
            <a:ahLst/>
            <a:cxnLst/>
            <a:rect l="l" t="t" r="r" b="b"/>
            <a:pathLst>
              <a:path w="868679" h="1113789">
                <a:moveTo>
                  <a:pt x="18922" y="1018158"/>
                </a:moveTo>
                <a:lnTo>
                  <a:pt x="0" y="1113408"/>
                </a:lnTo>
                <a:lnTo>
                  <a:pt x="87630" y="1071371"/>
                </a:lnTo>
                <a:lnTo>
                  <a:pt x="79595" y="1065148"/>
                </a:lnTo>
                <a:lnTo>
                  <a:pt x="55880" y="1065148"/>
                </a:lnTo>
                <a:lnTo>
                  <a:pt x="32893" y="1047368"/>
                </a:lnTo>
                <a:lnTo>
                  <a:pt x="41807" y="1035883"/>
                </a:lnTo>
                <a:lnTo>
                  <a:pt x="18922" y="1018158"/>
                </a:lnTo>
                <a:close/>
              </a:path>
              <a:path w="868679" h="1113789">
                <a:moveTo>
                  <a:pt x="41807" y="1035883"/>
                </a:moveTo>
                <a:lnTo>
                  <a:pt x="32893" y="1047368"/>
                </a:lnTo>
                <a:lnTo>
                  <a:pt x="55880" y="1065148"/>
                </a:lnTo>
                <a:lnTo>
                  <a:pt x="64782" y="1053676"/>
                </a:lnTo>
                <a:lnTo>
                  <a:pt x="41807" y="1035883"/>
                </a:lnTo>
                <a:close/>
              </a:path>
              <a:path w="868679" h="1113789">
                <a:moveTo>
                  <a:pt x="64782" y="1053676"/>
                </a:moveTo>
                <a:lnTo>
                  <a:pt x="55880" y="1065148"/>
                </a:lnTo>
                <a:lnTo>
                  <a:pt x="79595" y="1065148"/>
                </a:lnTo>
                <a:lnTo>
                  <a:pt x="64782" y="1053676"/>
                </a:lnTo>
                <a:close/>
              </a:path>
              <a:path w="868679" h="1113789">
                <a:moveTo>
                  <a:pt x="845819" y="0"/>
                </a:moveTo>
                <a:lnTo>
                  <a:pt x="41807" y="1035883"/>
                </a:lnTo>
                <a:lnTo>
                  <a:pt x="64782" y="1053676"/>
                </a:lnTo>
                <a:lnTo>
                  <a:pt x="868680" y="17779"/>
                </a:lnTo>
                <a:lnTo>
                  <a:pt x="845819" y="0"/>
                </a:lnTo>
                <a:close/>
              </a:path>
            </a:pathLst>
          </a:custGeom>
          <a:solidFill>
            <a:srgbClr val="212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5314" y="3965702"/>
            <a:ext cx="3061970" cy="86995"/>
          </a:xfrm>
          <a:custGeom>
            <a:avLst/>
            <a:gdLst/>
            <a:ahLst/>
            <a:cxnLst/>
            <a:rect l="l" t="t" r="r" b="b"/>
            <a:pathLst>
              <a:path w="3061970" h="86995">
                <a:moveTo>
                  <a:pt x="2975356" y="0"/>
                </a:moveTo>
                <a:lnTo>
                  <a:pt x="2975144" y="28963"/>
                </a:lnTo>
                <a:lnTo>
                  <a:pt x="2989580" y="29083"/>
                </a:lnTo>
                <a:lnTo>
                  <a:pt x="2989453" y="58039"/>
                </a:lnTo>
                <a:lnTo>
                  <a:pt x="2974931" y="58039"/>
                </a:lnTo>
                <a:lnTo>
                  <a:pt x="2974721" y="86868"/>
                </a:lnTo>
                <a:lnTo>
                  <a:pt x="3033580" y="58039"/>
                </a:lnTo>
                <a:lnTo>
                  <a:pt x="2989453" y="58039"/>
                </a:lnTo>
                <a:lnTo>
                  <a:pt x="3033825" y="57918"/>
                </a:lnTo>
                <a:lnTo>
                  <a:pt x="3061843" y="44196"/>
                </a:lnTo>
                <a:lnTo>
                  <a:pt x="2975356" y="0"/>
                </a:lnTo>
                <a:close/>
              </a:path>
              <a:path w="3061970" h="86995">
                <a:moveTo>
                  <a:pt x="2975144" y="28963"/>
                </a:moveTo>
                <a:lnTo>
                  <a:pt x="2974932" y="57918"/>
                </a:lnTo>
                <a:lnTo>
                  <a:pt x="2989453" y="58039"/>
                </a:lnTo>
                <a:lnTo>
                  <a:pt x="2989580" y="29083"/>
                </a:lnTo>
                <a:lnTo>
                  <a:pt x="2975144" y="28963"/>
                </a:lnTo>
                <a:close/>
              </a:path>
              <a:path w="3061970" h="86995">
                <a:moveTo>
                  <a:pt x="254" y="4318"/>
                </a:moveTo>
                <a:lnTo>
                  <a:pt x="0" y="33274"/>
                </a:lnTo>
                <a:lnTo>
                  <a:pt x="2974932" y="57918"/>
                </a:lnTo>
                <a:lnTo>
                  <a:pt x="2975144" y="28963"/>
                </a:lnTo>
                <a:lnTo>
                  <a:pt x="254" y="4318"/>
                </a:lnTo>
                <a:close/>
              </a:path>
            </a:pathLst>
          </a:custGeom>
          <a:solidFill>
            <a:srgbClr val="212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8402" y="2741818"/>
            <a:ext cx="1148715" cy="916305"/>
          </a:xfrm>
          <a:custGeom>
            <a:avLst/>
            <a:gdLst/>
            <a:ahLst/>
            <a:cxnLst/>
            <a:rect l="l" t="t" r="r" b="b"/>
            <a:pathLst>
              <a:path w="1148715" h="916304">
                <a:moveTo>
                  <a:pt x="707620" y="0"/>
                </a:moveTo>
                <a:lnTo>
                  <a:pt x="663529" y="6270"/>
                </a:lnTo>
                <a:lnTo>
                  <a:pt x="624843" y="30067"/>
                </a:lnTo>
                <a:lnTo>
                  <a:pt x="596552" y="69580"/>
                </a:lnTo>
                <a:lnTo>
                  <a:pt x="588984" y="62061"/>
                </a:lnTo>
                <a:lnTo>
                  <a:pt x="520722" y="27402"/>
                </a:lnTo>
                <a:lnTo>
                  <a:pt x="476925" y="26888"/>
                </a:lnTo>
                <a:lnTo>
                  <a:pt x="435433" y="40694"/>
                </a:lnTo>
                <a:lnTo>
                  <a:pt x="399409" y="67764"/>
                </a:lnTo>
                <a:lnTo>
                  <a:pt x="372016" y="107045"/>
                </a:lnTo>
                <a:lnTo>
                  <a:pt x="345094" y="93065"/>
                </a:lnTo>
                <a:lnTo>
                  <a:pt x="316565" y="84169"/>
                </a:lnTo>
                <a:lnTo>
                  <a:pt x="287059" y="80488"/>
                </a:lnTo>
                <a:lnTo>
                  <a:pt x="257208" y="82153"/>
                </a:lnTo>
                <a:lnTo>
                  <a:pt x="210821" y="96018"/>
                </a:lnTo>
                <a:lnTo>
                  <a:pt x="170806" y="121744"/>
                </a:lnTo>
                <a:lnTo>
                  <a:pt x="138622" y="157241"/>
                </a:lnTo>
                <a:lnTo>
                  <a:pt x="115730" y="200423"/>
                </a:lnTo>
                <a:lnTo>
                  <a:pt x="103591" y="249199"/>
                </a:lnTo>
                <a:lnTo>
                  <a:pt x="103665" y="301482"/>
                </a:lnTo>
                <a:lnTo>
                  <a:pt x="102649" y="304276"/>
                </a:lnTo>
                <a:lnTo>
                  <a:pt x="52008" y="323707"/>
                </a:lnTo>
                <a:lnTo>
                  <a:pt x="14892" y="365998"/>
                </a:lnTo>
                <a:lnTo>
                  <a:pt x="0" y="413341"/>
                </a:lnTo>
                <a:lnTo>
                  <a:pt x="2811" y="461565"/>
                </a:lnTo>
                <a:lnTo>
                  <a:pt x="21982" y="505122"/>
                </a:lnTo>
                <a:lnTo>
                  <a:pt x="56167" y="538464"/>
                </a:lnTo>
                <a:lnTo>
                  <a:pt x="41046" y="560355"/>
                </a:lnTo>
                <a:lnTo>
                  <a:pt x="30735" y="585009"/>
                </a:lnTo>
                <a:lnTo>
                  <a:pt x="25521" y="611473"/>
                </a:lnTo>
                <a:lnTo>
                  <a:pt x="25687" y="638794"/>
                </a:lnTo>
                <a:lnTo>
                  <a:pt x="40001" y="686163"/>
                </a:lnTo>
                <a:lnTo>
                  <a:pt x="68947" y="722661"/>
                </a:lnTo>
                <a:lnTo>
                  <a:pt x="108394" y="744753"/>
                </a:lnTo>
                <a:lnTo>
                  <a:pt x="154211" y="748903"/>
                </a:lnTo>
                <a:lnTo>
                  <a:pt x="155608" y="751570"/>
                </a:lnTo>
                <a:lnTo>
                  <a:pt x="185263" y="793724"/>
                </a:lnTo>
                <a:lnTo>
                  <a:pt x="220740" y="825391"/>
                </a:lnTo>
                <a:lnTo>
                  <a:pt x="261113" y="847379"/>
                </a:lnTo>
                <a:lnTo>
                  <a:pt x="304694" y="859225"/>
                </a:lnTo>
                <a:lnTo>
                  <a:pt x="349795" y="860467"/>
                </a:lnTo>
                <a:lnTo>
                  <a:pt x="394727" y="850644"/>
                </a:lnTo>
                <a:lnTo>
                  <a:pt x="437802" y="829294"/>
                </a:lnTo>
                <a:lnTo>
                  <a:pt x="457144" y="855557"/>
                </a:lnTo>
                <a:lnTo>
                  <a:pt x="480141" y="877665"/>
                </a:lnTo>
                <a:lnTo>
                  <a:pt x="506257" y="895177"/>
                </a:lnTo>
                <a:lnTo>
                  <a:pt x="534957" y="907653"/>
                </a:lnTo>
                <a:lnTo>
                  <a:pt x="582471" y="916063"/>
                </a:lnTo>
                <a:lnTo>
                  <a:pt x="628726" y="910757"/>
                </a:lnTo>
                <a:lnTo>
                  <a:pt x="671593" y="892984"/>
                </a:lnTo>
                <a:lnTo>
                  <a:pt x="708947" y="863993"/>
                </a:lnTo>
                <a:lnTo>
                  <a:pt x="738660" y="825032"/>
                </a:lnTo>
                <a:lnTo>
                  <a:pt x="758604" y="777351"/>
                </a:lnTo>
                <a:lnTo>
                  <a:pt x="777269" y="788122"/>
                </a:lnTo>
                <a:lnTo>
                  <a:pt x="797053" y="795988"/>
                </a:lnTo>
                <a:lnTo>
                  <a:pt x="817647" y="800854"/>
                </a:lnTo>
                <a:lnTo>
                  <a:pt x="838741" y="802624"/>
                </a:lnTo>
                <a:lnTo>
                  <a:pt x="887359" y="794558"/>
                </a:lnTo>
                <a:lnTo>
                  <a:pt x="929710" y="771258"/>
                </a:lnTo>
                <a:lnTo>
                  <a:pt x="963246" y="735443"/>
                </a:lnTo>
                <a:lnTo>
                  <a:pt x="985419" y="689831"/>
                </a:lnTo>
                <a:lnTo>
                  <a:pt x="993681" y="637143"/>
                </a:lnTo>
                <a:lnTo>
                  <a:pt x="1016283" y="632023"/>
                </a:lnTo>
                <a:lnTo>
                  <a:pt x="1058582" y="612640"/>
                </a:lnTo>
                <a:lnTo>
                  <a:pt x="1107603" y="567258"/>
                </a:lnTo>
                <a:lnTo>
                  <a:pt x="1129414" y="530532"/>
                </a:lnTo>
                <a:lnTo>
                  <a:pt x="1142986" y="490127"/>
                </a:lnTo>
                <a:lnTo>
                  <a:pt x="1148121" y="447686"/>
                </a:lnTo>
                <a:lnTo>
                  <a:pt x="1144619" y="404855"/>
                </a:lnTo>
                <a:lnTo>
                  <a:pt x="1132279" y="363277"/>
                </a:lnTo>
                <a:lnTo>
                  <a:pt x="1110902" y="324596"/>
                </a:lnTo>
                <a:lnTo>
                  <a:pt x="1113442" y="317992"/>
                </a:lnTo>
                <a:lnTo>
                  <a:pt x="1115601" y="311261"/>
                </a:lnTo>
                <a:lnTo>
                  <a:pt x="1117379" y="304276"/>
                </a:lnTo>
                <a:lnTo>
                  <a:pt x="1122180" y="255189"/>
                </a:lnTo>
                <a:lnTo>
                  <a:pt x="1112990" y="208607"/>
                </a:lnTo>
                <a:lnTo>
                  <a:pt x="1091456" y="167646"/>
                </a:lnTo>
                <a:lnTo>
                  <a:pt x="1059223" y="135420"/>
                </a:lnTo>
                <a:lnTo>
                  <a:pt x="1017938" y="115046"/>
                </a:lnTo>
                <a:lnTo>
                  <a:pt x="1012096" y="91692"/>
                </a:lnTo>
                <a:lnTo>
                  <a:pt x="990078" y="50270"/>
                </a:lnTo>
                <a:lnTo>
                  <a:pt x="939016" y="9998"/>
                </a:lnTo>
                <a:lnTo>
                  <a:pt x="900156" y="320"/>
                </a:lnTo>
                <a:lnTo>
                  <a:pt x="860790" y="3833"/>
                </a:lnTo>
                <a:lnTo>
                  <a:pt x="823912" y="20276"/>
                </a:lnTo>
                <a:lnTo>
                  <a:pt x="792513" y="49387"/>
                </a:lnTo>
                <a:lnTo>
                  <a:pt x="783863" y="38496"/>
                </a:lnTo>
                <a:lnTo>
                  <a:pt x="774178" y="28749"/>
                </a:lnTo>
                <a:lnTo>
                  <a:pt x="763563" y="20240"/>
                </a:lnTo>
                <a:lnTo>
                  <a:pt x="752127" y="13065"/>
                </a:lnTo>
                <a:lnTo>
                  <a:pt x="707620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4981" y="3585083"/>
            <a:ext cx="159512" cy="20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8402" y="2741818"/>
            <a:ext cx="1148715" cy="916305"/>
          </a:xfrm>
          <a:custGeom>
            <a:avLst/>
            <a:gdLst/>
            <a:ahLst/>
            <a:cxnLst/>
            <a:rect l="l" t="t" r="r" b="b"/>
            <a:pathLst>
              <a:path w="1148715" h="916304">
                <a:moveTo>
                  <a:pt x="103665" y="301482"/>
                </a:moveTo>
                <a:lnTo>
                  <a:pt x="103591" y="249199"/>
                </a:lnTo>
                <a:lnTo>
                  <a:pt x="115730" y="200423"/>
                </a:lnTo>
                <a:lnTo>
                  <a:pt x="138622" y="157241"/>
                </a:lnTo>
                <a:lnTo>
                  <a:pt x="170806" y="121744"/>
                </a:lnTo>
                <a:lnTo>
                  <a:pt x="210821" y="96018"/>
                </a:lnTo>
                <a:lnTo>
                  <a:pt x="257208" y="82153"/>
                </a:lnTo>
                <a:lnTo>
                  <a:pt x="287059" y="80488"/>
                </a:lnTo>
                <a:lnTo>
                  <a:pt x="316565" y="84169"/>
                </a:lnTo>
                <a:lnTo>
                  <a:pt x="345094" y="93065"/>
                </a:lnTo>
                <a:lnTo>
                  <a:pt x="372016" y="107045"/>
                </a:lnTo>
                <a:lnTo>
                  <a:pt x="399409" y="67764"/>
                </a:lnTo>
                <a:lnTo>
                  <a:pt x="435433" y="40694"/>
                </a:lnTo>
                <a:lnTo>
                  <a:pt x="476925" y="26888"/>
                </a:lnTo>
                <a:lnTo>
                  <a:pt x="520722" y="27402"/>
                </a:lnTo>
                <a:lnTo>
                  <a:pt x="563659" y="43291"/>
                </a:lnTo>
                <a:lnTo>
                  <a:pt x="596552" y="69580"/>
                </a:lnTo>
                <a:lnTo>
                  <a:pt x="624843" y="30067"/>
                </a:lnTo>
                <a:lnTo>
                  <a:pt x="663529" y="6270"/>
                </a:lnTo>
                <a:lnTo>
                  <a:pt x="707620" y="0"/>
                </a:lnTo>
                <a:lnTo>
                  <a:pt x="752127" y="13065"/>
                </a:lnTo>
                <a:lnTo>
                  <a:pt x="763563" y="20240"/>
                </a:lnTo>
                <a:lnTo>
                  <a:pt x="774178" y="28749"/>
                </a:lnTo>
                <a:lnTo>
                  <a:pt x="783863" y="38496"/>
                </a:lnTo>
                <a:lnTo>
                  <a:pt x="792513" y="49387"/>
                </a:lnTo>
                <a:lnTo>
                  <a:pt x="823912" y="20276"/>
                </a:lnTo>
                <a:lnTo>
                  <a:pt x="860790" y="3833"/>
                </a:lnTo>
                <a:lnTo>
                  <a:pt x="900156" y="320"/>
                </a:lnTo>
                <a:lnTo>
                  <a:pt x="939016" y="9998"/>
                </a:lnTo>
                <a:lnTo>
                  <a:pt x="974377" y="33131"/>
                </a:lnTo>
                <a:lnTo>
                  <a:pt x="1002730" y="69945"/>
                </a:lnTo>
                <a:lnTo>
                  <a:pt x="1017938" y="115046"/>
                </a:lnTo>
                <a:lnTo>
                  <a:pt x="1059223" y="135420"/>
                </a:lnTo>
                <a:lnTo>
                  <a:pt x="1091456" y="167646"/>
                </a:lnTo>
                <a:lnTo>
                  <a:pt x="1112990" y="208607"/>
                </a:lnTo>
                <a:lnTo>
                  <a:pt x="1122180" y="255189"/>
                </a:lnTo>
                <a:lnTo>
                  <a:pt x="1117379" y="304276"/>
                </a:lnTo>
                <a:lnTo>
                  <a:pt x="1115601" y="311261"/>
                </a:lnTo>
                <a:lnTo>
                  <a:pt x="1113442" y="317992"/>
                </a:lnTo>
                <a:lnTo>
                  <a:pt x="1110902" y="324596"/>
                </a:lnTo>
                <a:lnTo>
                  <a:pt x="1132279" y="363277"/>
                </a:lnTo>
                <a:lnTo>
                  <a:pt x="1144619" y="404855"/>
                </a:lnTo>
                <a:lnTo>
                  <a:pt x="1148121" y="447686"/>
                </a:lnTo>
                <a:lnTo>
                  <a:pt x="1142986" y="490127"/>
                </a:lnTo>
                <a:lnTo>
                  <a:pt x="1129414" y="530532"/>
                </a:lnTo>
                <a:lnTo>
                  <a:pt x="1107603" y="567258"/>
                </a:lnTo>
                <a:lnTo>
                  <a:pt x="1077755" y="598662"/>
                </a:lnTo>
                <a:lnTo>
                  <a:pt x="1038004" y="623808"/>
                </a:lnTo>
                <a:lnTo>
                  <a:pt x="993681" y="637143"/>
                </a:lnTo>
                <a:lnTo>
                  <a:pt x="985419" y="689831"/>
                </a:lnTo>
                <a:lnTo>
                  <a:pt x="963246" y="735443"/>
                </a:lnTo>
                <a:lnTo>
                  <a:pt x="929710" y="771258"/>
                </a:lnTo>
                <a:lnTo>
                  <a:pt x="887359" y="794558"/>
                </a:lnTo>
                <a:lnTo>
                  <a:pt x="838741" y="802624"/>
                </a:lnTo>
                <a:lnTo>
                  <a:pt x="817647" y="800854"/>
                </a:lnTo>
                <a:lnTo>
                  <a:pt x="797053" y="795988"/>
                </a:lnTo>
                <a:lnTo>
                  <a:pt x="777269" y="788122"/>
                </a:lnTo>
                <a:lnTo>
                  <a:pt x="758604" y="777351"/>
                </a:lnTo>
                <a:lnTo>
                  <a:pt x="738660" y="825032"/>
                </a:lnTo>
                <a:lnTo>
                  <a:pt x="708947" y="863993"/>
                </a:lnTo>
                <a:lnTo>
                  <a:pt x="671593" y="892984"/>
                </a:lnTo>
                <a:lnTo>
                  <a:pt x="628726" y="910757"/>
                </a:lnTo>
                <a:lnTo>
                  <a:pt x="582471" y="916063"/>
                </a:lnTo>
                <a:lnTo>
                  <a:pt x="534957" y="907653"/>
                </a:lnTo>
                <a:lnTo>
                  <a:pt x="506257" y="895177"/>
                </a:lnTo>
                <a:lnTo>
                  <a:pt x="480141" y="877665"/>
                </a:lnTo>
                <a:lnTo>
                  <a:pt x="457144" y="855557"/>
                </a:lnTo>
                <a:lnTo>
                  <a:pt x="437802" y="829294"/>
                </a:lnTo>
                <a:lnTo>
                  <a:pt x="394727" y="850644"/>
                </a:lnTo>
                <a:lnTo>
                  <a:pt x="349795" y="860467"/>
                </a:lnTo>
                <a:lnTo>
                  <a:pt x="304694" y="859225"/>
                </a:lnTo>
                <a:lnTo>
                  <a:pt x="261113" y="847379"/>
                </a:lnTo>
                <a:lnTo>
                  <a:pt x="220740" y="825391"/>
                </a:lnTo>
                <a:lnTo>
                  <a:pt x="185263" y="793724"/>
                </a:lnTo>
                <a:lnTo>
                  <a:pt x="156370" y="752840"/>
                </a:lnTo>
                <a:lnTo>
                  <a:pt x="154973" y="750173"/>
                </a:lnTo>
                <a:lnTo>
                  <a:pt x="154211" y="748903"/>
                </a:lnTo>
                <a:lnTo>
                  <a:pt x="108394" y="744753"/>
                </a:lnTo>
                <a:lnTo>
                  <a:pt x="68947" y="722661"/>
                </a:lnTo>
                <a:lnTo>
                  <a:pt x="40001" y="686163"/>
                </a:lnTo>
                <a:lnTo>
                  <a:pt x="25687" y="638794"/>
                </a:lnTo>
                <a:lnTo>
                  <a:pt x="25521" y="611473"/>
                </a:lnTo>
                <a:lnTo>
                  <a:pt x="30735" y="585009"/>
                </a:lnTo>
                <a:lnTo>
                  <a:pt x="41046" y="560355"/>
                </a:lnTo>
                <a:lnTo>
                  <a:pt x="56167" y="538464"/>
                </a:lnTo>
                <a:lnTo>
                  <a:pt x="21982" y="505122"/>
                </a:lnTo>
                <a:lnTo>
                  <a:pt x="2811" y="461565"/>
                </a:lnTo>
                <a:lnTo>
                  <a:pt x="0" y="413341"/>
                </a:lnTo>
                <a:lnTo>
                  <a:pt x="14892" y="365998"/>
                </a:lnTo>
                <a:lnTo>
                  <a:pt x="31283" y="342316"/>
                </a:lnTo>
                <a:lnTo>
                  <a:pt x="52008" y="323707"/>
                </a:lnTo>
                <a:lnTo>
                  <a:pt x="76114" y="310812"/>
                </a:lnTo>
                <a:lnTo>
                  <a:pt x="102649" y="304276"/>
                </a:lnTo>
                <a:lnTo>
                  <a:pt x="103665" y="301482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7681" y="374357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0926" y="25400"/>
                </a:moveTo>
                <a:lnTo>
                  <a:pt x="48922" y="35335"/>
                </a:lnTo>
                <a:lnTo>
                  <a:pt x="43465" y="43449"/>
                </a:lnTo>
                <a:lnTo>
                  <a:pt x="35389" y="48920"/>
                </a:lnTo>
                <a:lnTo>
                  <a:pt x="25526" y="50927"/>
                </a:lnTo>
                <a:lnTo>
                  <a:pt x="15591" y="48920"/>
                </a:lnTo>
                <a:lnTo>
                  <a:pt x="7477" y="43449"/>
                </a:lnTo>
                <a:lnTo>
                  <a:pt x="2006" y="35335"/>
                </a:lnTo>
                <a:lnTo>
                  <a:pt x="0" y="25400"/>
                </a:lnTo>
                <a:lnTo>
                  <a:pt x="2006" y="15537"/>
                </a:lnTo>
                <a:lnTo>
                  <a:pt x="7477" y="7461"/>
                </a:lnTo>
                <a:lnTo>
                  <a:pt x="15591" y="2004"/>
                </a:lnTo>
                <a:lnTo>
                  <a:pt x="25526" y="0"/>
                </a:lnTo>
                <a:lnTo>
                  <a:pt x="35389" y="2004"/>
                </a:lnTo>
                <a:lnTo>
                  <a:pt x="43465" y="7461"/>
                </a:lnTo>
                <a:lnTo>
                  <a:pt x="48922" y="15537"/>
                </a:lnTo>
                <a:lnTo>
                  <a:pt x="50926" y="25400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94981" y="3687826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4" h="102235">
                <a:moveTo>
                  <a:pt x="101726" y="50926"/>
                </a:moveTo>
                <a:lnTo>
                  <a:pt x="97734" y="70705"/>
                </a:lnTo>
                <a:lnTo>
                  <a:pt x="86836" y="86852"/>
                </a:lnTo>
                <a:lnTo>
                  <a:pt x="70651" y="97736"/>
                </a:lnTo>
                <a:lnTo>
                  <a:pt x="50800" y="101726"/>
                </a:lnTo>
                <a:lnTo>
                  <a:pt x="31021" y="97736"/>
                </a:lnTo>
                <a:lnTo>
                  <a:pt x="14874" y="86852"/>
                </a:lnTo>
                <a:lnTo>
                  <a:pt x="3990" y="70705"/>
                </a:lnTo>
                <a:lnTo>
                  <a:pt x="0" y="50926"/>
                </a:lnTo>
                <a:lnTo>
                  <a:pt x="3990" y="31075"/>
                </a:lnTo>
                <a:lnTo>
                  <a:pt x="14874" y="14890"/>
                </a:lnTo>
                <a:lnTo>
                  <a:pt x="31021" y="3992"/>
                </a:lnTo>
                <a:lnTo>
                  <a:pt x="50800" y="0"/>
                </a:lnTo>
                <a:lnTo>
                  <a:pt x="70651" y="3992"/>
                </a:lnTo>
                <a:lnTo>
                  <a:pt x="86836" y="14890"/>
                </a:lnTo>
                <a:lnTo>
                  <a:pt x="97734" y="31075"/>
                </a:lnTo>
                <a:lnTo>
                  <a:pt x="101726" y="50926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1839" y="3585083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152653" y="76326"/>
                </a:moveTo>
                <a:lnTo>
                  <a:pt x="146639" y="106041"/>
                </a:lnTo>
                <a:lnTo>
                  <a:pt x="130254" y="130301"/>
                </a:lnTo>
                <a:lnTo>
                  <a:pt x="105987" y="146657"/>
                </a:lnTo>
                <a:lnTo>
                  <a:pt x="76326" y="152653"/>
                </a:lnTo>
                <a:lnTo>
                  <a:pt x="46612" y="146657"/>
                </a:lnTo>
                <a:lnTo>
                  <a:pt x="22351" y="130301"/>
                </a:lnTo>
                <a:lnTo>
                  <a:pt x="5996" y="106041"/>
                </a:lnTo>
                <a:lnTo>
                  <a:pt x="0" y="76326"/>
                </a:lnTo>
                <a:lnTo>
                  <a:pt x="5996" y="46612"/>
                </a:lnTo>
                <a:lnTo>
                  <a:pt x="22351" y="22351"/>
                </a:lnTo>
                <a:lnTo>
                  <a:pt x="46612" y="5996"/>
                </a:lnTo>
                <a:lnTo>
                  <a:pt x="76326" y="0"/>
                </a:lnTo>
                <a:lnTo>
                  <a:pt x="105987" y="5996"/>
                </a:lnTo>
                <a:lnTo>
                  <a:pt x="130254" y="22352"/>
                </a:lnTo>
                <a:lnTo>
                  <a:pt x="146639" y="46612"/>
                </a:lnTo>
                <a:lnTo>
                  <a:pt x="152653" y="76326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55840" y="3276727"/>
            <a:ext cx="67310" cy="17145"/>
          </a:xfrm>
          <a:custGeom>
            <a:avLst/>
            <a:gdLst/>
            <a:ahLst/>
            <a:cxnLst/>
            <a:rect l="l" t="t" r="r" b="b"/>
            <a:pathLst>
              <a:path w="67309" h="17145">
                <a:moveTo>
                  <a:pt x="67309" y="16890"/>
                </a:moveTo>
                <a:lnTo>
                  <a:pt x="49738" y="16930"/>
                </a:lnTo>
                <a:lnTo>
                  <a:pt x="32464" y="14065"/>
                </a:lnTo>
                <a:lnTo>
                  <a:pt x="15785" y="8389"/>
                </a:lnTo>
                <a:lnTo>
                  <a:pt x="0" y="0"/>
                </a:lnTo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994" y="3478529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4">
                <a:moveTo>
                  <a:pt x="29463" y="0"/>
                </a:moveTo>
                <a:lnTo>
                  <a:pt x="22324" y="2805"/>
                </a:lnTo>
                <a:lnTo>
                  <a:pt x="15017" y="5111"/>
                </a:lnTo>
                <a:lnTo>
                  <a:pt x="7568" y="6893"/>
                </a:lnTo>
                <a:lnTo>
                  <a:pt x="0" y="8128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8425" y="3530472"/>
            <a:ext cx="17780" cy="37465"/>
          </a:xfrm>
          <a:custGeom>
            <a:avLst/>
            <a:gdLst/>
            <a:ahLst/>
            <a:cxnLst/>
            <a:rect l="l" t="t" r="r" b="b"/>
            <a:pathLst>
              <a:path w="17779" h="37464">
                <a:moveTo>
                  <a:pt x="17779" y="36956"/>
                </a:moveTo>
                <a:lnTo>
                  <a:pt x="12662" y="28128"/>
                </a:lnTo>
                <a:lnTo>
                  <a:pt x="7985" y="19002"/>
                </a:lnTo>
                <a:lnTo>
                  <a:pt x="3760" y="9614"/>
                </a:lnTo>
                <a:lnTo>
                  <a:pt x="0" y="0"/>
                </a:lnTo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57133" y="3475354"/>
            <a:ext cx="7620" cy="40640"/>
          </a:xfrm>
          <a:custGeom>
            <a:avLst/>
            <a:gdLst/>
            <a:ahLst/>
            <a:cxnLst/>
            <a:rect l="l" t="t" r="r" b="b"/>
            <a:pathLst>
              <a:path w="7620" h="40639">
                <a:moveTo>
                  <a:pt x="7112" y="0"/>
                </a:moveTo>
                <a:lnTo>
                  <a:pt x="6036" y="10312"/>
                </a:lnTo>
                <a:lnTo>
                  <a:pt x="4508" y="20494"/>
                </a:lnTo>
                <a:lnTo>
                  <a:pt x="2504" y="30557"/>
                </a:lnTo>
                <a:lnTo>
                  <a:pt x="0" y="40512"/>
                </a:lnTo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5089" y="3225292"/>
            <a:ext cx="86360" cy="151765"/>
          </a:xfrm>
          <a:custGeom>
            <a:avLst/>
            <a:gdLst/>
            <a:ahLst/>
            <a:cxnLst/>
            <a:rect l="l" t="t" r="r" b="b"/>
            <a:pathLst>
              <a:path w="86359" h="151764">
                <a:moveTo>
                  <a:pt x="0" y="0"/>
                </a:moveTo>
                <a:lnTo>
                  <a:pt x="35996" y="26491"/>
                </a:lnTo>
                <a:lnTo>
                  <a:pt x="63277" y="62102"/>
                </a:lnTo>
                <a:lnTo>
                  <a:pt x="80510" y="104477"/>
                </a:lnTo>
                <a:lnTo>
                  <a:pt x="86359" y="151257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70316" y="3064129"/>
            <a:ext cx="38735" cy="57150"/>
          </a:xfrm>
          <a:custGeom>
            <a:avLst/>
            <a:gdLst/>
            <a:ahLst/>
            <a:cxnLst/>
            <a:rect l="l" t="t" r="r" b="b"/>
            <a:pathLst>
              <a:path w="38734" h="57150">
                <a:moveTo>
                  <a:pt x="38480" y="0"/>
                </a:moveTo>
                <a:lnTo>
                  <a:pt x="31164" y="15978"/>
                </a:lnTo>
                <a:lnTo>
                  <a:pt x="22240" y="30861"/>
                </a:lnTo>
                <a:lnTo>
                  <a:pt x="11816" y="44505"/>
                </a:lnTo>
                <a:lnTo>
                  <a:pt x="0" y="56769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6468" y="2853689"/>
            <a:ext cx="2540" cy="27305"/>
          </a:xfrm>
          <a:custGeom>
            <a:avLst/>
            <a:gdLst/>
            <a:ahLst/>
            <a:cxnLst/>
            <a:rect l="l" t="t" r="r" b="b"/>
            <a:pathLst>
              <a:path w="2540" h="27305">
                <a:moveTo>
                  <a:pt x="0" y="0"/>
                </a:moveTo>
                <a:lnTo>
                  <a:pt x="978" y="6615"/>
                </a:lnTo>
                <a:lnTo>
                  <a:pt x="1635" y="13303"/>
                </a:lnTo>
                <a:lnTo>
                  <a:pt x="1982" y="20038"/>
                </a:lnTo>
                <a:lnTo>
                  <a:pt x="2031" y="26797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0850" y="2788285"/>
            <a:ext cx="19685" cy="34290"/>
          </a:xfrm>
          <a:custGeom>
            <a:avLst/>
            <a:gdLst/>
            <a:ahLst/>
            <a:cxnLst/>
            <a:rect l="l" t="t" r="r" b="b"/>
            <a:pathLst>
              <a:path w="19684" h="34289">
                <a:moveTo>
                  <a:pt x="0" y="34162"/>
                </a:moveTo>
                <a:lnTo>
                  <a:pt x="4093" y="25020"/>
                </a:lnTo>
                <a:lnTo>
                  <a:pt x="8747" y="16271"/>
                </a:lnTo>
                <a:lnTo>
                  <a:pt x="13948" y="7927"/>
                </a:lnTo>
                <a:lnTo>
                  <a:pt x="19684" y="0"/>
                </a:lnTo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6572" y="2809239"/>
            <a:ext cx="9525" cy="29845"/>
          </a:xfrm>
          <a:custGeom>
            <a:avLst/>
            <a:gdLst/>
            <a:ahLst/>
            <a:cxnLst/>
            <a:rect l="l" t="t" r="r" b="b"/>
            <a:pathLst>
              <a:path w="9525" h="29844">
                <a:moveTo>
                  <a:pt x="0" y="29463"/>
                </a:moveTo>
                <a:lnTo>
                  <a:pt x="1738" y="21895"/>
                </a:lnTo>
                <a:lnTo>
                  <a:pt x="3905" y="14446"/>
                </a:lnTo>
                <a:lnTo>
                  <a:pt x="6500" y="7139"/>
                </a:lnTo>
                <a:lnTo>
                  <a:pt x="9525" y="0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70292" y="2848736"/>
            <a:ext cx="34925" cy="28575"/>
          </a:xfrm>
          <a:custGeom>
            <a:avLst/>
            <a:gdLst/>
            <a:ahLst/>
            <a:cxnLst/>
            <a:rect l="l" t="t" r="r" b="b"/>
            <a:pathLst>
              <a:path w="34925" h="28575">
                <a:moveTo>
                  <a:pt x="0" y="0"/>
                </a:moveTo>
                <a:lnTo>
                  <a:pt x="9237" y="6286"/>
                </a:lnTo>
                <a:lnTo>
                  <a:pt x="18081" y="13144"/>
                </a:lnTo>
                <a:lnTo>
                  <a:pt x="26521" y="20574"/>
                </a:lnTo>
                <a:lnTo>
                  <a:pt x="34543" y="28575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02068" y="3043301"/>
            <a:ext cx="6350" cy="30480"/>
          </a:xfrm>
          <a:custGeom>
            <a:avLst/>
            <a:gdLst/>
            <a:ahLst/>
            <a:cxnLst/>
            <a:rect l="l" t="t" r="r" b="b"/>
            <a:pathLst>
              <a:path w="6350" h="30480">
                <a:moveTo>
                  <a:pt x="5968" y="30099"/>
                </a:moveTo>
                <a:lnTo>
                  <a:pt x="4089" y="22645"/>
                </a:lnTo>
                <a:lnTo>
                  <a:pt x="2460" y="15144"/>
                </a:lnTo>
                <a:lnTo>
                  <a:pt x="1093" y="7596"/>
                </a:lnTo>
                <a:lnTo>
                  <a:pt x="0" y="0"/>
                </a:lnTo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14031" y="3010915"/>
            <a:ext cx="43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02864" y="5876544"/>
            <a:ext cx="2938780" cy="584200"/>
          </a:xfrm>
          <a:custGeom>
            <a:avLst/>
            <a:gdLst/>
            <a:ahLst/>
            <a:cxnLst/>
            <a:rect l="l" t="t" r="r" b="b"/>
            <a:pathLst>
              <a:path w="2938779" h="584200">
                <a:moveTo>
                  <a:pt x="2840990" y="0"/>
                </a:moveTo>
                <a:lnTo>
                  <a:pt x="97281" y="0"/>
                </a:lnTo>
                <a:lnTo>
                  <a:pt x="59418" y="7645"/>
                </a:lnTo>
                <a:lnTo>
                  <a:pt x="28495" y="28495"/>
                </a:lnTo>
                <a:lnTo>
                  <a:pt x="7645" y="59418"/>
                </a:lnTo>
                <a:lnTo>
                  <a:pt x="0" y="97281"/>
                </a:lnTo>
                <a:lnTo>
                  <a:pt x="0" y="486409"/>
                </a:lnTo>
                <a:lnTo>
                  <a:pt x="7645" y="524273"/>
                </a:lnTo>
                <a:lnTo>
                  <a:pt x="28495" y="555196"/>
                </a:lnTo>
                <a:lnTo>
                  <a:pt x="59418" y="576046"/>
                </a:lnTo>
                <a:lnTo>
                  <a:pt x="97281" y="583691"/>
                </a:lnTo>
                <a:lnTo>
                  <a:pt x="2840990" y="583691"/>
                </a:lnTo>
                <a:lnTo>
                  <a:pt x="2878853" y="576046"/>
                </a:lnTo>
                <a:lnTo>
                  <a:pt x="2909776" y="555196"/>
                </a:lnTo>
                <a:lnTo>
                  <a:pt x="2930626" y="524273"/>
                </a:lnTo>
                <a:lnTo>
                  <a:pt x="2938272" y="486409"/>
                </a:lnTo>
                <a:lnTo>
                  <a:pt x="2938272" y="97281"/>
                </a:lnTo>
                <a:lnTo>
                  <a:pt x="2930626" y="59418"/>
                </a:lnTo>
                <a:lnTo>
                  <a:pt x="2909776" y="28495"/>
                </a:lnTo>
                <a:lnTo>
                  <a:pt x="2878853" y="7645"/>
                </a:lnTo>
                <a:lnTo>
                  <a:pt x="2840990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02864" y="5876544"/>
            <a:ext cx="2938780" cy="584200"/>
          </a:xfrm>
          <a:custGeom>
            <a:avLst/>
            <a:gdLst/>
            <a:ahLst/>
            <a:cxnLst/>
            <a:rect l="l" t="t" r="r" b="b"/>
            <a:pathLst>
              <a:path w="2938779" h="584200">
                <a:moveTo>
                  <a:pt x="0" y="97281"/>
                </a:moveTo>
                <a:lnTo>
                  <a:pt x="7645" y="59418"/>
                </a:lnTo>
                <a:lnTo>
                  <a:pt x="28495" y="28495"/>
                </a:lnTo>
                <a:lnTo>
                  <a:pt x="59418" y="7645"/>
                </a:lnTo>
                <a:lnTo>
                  <a:pt x="97281" y="0"/>
                </a:lnTo>
                <a:lnTo>
                  <a:pt x="2840990" y="0"/>
                </a:lnTo>
                <a:lnTo>
                  <a:pt x="2878853" y="7645"/>
                </a:lnTo>
                <a:lnTo>
                  <a:pt x="2909776" y="28495"/>
                </a:lnTo>
                <a:lnTo>
                  <a:pt x="2930626" y="59418"/>
                </a:lnTo>
                <a:lnTo>
                  <a:pt x="2938272" y="97281"/>
                </a:lnTo>
                <a:lnTo>
                  <a:pt x="2938272" y="486409"/>
                </a:lnTo>
                <a:lnTo>
                  <a:pt x="2930626" y="524273"/>
                </a:lnTo>
                <a:lnTo>
                  <a:pt x="2909776" y="555196"/>
                </a:lnTo>
                <a:lnTo>
                  <a:pt x="2878853" y="576046"/>
                </a:lnTo>
                <a:lnTo>
                  <a:pt x="2840990" y="583691"/>
                </a:lnTo>
                <a:lnTo>
                  <a:pt x="97281" y="583691"/>
                </a:lnTo>
                <a:lnTo>
                  <a:pt x="59418" y="576046"/>
                </a:lnTo>
                <a:lnTo>
                  <a:pt x="28495" y="555196"/>
                </a:lnTo>
                <a:lnTo>
                  <a:pt x="7645" y="524273"/>
                </a:lnTo>
                <a:lnTo>
                  <a:pt x="0" y="486409"/>
                </a:lnTo>
                <a:lnTo>
                  <a:pt x="0" y="97281"/>
                </a:lnTo>
                <a:close/>
              </a:path>
            </a:pathLst>
          </a:custGeom>
          <a:ln w="12191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25900" y="6004661"/>
            <a:ext cx="1094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White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18196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 Vision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97557"/>
            <a:ext cx="5721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5" dirty="0">
                <a:latin typeface="Calibri"/>
                <a:cs typeface="Calibri"/>
              </a:rPr>
              <a:t>Obyek </a:t>
            </a:r>
            <a:r>
              <a:rPr sz="2200" spc="-10" dirty="0">
                <a:latin typeface="Calibri"/>
                <a:cs typeface="Calibri"/>
              </a:rPr>
              <a:t>berwarna </a:t>
            </a:r>
            <a:r>
              <a:rPr sz="2200" spc="-5" dirty="0">
                <a:latin typeface="Calibri"/>
                <a:cs typeface="Calibri"/>
              </a:rPr>
              <a:t>memiliki </a:t>
            </a:r>
            <a:r>
              <a:rPr sz="2200" i="1" spc="-10" dirty="0">
                <a:latin typeface="Calibri"/>
                <a:cs typeface="Calibri"/>
              </a:rPr>
              <a:t>reflectance</a:t>
            </a:r>
            <a:r>
              <a:rPr sz="2200" i="1" spc="5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coefficient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4095369"/>
            <a:ext cx="7171690" cy="189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61160" algn="ct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Cambria Math"/>
                <a:cs typeface="Cambria Math"/>
              </a:rPr>
              <a:t>𝜌(𝜆)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400">
              <a:latin typeface="Cambria Math"/>
              <a:cs typeface="Cambria Math"/>
            </a:endParaRPr>
          </a:p>
          <a:p>
            <a:pPr marL="184785" marR="5080" indent="-172720">
              <a:lnSpc>
                <a:spcPct val="88500"/>
              </a:lnSpc>
              <a:spcBef>
                <a:spcPts val="1920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5" dirty="0">
                <a:latin typeface="Calibri"/>
                <a:cs typeface="Calibri"/>
              </a:rPr>
              <a:t>Obyek yang </a:t>
            </a:r>
            <a:r>
              <a:rPr sz="2200" spc="-10" dirty="0">
                <a:latin typeface="Calibri"/>
                <a:cs typeface="Calibri"/>
              </a:rPr>
              <a:t>disinari </a:t>
            </a:r>
            <a:r>
              <a:rPr sz="2200" i="1" spc="-10" dirty="0">
                <a:latin typeface="Calibri"/>
                <a:cs typeface="Calibri"/>
              </a:rPr>
              <a:t>white light </a:t>
            </a:r>
            <a:r>
              <a:rPr sz="2200" spc="-15" dirty="0">
                <a:latin typeface="Calibri"/>
                <a:cs typeface="Calibri"/>
              </a:rPr>
              <a:t>akan </a:t>
            </a:r>
            <a:r>
              <a:rPr sz="2200" spc="-10" dirty="0">
                <a:latin typeface="Calibri"/>
                <a:cs typeface="Calibri"/>
              </a:rPr>
              <a:t>memantulkan </a:t>
            </a:r>
            <a:r>
              <a:rPr sz="2200" spc="-15" dirty="0">
                <a:latin typeface="Calibri"/>
                <a:cs typeface="Calibri"/>
              </a:rPr>
              <a:t>komponen  </a:t>
            </a:r>
            <a:r>
              <a:rPr sz="2200" spc="-20" dirty="0">
                <a:latin typeface="Calibri"/>
                <a:cs typeface="Calibri"/>
              </a:rPr>
              <a:t>cahaya </a:t>
            </a:r>
            <a:r>
              <a:rPr sz="2200" spc="-10" dirty="0">
                <a:latin typeface="Calibri"/>
                <a:cs typeface="Calibri"/>
              </a:rPr>
              <a:t>pada </a:t>
            </a:r>
            <a:r>
              <a:rPr sz="2200" spc="-5" dirty="0">
                <a:latin typeface="Calibri"/>
                <a:cs typeface="Calibri"/>
              </a:rPr>
              <a:t>panjang </a:t>
            </a:r>
            <a:r>
              <a:rPr sz="2200" spc="-10" dirty="0">
                <a:latin typeface="Calibri"/>
                <a:cs typeface="Calibri"/>
              </a:rPr>
              <a:t>gelombang </a:t>
            </a:r>
            <a:r>
              <a:rPr sz="2200" spc="-15" dirty="0">
                <a:latin typeface="Calibri"/>
                <a:cs typeface="Calibri"/>
              </a:rPr>
              <a:t>tertentu </a:t>
            </a:r>
            <a:r>
              <a:rPr sz="2200" spc="-5" dirty="0">
                <a:latin typeface="Calibri"/>
                <a:cs typeface="Calibri"/>
              </a:rPr>
              <a:t>sesuai </a:t>
            </a:r>
            <a:r>
              <a:rPr sz="2200" spc="-15" dirty="0">
                <a:latin typeface="Calibri"/>
                <a:cs typeface="Calibri"/>
              </a:rPr>
              <a:t>dengan  </a:t>
            </a:r>
            <a:r>
              <a:rPr sz="2200" i="1" spc="-10" dirty="0">
                <a:latin typeface="Calibri"/>
                <a:cs typeface="Calibri"/>
              </a:rPr>
              <a:t>reflectance </a:t>
            </a:r>
            <a:r>
              <a:rPr sz="2200" i="1" spc="-20" dirty="0">
                <a:latin typeface="Calibri"/>
                <a:cs typeface="Calibri"/>
              </a:rPr>
              <a:t>coefficient</a:t>
            </a:r>
            <a:r>
              <a:rPr sz="2300" i="1" spc="-20" dirty="0">
                <a:latin typeface="Wingdings"/>
                <a:cs typeface="Wingdings"/>
              </a:rPr>
              <a:t></a:t>
            </a:r>
            <a:r>
              <a:rPr sz="2300" i="1" spc="-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Mata </a:t>
            </a:r>
            <a:r>
              <a:rPr sz="2200" spc="-5" dirty="0">
                <a:latin typeface="Calibri"/>
                <a:cs typeface="Calibri"/>
              </a:rPr>
              <a:t>manusia </a:t>
            </a:r>
            <a:r>
              <a:rPr sz="2200" spc="-10" dirty="0">
                <a:latin typeface="Calibri"/>
                <a:cs typeface="Calibri"/>
              </a:rPr>
              <a:t>melihat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warna.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67968" y="2301239"/>
            <a:ext cx="1435403" cy="1284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6396" y="3442715"/>
            <a:ext cx="1703831" cy="1132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7319" y="3043427"/>
            <a:ext cx="1737360" cy="1879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5442" y="2870707"/>
            <a:ext cx="868680" cy="1113790"/>
          </a:xfrm>
          <a:custGeom>
            <a:avLst/>
            <a:gdLst/>
            <a:ahLst/>
            <a:cxnLst/>
            <a:rect l="l" t="t" r="r" b="b"/>
            <a:pathLst>
              <a:path w="868679" h="1113789">
                <a:moveTo>
                  <a:pt x="18922" y="1018158"/>
                </a:moveTo>
                <a:lnTo>
                  <a:pt x="0" y="1113408"/>
                </a:lnTo>
                <a:lnTo>
                  <a:pt x="87630" y="1071371"/>
                </a:lnTo>
                <a:lnTo>
                  <a:pt x="79595" y="1065148"/>
                </a:lnTo>
                <a:lnTo>
                  <a:pt x="55880" y="1065148"/>
                </a:lnTo>
                <a:lnTo>
                  <a:pt x="32893" y="1047368"/>
                </a:lnTo>
                <a:lnTo>
                  <a:pt x="41807" y="1035883"/>
                </a:lnTo>
                <a:lnTo>
                  <a:pt x="18922" y="1018158"/>
                </a:lnTo>
                <a:close/>
              </a:path>
              <a:path w="868679" h="1113789">
                <a:moveTo>
                  <a:pt x="41807" y="1035883"/>
                </a:moveTo>
                <a:lnTo>
                  <a:pt x="32893" y="1047368"/>
                </a:lnTo>
                <a:lnTo>
                  <a:pt x="55880" y="1065148"/>
                </a:lnTo>
                <a:lnTo>
                  <a:pt x="64782" y="1053676"/>
                </a:lnTo>
                <a:lnTo>
                  <a:pt x="41807" y="1035883"/>
                </a:lnTo>
                <a:close/>
              </a:path>
              <a:path w="868679" h="1113789">
                <a:moveTo>
                  <a:pt x="64782" y="1053676"/>
                </a:moveTo>
                <a:lnTo>
                  <a:pt x="55880" y="1065148"/>
                </a:lnTo>
                <a:lnTo>
                  <a:pt x="79595" y="1065148"/>
                </a:lnTo>
                <a:lnTo>
                  <a:pt x="64782" y="1053676"/>
                </a:lnTo>
                <a:close/>
              </a:path>
              <a:path w="868679" h="1113789">
                <a:moveTo>
                  <a:pt x="845819" y="0"/>
                </a:moveTo>
                <a:lnTo>
                  <a:pt x="41807" y="1035883"/>
                </a:lnTo>
                <a:lnTo>
                  <a:pt x="64782" y="1053676"/>
                </a:lnTo>
                <a:lnTo>
                  <a:pt x="868680" y="17779"/>
                </a:lnTo>
                <a:lnTo>
                  <a:pt x="845819" y="0"/>
                </a:lnTo>
                <a:close/>
              </a:path>
            </a:pathLst>
          </a:custGeom>
          <a:solidFill>
            <a:srgbClr val="212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5314" y="3965702"/>
            <a:ext cx="3061970" cy="86995"/>
          </a:xfrm>
          <a:custGeom>
            <a:avLst/>
            <a:gdLst/>
            <a:ahLst/>
            <a:cxnLst/>
            <a:rect l="l" t="t" r="r" b="b"/>
            <a:pathLst>
              <a:path w="3061970" h="86995">
                <a:moveTo>
                  <a:pt x="2975356" y="0"/>
                </a:moveTo>
                <a:lnTo>
                  <a:pt x="2975144" y="28963"/>
                </a:lnTo>
                <a:lnTo>
                  <a:pt x="2989580" y="29083"/>
                </a:lnTo>
                <a:lnTo>
                  <a:pt x="2989453" y="58039"/>
                </a:lnTo>
                <a:lnTo>
                  <a:pt x="2974931" y="58039"/>
                </a:lnTo>
                <a:lnTo>
                  <a:pt x="2974721" y="86868"/>
                </a:lnTo>
                <a:lnTo>
                  <a:pt x="3033580" y="58039"/>
                </a:lnTo>
                <a:lnTo>
                  <a:pt x="2989453" y="58039"/>
                </a:lnTo>
                <a:lnTo>
                  <a:pt x="3033825" y="57918"/>
                </a:lnTo>
                <a:lnTo>
                  <a:pt x="3061843" y="44196"/>
                </a:lnTo>
                <a:lnTo>
                  <a:pt x="2975356" y="0"/>
                </a:lnTo>
                <a:close/>
              </a:path>
              <a:path w="3061970" h="86995">
                <a:moveTo>
                  <a:pt x="2975144" y="28963"/>
                </a:moveTo>
                <a:lnTo>
                  <a:pt x="2974932" y="57918"/>
                </a:lnTo>
                <a:lnTo>
                  <a:pt x="2989453" y="58039"/>
                </a:lnTo>
                <a:lnTo>
                  <a:pt x="2989580" y="29083"/>
                </a:lnTo>
                <a:lnTo>
                  <a:pt x="2975144" y="28963"/>
                </a:lnTo>
                <a:close/>
              </a:path>
              <a:path w="3061970" h="86995">
                <a:moveTo>
                  <a:pt x="254" y="4318"/>
                </a:moveTo>
                <a:lnTo>
                  <a:pt x="0" y="33274"/>
                </a:lnTo>
                <a:lnTo>
                  <a:pt x="2974932" y="57918"/>
                </a:lnTo>
                <a:lnTo>
                  <a:pt x="2975144" y="28963"/>
                </a:lnTo>
                <a:lnTo>
                  <a:pt x="254" y="4318"/>
                </a:lnTo>
                <a:close/>
              </a:path>
            </a:pathLst>
          </a:custGeom>
          <a:solidFill>
            <a:srgbClr val="212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8583" y="2877820"/>
            <a:ext cx="880110" cy="1122680"/>
          </a:xfrm>
          <a:custGeom>
            <a:avLst/>
            <a:gdLst/>
            <a:ahLst/>
            <a:cxnLst/>
            <a:rect l="l" t="t" r="r" b="b"/>
            <a:pathLst>
              <a:path w="880110" h="1122679">
                <a:moveTo>
                  <a:pt x="37846" y="931798"/>
                </a:moveTo>
                <a:lnTo>
                  <a:pt x="0" y="1122298"/>
                </a:lnTo>
                <a:lnTo>
                  <a:pt x="175132" y="1038351"/>
                </a:lnTo>
                <a:lnTo>
                  <a:pt x="158769" y="1025651"/>
                </a:lnTo>
                <a:lnTo>
                  <a:pt x="111632" y="1025651"/>
                </a:lnTo>
                <a:lnTo>
                  <a:pt x="65913" y="990218"/>
                </a:lnTo>
                <a:lnTo>
                  <a:pt x="83657" y="967354"/>
                </a:lnTo>
                <a:lnTo>
                  <a:pt x="37846" y="931798"/>
                </a:lnTo>
                <a:close/>
              </a:path>
              <a:path w="880110" h="1122679">
                <a:moveTo>
                  <a:pt x="83657" y="967354"/>
                </a:moveTo>
                <a:lnTo>
                  <a:pt x="65913" y="990218"/>
                </a:lnTo>
                <a:lnTo>
                  <a:pt x="111632" y="1025651"/>
                </a:lnTo>
                <a:lnTo>
                  <a:pt x="129353" y="1002821"/>
                </a:lnTo>
                <a:lnTo>
                  <a:pt x="83657" y="967354"/>
                </a:lnTo>
                <a:close/>
              </a:path>
              <a:path w="880110" h="1122679">
                <a:moveTo>
                  <a:pt x="129353" y="1002821"/>
                </a:moveTo>
                <a:lnTo>
                  <a:pt x="111632" y="1025651"/>
                </a:lnTo>
                <a:lnTo>
                  <a:pt x="158769" y="1025651"/>
                </a:lnTo>
                <a:lnTo>
                  <a:pt x="129353" y="1002821"/>
                </a:lnTo>
                <a:close/>
              </a:path>
              <a:path w="880110" h="1122679">
                <a:moveTo>
                  <a:pt x="834390" y="0"/>
                </a:moveTo>
                <a:lnTo>
                  <a:pt x="83657" y="967354"/>
                </a:lnTo>
                <a:lnTo>
                  <a:pt x="129353" y="1002821"/>
                </a:lnTo>
                <a:lnTo>
                  <a:pt x="880110" y="35559"/>
                </a:lnTo>
                <a:lnTo>
                  <a:pt x="834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4426" y="3937634"/>
            <a:ext cx="3061970" cy="173990"/>
          </a:xfrm>
          <a:custGeom>
            <a:avLst/>
            <a:gdLst/>
            <a:ahLst/>
            <a:cxnLst/>
            <a:rect l="l" t="t" r="r" b="b"/>
            <a:pathLst>
              <a:path w="3061970" h="173989">
                <a:moveTo>
                  <a:pt x="2888996" y="0"/>
                </a:moveTo>
                <a:lnTo>
                  <a:pt x="2888530" y="57925"/>
                </a:lnTo>
                <a:lnTo>
                  <a:pt x="2917444" y="58165"/>
                </a:lnTo>
                <a:lnTo>
                  <a:pt x="2917063" y="116077"/>
                </a:lnTo>
                <a:lnTo>
                  <a:pt x="2888062" y="116077"/>
                </a:lnTo>
                <a:lnTo>
                  <a:pt x="2887599" y="173735"/>
                </a:lnTo>
                <a:lnTo>
                  <a:pt x="3005228" y="116077"/>
                </a:lnTo>
                <a:lnTo>
                  <a:pt x="2917063" y="116077"/>
                </a:lnTo>
                <a:lnTo>
                  <a:pt x="3005720" y="115836"/>
                </a:lnTo>
                <a:lnTo>
                  <a:pt x="3061970" y="88264"/>
                </a:lnTo>
                <a:lnTo>
                  <a:pt x="2888996" y="0"/>
                </a:lnTo>
                <a:close/>
              </a:path>
              <a:path w="3061970" h="173989">
                <a:moveTo>
                  <a:pt x="2888530" y="57925"/>
                </a:moveTo>
                <a:lnTo>
                  <a:pt x="2888064" y="115836"/>
                </a:lnTo>
                <a:lnTo>
                  <a:pt x="2917063" y="116077"/>
                </a:lnTo>
                <a:lnTo>
                  <a:pt x="2917444" y="58165"/>
                </a:lnTo>
                <a:lnTo>
                  <a:pt x="2888530" y="57925"/>
                </a:lnTo>
                <a:close/>
              </a:path>
              <a:path w="3061970" h="173989">
                <a:moveTo>
                  <a:pt x="507" y="33908"/>
                </a:moveTo>
                <a:lnTo>
                  <a:pt x="0" y="91820"/>
                </a:lnTo>
                <a:lnTo>
                  <a:pt x="2888064" y="115836"/>
                </a:lnTo>
                <a:lnTo>
                  <a:pt x="2888530" y="57925"/>
                </a:lnTo>
                <a:lnTo>
                  <a:pt x="507" y="339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186077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30" dirty="0"/>
              <a:t>Warna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36415"/>
            <a:ext cx="4219575" cy="889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adalah </a:t>
            </a:r>
            <a:r>
              <a:rPr sz="2400" i="1" spc="-5" dirty="0">
                <a:latin typeface="Calibri"/>
                <a:cs typeface="Calibri"/>
              </a:rPr>
              <a:t>persepsi </a:t>
            </a:r>
            <a:r>
              <a:rPr sz="2400" i="1" dirty="0">
                <a:latin typeface="Calibri"/>
                <a:cs typeface="Calibri"/>
              </a:rPr>
              <a:t>/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sensasi.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i="1" spc="-5" dirty="0">
                <a:latin typeface="Calibri"/>
                <a:cs typeface="Calibri"/>
              </a:rPr>
              <a:t>Stimulus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cahaya.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5944" y="2758439"/>
            <a:ext cx="6992111" cy="395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141282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5" dirty="0"/>
              <a:t>Relative </a:t>
            </a:r>
            <a:r>
              <a:rPr sz="3600" spc="-20" dirty="0"/>
              <a:t>Perceptual Attributes </a:t>
            </a:r>
            <a:r>
              <a:rPr sz="3600" spc="-5" dirty="0"/>
              <a:t>of</a:t>
            </a:r>
            <a:r>
              <a:rPr sz="3600" spc="75" dirty="0"/>
              <a:t> </a:t>
            </a:r>
            <a:r>
              <a:rPr sz="3600" spc="-5" dirty="0"/>
              <a:t>Color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7517130" cy="35934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i="1" spc="-10" dirty="0">
                <a:latin typeface="Calibri"/>
                <a:cs typeface="Calibri"/>
              </a:rPr>
              <a:t>Brightness/Lightness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27685" marR="150495" lvl="1" indent="-172720">
              <a:lnSpc>
                <a:spcPts val="2380"/>
              </a:lnSpc>
              <a:spcBef>
                <a:spcPts val="4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intensitas </a:t>
            </a:r>
            <a:r>
              <a:rPr sz="2200" spc="-10" dirty="0">
                <a:latin typeface="Calibri"/>
                <a:cs typeface="Calibri"/>
              </a:rPr>
              <a:t>(sering disebut </a:t>
            </a:r>
            <a:r>
              <a:rPr sz="2200" spc="-25" dirty="0">
                <a:latin typeface="Calibri"/>
                <a:cs typeface="Calibri"/>
              </a:rPr>
              <a:t>gray </a:t>
            </a:r>
            <a:r>
              <a:rPr sz="2200" spc="-10" dirty="0">
                <a:latin typeface="Calibri"/>
                <a:cs typeface="Calibri"/>
              </a:rPr>
              <a:t>levels pada </a:t>
            </a:r>
            <a:r>
              <a:rPr sz="2200" spc="-15" dirty="0">
                <a:latin typeface="Calibri"/>
                <a:cs typeface="Calibri"/>
              </a:rPr>
              <a:t>citra, </a:t>
            </a:r>
            <a:r>
              <a:rPr sz="2200" spc="-10" dirty="0">
                <a:latin typeface="Calibri"/>
                <a:cs typeface="Calibri"/>
              </a:rPr>
              <a:t>dapat </a:t>
            </a:r>
            <a:r>
              <a:rPr sz="2200" spc="-15" dirty="0">
                <a:latin typeface="Calibri"/>
                <a:cs typeface="Calibri"/>
              </a:rPr>
              <a:t>diukur  dengan </a:t>
            </a:r>
            <a:r>
              <a:rPr sz="2200" spc="-10" dirty="0">
                <a:latin typeface="Calibri"/>
                <a:cs typeface="Calibri"/>
              </a:rPr>
              <a:t>radiance </a:t>
            </a:r>
            <a:r>
              <a:rPr sz="2200" spc="-15" dirty="0">
                <a:latin typeface="Calibri"/>
                <a:cs typeface="Calibri"/>
              </a:rPr>
              <a:t>atau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luminance)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i="1" spc="-5" dirty="0">
                <a:latin typeface="Calibri"/>
                <a:cs typeface="Calibri"/>
              </a:rPr>
              <a:t>Hue/Chroma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panjang gelombang </a:t>
            </a:r>
            <a:r>
              <a:rPr sz="2200" spc="-10" dirty="0">
                <a:latin typeface="Calibri"/>
                <a:cs typeface="Calibri"/>
              </a:rPr>
              <a:t>dominan </a:t>
            </a:r>
            <a:r>
              <a:rPr sz="2200" spc="-5" dirty="0">
                <a:latin typeface="Calibri"/>
                <a:cs typeface="Calibri"/>
              </a:rPr>
              <a:t>dalam </a:t>
            </a:r>
            <a:r>
              <a:rPr sz="2200" spc="-15" dirty="0">
                <a:latin typeface="Calibri"/>
                <a:cs typeface="Calibri"/>
              </a:rPr>
              <a:t>campuran</a:t>
            </a:r>
            <a:r>
              <a:rPr sz="2200" spc="-5" dirty="0">
                <a:latin typeface="Calibri"/>
                <a:cs typeface="Calibri"/>
              </a:rPr>
              <a:t> gelombang</a:t>
            </a:r>
            <a:endParaRPr sz="2200">
              <a:latin typeface="Calibri"/>
              <a:cs typeface="Calibri"/>
            </a:endParaRPr>
          </a:p>
          <a:p>
            <a:pPr marL="527685" marR="5080" lvl="1" indent="-172720">
              <a:lnSpc>
                <a:spcPts val="2350"/>
              </a:lnSpc>
              <a:spcBef>
                <a:spcPts val="47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Kita </a:t>
            </a:r>
            <a:r>
              <a:rPr sz="2200" spc="-15" dirty="0">
                <a:latin typeface="Calibri"/>
                <a:cs typeface="Calibri"/>
              </a:rPr>
              <a:t>menyebut </a:t>
            </a:r>
            <a:r>
              <a:rPr sz="2200" spc="-10" dirty="0">
                <a:latin typeface="Calibri"/>
                <a:cs typeface="Calibri"/>
              </a:rPr>
              <a:t>suatu benda ‘merah’ </a:t>
            </a:r>
            <a:r>
              <a:rPr sz="2200" spc="-15" dirty="0">
                <a:latin typeface="Calibri"/>
                <a:cs typeface="Calibri"/>
              </a:rPr>
              <a:t>atau </a:t>
            </a:r>
            <a:r>
              <a:rPr sz="2200" spc="-5" dirty="0">
                <a:latin typeface="Calibri"/>
                <a:cs typeface="Calibri"/>
              </a:rPr>
              <a:t>‘biru’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berarti kita  menyebutkan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hue</a:t>
            </a:r>
            <a:r>
              <a:rPr sz="2200" spc="-20" dirty="0">
                <a:latin typeface="Calibri"/>
                <a:cs typeface="Calibri"/>
              </a:rPr>
              <a:t>-nya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i="1" spc="-5" dirty="0">
                <a:latin typeface="Calibri"/>
                <a:cs typeface="Calibri"/>
              </a:rPr>
              <a:t>Saturation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27685" marR="829944" lvl="1" indent="-172720">
              <a:lnSpc>
                <a:spcPts val="2380"/>
              </a:lnSpc>
              <a:spcBef>
                <a:spcPts val="44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kemurnian </a:t>
            </a:r>
            <a:r>
              <a:rPr sz="2200" spc="-10" dirty="0">
                <a:latin typeface="Calibri"/>
                <a:cs typeface="Calibri"/>
              </a:rPr>
              <a:t>relatif </a:t>
            </a:r>
            <a:r>
              <a:rPr sz="2200" spc="-15" dirty="0">
                <a:latin typeface="Calibri"/>
                <a:cs typeface="Calibri"/>
              </a:rPr>
              <a:t>atau derajat </a:t>
            </a:r>
            <a:r>
              <a:rPr sz="2200" spc="-20" dirty="0">
                <a:latin typeface="Calibri"/>
                <a:cs typeface="Calibri"/>
              </a:rPr>
              <a:t>banyaknya </a:t>
            </a:r>
            <a:r>
              <a:rPr sz="2200" spc="-10" dirty="0">
                <a:latin typeface="Calibri"/>
                <a:cs typeface="Calibri"/>
              </a:rPr>
              <a:t>warna </a:t>
            </a:r>
            <a:r>
              <a:rPr sz="2200" spc="-5" dirty="0">
                <a:latin typeface="Calibri"/>
                <a:cs typeface="Calibri"/>
              </a:rPr>
              <a:t>murni  </a:t>
            </a:r>
            <a:r>
              <a:rPr sz="2200" spc="-10" dirty="0">
                <a:latin typeface="Calibri"/>
                <a:cs typeface="Calibri"/>
              </a:rPr>
              <a:t>dibandingkan </a:t>
            </a:r>
            <a:r>
              <a:rPr sz="2200" spc="-15" dirty="0">
                <a:latin typeface="Calibri"/>
                <a:cs typeface="Calibri"/>
              </a:rPr>
              <a:t>dengan </a:t>
            </a:r>
            <a:r>
              <a:rPr sz="2200" spc="-10" dirty="0">
                <a:latin typeface="Calibri"/>
                <a:cs typeface="Calibri"/>
              </a:rPr>
              <a:t>warna putih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murni.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33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 Theory: </a:t>
            </a:r>
            <a:r>
              <a:rPr sz="3600" spc="-35" dirty="0"/>
              <a:t>Trichromatic </a:t>
            </a:r>
            <a:r>
              <a:rPr sz="3600" spc="-5" dirty="0"/>
              <a:t>Color</a:t>
            </a:r>
            <a:r>
              <a:rPr sz="3600" spc="20" dirty="0"/>
              <a:t> </a:t>
            </a:r>
            <a:r>
              <a:rPr sz="3600" spc="-10" dirty="0"/>
              <a:t>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6047" y="5658611"/>
            <a:ext cx="6852284" cy="654050"/>
          </a:xfrm>
          <a:custGeom>
            <a:avLst/>
            <a:gdLst/>
            <a:ahLst/>
            <a:cxnLst/>
            <a:rect l="l" t="t" r="r" b="b"/>
            <a:pathLst>
              <a:path w="6852284" h="654050">
                <a:moveTo>
                  <a:pt x="6742937" y="0"/>
                </a:moveTo>
                <a:lnTo>
                  <a:pt x="108965" y="0"/>
                </a:lnTo>
                <a:lnTo>
                  <a:pt x="66549" y="8562"/>
                </a:lnTo>
                <a:lnTo>
                  <a:pt x="31913" y="31913"/>
                </a:lnTo>
                <a:lnTo>
                  <a:pt x="8562" y="66549"/>
                </a:lnTo>
                <a:lnTo>
                  <a:pt x="0" y="108965"/>
                </a:lnTo>
                <a:lnTo>
                  <a:pt x="0" y="544830"/>
                </a:lnTo>
                <a:lnTo>
                  <a:pt x="8562" y="587241"/>
                </a:lnTo>
                <a:lnTo>
                  <a:pt x="31913" y="621877"/>
                </a:lnTo>
                <a:lnTo>
                  <a:pt x="66549" y="645231"/>
                </a:lnTo>
                <a:lnTo>
                  <a:pt x="108965" y="653796"/>
                </a:lnTo>
                <a:lnTo>
                  <a:pt x="6742937" y="653796"/>
                </a:lnTo>
                <a:lnTo>
                  <a:pt x="6785359" y="645231"/>
                </a:lnTo>
                <a:lnTo>
                  <a:pt x="6819995" y="621877"/>
                </a:lnTo>
                <a:lnTo>
                  <a:pt x="6843343" y="587241"/>
                </a:lnTo>
                <a:lnTo>
                  <a:pt x="6851904" y="544830"/>
                </a:lnTo>
                <a:lnTo>
                  <a:pt x="6851904" y="108965"/>
                </a:lnTo>
                <a:lnTo>
                  <a:pt x="6843343" y="66549"/>
                </a:lnTo>
                <a:lnTo>
                  <a:pt x="6819995" y="31913"/>
                </a:lnTo>
                <a:lnTo>
                  <a:pt x="6785359" y="8562"/>
                </a:lnTo>
                <a:lnTo>
                  <a:pt x="6742937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6047" y="5658611"/>
            <a:ext cx="6852284" cy="654050"/>
          </a:xfrm>
          <a:custGeom>
            <a:avLst/>
            <a:gdLst/>
            <a:ahLst/>
            <a:cxnLst/>
            <a:rect l="l" t="t" r="r" b="b"/>
            <a:pathLst>
              <a:path w="6852284" h="654050">
                <a:moveTo>
                  <a:pt x="0" y="108965"/>
                </a:moveTo>
                <a:lnTo>
                  <a:pt x="8562" y="66549"/>
                </a:lnTo>
                <a:lnTo>
                  <a:pt x="31913" y="31913"/>
                </a:lnTo>
                <a:lnTo>
                  <a:pt x="66549" y="8562"/>
                </a:lnTo>
                <a:lnTo>
                  <a:pt x="108965" y="0"/>
                </a:lnTo>
                <a:lnTo>
                  <a:pt x="6742937" y="0"/>
                </a:lnTo>
                <a:lnTo>
                  <a:pt x="6785359" y="8562"/>
                </a:lnTo>
                <a:lnTo>
                  <a:pt x="6819995" y="31913"/>
                </a:lnTo>
                <a:lnTo>
                  <a:pt x="6843343" y="66549"/>
                </a:lnTo>
                <a:lnTo>
                  <a:pt x="6851904" y="108965"/>
                </a:lnTo>
                <a:lnTo>
                  <a:pt x="6851904" y="544830"/>
                </a:lnTo>
                <a:lnTo>
                  <a:pt x="6843343" y="587241"/>
                </a:lnTo>
                <a:lnTo>
                  <a:pt x="6819995" y="621877"/>
                </a:lnTo>
                <a:lnTo>
                  <a:pt x="6785359" y="645231"/>
                </a:lnTo>
                <a:lnTo>
                  <a:pt x="6742937" y="653796"/>
                </a:lnTo>
                <a:lnTo>
                  <a:pt x="108965" y="653796"/>
                </a:lnTo>
                <a:lnTo>
                  <a:pt x="66549" y="645231"/>
                </a:lnTo>
                <a:lnTo>
                  <a:pt x="31913" y="621877"/>
                </a:lnTo>
                <a:lnTo>
                  <a:pt x="8562" y="587241"/>
                </a:lnTo>
                <a:lnTo>
                  <a:pt x="0" y="544830"/>
                </a:lnTo>
                <a:lnTo>
                  <a:pt x="0" y="108965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542" y="1802333"/>
            <a:ext cx="7703820" cy="43605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4785" marR="5080" indent="-172720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Thomas </a:t>
            </a:r>
            <a:r>
              <a:rPr sz="2400" spc="-45" dirty="0">
                <a:latin typeface="Calibri"/>
                <a:cs typeface="Calibri"/>
              </a:rPr>
              <a:t>Young </a:t>
            </a:r>
            <a:r>
              <a:rPr sz="2400" spc="-5" dirty="0">
                <a:latin typeface="Calibri"/>
                <a:cs typeface="Calibri"/>
              </a:rPr>
              <a:t>(1802) </a:t>
            </a:r>
            <a:r>
              <a:rPr sz="2400" spc="-10" dirty="0">
                <a:latin typeface="Calibri"/>
                <a:cs typeface="Calibri"/>
              </a:rPr>
              <a:t>proposed that 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spc="-15" dirty="0">
                <a:latin typeface="Calibri"/>
                <a:cs typeface="Calibri"/>
              </a:rPr>
              <a:t>photoreceptors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eye. </a:t>
            </a:r>
            <a:r>
              <a:rPr sz="2400" spc="-45" dirty="0">
                <a:latin typeface="Calibri"/>
                <a:cs typeface="Calibri"/>
              </a:rPr>
              <a:t>Young </a:t>
            </a:r>
            <a:r>
              <a:rPr sz="2400" spc="-10" dirty="0">
                <a:latin typeface="Calibri"/>
                <a:cs typeface="Calibri"/>
              </a:rPr>
              <a:t>believed 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three  variables </a:t>
            </a:r>
            <a:r>
              <a:rPr sz="2400" spc="-5" dirty="0">
                <a:latin typeface="Calibri"/>
                <a:cs typeface="Calibri"/>
              </a:rPr>
              <a:t>responsible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our color </a:t>
            </a:r>
            <a:r>
              <a:rPr sz="2400" spc="-5" dirty="0">
                <a:latin typeface="Calibri"/>
                <a:cs typeface="Calibri"/>
              </a:rPr>
              <a:t>vision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eye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light.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ts val="2735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James </a:t>
            </a:r>
            <a:r>
              <a:rPr sz="2400" spc="-5" dirty="0">
                <a:latin typeface="Calibri"/>
                <a:cs typeface="Calibri"/>
              </a:rPr>
              <a:t>Clerk </a:t>
            </a:r>
            <a:r>
              <a:rPr sz="2400" spc="-10" dirty="0">
                <a:latin typeface="Calibri"/>
                <a:cs typeface="Calibri"/>
              </a:rPr>
              <a:t>Maxwell </a:t>
            </a:r>
            <a:r>
              <a:rPr sz="2400" spc="-5" dirty="0">
                <a:latin typeface="Calibri"/>
                <a:cs typeface="Calibri"/>
              </a:rPr>
              <a:t>(1855) </a:t>
            </a:r>
            <a:r>
              <a:rPr sz="2400" spc="-15" dirty="0">
                <a:latin typeface="Calibri"/>
                <a:cs typeface="Calibri"/>
              </a:rPr>
              <a:t>demonstrated </a:t>
            </a:r>
            <a:r>
              <a:rPr sz="2400" spc="-10" dirty="0">
                <a:latin typeface="Calibri"/>
                <a:cs typeface="Calibri"/>
              </a:rPr>
              <a:t>that most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colors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matched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mixture of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colors </a:t>
            </a:r>
            <a:r>
              <a:rPr sz="2400" spc="-5" dirty="0">
                <a:latin typeface="Calibri"/>
                <a:cs typeface="Calibri"/>
              </a:rPr>
              <a:t>(3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primaries).</a:t>
            </a:r>
            <a:endParaRPr sz="2400">
              <a:latin typeface="Calibri"/>
              <a:cs typeface="Calibri"/>
            </a:endParaRPr>
          </a:p>
          <a:p>
            <a:pPr marL="184785" marR="151130" indent="-172720" algn="just">
              <a:lnSpc>
                <a:spcPct val="9010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Hermann </a:t>
            </a:r>
            <a:r>
              <a:rPr sz="2400" spc="-15" dirty="0">
                <a:latin typeface="Calibri"/>
                <a:cs typeface="Calibri"/>
              </a:rPr>
              <a:t>von </a:t>
            </a:r>
            <a:r>
              <a:rPr sz="2400" spc="-5" dirty="0">
                <a:latin typeface="Calibri"/>
                <a:cs typeface="Calibri"/>
              </a:rPr>
              <a:t>Helmholtz </a:t>
            </a:r>
            <a:r>
              <a:rPr sz="2400" spc="-10" dirty="0">
                <a:latin typeface="Calibri"/>
                <a:cs typeface="Calibri"/>
              </a:rPr>
              <a:t>supported </a:t>
            </a:r>
            <a:r>
              <a:rPr sz="2400" spc="-25" dirty="0">
                <a:latin typeface="Calibri"/>
                <a:cs typeface="Calibri"/>
              </a:rPr>
              <a:t>Maxwell’s </a:t>
            </a:r>
            <a:r>
              <a:rPr sz="2400" spc="-10" dirty="0">
                <a:latin typeface="Calibri"/>
                <a:cs typeface="Calibri"/>
              </a:rPr>
              <a:t>experimental 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proposing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hypothesis of </a:t>
            </a:r>
            <a:r>
              <a:rPr sz="2400" dirty="0">
                <a:latin typeface="Calibri"/>
                <a:cs typeface="Calibri"/>
              </a:rPr>
              <a:t>3 channels with </a:t>
            </a:r>
            <a:r>
              <a:rPr sz="2400" spc="-20" dirty="0">
                <a:latin typeface="Calibri"/>
                <a:cs typeface="Calibri"/>
              </a:rPr>
              <a:t>different  </a:t>
            </a:r>
            <a:r>
              <a:rPr sz="2400" spc="-10" dirty="0">
                <a:latin typeface="Calibri"/>
                <a:cs typeface="Calibri"/>
              </a:rPr>
              <a:t>spectral </a:t>
            </a:r>
            <a:r>
              <a:rPr sz="2400" spc="-5" dirty="0">
                <a:latin typeface="Calibri"/>
                <a:cs typeface="Calibri"/>
              </a:rPr>
              <a:t>sensitivities.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alibri"/>
              <a:cs typeface="Calibri"/>
            </a:endParaRPr>
          </a:p>
          <a:p>
            <a:pPr marL="59880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Young-Helmholtz </a:t>
            </a:r>
            <a:r>
              <a:rPr sz="2400" spc="-20" dirty="0">
                <a:latin typeface="Calibri"/>
                <a:cs typeface="Calibri"/>
              </a:rPr>
              <a:t>Trichromatic </a:t>
            </a:r>
            <a:r>
              <a:rPr sz="2400" spc="-5" dirty="0">
                <a:latin typeface="Calibri"/>
                <a:cs typeface="Calibri"/>
              </a:rPr>
              <a:t>Theory of Color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19752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6073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Apakah </a:t>
            </a:r>
            <a:r>
              <a:rPr sz="2400" dirty="0">
                <a:latin typeface="Carlito"/>
                <a:cs typeface="Carlito"/>
              </a:rPr>
              <a:t>anda </a:t>
            </a:r>
            <a:r>
              <a:rPr sz="2400" spc="-5" dirty="0">
                <a:latin typeface="Carlito"/>
                <a:cs typeface="Carlito"/>
              </a:rPr>
              <a:t>bisa melihat </a:t>
            </a:r>
            <a:r>
              <a:rPr sz="2400" spc="-10" dirty="0">
                <a:latin typeface="Carlito"/>
                <a:cs typeface="Carlito"/>
              </a:rPr>
              <a:t>sesuatu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-10" dirty="0">
                <a:latin typeface="Carlito"/>
                <a:cs typeface="Carlito"/>
              </a:rPr>
              <a:t>citra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ini?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2323813"/>
            <a:ext cx="2578735" cy="4351020"/>
            <a:chOff x="1903476" y="2394204"/>
            <a:chExt cx="2578735" cy="4351020"/>
          </a:xfrm>
        </p:grpSpPr>
        <p:sp>
          <p:nvSpPr>
            <p:cNvPr id="5" name="object 5"/>
            <p:cNvSpPr/>
            <p:nvPr/>
          </p:nvSpPr>
          <p:spPr>
            <a:xfrm>
              <a:off x="2110740" y="2394204"/>
              <a:ext cx="2165604" cy="22226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3476" y="4594858"/>
              <a:ext cx="2578607" cy="2150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96000" y="2267186"/>
            <a:ext cx="2193036" cy="2203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8542" y="4644509"/>
            <a:ext cx="2535936" cy="206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035685">
              <a:lnSpc>
                <a:spcPts val="3890"/>
              </a:lnSpc>
              <a:spcBef>
                <a:spcPts val="1155"/>
              </a:spcBef>
            </a:pPr>
            <a:r>
              <a:rPr sz="3600" spc="-25" dirty="0"/>
              <a:t>Young-Helmholtz </a:t>
            </a:r>
            <a:r>
              <a:rPr sz="3600" spc="-35" dirty="0"/>
              <a:t>Trichromatic </a:t>
            </a:r>
            <a:r>
              <a:rPr sz="3600" spc="-5" dirty="0"/>
              <a:t>Theory of  Color</a:t>
            </a:r>
            <a:r>
              <a:rPr sz="3600" spc="-20" dirty="0"/>
              <a:t> </a:t>
            </a:r>
            <a:r>
              <a:rPr sz="3600" spc="-10" dirty="0"/>
              <a:t>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644130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15" dirty="0">
                <a:latin typeface="Calibri"/>
                <a:cs typeface="Calibri"/>
              </a:rPr>
              <a:t>receptors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retina that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responsible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40"/>
              </a:lnSpc>
            </a:pP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perception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color.</a:t>
            </a:r>
            <a:endParaRPr sz="2400">
              <a:latin typeface="Calibri"/>
              <a:cs typeface="Calibri"/>
            </a:endParaRPr>
          </a:p>
          <a:p>
            <a:pPr marL="527685" marR="442595" lvl="1" indent="-172720">
              <a:lnSpc>
                <a:spcPts val="2380"/>
              </a:lnSpc>
              <a:spcBef>
                <a:spcPts val="4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One </a:t>
            </a:r>
            <a:r>
              <a:rPr sz="2200" spc="-15" dirty="0">
                <a:latin typeface="Calibri"/>
                <a:cs typeface="Calibri"/>
              </a:rPr>
              <a:t>receptor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sensitive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color green, </a:t>
            </a:r>
            <a:r>
              <a:rPr sz="2200" spc="-5" dirty="0">
                <a:latin typeface="Calibri"/>
                <a:cs typeface="Calibri"/>
              </a:rPr>
              <a:t>another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color blue </a:t>
            </a:r>
            <a:r>
              <a:rPr sz="2200" spc="-5" dirty="0">
                <a:latin typeface="Calibri"/>
                <a:cs typeface="Calibri"/>
              </a:rPr>
              <a:t>and a </a:t>
            </a:r>
            <a:r>
              <a:rPr sz="2200" spc="-15" dirty="0">
                <a:latin typeface="Calibri"/>
                <a:cs typeface="Calibri"/>
              </a:rPr>
              <a:t>third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color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red.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ts val="2735"/>
              </a:lnSpc>
              <a:spcBef>
                <a:spcPts val="45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15" dirty="0">
                <a:latin typeface="Calibri"/>
                <a:cs typeface="Calibri"/>
              </a:rPr>
              <a:t>colors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combined </a:t>
            </a:r>
            <a:r>
              <a:rPr sz="2400" spc="-15" dirty="0">
                <a:latin typeface="Calibri"/>
                <a:cs typeface="Calibri"/>
              </a:rPr>
              <a:t>to form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visible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color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spectrum.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1611" y="4518659"/>
            <a:ext cx="3162300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625025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720090">
              <a:lnSpc>
                <a:spcPct val="100000"/>
              </a:lnSpc>
            </a:pPr>
            <a:r>
              <a:rPr sz="3200" spc="-20" dirty="0"/>
              <a:t>Warna </a:t>
            </a:r>
            <a:r>
              <a:rPr sz="3200" spc="-5" dirty="0"/>
              <a:t>Primer </a:t>
            </a:r>
            <a:r>
              <a:rPr sz="3200" dirty="0"/>
              <a:t>vs </a:t>
            </a:r>
            <a:r>
              <a:rPr sz="3200" spc="-5" dirty="0"/>
              <a:t>Sekunder </a:t>
            </a:r>
            <a:r>
              <a:rPr sz="3200" spc="-35" dirty="0"/>
              <a:t>Pada</a:t>
            </a:r>
            <a:r>
              <a:rPr sz="3200" spc="-110" dirty="0"/>
              <a:t> </a:t>
            </a:r>
            <a:r>
              <a:rPr sz="3200" spc="-40" dirty="0"/>
              <a:t>Cahaya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9412" y="5658611"/>
            <a:ext cx="3627120" cy="654050"/>
          </a:xfrm>
          <a:custGeom>
            <a:avLst/>
            <a:gdLst/>
            <a:ahLst/>
            <a:cxnLst/>
            <a:rect l="l" t="t" r="r" b="b"/>
            <a:pathLst>
              <a:path w="3627120" h="654050">
                <a:moveTo>
                  <a:pt x="3518154" y="0"/>
                </a:moveTo>
                <a:lnTo>
                  <a:pt x="108965" y="0"/>
                </a:lnTo>
                <a:lnTo>
                  <a:pt x="66549" y="8562"/>
                </a:lnTo>
                <a:lnTo>
                  <a:pt x="31913" y="31913"/>
                </a:lnTo>
                <a:lnTo>
                  <a:pt x="8562" y="66549"/>
                </a:lnTo>
                <a:lnTo>
                  <a:pt x="0" y="108965"/>
                </a:lnTo>
                <a:lnTo>
                  <a:pt x="0" y="544830"/>
                </a:lnTo>
                <a:lnTo>
                  <a:pt x="8562" y="587241"/>
                </a:lnTo>
                <a:lnTo>
                  <a:pt x="31913" y="621877"/>
                </a:lnTo>
                <a:lnTo>
                  <a:pt x="66549" y="645231"/>
                </a:lnTo>
                <a:lnTo>
                  <a:pt x="108965" y="653796"/>
                </a:lnTo>
                <a:lnTo>
                  <a:pt x="3518154" y="653796"/>
                </a:lnTo>
                <a:lnTo>
                  <a:pt x="3560575" y="645231"/>
                </a:lnTo>
                <a:lnTo>
                  <a:pt x="3595211" y="621877"/>
                </a:lnTo>
                <a:lnTo>
                  <a:pt x="3618559" y="587241"/>
                </a:lnTo>
                <a:lnTo>
                  <a:pt x="3627120" y="544830"/>
                </a:lnTo>
                <a:lnTo>
                  <a:pt x="3627120" y="108965"/>
                </a:lnTo>
                <a:lnTo>
                  <a:pt x="3618559" y="66549"/>
                </a:lnTo>
                <a:lnTo>
                  <a:pt x="3595211" y="31913"/>
                </a:lnTo>
                <a:lnTo>
                  <a:pt x="3560575" y="8562"/>
                </a:lnTo>
                <a:lnTo>
                  <a:pt x="3518154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12" y="5658611"/>
            <a:ext cx="3627120" cy="654050"/>
          </a:xfrm>
          <a:custGeom>
            <a:avLst/>
            <a:gdLst/>
            <a:ahLst/>
            <a:cxnLst/>
            <a:rect l="l" t="t" r="r" b="b"/>
            <a:pathLst>
              <a:path w="3627120" h="654050">
                <a:moveTo>
                  <a:pt x="0" y="108965"/>
                </a:moveTo>
                <a:lnTo>
                  <a:pt x="8562" y="66549"/>
                </a:lnTo>
                <a:lnTo>
                  <a:pt x="31913" y="31913"/>
                </a:lnTo>
                <a:lnTo>
                  <a:pt x="66549" y="8562"/>
                </a:lnTo>
                <a:lnTo>
                  <a:pt x="108965" y="0"/>
                </a:lnTo>
                <a:lnTo>
                  <a:pt x="3518154" y="0"/>
                </a:lnTo>
                <a:lnTo>
                  <a:pt x="3560575" y="8562"/>
                </a:lnTo>
                <a:lnTo>
                  <a:pt x="3595211" y="31913"/>
                </a:lnTo>
                <a:lnTo>
                  <a:pt x="3618559" y="66549"/>
                </a:lnTo>
                <a:lnTo>
                  <a:pt x="3627120" y="108965"/>
                </a:lnTo>
                <a:lnTo>
                  <a:pt x="3627120" y="544830"/>
                </a:lnTo>
                <a:lnTo>
                  <a:pt x="3618559" y="587241"/>
                </a:lnTo>
                <a:lnTo>
                  <a:pt x="3595211" y="621877"/>
                </a:lnTo>
                <a:lnTo>
                  <a:pt x="3560575" y="645231"/>
                </a:lnTo>
                <a:lnTo>
                  <a:pt x="3518154" y="653796"/>
                </a:lnTo>
                <a:lnTo>
                  <a:pt x="108965" y="653796"/>
                </a:lnTo>
                <a:lnTo>
                  <a:pt x="66549" y="645231"/>
                </a:lnTo>
                <a:lnTo>
                  <a:pt x="31913" y="621877"/>
                </a:lnTo>
                <a:lnTo>
                  <a:pt x="8562" y="587241"/>
                </a:lnTo>
                <a:lnTo>
                  <a:pt x="0" y="544830"/>
                </a:lnTo>
                <a:lnTo>
                  <a:pt x="0" y="108965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1780308"/>
            <a:ext cx="2624455" cy="4382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primer: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red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(R)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green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(G)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blue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(B)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</a:t>
            </a:r>
            <a:r>
              <a:rPr sz="2400" spc="-10" dirty="0">
                <a:latin typeface="Calibri"/>
                <a:cs typeface="Calibri"/>
              </a:rPr>
              <a:t> sekunder: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magenta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(R+B)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cyan</a:t>
            </a:r>
            <a:r>
              <a:rPr sz="2200" spc="-5" dirty="0">
                <a:latin typeface="Calibri"/>
                <a:cs typeface="Calibri"/>
              </a:rPr>
              <a:t> (G+B)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yellow(R+G)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R+G+B: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putih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Calibri"/>
              <a:cs typeface="Calibri"/>
            </a:endParaRPr>
          </a:p>
          <a:p>
            <a:pPr marL="85725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Additive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7717" y="2158356"/>
            <a:ext cx="4047767" cy="3514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036668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Three </a:t>
            </a:r>
            <a:r>
              <a:rPr sz="3600" spc="-5" dirty="0"/>
              <a:t>Sensitive</a:t>
            </a:r>
            <a:r>
              <a:rPr sz="3600" spc="-15" dirty="0"/>
              <a:t> </a:t>
            </a:r>
            <a:r>
              <a:rPr sz="3600" dirty="0"/>
              <a:t>Channels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324090" cy="369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Three sensitive </a:t>
            </a:r>
            <a:r>
              <a:rPr sz="2400" dirty="0">
                <a:latin typeface="Calibri"/>
                <a:cs typeface="Calibri"/>
              </a:rPr>
              <a:t>channels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b="1" spc="-5" dirty="0">
                <a:latin typeface="Calibri"/>
                <a:cs typeface="Calibri"/>
              </a:rPr>
              <a:t>simply </a:t>
            </a:r>
            <a:r>
              <a:rPr sz="2400" b="1" spc="-10" dirty="0">
                <a:latin typeface="Calibri"/>
                <a:cs typeface="Calibri"/>
              </a:rPr>
              <a:t>additive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response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light.</a:t>
            </a:r>
            <a:endParaRPr sz="2400">
              <a:latin typeface="Calibri"/>
              <a:cs typeface="Calibri"/>
            </a:endParaRPr>
          </a:p>
          <a:p>
            <a:pPr marL="527685" marR="64135" lvl="1" indent="-172720">
              <a:lnSpc>
                <a:spcPts val="2380"/>
              </a:lnSpc>
              <a:spcBef>
                <a:spcPts val="4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20" dirty="0">
                <a:latin typeface="Calibri"/>
                <a:cs typeface="Calibri"/>
              </a:rPr>
              <a:t>Red </a:t>
            </a:r>
            <a:r>
              <a:rPr sz="2200" spc="-10" dirty="0">
                <a:latin typeface="Calibri"/>
                <a:cs typeface="Calibri"/>
              </a:rPr>
              <a:t>dan Green dapat </a:t>
            </a:r>
            <a:r>
              <a:rPr sz="2200" spc="-5" dirty="0">
                <a:latin typeface="Calibri"/>
                <a:cs typeface="Calibri"/>
              </a:rPr>
              <a:t>menjadi </a:t>
            </a:r>
            <a:r>
              <a:rPr sz="2200" spc="-10" dirty="0">
                <a:latin typeface="Calibri"/>
                <a:cs typeface="Calibri"/>
              </a:rPr>
              <a:t>warna kuning, </a:t>
            </a:r>
            <a:r>
              <a:rPr sz="2200" spc="-15" dirty="0">
                <a:latin typeface="Calibri"/>
                <a:cs typeface="Calibri"/>
              </a:rPr>
              <a:t>yang </a:t>
            </a:r>
            <a:r>
              <a:rPr sz="2200" spc="-5" dirty="0">
                <a:latin typeface="Calibri"/>
                <a:cs typeface="Calibri"/>
              </a:rPr>
              <a:t>tidak  </a:t>
            </a:r>
            <a:r>
              <a:rPr sz="2200" spc="-10" dirty="0">
                <a:latin typeface="Calibri"/>
                <a:cs typeface="Calibri"/>
              </a:rPr>
              <a:t>menampilkan unsur </a:t>
            </a:r>
            <a:r>
              <a:rPr sz="2200" spc="-20" dirty="0">
                <a:latin typeface="Calibri"/>
                <a:cs typeface="Calibri"/>
              </a:rPr>
              <a:t>Red </a:t>
            </a:r>
            <a:r>
              <a:rPr sz="2200" spc="-10" dirty="0">
                <a:latin typeface="Calibri"/>
                <a:cs typeface="Calibri"/>
              </a:rPr>
              <a:t>dan Green </a:t>
            </a:r>
            <a:r>
              <a:rPr sz="2200" spc="-5" dirty="0">
                <a:latin typeface="Calibri"/>
                <a:cs typeface="Calibri"/>
              </a:rPr>
              <a:t>(tidak ada </a:t>
            </a:r>
            <a:r>
              <a:rPr sz="2200" spc="-25" dirty="0">
                <a:latin typeface="Calibri"/>
                <a:cs typeface="Calibri"/>
              </a:rPr>
              <a:t>efek </a:t>
            </a:r>
            <a:r>
              <a:rPr sz="2200" spc="-10" dirty="0">
                <a:latin typeface="Calibri"/>
                <a:cs typeface="Calibri"/>
              </a:rPr>
              <a:t>reddish-  green)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527685" marR="5080" lvl="1" indent="-172720">
              <a:lnSpc>
                <a:spcPts val="2380"/>
              </a:lnSpc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Campuran warna </a:t>
            </a:r>
            <a:r>
              <a:rPr sz="2200" spc="-35" dirty="0">
                <a:latin typeface="Calibri"/>
                <a:cs typeface="Calibri"/>
              </a:rPr>
              <a:t>Yellow </a:t>
            </a:r>
            <a:r>
              <a:rPr sz="2200" spc="-10" dirty="0">
                <a:latin typeface="Calibri"/>
                <a:cs typeface="Calibri"/>
              </a:rPr>
              <a:t>dan </a:t>
            </a:r>
            <a:r>
              <a:rPr sz="2200" spc="-5" dirty="0">
                <a:latin typeface="Calibri"/>
                <a:cs typeface="Calibri"/>
              </a:rPr>
              <a:t>Blue </a:t>
            </a:r>
            <a:r>
              <a:rPr sz="2200" spc="-10" dirty="0">
                <a:latin typeface="Calibri"/>
                <a:cs typeface="Calibri"/>
              </a:rPr>
              <a:t>dapat menghasilkan putih  </a:t>
            </a:r>
            <a:r>
              <a:rPr sz="2200" spc="-15" dirty="0">
                <a:latin typeface="Calibri"/>
                <a:cs typeface="Calibri"/>
              </a:rPr>
              <a:t>yang </a:t>
            </a:r>
            <a:r>
              <a:rPr sz="2200" spc="-5" dirty="0">
                <a:latin typeface="Calibri"/>
                <a:cs typeface="Calibri"/>
              </a:rPr>
              <a:t>tidak </a:t>
            </a:r>
            <a:r>
              <a:rPr sz="2200" spc="-10" dirty="0">
                <a:latin typeface="Calibri"/>
                <a:cs typeface="Calibri"/>
              </a:rPr>
              <a:t>menampilkan unsur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Yellow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527685" marR="340995" lvl="1" indent="-172720">
              <a:lnSpc>
                <a:spcPts val="2380"/>
              </a:lnSpc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Blue dan </a:t>
            </a:r>
            <a:r>
              <a:rPr sz="2200" spc="-35" dirty="0">
                <a:latin typeface="Calibri"/>
                <a:cs typeface="Calibri"/>
              </a:rPr>
              <a:t>Yellow </a:t>
            </a:r>
            <a:r>
              <a:rPr sz="2200" spc="-10" dirty="0">
                <a:latin typeface="Calibri"/>
                <a:cs typeface="Calibri"/>
              </a:rPr>
              <a:t>dapat </a:t>
            </a:r>
            <a:r>
              <a:rPr sz="2200" spc="-15" dirty="0">
                <a:latin typeface="Calibri"/>
                <a:cs typeface="Calibri"/>
              </a:rPr>
              <a:t>bercampur dengan </a:t>
            </a:r>
            <a:r>
              <a:rPr sz="2200" spc="-20" dirty="0">
                <a:latin typeface="Calibri"/>
                <a:cs typeface="Calibri"/>
              </a:rPr>
              <a:t>Red </a:t>
            </a:r>
            <a:r>
              <a:rPr sz="2200" spc="-10" dirty="0">
                <a:latin typeface="Calibri"/>
                <a:cs typeface="Calibri"/>
              </a:rPr>
              <a:t>dan Green  </a:t>
            </a:r>
            <a:r>
              <a:rPr sz="2200" spc="-15" dirty="0">
                <a:latin typeface="Calibri"/>
                <a:cs typeface="Calibri"/>
              </a:rPr>
              <a:t>dengan </a:t>
            </a:r>
            <a:r>
              <a:rPr sz="2200" spc="-20" dirty="0">
                <a:latin typeface="Calibri"/>
                <a:cs typeface="Calibri"/>
              </a:rPr>
              <a:t>tetap </a:t>
            </a:r>
            <a:r>
              <a:rPr sz="2200" spc="-10" dirty="0">
                <a:latin typeface="Calibri"/>
                <a:cs typeface="Calibri"/>
              </a:rPr>
              <a:t>menampilkan unsur warna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kandungannya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20128" y="3229355"/>
            <a:ext cx="829055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0128" y="4364735"/>
            <a:ext cx="848868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4423" y="5692140"/>
            <a:ext cx="3838955" cy="362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291011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 Theory: </a:t>
            </a:r>
            <a:r>
              <a:rPr sz="3600" spc="-10" dirty="0"/>
              <a:t>Opponent </a:t>
            </a:r>
            <a:r>
              <a:rPr sz="3600" spc="-5" dirty="0"/>
              <a:t>Color</a:t>
            </a:r>
            <a:r>
              <a:rPr sz="3600" spc="35" dirty="0"/>
              <a:t> </a:t>
            </a:r>
            <a:r>
              <a:rPr sz="3600" spc="-5" dirty="0"/>
              <a:t>Theory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pc="-15" dirty="0"/>
              <a:t>Ewald </a:t>
            </a:r>
            <a:r>
              <a:rPr dirty="0"/>
              <a:t>Hering </a:t>
            </a:r>
            <a:r>
              <a:rPr spc="-5" dirty="0"/>
              <a:t>(1892) </a:t>
            </a:r>
            <a:r>
              <a:rPr spc="-10" dirty="0"/>
              <a:t>pointed </a:t>
            </a:r>
            <a:r>
              <a:rPr spc="-5" dirty="0"/>
              <a:t>out </a:t>
            </a:r>
            <a:r>
              <a:rPr dirty="0"/>
              <a:t>a </a:t>
            </a:r>
            <a:r>
              <a:rPr spc="-5" dirty="0"/>
              <a:t>specific</a:t>
            </a:r>
            <a:r>
              <a:rPr spc="-70" dirty="0"/>
              <a:t> </a:t>
            </a:r>
            <a:r>
              <a:rPr spc="-10" dirty="0"/>
              <a:t>antagonism</a:t>
            </a:r>
          </a:p>
          <a:p>
            <a:pPr marL="184785">
              <a:lnSpc>
                <a:spcPts val="2740"/>
              </a:lnSpc>
            </a:pPr>
            <a:r>
              <a:rPr spc="-5" dirty="0"/>
              <a:t>between certain</a:t>
            </a:r>
            <a:r>
              <a:rPr spc="-20" dirty="0"/>
              <a:t> </a:t>
            </a:r>
            <a:r>
              <a:rPr spc="-5" dirty="0"/>
              <a:t>hues.</a:t>
            </a:r>
          </a:p>
          <a:p>
            <a:pPr marL="184785" marR="62611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dirty="0"/>
              <a:t>Hering </a:t>
            </a:r>
            <a:r>
              <a:rPr spc="-10" dirty="0"/>
              <a:t>proposed </a:t>
            </a:r>
            <a:r>
              <a:rPr spc="-5" dirty="0"/>
              <a:t>that </a:t>
            </a:r>
            <a:r>
              <a:rPr spc="-10" dirty="0"/>
              <a:t>there </a:t>
            </a:r>
            <a:r>
              <a:rPr spc="-15" dirty="0"/>
              <a:t>were </a:t>
            </a:r>
            <a:r>
              <a:rPr spc="-10" dirty="0"/>
              <a:t>three </a:t>
            </a:r>
            <a:r>
              <a:rPr spc="-15" dirty="0"/>
              <a:t>separated  </a:t>
            </a:r>
            <a:r>
              <a:rPr spc="-10" dirty="0"/>
              <a:t>antagonistic (opponent) </a:t>
            </a:r>
            <a:r>
              <a:rPr spc="-5" dirty="0"/>
              <a:t>channels </a:t>
            </a:r>
            <a:r>
              <a:rPr dirty="0"/>
              <a:t>in the</a:t>
            </a:r>
            <a:r>
              <a:rPr spc="-20" dirty="0"/>
              <a:t> </a:t>
            </a:r>
            <a:r>
              <a:rPr spc="-10" dirty="0"/>
              <a:t>retina: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1832178"/>
            <a:ext cx="1642110" cy="10826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R-G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</a:t>
            </a:r>
            <a:endParaRPr sz="2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Y-B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</a:t>
            </a:r>
            <a:endParaRPr sz="2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5" dirty="0">
                <a:latin typeface="Calibri"/>
                <a:cs typeface="Calibri"/>
              </a:rPr>
              <a:t>B-W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9084" y="2105227"/>
            <a:ext cx="158750" cy="536575"/>
          </a:xfrm>
          <a:custGeom>
            <a:avLst/>
            <a:gdLst/>
            <a:ahLst/>
            <a:cxnLst/>
            <a:rect l="l" t="t" r="r" b="b"/>
            <a:pathLst>
              <a:path w="158750" h="536575">
                <a:moveTo>
                  <a:pt x="0" y="0"/>
                </a:moveTo>
                <a:lnTo>
                  <a:pt x="30866" y="1045"/>
                </a:lnTo>
                <a:lnTo>
                  <a:pt x="56054" y="3889"/>
                </a:lnTo>
                <a:lnTo>
                  <a:pt x="73026" y="8090"/>
                </a:lnTo>
                <a:lnTo>
                  <a:pt x="79248" y="13207"/>
                </a:lnTo>
                <a:lnTo>
                  <a:pt x="79248" y="255015"/>
                </a:lnTo>
                <a:lnTo>
                  <a:pt x="85469" y="260133"/>
                </a:lnTo>
                <a:lnTo>
                  <a:pt x="102441" y="264334"/>
                </a:lnTo>
                <a:lnTo>
                  <a:pt x="127629" y="267178"/>
                </a:lnTo>
                <a:lnTo>
                  <a:pt x="158496" y="268223"/>
                </a:lnTo>
                <a:lnTo>
                  <a:pt x="127629" y="269269"/>
                </a:lnTo>
                <a:lnTo>
                  <a:pt x="102441" y="272113"/>
                </a:lnTo>
                <a:lnTo>
                  <a:pt x="85469" y="276314"/>
                </a:lnTo>
                <a:lnTo>
                  <a:pt x="79248" y="281431"/>
                </a:lnTo>
                <a:lnTo>
                  <a:pt x="79248" y="523239"/>
                </a:lnTo>
                <a:lnTo>
                  <a:pt x="73026" y="528357"/>
                </a:lnTo>
                <a:lnTo>
                  <a:pt x="56054" y="532558"/>
                </a:lnTo>
                <a:lnTo>
                  <a:pt x="30866" y="535402"/>
                </a:lnTo>
                <a:lnTo>
                  <a:pt x="0" y="536447"/>
                </a:lnTo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6657" y="1858313"/>
            <a:ext cx="1085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Ch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6657" y="2208096"/>
            <a:ext cx="1150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Luminance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5444" y="2335413"/>
            <a:ext cx="421005" cy="76200"/>
          </a:xfrm>
          <a:custGeom>
            <a:avLst/>
            <a:gdLst/>
            <a:ahLst/>
            <a:cxnLst/>
            <a:rect l="l" t="t" r="r" b="b"/>
            <a:pathLst>
              <a:path w="421005" h="76200">
                <a:moveTo>
                  <a:pt x="344677" y="0"/>
                </a:moveTo>
                <a:lnTo>
                  <a:pt x="344677" y="76199"/>
                </a:lnTo>
                <a:lnTo>
                  <a:pt x="408177" y="44449"/>
                </a:lnTo>
                <a:lnTo>
                  <a:pt x="357377" y="44449"/>
                </a:lnTo>
                <a:lnTo>
                  <a:pt x="357377" y="31749"/>
                </a:lnTo>
                <a:lnTo>
                  <a:pt x="408177" y="31749"/>
                </a:lnTo>
                <a:lnTo>
                  <a:pt x="344677" y="0"/>
                </a:lnTo>
                <a:close/>
              </a:path>
              <a:path w="421005" h="76200">
                <a:moveTo>
                  <a:pt x="344677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44677" y="44449"/>
                </a:lnTo>
                <a:lnTo>
                  <a:pt x="344677" y="31749"/>
                </a:lnTo>
                <a:close/>
              </a:path>
              <a:path w="421005" h="76200">
                <a:moveTo>
                  <a:pt x="408177" y="31749"/>
                </a:moveTo>
                <a:lnTo>
                  <a:pt x="357377" y="31749"/>
                </a:lnTo>
                <a:lnTo>
                  <a:pt x="357377" y="44449"/>
                </a:lnTo>
                <a:lnTo>
                  <a:pt x="408177" y="44449"/>
                </a:lnTo>
                <a:lnTo>
                  <a:pt x="420877" y="38099"/>
                </a:lnTo>
                <a:lnTo>
                  <a:pt x="408177" y="3174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6047" y="5658611"/>
            <a:ext cx="6852284" cy="654050"/>
          </a:xfrm>
          <a:custGeom>
            <a:avLst/>
            <a:gdLst/>
            <a:ahLst/>
            <a:cxnLst/>
            <a:rect l="l" t="t" r="r" b="b"/>
            <a:pathLst>
              <a:path w="6852284" h="654050">
                <a:moveTo>
                  <a:pt x="6742937" y="0"/>
                </a:moveTo>
                <a:lnTo>
                  <a:pt x="108965" y="0"/>
                </a:lnTo>
                <a:lnTo>
                  <a:pt x="66549" y="8562"/>
                </a:lnTo>
                <a:lnTo>
                  <a:pt x="31913" y="31913"/>
                </a:lnTo>
                <a:lnTo>
                  <a:pt x="8562" y="66549"/>
                </a:lnTo>
                <a:lnTo>
                  <a:pt x="0" y="108965"/>
                </a:lnTo>
                <a:lnTo>
                  <a:pt x="0" y="544830"/>
                </a:lnTo>
                <a:lnTo>
                  <a:pt x="8562" y="587241"/>
                </a:lnTo>
                <a:lnTo>
                  <a:pt x="31913" y="621877"/>
                </a:lnTo>
                <a:lnTo>
                  <a:pt x="66549" y="645231"/>
                </a:lnTo>
                <a:lnTo>
                  <a:pt x="108965" y="653796"/>
                </a:lnTo>
                <a:lnTo>
                  <a:pt x="6742937" y="653796"/>
                </a:lnTo>
                <a:lnTo>
                  <a:pt x="6785359" y="645231"/>
                </a:lnTo>
                <a:lnTo>
                  <a:pt x="6819995" y="621877"/>
                </a:lnTo>
                <a:lnTo>
                  <a:pt x="6843343" y="587241"/>
                </a:lnTo>
                <a:lnTo>
                  <a:pt x="6851904" y="544830"/>
                </a:lnTo>
                <a:lnTo>
                  <a:pt x="6851904" y="108965"/>
                </a:lnTo>
                <a:lnTo>
                  <a:pt x="6843343" y="66549"/>
                </a:lnTo>
                <a:lnTo>
                  <a:pt x="6819995" y="31913"/>
                </a:lnTo>
                <a:lnTo>
                  <a:pt x="6785359" y="8562"/>
                </a:lnTo>
                <a:lnTo>
                  <a:pt x="6742937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6047" y="5658611"/>
            <a:ext cx="6852284" cy="654050"/>
          </a:xfrm>
          <a:custGeom>
            <a:avLst/>
            <a:gdLst/>
            <a:ahLst/>
            <a:cxnLst/>
            <a:rect l="l" t="t" r="r" b="b"/>
            <a:pathLst>
              <a:path w="6852284" h="654050">
                <a:moveTo>
                  <a:pt x="0" y="108965"/>
                </a:moveTo>
                <a:lnTo>
                  <a:pt x="8562" y="66549"/>
                </a:lnTo>
                <a:lnTo>
                  <a:pt x="31913" y="31913"/>
                </a:lnTo>
                <a:lnTo>
                  <a:pt x="66549" y="8562"/>
                </a:lnTo>
                <a:lnTo>
                  <a:pt x="108965" y="0"/>
                </a:lnTo>
                <a:lnTo>
                  <a:pt x="6742937" y="0"/>
                </a:lnTo>
                <a:lnTo>
                  <a:pt x="6785359" y="8562"/>
                </a:lnTo>
                <a:lnTo>
                  <a:pt x="6819995" y="31913"/>
                </a:lnTo>
                <a:lnTo>
                  <a:pt x="6843343" y="66549"/>
                </a:lnTo>
                <a:lnTo>
                  <a:pt x="6851904" y="108965"/>
                </a:lnTo>
                <a:lnTo>
                  <a:pt x="6851904" y="544830"/>
                </a:lnTo>
                <a:lnTo>
                  <a:pt x="6843343" y="587241"/>
                </a:lnTo>
                <a:lnTo>
                  <a:pt x="6819995" y="621877"/>
                </a:lnTo>
                <a:lnTo>
                  <a:pt x="6785359" y="645231"/>
                </a:lnTo>
                <a:lnTo>
                  <a:pt x="6742937" y="653796"/>
                </a:lnTo>
                <a:lnTo>
                  <a:pt x="108965" y="653796"/>
                </a:lnTo>
                <a:lnTo>
                  <a:pt x="66549" y="645231"/>
                </a:lnTo>
                <a:lnTo>
                  <a:pt x="31913" y="621877"/>
                </a:lnTo>
                <a:lnTo>
                  <a:pt x="8562" y="587241"/>
                </a:lnTo>
                <a:lnTo>
                  <a:pt x="0" y="544830"/>
                </a:lnTo>
                <a:lnTo>
                  <a:pt x="0" y="108965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0509" y="4588588"/>
            <a:ext cx="7305040" cy="17811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marR="5080" indent="-172720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Boynton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0" dirty="0">
                <a:latin typeface="Calibri"/>
                <a:cs typeface="Calibri"/>
              </a:rPr>
              <a:t>Gordon </a:t>
            </a:r>
            <a:r>
              <a:rPr sz="2400" spc="-5" dirty="0">
                <a:latin typeface="Calibri"/>
                <a:cs typeface="Calibri"/>
              </a:rPr>
              <a:t>(1965) </a:t>
            </a:r>
            <a:r>
              <a:rPr sz="2400" spc="-10" dirty="0">
                <a:latin typeface="Calibri"/>
                <a:cs typeface="Calibri"/>
              </a:rPr>
              <a:t>proposed that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20" dirty="0">
                <a:latin typeface="Calibri"/>
                <a:cs typeface="Calibri"/>
              </a:rPr>
              <a:t>four  </a:t>
            </a:r>
            <a:r>
              <a:rPr sz="2400" spc="-5" dirty="0">
                <a:latin typeface="Calibri"/>
                <a:cs typeface="Calibri"/>
              </a:rPr>
              <a:t>unique hues </a:t>
            </a:r>
            <a:r>
              <a:rPr sz="2400" spc="-10" dirty="0">
                <a:latin typeface="Calibri"/>
                <a:cs typeface="Calibri"/>
              </a:rPr>
              <a:t>(red, green, yellow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blue),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hues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 </a:t>
            </a:r>
            <a:r>
              <a:rPr sz="2400" spc="-10" dirty="0">
                <a:latin typeface="Calibri"/>
                <a:cs typeface="Calibri"/>
              </a:rPr>
              <a:t>produced.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Calibri"/>
              <a:cs typeface="Calibri"/>
            </a:endParaRPr>
          </a:p>
          <a:p>
            <a:pPr marL="422909"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Opponent </a:t>
            </a:r>
            <a:r>
              <a:rPr sz="2400" spc="-5" dirty="0">
                <a:latin typeface="Calibri"/>
                <a:cs typeface="Calibri"/>
              </a:rPr>
              <a:t>Theory of Color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4931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The </a:t>
            </a:r>
            <a:r>
              <a:rPr sz="3600" spc="-10" dirty="0"/>
              <a:t>Opponent </a:t>
            </a:r>
            <a:r>
              <a:rPr sz="3600" spc="-5" dirty="0"/>
              <a:t>Theory of Color 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726045" cy="23609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marR="5080" indent="-172720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four </a:t>
            </a:r>
            <a:r>
              <a:rPr sz="2400" spc="-5" dirty="0">
                <a:latin typeface="Calibri"/>
                <a:cs typeface="Calibri"/>
              </a:rPr>
              <a:t>unique hues of </a:t>
            </a:r>
            <a:r>
              <a:rPr sz="2400" spc="-10" dirty="0">
                <a:latin typeface="Calibri"/>
                <a:cs typeface="Calibri"/>
              </a:rPr>
              <a:t>red, green, yellow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blue </a:t>
            </a:r>
            <a:r>
              <a:rPr sz="2400" dirty="0">
                <a:latin typeface="Calibri"/>
                <a:cs typeface="Calibri"/>
              </a:rPr>
              <a:t>when  </a:t>
            </a:r>
            <a:r>
              <a:rPr sz="2400" spc="-20" dirty="0">
                <a:latin typeface="Calibri"/>
                <a:cs typeface="Calibri"/>
              </a:rPr>
              <a:t>taken </a:t>
            </a:r>
            <a:r>
              <a:rPr sz="2400" spc="-10" dirty="0">
                <a:latin typeface="Calibri"/>
                <a:cs typeface="Calibri"/>
              </a:rPr>
              <a:t>together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white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black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of six </a:t>
            </a:r>
            <a:r>
              <a:rPr sz="2400" spc="-10" dirty="0">
                <a:latin typeface="Calibri"/>
                <a:cs typeface="Calibri"/>
              </a:rPr>
              <a:t>basic  color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properties.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ts val="251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20" dirty="0">
                <a:latin typeface="Calibri"/>
                <a:cs typeface="Calibri"/>
              </a:rPr>
              <a:t>Red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green are not </a:t>
            </a:r>
            <a:r>
              <a:rPr sz="2200" spc="-5" dirty="0">
                <a:latin typeface="Calibri"/>
                <a:cs typeface="Calibri"/>
              </a:rPr>
              <a:t>only unique </a:t>
            </a:r>
            <a:r>
              <a:rPr sz="2200" spc="-10" dirty="0">
                <a:latin typeface="Calibri"/>
                <a:cs typeface="Calibri"/>
              </a:rPr>
              <a:t>hues but are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psychologically opponent color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sensations.</a:t>
            </a:r>
            <a:endParaRPr sz="2200">
              <a:latin typeface="Calibri"/>
              <a:cs typeface="Calibri"/>
            </a:endParaRPr>
          </a:p>
          <a:p>
            <a:pPr marL="527685" marR="69850" lvl="1" indent="-172720">
              <a:lnSpc>
                <a:spcPts val="2380"/>
              </a:lnSpc>
              <a:spcBef>
                <a:spcPts val="4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spc="-60" dirty="0">
                <a:latin typeface="Calibri"/>
                <a:cs typeface="Calibri"/>
              </a:rPr>
              <a:t>way, </a:t>
            </a:r>
            <a:r>
              <a:rPr sz="2200" spc="-10" dirty="0">
                <a:latin typeface="Calibri"/>
                <a:cs typeface="Calibri"/>
              </a:rPr>
              <a:t>yellow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blue are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opponent </a:t>
            </a:r>
            <a:r>
              <a:rPr sz="2200" spc="-5" dirty="0">
                <a:latin typeface="Calibri"/>
                <a:cs typeface="Calibri"/>
              </a:rPr>
              <a:t>pair of </a:t>
            </a:r>
            <a:r>
              <a:rPr sz="2200" spc="-10" dirty="0">
                <a:latin typeface="Calibri"/>
                <a:cs typeface="Calibri"/>
              </a:rPr>
              <a:t>color  perceptions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white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black.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0088" y="4483608"/>
            <a:ext cx="798830" cy="783590"/>
          </a:xfrm>
          <a:custGeom>
            <a:avLst/>
            <a:gdLst/>
            <a:ahLst/>
            <a:cxnLst/>
            <a:rect l="l" t="t" r="r" b="b"/>
            <a:pathLst>
              <a:path w="798829" h="783589">
                <a:moveTo>
                  <a:pt x="798576" y="0"/>
                </a:moveTo>
                <a:lnTo>
                  <a:pt x="0" y="0"/>
                </a:lnTo>
                <a:lnTo>
                  <a:pt x="0" y="783336"/>
                </a:lnTo>
                <a:lnTo>
                  <a:pt x="798576" y="783336"/>
                </a:lnTo>
                <a:lnTo>
                  <a:pt x="79857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0088" y="4483608"/>
            <a:ext cx="798830" cy="783590"/>
          </a:xfrm>
          <a:custGeom>
            <a:avLst/>
            <a:gdLst/>
            <a:ahLst/>
            <a:cxnLst/>
            <a:rect l="l" t="t" r="r" b="b"/>
            <a:pathLst>
              <a:path w="798829" h="783589">
                <a:moveTo>
                  <a:pt x="0" y="783336"/>
                </a:moveTo>
                <a:lnTo>
                  <a:pt x="798576" y="783336"/>
                </a:lnTo>
                <a:lnTo>
                  <a:pt x="798576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0088" y="5527547"/>
            <a:ext cx="798830" cy="784860"/>
          </a:xfrm>
          <a:custGeom>
            <a:avLst/>
            <a:gdLst/>
            <a:ahLst/>
            <a:cxnLst/>
            <a:rect l="l" t="t" r="r" b="b"/>
            <a:pathLst>
              <a:path w="798829" h="784860">
                <a:moveTo>
                  <a:pt x="798576" y="0"/>
                </a:moveTo>
                <a:lnTo>
                  <a:pt x="0" y="0"/>
                </a:lnTo>
                <a:lnTo>
                  <a:pt x="0" y="784859"/>
                </a:lnTo>
                <a:lnTo>
                  <a:pt x="798576" y="784859"/>
                </a:lnTo>
                <a:lnTo>
                  <a:pt x="7985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0088" y="5527547"/>
            <a:ext cx="798830" cy="784860"/>
          </a:xfrm>
          <a:custGeom>
            <a:avLst/>
            <a:gdLst/>
            <a:ahLst/>
            <a:cxnLst/>
            <a:rect l="l" t="t" r="r" b="b"/>
            <a:pathLst>
              <a:path w="798829" h="784860">
                <a:moveTo>
                  <a:pt x="0" y="784859"/>
                </a:moveTo>
                <a:lnTo>
                  <a:pt x="798576" y="784859"/>
                </a:lnTo>
                <a:lnTo>
                  <a:pt x="798576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2711" y="4483608"/>
            <a:ext cx="798830" cy="783590"/>
          </a:xfrm>
          <a:custGeom>
            <a:avLst/>
            <a:gdLst/>
            <a:ahLst/>
            <a:cxnLst/>
            <a:rect l="l" t="t" r="r" b="b"/>
            <a:pathLst>
              <a:path w="798829" h="783589">
                <a:moveTo>
                  <a:pt x="798576" y="0"/>
                </a:moveTo>
                <a:lnTo>
                  <a:pt x="0" y="0"/>
                </a:lnTo>
                <a:lnTo>
                  <a:pt x="0" y="783336"/>
                </a:lnTo>
                <a:lnTo>
                  <a:pt x="798576" y="783336"/>
                </a:lnTo>
                <a:lnTo>
                  <a:pt x="798576" y="0"/>
                </a:lnTo>
                <a:close/>
              </a:path>
            </a:pathLst>
          </a:custGeom>
          <a:solidFill>
            <a:srgbClr val="FBE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2711" y="4483608"/>
            <a:ext cx="798830" cy="783590"/>
          </a:xfrm>
          <a:custGeom>
            <a:avLst/>
            <a:gdLst/>
            <a:ahLst/>
            <a:cxnLst/>
            <a:rect l="l" t="t" r="r" b="b"/>
            <a:pathLst>
              <a:path w="798829" h="783589">
                <a:moveTo>
                  <a:pt x="0" y="783336"/>
                </a:moveTo>
                <a:lnTo>
                  <a:pt x="798576" y="783336"/>
                </a:lnTo>
                <a:lnTo>
                  <a:pt x="798576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12192">
            <a:solidFill>
              <a:srgbClr val="FBEF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72711" y="5527547"/>
            <a:ext cx="798830" cy="784860"/>
          </a:xfrm>
          <a:custGeom>
            <a:avLst/>
            <a:gdLst/>
            <a:ahLst/>
            <a:cxnLst/>
            <a:rect l="l" t="t" r="r" b="b"/>
            <a:pathLst>
              <a:path w="798829" h="784860">
                <a:moveTo>
                  <a:pt x="798576" y="0"/>
                </a:moveTo>
                <a:lnTo>
                  <a:pt x="0" y="0"/>
                </a:lnTo>
                <a:lnTo>
                  <a:pt x="0" y="784859"/>
                </a:lnTo>
                <a:lnTo>
                  <a:pt x="798576" y="784859"/>
                </a:lnTo>
                <a:lnTo>
                  <a:pt x="79857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2711" y="5527547"/>
            <a:ext cx="798830" cy="784860"/>
          </a:xfrm>
          <a:custGeom>
            <a:avLst/>
            <a:gdLst/>
            <a:ahLst/>
            <a:cxnLst/>
            <a:rect l="l" t="t" r="r" b="b"/>
            <a:pathLst>
              <a:path w="798829" h="784860">
                <a:moveTo>
                  <a:pt x="0" y="784859"/>
                </a:moveTo>
                <a:lnTo>
                  <a:pt x="798576" y="784859"/>
                </a:lnTo>
                <a:lnTo>
                  <a:pt x="798576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8196" y="4483608"/>
            <a:ext cx="797560" cy="783590"/>
          </a:xfrm>
          <a:custGeom>
            <a:avLst/>
            <a:gdLst/>
            <a:ahLst/>
            <a:cxnLst/>
            <a:rect l="l" t="t" r="r" b="b"/>
            <a:pathLst>
              <a:path w="797560" h="783589">
                <a:moveTo>
                  <a:pt x="0" y="783336"/>
                </a:moveTo>
                <a:lnTo>
                  <a:pt x="797051" y="783336"/>
                </a:lnTo>
                <a:lnTo>
                  <a:pt x="797051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8196" y="5527547"/>
            <a:ext cx="797560" cy="784860"/>
          </a:xfrm>
          <a:custGeom>
            <a:avLst/>
            <a:gdLst/>
            <a:ahLst/>
            <a:cxnLst/>
            <a:rect l="l" t="t" r="r" b="b"/>
            <a:pathLst>
              <a:path w="797560" h="784860">
                <a:moveTo>
                  <a:pt x="797051" y="0"/>
                </a:moveTo>
                <a:lnTo>
                  <a:pt x="0" y="0"/>
                </a:lnTo>
                <a:lnTo>
                  <a:pt x="0" y="784859"/>
                </a:lnTo>
                <a:lnTo>
                  <a:pt x="797051" y="784859"/>
                </a:lnTo>
                <a:lnTo>
                  <a:pt x="797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8196" y="5527547"/>
            <a:ext cx="797560" cy="784860"/>
          </a:xfrm>
          <a:custGeom>
            <a:avLst/>
            <a:gdLst/>
            <a:ahLst/>
            <a:cxnLst/>
            <a:rect l="l" t="t" r="r" b="b"/>
            <a:pathLst>
              <a:path w="797560" h="784860">
                <a:moveTo>
                  <a:pt x="0" y="784859"/>
                </a:moveTo>
                <a:lnTo>
                  <a:pt x="797051" y="784859"/>
                </a:lnTo>
                <a:lnTo>
                  <a:pt x="797051" y="0"/>
                </a:lnTo>
                <a:lnTo>
                  <a:pt x="0" y="0"/>
                </a:lnTo>
                <a:lnTo>
                  <a:pt x="0" y="7848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4146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188"/>
            <a:ext cx="4543425" cy="3192780"/>
          </a:xfrm>
          <a:custGeom>
            <a:avLst/>
            <a:gdLst/>
            <a:ahLst/>
            <a:cxnLst/>
            <a:rect l="l" t="t" r="r" b="b"/>
            <a:pathLst>
              <a:path w="4543425" h="3192779">
                <a:moveTo>
                  <a:pt x="4543044" y="0"/>
                </a:moveTo>
                <a:lnTo>
                  <a:pt x="0" y="0"/>
                </a:lnTo>
                <a:lnTo>
                  <a:pt x="0" y="3192780"/>
                </a:lnTo>
                <a:lnTo>
                  <a:pt x="4543044" y="3192780"/>
                </a:lnTo>
                <a:lnTo>
                  <a:pt x="45430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1188"/>
            <a:ext cx="4543425" cy="3192780"/>
          </a:xfrm>
          <a:custGeom>
            <a:avLst/>
            <a:gdLst/>
            <a:ahLst/>
            <a:cxnLst/>
            <a:rect l="l" t="t" r="r" b="b"/>
            <a:pathLst>
              <a:path w="4543425" h="3192779">
                <a:moveTo>
                  <a:pt x="0" y="3192780"/>
                </a:moveTo>
                <a:lnTo>
                  <a:pt x="4543044" y="3192780"/>
                </a:lnTo>
                <a:lnTo>
                  <a:pt x="4543044" y="0"/>
                </a:lnTo>
                <a:lnTo>
                  <a:pt x="0" y="0"/>
                </a:lnTo>
                <a:lnTo>
                  <a:pt x="0" y="3192780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3044" y="361188"/>
            <a:ext cx="4601210" cy="3192780"/>
          </a:xfrm>
          <a:custGeom>
            <a:avLst/>
            <a:gdLst/>
            <a:ahLst/>
            <a:cxnLst/>
            <a:rect l="l" t="t" r="r" b="b"/>
            <a:pathLst>
              <a:path w="4601209" h="3192779">
                <a:moveTo>
                  <a:pt x="4600956" y="0"/>
                </a:moveTo>
                <a:lnTo>
                  <a:pt x="0" y="0"/>
                </a:lnTo>
                <a:lnTo>
                  <a:pt x="0" y="3192780"/>
                </a:lnTo>
                <a:lnTo>
                  <a:pt x="4600956" y="3192780"/>
                </a:lnTo>
                <a:lnTo>
                  <a:pt x="460095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3044" y="361188"/>
            <a:ext cx="4601210" cy="3192780"/>
          </a:xfrm>
          <a:custGeom>
            <a:avLst/>
            <a:gdLst/>
            <a:ahLst/>
            <a:cxnLst/>
            <a:rect l="l" t="t" r="r" b="b"/>
            <a:pathLst>
              <a:path w="4601209" h="3192779">
                <a:moveTo>
                  <a:pt x="0" y="3192780"/>
                </a:moveTo>
                <a:lnTo>
                  <a:pt x="4600956" y="3192780"/>
                </a:lnTo>
                <a:lnTo>
                  <a:pt x="4600956" y="0"/>
                </a:lnTo>
                <a:lnTo>
                  <a:pt x="0" y="0"/>
                </a:lnTo>
                <a:lnTo>
                  <a:pt x="0" y="3192780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70732"/>
            <a:ext cx="4543425" cy="3185160"/>
          </a:xfrm>
          <a:custGeom>
            <a:avLst/>
            <a:gdLst/>
            <a:ahLst/>
            <a:cxnLst/>
            <a:rect l="l" t="t" r="r" b="b"/>
            <a:pathLst>
              <a:path w="4543425" h="3185159">
                <a:moveTo>
                  <a:pt x="4543044" y="0"/>
                </a:moveTo>
                <a:lnTo>
                  <a:pt x="0" y="0"/>
                </a:lnTo>
                <a:lnTo>
                  <a:pt x="0" y="3185160"/>
                </a:lnTo>
                <a:lnTo>
                  <a:pt x="4543044" y="3185160"/>
                </a:lnTo>
                <a:lnTo>
                  <a:pt x="4543044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570732"/>
            <a:ext cx="4543425" cy="3185160"/>
          </a:xfrm>
          <a:custGeom>
            <a:avLst/>
            <a:gdLst/>
            <a:ahLst/>
            <a:cxnLst/>
            <a:rect l="l" t="t" r="r" b="b"/>
            <a:pathLst>
              <a:path w="4543425" h="3185159">
                <a:moveTo>
                  <a:pt x="0" y="3185160"/>
                </a:moveTo>
                <a:lnTo>
                  <a:pt x="4543044" y="3185160"/>
                </a:lnTo>
                <a:lnTo>
                  <a:pt x="4543044" y="0"/>
                </a:lnTo>
                <a:lnTo>
                  <a:pt x="0" y="0"/>
                </a:lnTo>
                <a:lnTo>
                  <a:pt x="0" y="3185160"/>
                </a:lnTo>
                <a:close/>
              </a:path>
            </a:pathLst>
          </a:custGeom>
          <a:ln w="12192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3044" y="3570732"/>
            <a:ext cx="4601210" cy="3185160"/>
          </a:xfrm>
          <a:custGeom>
            <a:avLst/>
            <a:gdLst/>
            <a:ahLst/>
            <a:cxnLst/>
            <a:rect l="l" t="t" r="r" b="b"/>
            <a:pathLst>
              <a:path w="4601209" h="3185159">
                <a:moveTo>
                  <a:pt x="4600956" y="0"/>
                </a:moveTo>
                <a:lnTo>
                  <a:pt x="0" y="0"/>
                </a:lnTo>
                <a:lnTo>
                  <a:pt x="0" y="3185160"/>
                </a:lnTo>
                <a:lnTo>
                  <a:pt x="4600956" y="3185160"/>
                </a:lnTo>
                <a:lnTo>
                  <a:pt x="46009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3044" y="3570732"/>
            <a:ext cx="4601210" cy="3185160"/>
          </a:xfrm>
          <a:custGeom>
            <a:avLst/>
            <a:gdLst/>
            <a:ahLst/>
            <a:cxnLst/>
            <a:rect l="l" t="t" r="r" b="b"/>
            <a:pathLst>
              <a:path w="4601209" h="3185159">
                <a:moveTo>
                  <a:pt x="0" y="3185160"/>
                </a:moveTo>
                <a:lnTo>
                  <a:pt x="4600956" y="3185160"/>
                </a:lnTo>
                <a:lnTo>
                  <a:pt x="4600956" y="0"/>
                </a:lnTo>
                <a:lnTo>
                  <a:pt x="0" y="0"/>
                </a:lnTo>
                <a:lnTo>
                  <a:pt x="0" y="318516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567370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8807"/>
            <a:ext cx="9144000" cy="6489700"/>
          </a:xfrm>
          <a:custGeom>
            <a:avLst/>
            <a:gdLst/>
            <a:ahLst/>
            <a:cxnLst/>
            <a:rect l="l" t="t" r="r" b="b"/>
            <a:pathLst>
              <a:path w="9144000" h="6489700">
                <a:moveTo>
                  <a:pt x="9144000" y="0"/>
                </a:moveTo>
                <a:lnTo>
                  <a:pt x="0" y="0"/>
                </a:lnTo>
                <a:lnTo>
                  <a:pt x="0" y="6489192"/>
                </a:lnTo>
                <a:lnTo>
                  <a:pt x="9144000" y="6489192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807"/>
            <a:ext cx="9144000" cy="6489700"/>
          </a:xfrm>
          <a:custGeom>
            <a:avLst/>
            <a:gdLst/>
            <a:ahLst/>
            <a:cxnLst/>
            <a:rect l="l" t="t" r="r" b="b"/>
            <a:pathLst>
              <a:path w="9144000" h="6489700">
                <a:moveTo>
                  <a:pt x="0" y="6489192"/>
                </a:moveTo>
                <a:lnTo>
                  <a:pt x="9144000" y="6489192"/>
                </a:lnTo>
                <a:lnTo>
                  <a:pt x="9144000" y="0"/>
                </a:lnTo>
                <a:lnTo>
                  <a:pt x="0" y="0"/>
                </a:lnTo>
                <a:lnTo>
                  <a:pt x="0" y="6489192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4172" y="11938"/>
            <a:ext cx="265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Complementary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Afterimage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330030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Serba-Serbi</a:t>
            </a:r>
            <a:r>
              <a:rPr sz="3600" spc="-10" dirty="0"/>
              <a:t> </a:t>
            </a:r>
            <a:r>
              <a:rPr sz="3600" spc="-30" dirty="0"/>
              <a:t>Warna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7591425" cy="18815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Ada </a:t>
            </a:r>
            <a:r>
              <a:rPr sz="2400" spc="-10" dirty="0">
                <a:latin typeface="Calibri"/>
                <a:cs typeface="Calibri"/>
              </a:rPr>
              <a:t>berapa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bisa </a:t>
            </a:r>
            <a:r>
              <a:rPr sz="2400" spc="-10" dirty="0">
                <a:latin typeface="Calibri"/>
                <a:cs typeface="Calibri"/>
              </a:rPr>
              <a:t>dibedakan </a:t>
            </a:r>
            <a:r>
              <a:rPr sz="2400" spc="-5" dirty="0">
                <a:latin typeface="Calibri"/>
                <a:cs typeface="Calibri"/>
              </a:rPr>
              <a:t>oleh </a:t>
            </a:r>
            <a:r>
              <a:rPr sz="2400" spc="-15" dirty="0">
                <a:latin typeface="Calibri"/>
                <a:cs typeface="Calibri"/>
              </a:rPr>
              <a:t>mata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manusia?</a:t>
            </a: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Estimasinya </a:t>
            </a:r>
            <a:r>
              <a:rPr sz="2200" spc="-5" dirty="0">
                <a:latin typeface="Calibri"/>
                <a:cs typeface="Calibri"/>
              </a:rPr>
              <a:t>lebih </a:t>
            </a:r>
            <a:r>
              <a:rPr sz="2200" spc="-10" dirty="0">
                <a:latin typeface="Calibri"/>
                <a:cs typeface="Calibri"/>
              </a:rPr>
              <a:t>dari </a:t>
            </a:r>
            <a:r>
              <a:rPr sz="2200" spc="-5" dirty="0">
                <a:latin typeface="Calibri"/>
                <a:cs typeface="Calibri"/>
              </a:rPr>
              <a:t>1 </a:t>
            </a:r>
            <a:r>
              <a:rPr sz="2200" spc="-15" dirty="0">
                <a:latin typeface="Calibri"/>
                <a:cs typeface="Calibri"/>
              </a:rPr>
              <a:t>juta </a:t>
            </a:r>
            <a:r>
              <a:rPr sz="2200" spc="-10" dirty="0">
                <a:latin typeface="Calibri"/>
                <a:cs typeface="Calibri"/>
              </a:rPr>
              <a:t>warna </a:t>
            </a:r>
            <a:r>
              <a:rPr sz="2200" spc="-15" dirty="0">
                <a:latin typeface="Calibri"/>
                <a:cs typeface="Calibri"/>
              </a:rPr>
              <a:t>yang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unik</a:t>
            </a:r>
            <a:endParaRPr sz="2200" dirty="0">
              <a:latin typeface="Calibri"/>
              <a:cs typeface="Calibri"/>
            </a:endParaRPr>
          </a:p>
          <a:p>
            <a:pPr marL="184785" marR="559435" indent="-172720">
              <a:lnSpc>
                <a:spcPts val="259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Bagaimana </a:t>
            </a:r>
            <a:r>
              <a:rPr sz="2400" spc="-25" dirty="0">
                <a:latin typeface="Calibri"/>
                <a:cs typeface="Calibri"/>
              </a:rPr>
              <a:t>caranya </a:t>
            </a:r>
            <a:r>
              <a:rPr sz="2400" spc="-10" dirty="0">
                <a:latin typeface="Calibri"/>
                <a:cs typeface="Calibri"/>
              </a:rPr>
              <a:t>kita </a:t>
            </a:r>
            <a:r>
              <a:rPr sz="2400" spc="-5" dirty="0">
                <a:latin typeface="Calibri"/>
                <a:cs typeface="Calibri"/>
              </a:rPr>
              <a:t>bisa saling </a:t>
            </a:r>
            <a:r>
              <a:rPr sz="2400" spc="-15" dirty="0">
                <a:latin typeface="Calibri"/>
                <a:cs typeface="Calibri"/>
              </a:rPr>
              <a:t>mengkomunikasikan  secara </a:t>
            </a:r>
            <a:r>
              <a:rPr sz="2400" spc="-20" dirty="0">
                <a:latin typeface="Calibri"/>
                <a:cs typeface="Calibri"/>
              </a:rPr>
              <a:t>akurat </a:t>
            </a:r>
            <a:r>
              <a:rPr sz="2400" spc="-10" dirty="0">
                <a:latin typeface="Calibri"/>
                <a:cs typeface="Calibri"/>
              </a:rPr>
              <a:t>suatu persepsi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warna?</a:t>
            </a:r>
            <a:endParaRPr sz="2400" dirty="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Sampel. </a:t>
            </a:r>
            <a:r>
              <a:rPr sz="2200" spc="-10" dirty="0">
                <a:latin typeface="Calibri"/>
                <a:cs typeface="Calibri"/>
              </a:rPr>
              <a:t>Selain </a:t>
            </a:r>
            <a:r>
              <a:rPr sz="2200" spc="-5" dirty="0">
                <a:latin typeface="Calibri"/>
                <a:cs typeface="Calibri"/>
              </a:rPr>
              <a:t>itu </a:t>
            </a:r>
            <a:r>
              <a:rPr sz="2200" spc="-25" dirty="0">
                <a:latin typeface="Calibri"/>
                <a:cs typeface="Calibri"/>
              </a:rPr>
              <a:t>kosa kata </a:t>
            </a:r>
            <a:r>
              <a:rPr sz="2200" spc="-5" dirty="0">
                <a:latin typeface="Calibri"/>
                <a:cs typeface="Calibri"/>
              </a:rPr>
              <a:t>manusia </a:t>
            </a:r>
            <a:r>
              <a:rPr sz="2200" spc="-15" dirty="0">
                <a:latin typeface="Calibri"/>
                <a:cs typeface="Calibri"/>
              </a:rPr>
              <a:t>sangat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terbatas.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8067" y="5850635"/>
            <a:ext cx="5008245" cy="652780"/>
          </a:xfrm>
          <a:custGeom>
            <a:avLst/>
            <a:gdLst/>
            <a:ahLst/>
            <a:cxnLst/>
            <a:rect l="l" t="t" r="r" b="b"/>
            <a:pathLst>
              <a:path w="5008245" h="652779">
                <a:moveTo>
                  <a:pt x="4899152" y="0"/>
                </a:moveTo>
                <a:lnTo>
                  <a:pt x="108712" y="0"/>
                </a:lnTo>
                <a:lnTo>
                  <a:pt x="66383" y="8542"/>
                </a:lnTo>
                <a:lnTo>
                  <a:pt x="31829" y="31838"/>
                </a:lnTo>
                <a:lnTo>
                  <a:pt x="8538" y="66394"/>
                </a:lnTo>
                <a:lnTo>
                  <a:pt x="0" y="108711"/>
                </a:lnTo>
                <a:lnTo>
                  <a:pt x="0" y="543559"/>
                </a:lnTo>
                <a:lnTo>
                  <a:pt x="8538" y="585877"/>
                </a:lnTo>
                <a:lnTo>
                  <a:pt x="31829" y="620433"/>
                </a:lnTo>
                <a:lnTo>
                  <a:pt x="66383" y="643729"/>
                </a:lnTo>
                <a:lnTo>
                  <a:pt x="108712" y="652271"/>
                </a:lnTo>
                <a:lnTo>
                  <a:pt x="4899152" y="652271"/>
                </a:lnTo>
                <a:lnTo>
                  <a:pt x="4941480" y="643729"/>
                </a:lnTo>
                <a:lnTo>
                  <a:pt x="4976034" y="620433"/>
                </a:lnTo>
                <a:lnTo>
                  <a:pt x="4999325" y="585877"/>
                </a:lnTo>
                <a:lnTo>
                  <a:pt x="5007863" y="543559"/>
                </a:lnTo>
                <a:lnTo>
                  <a:pt x="5007863" y="108711"/>
                </a:lnTo>
                <a:lnTo>
                  <a:pt x="4999325" y="66394"/>
                </a:lnTo>
                <a:lnTo>
                  <a:pt x="4976034" y="31838"/>
                </a:lnTo>
                <a:lnTo>
                  <a:pt x="4941480" y="8542"/>
                </a:lnTo>
                <a:lnTo>
                  <a:pt x="4899152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8067" y="5850635"/>
            <a:ext cx="5008245" cy="652780"/>
          </a:xfrm>
          <a:custGeom>
            <a:avLst/>
            <a:gdLst/>
            <a:ahLst/>
            <a:cxnLst/>
            <a:rect l="l" t="t" r="r" b="b"/>
            <a:pathLst>
              <a:path w="5008245" h="652779">
                <a:moveTo>
                  <a:pt x="0" y="108711"/>
                </a:moveTo>
                <a:lnTo>
                  <a:pt x="8538" y="66394"/>
                </a:lnTo>
                <a:lnTo>
                  <a:pt x="31829" y="31838"/>
                </a:lnTo>
                <a:lnTo>
                  <a:pt x="66383" y="8542"/>
                </a:lnTo>
                <a:lnTo>
                  <a:pt x="108712" y="0"/>
                </a:lnTo>
                <a:lnTo>
                  <a:pt x="4899152" y="0"/>
                </a:lnTo>
                <a:lnTo>
                  <a:pt x="4941480" y="8542"/>
                </a:lnTo>
                <a:lnTo>
                  <a:pt x="4976034" y="31838"/>
                </a:lnTo>
                <a:lnTo>
                  <a:pt x="4999325" y="66394"/>
                </a:lnTo>
                <a:lnTo>
                  <a:pt x="5007863" y="108711"/>
                </a:lnTo>
                <a:lnTo>
                  <a:pt x="5007863" y="543559"/>
                </a:lnTo>
                <a:lnTo>
                  <a:pt x="4999325" y="585877"/>
                </a:lnTo>
                <a:lnTo>
                  <a:pt x="4976034" y="620433"/>
                </a:lnTo>
                <a:lnTo>
                  <a:pt x="4941480" y="643729"/>
                </a:lnTo>
                <a:lnTo>
                  <a:pt x="4899152" y="652271"/>
                </a:lnTo>
                <a:lnTo>
                  <a:pt x="108712" y="652271"/>
                </a:lnTo>
                <a:lnTo>
                  <a:pt x="66383" y="643729"/>
                </a:lnTo>
                <a:lnTo>
                  <a:pt x="31829" y="620433"/>
                </a:lnTo>
                <a:lnTo>
                  <a:pt x="8538" y="585877"/>
                </a:lnTo>
                <a:lnTo>
                  <a:pt x="0" y="543559"/>
                </a:lnTo>
                <a:lnTo>
                  <a:pt x="0" y="108711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7542" y="4562094"/>
            <a:ext cx="7706359" cy="1792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785" marR="508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Kita </a:t>
            </a:r>
            <a:r>
              <a:rPr sz="2400" spc="-5" dirty="0">
                <a:latin typeface="Calibri"/>
                <a:cs typeface="Calibri"/>
              </a:rPr>
              <a:t>butuh </a:t>
            </a:r>
            <a:r>
              <a:rPr sz="2400" spc="-10" dirty="0">
                <a:latin typeface="Calibri"/>
                <a:cs typeface="Calibri"/>
              </a:rPr>
              <a:t>suatu </a:t>
            </a:r>
            <a:r>
              <a:rPr sz="2400" spc="-15" dirty="0">
                <a:latin typeface="Calibri"/>
                <a:cs typeface="Calibri"/>
              </a:rPr>
              <a:t>sistem </a:t>
            </a:r>
            <a:r>
              <a:rPr sz="2400" spc="-10" dirty="0">
                <a:latin typeface="Calibri"/>
                <a:cs typeface="Calibri"/>
              </a:rPr>
              <a:t>untuk </a:t>
            </a:r>
            <a:r>
              <a:rPr sz="2400" spc="-5" dirty="0">
                <a:latin typeface="Calibri"/>
                <a:cs typeface="Calibri"/>
              </a:rPr>
              <a:t>mengurutkan warna-warna  dan </a:t>
            </a:r>
            <a:r>
              <a:rPr sz="2400" spc="-10" dirty="0">
                <a:latin typeface="Calibri"/>
                <a:cs typeface="Calibri"/>
              </a:rPr>
              <a:t>menfasilitasi spesifikasi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spc="-10" dirty="0">
                <a:latin typeface="Calibri"/>
                <a:cs typeface="Calibri"/>
              </a:rPr>
              <a:t>berdasarkan attribut yang  disepakati.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22225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Color </a:t>
            </a:r>
            <a:r>
              <a:rPr sz="2400" spc="-15" dirty="0">
                <a:latin typeface="Calibri"/>
                <a:cs typeface="Calibri"/>
              </a:rPr>
              <a:t>Order Systems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10" dirty="0">
                <a:latin typeface="Calibri"/>
                <a:cs typeface="Calibri"/>
              </a:rPr>
              <a:t>Color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816932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XYZ </a:t>
            </a:r>
            <a:r>
              <a:rPr sz="3600" spc="-30" dirty="0"/>
              <a:t>Tristimulus</a:t>
            </a:r>
            <a:r>
              <a:rPr sz="3600" spc="5" dirty="0"/>
              <a:t> </a:t>
            </a:r>
            <a:r>
              <a:rPr sz="3600" spc="-40" dirty="0"/>
              <a:t>Values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46696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396240" indent="-1854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buah warna (R,G, </a:t>
            </a:r>
            <a:r>
              <a:rPr sz="2400" dirty="0">
                <a:latin typeface="Calibri"/>
                <a:cs typeface="Calibri"/>
              </a:rPr>
              <a:t>and B)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diterima di </a:t>
            </a:r>
            <a:r>
              <a:rPr sz="2400" spc="-10" dirty="0">
                <a:latin typeface="Calibri"/>
                <a:cs typeface="Calibri"/>
              </a:rPr>
              <a:t>retina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dapat</a:t>
            </a:r>
            <a:endParaRPr sz="2400">
              <a:latin typeface="Calibri"/>
              <a:cs typeface="Calibri"/>
            </a:endParaRPr>
          </a:p>
          <a:p>
            <a:pPr marR="22860" algn="ctr">
              <a:lnSpc>
                <a:spcPts val="2740"/>
              </a:lnSpc>
            </a:pPr>
            <a:r>
              <a:rPr sz="2400" spc="-15" dirty="0">
                <a:latin typeface="Calibri"/>
                <a:cs typeface="Calibri"/>
              </a:rPr>
              <a:t>dikombinasikan </a:t>
            </a:r>
            <a:r>
              <a:rPr sz="2400" dirty="0">
                <a:latin typeface="Calibri"/>
                <a:cs typeface="Calibri"/>
              </a:rPr>
              <a:t>menjadi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apa </a:t>
            </a:r>
            <a:r>
              <a:rPr sz="2400" spc="-5" dirty="0">
                <a:latin typeface="Calibri"/>
                <a:cs typeface="Calibri"/>
              </a:rPr>
              <a:t>saja dalam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spectrum.</a:t>
            </a:r>
            <a:endParaRPr sz="2400">
              <a:latin typeface="Calibri"/>
              <a:cs typeface="Calibri"/>
            </a:endParaRPr>
          </a:p>
          <a:p>
            <a:pPr marL="184785" marR="5080" indent="-185420">
              <a:lnSpc>
                <a:spcPts val="2735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Jumlah </a:t>
            </a:r>
            <a:r>
              <a:rPr sz="2400" spc="-10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R, G, </a:t>
            </a:r>
            <a:r>
              <a:rPr sz="2400" spc="-5" dirty="0">
                <a:latin typeface="Calibri"/>
                <a:cs typeface="Calibri"/>
              </a:rPr>
              <a:t>dan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-10" dirty="0">
                <a:latin typeface="Calibri"/>
                <a:cs typeface="Calibri"/>
              </a:rPr>
              <a:t>yang dibutuhkan </a:t>
            </a:r>
            <a:r>
              <a:rPr sz="2400" spc="-5" dirty="0">
                <a:latin typeface="Calibri"/>
                <a:cs typeface="Calibri"/>
              </a:rPr>
              <a:t>disebut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sebagai</a:t>
            </a:r>
            <a:endParaRPr sz="2400">
              <a:latin typeface="Calibri"/>
              <a:cs typeface="Calibri"/>
            </a:endParaRPr>
          </a:p>
          <a:p>
            <a:pPr marR="4157345" algn="ctr">
              <a:lnSpc>
                <a:spcPts val="2735"/>
              </a:lnSpc>
            </a:pPr>
            <a:r>
              <a:rPr sz="2400" i="1" spc="-5" dirty="0">
                <a:latin typeface="Calibri"/>
                <a:cs typeface="Calibri"/>
              </a:rPr>
              <a:t>tristimulus </a:t>
            </a:r>
            <a:r>
              <a:rPr sz="2400" i="1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80" dirty="0">
                <a:latin typeface="Calibri"/>
                <a:cs typeface="Calibri"/>
              </a:rPr>
              <a:t>X,Y,Z.</a:t>
            </a:r>
            <a:endParaRPr sz="2400">
              <a:latin typeface="Calibri"/>
              <a:cs typeface="Calibri"/>
            </a:endParaRPr>
          </a:p>
          <a:p>
            <a:pPr marL="184785" marR="5080" indent="-172720">
              <a:lnSpc>
                <a:spcPts val="2590"/>
              </a:lnSpc>
              <a:spcBef>
                <a:spcPts val="85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tsb lalu </a:t>
            </a:r>
            <a:r>
              <a:rPr sz="2400" spc="-5" dirty="0">
                <a:latin typeface="Calibri"/>
                <a:cs typeface="Calibri"/>
              </a:rPr>
              <a:t>bisa </a:t>
            </a:r>
            <a:r>
              <a:rPr sz="2400" spc="-20" dirty="0">
                <a:latin typeface="Calibri"/>
                <a:cs typeface="Calibri"/>
              </a:rPr>
              <a:t>dinyatakan </a:t>
            </a:r>
            <a:r>
              <a:rPr sz="2400" spc="-15" dirty="0">
                <a:latin typeface="Calibri"/>
                <a:cs typeface="Calibri"/>
              </a:rPr>
              <a:t>dengan </a:t>
            </a:r>
            <a:r>
              <a:rPr sz="2400" i="1" spc="-5" dirty="0">
                <a:latin typeface="Calibri"/>
                <a:cs typeface="Calibri"/>
              </a:rPr>
              <a:t>trichromatic </a:t>
            </a:r>
            <a:r>
              <a:rPr sz="2400" i="1" dirty="0">
                <a:latin typeface="Calibri"/>
                <a:cs typeface="Calibri"/>
              </a:rPr>
              <a:t>values:  </a:t>
            </a:r>
            <a:r>
              <a:rPr sz="2400" i="1" spc="-30" dirty="0">
                <a:latin typeface="Calibri"/>
                <a:cs typeface="Calibri"/>
              </a:rPr>
              <a:t>z,y,z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5235466"/>
            <a:ext cx="4435475" cy="7296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Note that </a:t>
            </a:r>
            <a:r>
              <a:rPr sz="2200" spc="-5" dirty="0">
                <a:latin typeface="Cambria Math"/>
                <a:cs typeface="Cambria Math"/>
              </a:rPr>
              <a:t>𝑥 + 𝑦 + 𝑧 =</a:t>
            </a:r>
            <a:r>
              <a:rPr sz="2200" spc="4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spc="-5" dirty="0">
                <a:latin typeface="Calibri"/>
                <a:cs typeface="Calibri"/>
              </a:rPr>
              <a:t>x and </a:t>
            </a:r>
            <a:r>
              <a:rPr sz="2200" spc="-85" dirty="0">
                <a:latin typeface="Calibri"/>
                <a:cs typeface="Calibri"/>
              </a:rPr>
              <a:t>y, </a:t>
            </a:r>
            <a:r>
              <a:rPr sz="2200" spc="-15" dirty="0">
                <a:latin typeface="Calibri"/>
                <a:cs typeface="Calibri"/>
              </a:rPr>
              <a:t>we can </a:t>
            </a:r>
            <a:r>
              <a:rPr sz="2200" spc="-10" dirty="0">
                <a:latin typeface="Calibri"/>
                <a:cs typeface="Calibri"/>
              </a:rPr>
              <a:t>plot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colors..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6497" y="4595876"/>
            <a:ext cx="1309370" cy="20320"/>
          </a:xfrm>
          <a:custGeom>
            <a:avLst/>
            <a:gdLst/>
            <a:ahLst/>
            <a:cxnLst/>
            <a:rect l="l" t="t" r="r" b="b"/>
            <a:pathLst>
              <a:path w="1309370" h="20320">
                <a:moveTo>
                  <a:pt x="1309116" y="0"/>
                </a:moveTo>
                <a:lnTo>
                  <a:pt x="0" y="0"/>
                </a:lnTo>
                <a:lnTo>
                  <a:pt x="0" y="19812"/>
                </a:lnTo>
                <a:lnTo>
                  <a:pt x="1309116" y="19812"/>
                </a:lnTo>
                <a:lnTo>
                  <a:pt x="130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6894" y="4145407"/>
            <a:ext cx="189357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1570">
              <a:lnSpc>
                <a:spcPts val="23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𝑋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1710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579755">
              <a:lnSpc>
                <a:spcPts val="2245"/>
              </a:lnSpc>
            </a:pPr>
            <a:r>
              <a:rPr sz="2400" dirty="0">
                <a:latin typeface="Cambria Math"/>
                <a:cs typeface="Cambria Math"/>
              </a:rPr>
              <a:t>𝑋 + 𝑌 +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𝑍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98569" y="4595876"/>
            <a:ext cx="1309370" cy="20320"/>
          </a:xfrm>
          <a:custGeom>
            <a:avLst/>
            <a:gdLst/>
            <a:ahLst/>
            <a:cxnLst/>
            <a:rect l="l" t="t" r="r" b="b"/>
            <a:pathLst>
              <a:path w="1309370" h="20320">
                <a:moveTo>
                  <a:pt x="1309115" y="0"/>
                </a:moveTo>
                <a:lnTo>
                  <a:pt x="0" y="0"/>
                </a:lnTo>
                <a:lnTo>
                  <a:pt x="0" y="19812"/>
                </a:lnTo>
                <a:lnTo>
                  <a:pt x="1309115" y="19812"/>
                </a:lnTo>
                <a:lnTo>
                  <a:pt x="1309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15003" y="4145407"/>
            <a:ext cx="189992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>
              <a:lnSpc>
                <a:spcPts val="23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𝑌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1710"/>
              </a:lnSpc>
            </a:pP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584200">
              <a:lnSpc>
                <a:spcPts val="2245"/>
              </a:lnSpc>
            </a:pPr>
            <a:r>
              <a:rPr sz="2400" dirty="0">
                <a:latin typeface="Cambria Math"/>
                <a:cs typeface="Cambria Math"/>
              </a:rPr>
              <a:t>𝑋 + 𝑌 +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𝑍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0861" y="4582033"/>
            <a:ext cx="1309370" cy="20320"/>
          </a:xfrm>
          <a:custGeom>
            <a:avLst/>
            <a:gdLst/>
            <a:ahLst/>
            <a:cxnLst/>
            <a:rect l="l" t="t" r="r" b="b"/>
            <a:pathLst>
              <a:path w="1309370" h="20320">
                <a:moveTo>
                  <a:pt x="1309116" y="0"/>
                </a:moveTo>
                <a:lnTo>
                  <a:pt x="0" y="0"/>
                </a:lnTo>
                <a:lnTo>
                  <a:pt x="0" y="19812"/>
                </a:lnTo>
                <a:lnTo>
                  <a:pt x="1309116" y="19812"/>
                </a:lnTo>
                <a:lnTo>
                  <a:pt x="130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90538" y="4131691"/>
            <a:ext cx="187515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0775">
              <a:lnSpc>
                <a:spcPts val="23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𝑍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1710"/>
              </a:lnSpc>
            </a:pPr>
            <a:r>
              <a:rPr sz="2400" dirty="0">
                <a:latin typeface="Cambria Math"/>
                <a:cs typeface="Cambria Math"/>
              </a:rPr>
              <a:t>𝑧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561340">
              <a:lnSpc>
                <a:spcPts val="2245"/>
              </a:lnSpc>
            </a:pPr>
            <a:r>
              <a:rPr sz="2400" dirty="0">
                <a:latin typeface="Cambria Math"/>
                <a:cs typeface="Cambria Math"/>
              </a:rPr>
              <a:t>𝑋 + 𝑌 +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𝑍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664610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CIE </a:t>
            </a:r>
            <a:r>
              <a:rPr sz="3600" spc="-15" dirty="0"/>
              <a:t>Chromaticity</a:t>
            </a:r>
            <a:r>
              <a:rPr sz="3600" spc="15" dirty="0"/>
              <a:t> </a:t>
            </a:r>
            <a:r>
              <a:rPr sz="3600" spc="-15" dirty="0"/>
              <a:t>Diagram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215" y="6276543"/>
            <a:ext cx="8561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CIE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: Commission internationale de l'éclairage (International Commission on Illumination) is</a:t>
            </a:r>
            <a:r>
              <a:rPr sz="1600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6939" y="1937714"/>
            <a:ext cx="4544202" cy="4342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3215" y="6533487"/>
            <a:ext cx="628269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international authority on </a:t>
            </a:r>
            <a:r>
              <a:rPr sz="1600" u="heavy" spc="-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3"/>
              </a:rPr>
              <a:t>light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, </a:t>
            </a:r>
            <a:r>
              <a:rPr sz="1600" u="heavy" spc="-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4"/>
              </a:rPr>
              <a:t>illumination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, </a:t>
            </a:r>
            <a:r>
              <a:rPr sz="1600" u="heavy" spc="-1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5"/>
              </a:rPr>
              <a:t>colour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u="heavy" spc="-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6"/>
              </a:rPr>
              <a:t>colour</a:t>
            </a:r>
            <a:r>
              <a:rPr sz="1600" u="heavy" spc="14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600" u="heavy" spc="-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Arial"/>
                <a:cs typeface="Arial"/>
                <a:hlinkClick r:id="rId6"/>
              </a:rPr>
              <a:t>spaces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5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165" dirty="0"/>
              <a:t>Informasi </a:t>
            </a:r>
            <a:r>
              <a:rPr spc="-185" dirty="0"/>
              <a:t>dari </a:t>
            </a:r>
            <a:r>
              <a:rPr spc="-229" dirty="0"/>
              <a:t>Citra</a:t>
            </a:r>
            <a:r>
              <a:rPr spc="-42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6675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Informasi </a:t>
            </a:r>
            <a:r>
              <a:rPr sz="2400" dirty="0">
                <a:latin typeface="Carlito"/>
                <a:cs typeface="Carlito"/>
              </a:rPr>
              <a:t>apa </a:t>
            </a:r>
            <a:r>
              <a:rPr sz="2400" spc="-10" dirty="0">
                <a:latin typeface="Carlito"/>
                <a:cs typeface="Carlito"/>
              </a:rPr>
              <a:t>yang </a:t>
            </a:r>
            <a:r>
              <a:rPr sz="2400" spc="-5" dirty="0">
                <a:latin typeface="Carlito"/>
                <a:cs typeface="Carlito"/>
              </a:rPr>
              <a:t>bisa </a:t>
            </a:r>
            <a:r>
              <a:rPr sz="2400" dirty="0">
                <a:latin typeface="Carlito"/>
                <a:cs typeface="Carlito"/>
              </a:rPr>
              <a:t>anda </a:t>
            </a:r>
            <a:r>
              <a:rPr sz="2400" spc="-10" dirty="0">
                <a:latin typeface="Carlito"/>
                <a:cs typeface="Carlito"/>
              </a:rPr>
              <a:t>dapatkan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-10" dirty="0">
                <a:latin typeface="Carlito"/>
                <a:cs typeface="Carlito"/>
              </a:rPr>
              <a:t>citra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ini?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5211" y="2342388"/>
            <a:ext cx="6513576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939" y="1937714"/>
            <a:ext cx="4544202" cy="4342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86939" y="1865376"/>
            <a:ext cx="4530852" cy="455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What </a:t>
            </a:r>
            <a:r>
              <a:rPr sz="3600" spc="-5" dirty="0"/>
              <a:t>about </a:t>
            </a:r>
            <a:r>
              <a:rPr sz="3600" spc="-10" dirty="0"/>
              <a:t>digital</a:t>
            </a:r>
            <a:r>
              <a:rPr sz="3600" spc="60" dirty="0"/>
              <a:t> </a:t>
            </a:r>
            <a:r>
              <a:rPr sz="3600" spc="-20" dirty="0"/>
              <a:t>monitors?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142" y="6365240"/>
            <a:ext cx="657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569" baseline="49382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2400" spc="-459" dirty="0">
                <a:latin typeface="Arial"/>
                <a:cs typeface="Arial"/>
              </a:rPr>
              <a:t>•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350" spc="-337" baseline="49382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2400" spc="-1065" dirty="0">
                <a:latin typeface="Calibri"/>
                <a:cs typeface="Calibri"/>
              </a:rPr>
              <a:t>C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350" spc="-247" baseline="49382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400" spc="-1105" dirty="0">
                <a:latin typeface="Calibri"/>
                <a:cs typeface="Calibri"/>
              </a:rPr>
              <a:t>o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22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400" spc="-545" dirty="0">
                <a:latin typeface="Calibri"/>
                <a:cs typeface="Calibri"/>
              </a:rPr>
              <a:t>l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555" baseline="49382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2400" spc="-905" dirty="0">
                <a:latin typeface="Calibri"/>
                <a:cs typeface="Calibri"/>
              </a:rPr>
              <a:t>o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350" spc="-307" baseline="49382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2400" spc="-640" dirty="0">
                <a:latin typeface="Calibri"/>
                <a:cs typeface="Calibri"/>
              </a:rPr>
              <a:t>r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465" baseline="49382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400" spc="-640" dirty="0">
                <a:latin typeface="Calibri"/>
                <a:cs typeface="Calibri"/>
              </a:rPr>
              <a:t>s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ti  </a:t>
            </a:r>
            <a:r>
              <a:rPr sz="1350" spc="60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≠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85" dirty="0">
                <a:latin typeface="Calibri"/>
                <a:cs typeface="Calibri"/>
              </a:rPr>
              <a:t>s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350" spc="-419" baseline="49382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2400" spc="-1445" dirty="0">
                <a:latin typeface="Calibri"/>
                <a:cs typeface="Calibri"/>
              </a:rPr>
              <a:t>w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350" spc="-179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400" spc="-1080" dirty="0">
                <a:latin typeface="Calibri"/>
                <a:cs typeface="Calibri"/>
              </a:rPr>
              <a:t>e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an</a:t>
            </a:r>
            <a:r>
              <a:rPr sz="1350" spc="7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350" spc="-667" baseline="49382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400" spc="-575" dirty="0">
                <a:latin typeface="Calibri"/>
                <a:cs typeface="Calibri"/>
              </a:rPr>
              <a:t>c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350" spc="-397" baseline="49382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400" spc="-894" dirty="0">
                <a:latin typeface="Calibri"/>
                <a:cs typeface="Calibri"/>
              </a:rPr>
              <a:t>a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350" spc="-22" baseline="49382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2400" spc="-1050" dirty="0">
                <a:latin typeface="Calibri"/>
                <a:cs typeface="Calibri"/>
              </a:rPr>
              <a:t>n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350" spc="-97" baseline="49382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400" spc="-775" dirty="0">
                <a:latin typeface="Calibri"/>
                <a:cs typeface="Calibri"/>
              </a:rPr>
              <a:t>r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350" spc="-22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350" spc="-315" baseline="49382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2400" spc="-985" dirty="0">
                <a:latin typeface="Calibri"/>
                <a:cs typeface="Calibri"/>
              </a:rPr>
              <a:t>e</a:t>
            </a:r>
            <a:r>
              <a:rPr sz="1350" spc="-15" baseline="49382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350" spc="-607" baseline="49382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400" spc="-860" dirty="0">
                <a:latin typeface="Calibri"/>
                <a:cs typeface="Calibri"/>
              </a:rPr>
              <a:t>p</a:t>
            </a:r>
            <a:r>
              <a:rPr sz="1350" spc="-7" baseline="49382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350" baseline="49382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1350" spc="-104" baseline="4938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oduc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digi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ally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7669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Color Models </a:t>
            </a:r>
            <a:r>
              <a:rPr sz="3600" spc="-30" dirty="0"/>
              <a:t>for</a:t>
            </a:r>
            <a:r>
              <a:rPr sz="3600" spc="-25" dirty="0"/>
              <a:t> Hardware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32771"/>
            <a:ext cx="6624320" cy="9988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spc="-15" dirty="0">
                <a:latin typeface="Calibri"/>
                <a:cs typeface="Calibri"/>
              </a:rPr>
              <a:t>RGB </a:t>
            </a:r>
            <a:r>
              <a:rPr sz="2800" spc="-10" dirty="0">
                <a:latin typeface="Calibri"/>
                <a:cs typeface="Calibri"/>
              </a:rPr>
              <a:t>untuk monitor warna </a:t>
            </a:r>
            <a:r>
              <a:rPr sz="2800" spc="-5" dirty="0">
                <a:latin typeface="Calibri"/>
                <a:cs typeface="Calibri"/>
              </a:rPr>
              <a:t>dan </a:t>
            </a:r>
            <a:r>
              <a:rPr sz="2800" spc="-25" dirty="0">
                <a:latin typeface="Calibri"/>
                <a:cs typeface="Calibri"/>
              </a:rPr>
              <a:t>kamera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video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b="1" spc="-10" dirty="0">
                <a:latin typeface="Calibri"/>
                <a:cs typeface="Calibri"/>
              </a:rPr>
              <a:t>CMYK </a:t>
            </a:r>
            <a:r>
              <a:rPr sz="2800" spc="-10" dirty="0">
                <a:latin typeface="Calibri"/>
                <a:cs typeface="Calibri"/>
              </a:rPr>
              <a:t>untuk </a:t>
            </a:r>
            <a:r>
              <a:rPr sz="2800" spc="-15" dirty="0">
                <a:latin typeface="Calibri"/>
                <a:cs typeface="Calibri"/>
              </a:rPr>
              <a:t>printer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warna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180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190" y="2695948"/>
            <a:ext cx="4333549" cy="3733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RGB </a:t>
            </a:r>
            <a:r>
              <a:rPr sz="3600" spc="-5" dirty="0"/>
              <a:t>Color</a:t>
            </a:r>
            <a:r>
              <a:rPr sz="3600" dirty="0"/>
              <a:t> </a:t>
            </a:r>
            <a:r>
              <a:rPr sz="3600" spc="-5" dirty="0"/>
              <a:t>Model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7542" y="1736415"/>
            <a:ext cx="5565775" cy="8896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Standard </a:t>
            </a:r>
            <a:r>
              <a:rPr sz="2400" dirty="0">
                <a:latin typeface="Calibri"/>
                <a:cs typeface="Calibri"/>
              </a:rPr>
              <a:t>model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color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monitor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  <a:tab pos="4834890" algn="l"/>
              </a:tabLst>
            </a:pP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timulus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vi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9647" y="3133344"/>
            <a:ext cx="3067407" cy="282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21910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RGB</a:t>
            </a:r>
            <a:r>
              <a:rPr sz="3600" spc="-10" dirty="0"/>
              <a:t> Channels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8464" y="2196098"/>
            <a:ext cx="4351843" cy="3505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432886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RGB</a:t>
            </a:r>
            <a:r>
              <a:rPr sz="3600" spc="-10" dirty="0"/>
              <a:t> </a:t>
            </a:r>
            <a:r>
              <a:rPr sz="3600" spc="-20" dirty="0"/>
              <a:t>Colors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36415"/>
            <a:ext cx="7651750" cy="32899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Mayoritas sistem </a:t>
            </a:r>
            <a:r>
              <a:rPr sz="2400" spc="-10" dirty="0">
                <a:latin typeface="Calibri"/>
                <a:cs typeface="Calibri"/>
              </a:rPr>
              <a:t>dapat mereproduksi 256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warna.</a:t>
            </a:r>
            <a:endParaRPr sz="2400">
              <a:latin typeface="Calibri"/>
              <a:cs typeface="Calibri"/>
            </a:endParaRPr>
          </a:p>
          <a:p>
            <a:pPr marL="184785" marR="508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Antar </a:t>
            </a:r>
            <a:r>
              <a:rPr sz="2400" spc="-15" dirty="0">
                <a:latin typeface="Calibri"/>
                <a:cs typeface="Calibri"/>
              </a:rPr>
              <a:t>sistem/hardward </a:t>
            </a:r>
            <a:r>
              <a:rPr sz="2400" dirty="0">
                <a:latin typeface="Calibri"/>
                <a:cs typeface="Calibri"/>
              </a:rPr>
              <a:t>ada </a:t>
            </a:r>
            <a:r>
              <a:rPr sz="2400" spc="-20" dirty="0">
                <a:latin typeface="Calibri"/>
                <a:cs typeface="Calibri"/>
              </a:rPr>
              <a:t>banyak </a:t>
            </a:r>
            <a:r>
              <a:rPr sz="2400" spc="-5" dirty="0">
                <a:latin typeface="Calibri"/>
                <a:cs typeface="Calibri"/>
              </a:rPr>
              <a:t>variabel, jadi </a:t>
            </a:r>
            <a:r>
              <a:rPr sz="2400" spc="-10" dirty="0">
                <a:latin typeface="Calibri"/>
                <a:cs typeface="Calibri"/>
              </a:rPr>
              <a:t>dibutuhkan  </a:t>
            </a:r>
            <a:r>
              <a:rPr sz="2400" dirty="0">
                <a:latin typeface="Calibri"/>
                <a:cs typeface="Calibri"/>
              </a:rPr>
              <a:t>ada </a:t>
            </a:r>
            <a:r>
              <a:rPr sz="2400" spc="-10" dirty="0">
                <a:latin typeface="Calibri"/>
                <a:cs typeface="Calibri"/>
              </a:rPr>
              <a:t>subset </a:t>
            </a:r>
            <a:r>
              <a:rPr sz="2400" spc="-5" dirty="0">
                <a:latin typeface="Calibri"/>
                <a:cs typeface="Calibri"/>
              </a:rPr>
              <a:t>warna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selalu </a:t>
            </a:r>
            <a:r>
              <a:rPr sz="2400" spc="-10" dirty="0">
                <a:latin typeface="Calibri"/>
                <a:cs typeface="Calibri"/>
              </a:rPr>
              <a:t>dapat </a:t>
            </a:r>
            <a:r>
              <a:rPr sz="2400" spc="-15" dirty="0">
                <a:latin typeface="Calibri"/>
                <a:cs typeface="Calibri"/>
              </a:rPr>
              <a:t>direproduksi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reliably</a:t>
            </a:r>
            <a:endParaRPr sz="2400">
              <a:latin typeface="Calibri"/>
              <a:cs typeface="Calibri"/>
            </a:endParaRPr>
          </a:p>
          <a:p>
            <a:pPr marL="591185" lvl="1" indent="-236220">
              <a:lnSpc>
                <a:spcPts val="2510"/>
              </a:lnSpc>
              <a:spcBef>
                <a:spcPts val="120"/>
              </a:spcBef>
              <a:buFont typeface="Arial"/>
              <a:buChar char="•"/>
              <a:tabLst>
                <a:tab pos="591185" algn="l"/>
                <a:tab pos="591820" algn="l"/>
              </a:tabLst>
            </a:pPr>
            <a:r>
              <a:rPr sz="2200" spc="-25" dirty="0">
                <a:latin typeface="Calibri"/>
                <a:cs typeface="Calibri"/>
              </a:rPr>
              <a:t>Safe </a:t>
            </a:r>
            <a:r>
              <a:rPr sz="2200" spc="-15" dirty="0">
                <a:latin typeface="Calibri"/>
                <a:cs typeface="Calibri"/>
              </a:rPr>
              <a:t>RGB colors </a:t>
            </a:r>
            <a:r>
              <a:rPr sz="2200" spc="-5" dirty="0">
                <a:latin typeface="Calibri"/>
                <a:cs typeface="Calibri"/>
              </a:rPr>
              <a:t>/ </a:t>
            </a:r>
            <a:r>
              <a:rPr sz="2200" spc="-15" dirty="0">
                <a:latin typeface="Calibri"/>
                <a:cs typeface="Calibri"/>
              </a:rPr>
              <a:t>all-systems </a:t>
            </a:r>
            <a:r>
              <a:rPr sz="2200" spc="-20" dirty="0">
                <a:latin typeface="Calibri"/>
                <a:cs typeface="Calibri"/>
              </a:rPr>
              <a:t>safe </a:t>
            </a:r>
            <a:r>
              <a:rPr sz="2200" spc="-15" dirty="0">
                <a:latin typeface="Calibri"/>
                <a:cs typeface="Calibri"/>
              </a:rPr>
              <a:t>colors </a:t>
            </a:r>
            <a:r>
              <a:rPr sz="2200" spc="-5" dirty="0">
                <a:latin typeface="Calibri"/>
                <a:cs typeface="Calibri"/>
              </a:rPr>
              <a:t>/ </a:t>
            </a:r>
            <a:r>
              <a:rPr sz="2200" spc="-20" dirty="0">
                <a:latin typeface="Calibri"/>
                <a:cs typeface="Calibri"/>
              </a:rPr>
              <a:t>safe </a:t>
            </a:r>
            <a:r>
              <a:rPr sz="2200" spc="-30" dirty="0">
                <a:latin typeface="Calibri"/>
                <a:cs typeface="Calibri"/>
              </a:rPr>
              <a:t>Web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colors/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510"/>
              </a:lnSpc>
            </a:pPr>
            <a:r>
              <a:rPr sz="2200" spc="-20" dirty="0">
                <a:latin typeface="Calibri"/>
                <a:cs typeface="Calibri"/>
              </a:rPr>
              <a:t>safe </a:t>
            </a:r>
            <a:r>
              <a:rPr sz="2200" spc="-15" dirty="0">
                <a:latin typeface="Calibri"/>
                <a:cs typeface="Calibri"/>
              </a:rPr>
              <a:t>browser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colors.</a:t>
            </a:r>
            <a:endParaRPr sz="2200">
              <a:latin typeface="Calibri"/>
              <a:cs typeface="Calibri"/>
            </a:endParaRPr>
          </a:p>
          <a:p>
            <a:pPr marL="184785" marR="567055" indent="-172720">
              <a:lnSpc>
                <a:spcPts val="259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Dengan </a:t>
            </a:r>
            <a:r>
              <a:rPr sz="2400" spc="-10" dirty="0">
                <a:latin typeface="Calibri"/>
                <a:cs typeface="Calibri"/>
              </a:rPr>
              <a:t>variasi antar </a:t>
            </a:r>
            <a:r>
              <a:rPr sz="2400" spc="-15" dirty="0">
                <a:latin typeface="Calibri"/>
                <a:cs typeface="Calibri"/>
              </a:rPr>
              <a:t>sistem </a:t>
            </a:r>
            <a:r>
              <a:rPr sz="2400" spc="-5" dirty="0">
                <a:latin typeface="Calibri"/>
                <a:cs typeface="Calibri"/>
              </a:rPr>
              <a:t>warna bisa </a:t>
            </a:r>
            <a:r>
              <a:rPr sz="2400" spc="-10" dirty="0">
                <a:latin typeface="Calibri"/>
                <a:cs typeface="Calibri"/>
              </a:rPr>
              <a:t>diproses </a:t>
            </a:r>
            <a:r>
              <a:rPr sz="2400" spc="-15" dirty="0">
                <a:latin typeface="Calibri"/>
                <a:cs typeface="Calibri"/>
              </a:rPr>
              <a:t>dengan  </a:t>
            </a:r>
            <a:r>
              <a:rPr sz="2400" spc="-5" dirty="0">
                <a:latin typeface="Calibri"/>
                <a:cs typeface="Calibri"/>
              </a:rPr>
              <a:t>berbeda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ts val="2510"/>
              </a:lnSpc>
              <a:spcBef>
                <a:spcPts val="114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Kita </a:t>
            </a:r>
            <a:r>
              <a:rPr sz="2200" spc="-20" dirty="0">
                <a:latin typeface="Calibri"/>
                <a:cs typeface="Calibri"/>
              </a:rPr>
              <a:t>punya </a:t>
            </a:r>
            <a:r>
              <a:rPr sz="2200" spc="-5" dirty="0">
                <a:latin typeface="Calibri"/>
                <a:cs typeface="Calibri"/>
              </a:rPr>
              <a:t>216 </a:t>
            </a:r>
            <a:r>
              <a:rPr sz="2200" spc="-10" dirty="0">
                <a:latin typeface="Calibri"/>
                <a:cs typeface="Calibri"/>
              </a:rPr>
              <a:t>warna yang </a:t>
            </a:r>
            <a:r>
              <a:rPr sz="2200" spc="-5" dirty="0">
                <a:latin typeface="Calibri"/>
                <a:cs typeface="Calibri"/>
              </a:rPr>
              <a:t>bisa </a:t>
            </a:r>
            <a:r>
              <a:rPr sz="2200" spc="-15" dirty="0">
                <a:latin typeface="Calibri"/>
                <a:cs typeface="Calibri"/>
              </a:rPr>
              <a:t>direproduksi </a:t>
            </a:r>
            <a:r>
              <a:rPr sz="2200" spc="-5" dirty="0">
                <a:latin typeface="Calibri"/>
                <a:cs typeface="Calibri"/>
              </a:rPr>
              <a:t>semua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sistem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510"/>
              </a:lnSpc>
            </a:pPr>
            <a:r>
              <a:rPr sz="2200" spc="-20" dirty="0">
                <a:latin typeface="Calibri"/>
                <a:cs typeface="Calibri"/>
              </a:rPr>
              <a:t>secara </a:t>
            </a:r>
            <a:r>
              <a:rPr sz="2200" i="1" spc="-5" dirty="0">
                <a:latin typeface="Calibri"/>
                <a:cs typeface="Calibri"/>
              </a:rPr>
              <a:t>de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facto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03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30" dirty="0"/>
              <a:t>Warna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5083810" cy="30410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 </a:t>
            </a:r>
            <a:r>
              <a:rPr sz="2400" dirty="0">
                <a:latin typeface="Calibri"/>
                <a:cs typeface="Calibri"/>
              </a:rPr>
              <a:t>Primer </a:t>
            </a:r>
            <a:r>
              <a:rPr sz="2400" spc="-5" dirty="0">
                <a:latin typeface="Calibri"/>
                <a:cs typeface="Calibri"/>
              </a:rPr>
              <a:t>pada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cahaya: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R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B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Reproduksi </a:t>
            </a:r>
            <a:r>
              <a:rPr sz="2400" spc="-5" dirty="0">
                <a:latin typeface="Calibri"/>
                <a:cs typeface="Calibri"/>
              </a:rPr>
              <a:t>warna pada alat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elektronik?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Cahaya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Reproduksi </a:t>
            </a:r>
            <a:r>
              <a:rPr sz="2400" spc="-5" dirty="0">
                <a:latin typeface="Calibri"/>
                <a:cs typeface="Calibri"/>
              </a:rPr>
              <a:t>warna pada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cetak?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b="1" spc="-10" dirty="0">
                <a:latin typeface="Calibri"/>
                <a:cs typeface="Calibri"/>
              </a:rPr>
              <a:t>Pigmen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33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720090">
              <a:lnSpc>
                <a:spcPct val="100000"/>
              </a:lnSpc>
            </a:pPr>
            <a:r>
              <a:rPr sz="3200" spc="-20" dirty="0"/>
              <a:t>Warna </a:t>
            </a:r>
            <a:r>
              <a:rPr sz="3200" spc="-5" dirty="0"/>
              <a:t>Primer </a:t>
            </a:r>
            <a:r>
              <a:rPr sz="3200" dirty="0"/>
              <a:t>vs </a:t>
            </a:r>
            <a:r>
              <a:rPr sz="3200" spc="-5" dirty="0"/>
              <a:t>Sekunder </a:t>
            </a:r>
            <a:r>
              <a:rPr sz="3200" spc="-35" dirty="0"/>
              <a:t>Pada</a:t>
            </a:r>
            <a:r>
              <a:rPr sz="3200" spc="-114" dirty="0"/>
              <a:t> </a:t>
            </a:r>
            <a:r>
              <a:rPr sz="3200" spc="-20" dirty="0"/>
              <a:t>Pigmen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9412" y="5658611"/>
            <a:ext cx="3627120" cy="654050"/>
          </a:xfrm>
          <a:custGeom>
            <a:avLst/>
            <a:gdLst/>
            <a:ahLst/>
            <a:cxnLst/>
            <a:rect l="l" t="t" r="r" b="b"/>
            <a:pathLst>
              <a:path w="3627120" h="654050">
                <a:moveTo>
                  <a:pt x="3518154" y="0"/>
                </a:moveTo>
                <a:lnTo>
                  <a:pt x="108965" y="0"/>
                </a:lnTo>
                <a:lnTo>
                  <a:pt x="66549" y="8562"/>
                </a:lnTo>
                <a:lnTo>
                  <a:pt x="31913" y="31913"/>
                </a:lnTo>
                <a:lnTo>
                  <a:pt x="8562" y="66549"/>
                </a:lnTo>
                <a:lnTo>
                  <a:pt x="0" y="108965"/>
                </a:lnTo>
                <a:lnTo>
                  <a:pt x="0" y="544830"/>
                </a:lnTo>
                <a:lnTo>
                  <a:pt x="8562" y="587241"/>
                </a:lnTo>
                <a:lnTo>
                  <a:pt x="31913" y="621877"/>
                </a:lnTo>
                <a:lnTo>
                  <a:pt x="66549" y="645231"/>
                </a:lnTo>
                <a:lnTo>
                  <a:pt x="108965" y="653796"/>
                </a:lnTo>
                <a:lnTo>
                  <a:pt x="3518154" y="653796"/>
                </a:lnTo>
                <a:lnTo>
                  <a:pt x="3560575" y="645231"/>
                </a:lnTo>
                <a:lnTo>
                  <a:pt x="3595211" y="621877"/>
                </a:lnTo>
                <a:lnTo>
                  <a:pt x="3618559" y="587241"/>
                </a:lnTo>
                <a:lnTo>
                  <a:pt x="3627120" y="544830"/>
                </a:lnTo>
                <a:lnTo>
                  <a:pt x="3627120" y="108965"/>
                </a:lnTo>
                <a:lnTo>
                  <a:pt x="3618559" y="66549"/>
                </a:lnTo>
                <a:lnTo>
                  <a:pt x="3595211" y="31913"/>
                </a:lnTo>
                <a:lnTo>
                  <a:pt x="3560575" y="8562"/>
                </a:lnTo>
                <a:lnTo>
                  <a:pt x="3518154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12" y="5658611"/>
            <a:ext cx="3627120" cy="654050"/>
          </a:xfrm>
          <a:custGeom>
            <a:avLst/>
            <a:gdLst/>
            <a:ahLst/>
            <a:cxnLst/>
            <a:rect l="l" t="t" r="r" b="b"/>
            <a:pathLst>
              <a:path w="3627120" h="654050">
                <a:moveTo>
                  <a:pt x="0" y="108965"/>
                </a:moveTo>
                <a:lnTo>
                  <a:pt x="8562" y="66549"/>
                </a:lnTo>
                <a:lnTo>
                  <a:pt x="31913" y="31913"/>
                </a:lnTo>
                <a:lnTo>
                  <a:pt x="66549" y="8562"/>
                </a:lnTo>
                <a:lnTo>
                  <a:pt x="108965" y="0"/>
                </a:lnTo>
                <a:lnTo>
                  <a:pt x="3518154" y="0"/>
                </a:lnTo>
                <a:lnTo>
                  <a:pt x="3560575" y="8562"/>
                </a:lnTo>
                <a:lnTo>
                  <a:pt x="3595211" y="31913"/>
                </a:lnTo>
                <a:lnTo>
                  <a:pt x="3618559" y="66549"/>
                </a:lnTo>
                <a:lnTo>
                  <a:pt x="3627120" y="108965"/>
                </a:lnTo>
                <a:lnTo>
                  <a:pt x="3627120" y="544830"/>
                </a:lnTo>
                <a:lnTo>
                  <a:pt x="3618559" y="587241"/>
                </a:lnTo>
                <a:lnTo>
                  <a:pt x="3595211" y="621877"/>
                </a:lnTo>
                <a:lnTo>
                  <a:pt x="3560575" y="645231"/>
                </a:lnTo>
                <a:lnTo>
                  <a:pt x="3518154" y="653796"/>
                </a:lnTo>
                <a:lnTo>
                  <a:pt x="108965" y="653796"/>
                </a:lnTo>
                <a:lnTo>
                  <a:pt x="66549" y="645231"/>
                </a:lnTo>
                <a:lnTo>
                  <a:pt x="31913" y="621877"/>
                </a:lnTo>
                <a:lnTo>
                  <a:pt x="8562" y="587241"/>
                </a:lnTo>
                <a:lnTo>
                  <a:pt x="0" y="544830"/>
                </a:lnTo>
                <a:lnTo>
                  <a:pt x="0" y="108965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1780308"/>
            <a:ext cx="2808605" cy="4382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</a:t>
            </a:r>
            <a:r>
              <a:rPr sz="2400" spc="-5" dirty="0">
                <a:latin typeface="Calibri"/>
                <a:cs typeface="Calibri"/>
              </a:rPr>
              <a:t> primer: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magenta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cyan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yellow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Warna</a:t>
            </a:r>
            <a:r>
              <a:rPr sz="2400" spc="-10" dirty="0">
                <a:latin typeface="Calibri"/>
                <a:cs typeface="Calibri"/>
              </a:rPr>
              <a:t> sekunder: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red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green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blue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R+G+B: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black</a:t>
            </a:r>
            <a:endParaRPr sz="2400">
              <a:latin typeface="Calibri"/>
              <a:cs typeface="Calibri"/>
            </a:endParaRPr>
          </a:p>
          <a:p>
            <a:pPr marL="673100">
              <a:lnSpc>
                <a:spcPct val="100000"/>
              </a:lnSpc>
              <a:spcBef>
                <a:spcPts val="2145"/>
              </a:spcBef>
            </a:pPr>
            <a:r>
              <a:rPr sz="2400" spc="-10" dirty="0">
                <a:latin typeface="Calibri"/>
                <a:cs typeface="Calibri"/>
              </a:rPr>
              <a:t>Subtractive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30729" y="2309989"/>
            <a:ext cx="3781065" cy="351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231019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Model CMY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59661"/>
            <a:ext cx="7098030" cy="36855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785" marR="5080" indent="-17272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20" dirty="0">
                <a:latin typeface="Calibri"/>
                <a:cs typeface="Calibri"/>
              </a:rPr>
              <a:t>Cyan </a:t>
            </a:r>
            <a:r>
              <a:rPr sz="2800" spc="-15" dirty="0">
                <a:latin typeface="Calibri"/>
                <a:cs typeface="Calibri"/>
              </a:rPr>
              <a:t>Magenta </a:t>
            </a:r>
            <a:r>
              <a:rPr sz="2800" spc="-40" dirty="0">
                <a:latin typeface="Calibri"/>
                <a:cs typeface="Calibri"/>
              </a:rPr>
              <a:t>Yellow </a:t>
            </a:r>
            <a:r>
              <a:rPr sz="2800" spc="-5" dirty="0">
                <a:latin typeface="Calibri"/>
                <a:cs typeface="Calibri"/>
              </a:rPr>
              <a:t>(CMY) adalah </a:t>
            </a:r>
            <a:r>
              <a:rPr sz="2800" i="1" spc="-10" dirty="0">
                <a:latin typeface="Calibri"/>
                <a:cs typeface="Calibri"/>
              </a:rPr>
              <a:t>substractive  primaries</a:t>
            </a:r>
            <a:r>
              <a:rPr sz="2800" spc="-10" dirty="0">
                <a:latin typeface="Calibri"/>
                <a:cs typeface="Calibri"/>
              </a:rPr>
              <a:t>, untuk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pigmen.</a:t>
            </a:r>
            <a:endParaRPr sz="2800">
              <a:latin typeface="Calibri"/>
              <a:cs typeface="Calibri"/>
            </a:endParaRPr>
          </a:p>
          <a:p>
            <a:pPr marL="184785" marR="23495" indent="-172720">
              <a:lnSpc>
                <a:spcPts val="2690"/>
              </a:lnSpc>
              <a:spcBef>
                <a:spcPts val="2005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spc="-10" dirty="0">
                <a:latin typeface="Calibri"/>
                <a:cs typeface="Calibri"/>
              </a:rPr>
              <a:t>CMY digunakan </a:t>
            </a:r>
            <a:r>
              <a:rPr sz="2800" spc="-15" dirty="0">
                <a:latin typeface="Calibri"/>
                <a:cs typeface="Calibri"/>
              </a:rPr>
              <a:t>sebagai </a:t>
            </a:r>
            <a:r>
              <a:rPr sz="2800" i="1" spc="-10" dirty="0">
                <a:latin typeface="Calibri"/>
                <a:cs typeface="Calibri"/>
              </a:rPr>
              <a:t>color </a:t>
            </a:r>
            <a:r>
              <a:rPr sz="2800" i="1" spc="-5" dirty="0">
                <a:latin typeface="Calibri"/>
                <a:cs typeface="Calibri"/>
              </a:rPr>
              <a:t>model </a:t>
            </a:r>
            <a:r>
              <a:rPr sz="2800" spc="-10" dirty="0">
                <a:latin typeface="Calibri"/>
                <a:cs typeface="Calibri"/>
              </a:rPr>
              <a:t>bagi  </a:t>
            </a:r>
            <a:r>
              <a:rPr sz="2800" spc="-15" dirty="0">
                <a:latin typeface="Calibri"/>
                <a:cs typeface="Calibri"/>
              </a:rPr>
              <a:t>printer </a:t>
            </a:r>
            <a:r>
              <a:rPr sz="2800" spc="-5" dirty="0">
                <a:latin typeface="Calibri"/>
                <a:cs typeface="Calibri"/>
              </a:rPr>
              <a:t>dan </a:t>
            </a:r>
            <a:r>
              <a:rPr sz="2800" spc="-10" dirty="0">
                <a:latin typeface="Calibri"/>
                <a:cs typeface="Calibri"/>
              </a:rPr>
              <a:t>alat </a:t>
            </a:r>
            <a:r>
              <a:rPr sz="2800" spc="-15" dirty="0">
                <a:latin typeface="Calibri"/>
                <a:cs typeface="Calibri"/>
              </a:rPr>
              <a:t>cetak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lainnya.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10" dirty="0">
                <a:latin typeface="Calibri"/>
                <a:cs typeface="Calibri"/>
              </a:rPr>
              <a:t>CMYK</a:t>
            </a:r>
            <a:endParaRPr sz="28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K </a:t>
            </a:r>
            <a:r>
              <a:rPr sz="2600" spc="-5" dirty="0">
                <a:latin typeface="Calibri"/>
                <a:cs typeface="Calibri"/>
              </a:rPr>
              <a:t>adalah warna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HITAM</a:t>
            </a:r>
            <a:endParaRPr sz="2600">
              <a:latin typeface="Calibri"/>
              <a:cs typeface="Calibri"/>
            </a:endParaRPr>
          </a:p>
          <a:p>
            <a:pPr marL="527685" marR="173355" lvl="1" indent="-172720">
              <a:lnSpc>
                <a:spcPts val="2500"/>
              </a:lnSpc>
              <a:spcBef>
                <a:spcPts val="1575"/>
              </a:spcBef>
              <a:buFont typeface="Arial"/>
              <a:buChar char="•"/>
              <a:tabLst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CMY </a:t>
            </a:r>
            <a:r>
              <a:rPr sz="2600" spc="-5" dirty="0">
                <a:latin typeface="Calibri"/>
                <a:cs typeface="Calibri"/>
              </a:rPr>
              <a:t>dicampur </a:t>
            </a:r>
            <a:r>
              <a:rPr sz="2600" dirty="0">
                <a:latin typeface="Calibri"/>
                <a:cs typeface="Calibri"/>
              </a:rPr>
              <a:t>tidak </a:t>
            </a:r>
            <a:r>
              <a:rPr sz="2600" spc="-10" dirty="0">
                <a:latin typeface="Calibri"/>
                <a:cs typeface="Calibri"/>
              </a:rPr>
              <a:t>dapat </a:t>
            </a:r>
            <a:r>
              <a:rPr sz="2600" spc="-5" dirty="0">
                <a:latin typeface="Calibri"/>
                <a:cs typeface="Calibri"/>
              </a:rPr>
              <a:t>menghasilkan warna  </a:t>
            </a:r>
            <a:r>
              <a:rPr sz="2600" spc="-10" dirty="0">
                <a:latin typeface="Calibri"/>
                <a:cs typeface="Calibri"/>
              </a:rPr>
              <a:t>hitam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pekat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88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274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20"/>
              </a:spcBef>
            </a:pPr>
            <a:r>
              <a:rPr sz="3600" spc="-15" dirty="0"/>
              <a:t>RGB </a:t>
            </a:r>
            <a:r>
              <a:rPr sz="3600" b="0" dirty="0">
                <a:latin typeface="Cambria Math"/>
                <a:cs typeface="Cambria Math"/>
              </a:rPr>
              <a:t>↔</a:t>
            </a:r>
            <a:r>
              <a:rPr sz="3600" b="0" spc="20" dirty="0">
                <a:latin typeface="Cambria Math"/>
                <a:cs typeface="Cambria Math"/>
              </a:rPr>
              <a:t> </a:t>
            </a:r>
            <a:r>
              <a:rPr sz="3600" spc="-5" dirty="0"/>
              <a:t>CMY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6005195" cy="11976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Range nilai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RGB: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8-bit: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0-255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Jika </a:t>
            </a:r>
            <a:r>
              <a:rPr sz="2400" spc="-5" dirty="0">
                <a:latin typeface="Calibri"/>
                <a:cs typeface="Calibri"/>
              </a:rPr>
              <a:t>nilai </a:t>
            </a:r>
            <a:r>
              <a:rPr sz="2400" spc="-10" dirty="0">
                <a:latin typeface="Calibri"/>
                <a:cs typeface="Calibri"/>
              </a:rPr>
              <a:t>RGB </a:t>
            </a:r>
            <a:r>
              <a:rPr sz="2400" spc="-5" dirty="0">
                <a:latin typeface="Calibri"/>
                <a:cs typeface="Calibri"/>
              </a:rPr>
              <a:t>dinormalisasi </a:t>
            </a:r>
            <a:r>
              <a:rPr sz="2400" dirty="0">
                <a:latin typeface="Calibri"/>
                <a:cs typeface="Calibri"/>
              </a:rPr>
              <a:t>menjadi </a:t>
            </a:r>
            <a:r>
              <a:rPr sz="2400" spc="-15" dirty="0">
                <a:latin typeface="Calibri"/>
                <a:cs typeface="Calibri"/>
              </a:rPr>
              <a:t>range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[0,1]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721939"/>
            <a:ext cx="4765675" cy="7645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0" dirty="0">
                <a:latin typeface="Calibri"/>
                <a:cs typeface="Calibri"/>
              </a:rPr>
              <a:t>Var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K?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1, di mana </a:t>
            </a:r>
            <a:r>
              <a:rPr sz="2200" spc="-40" dirty="0">
                <a:latin typeface="Calibri"/>
                <a:cs typeface="Calibri"/>
              </a:rPr>
              <a:t>C,M,Y </a:t>
            </a:r>
            <a:r>
              <a:rPr sz="2200" spc="-15" dirty="0">
                <a:latin typeface="Calibri"/>
                <a:cs typeface="Calibri"/>
              </a:rPr>
              <a:t>semuanya </a:t>
            </a:r>
            <a:r>
              <a:rPr sz="2200" spc="-10" dirty="0">
                <a:latin typeface="Calibri"/>
                <a:cs typeface="Calibri"/>
              </a:rPr>
              <a:t>bernilai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1059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1025" y="15239"/>
                </a:lnTo>
                <a:lnTo>
                  <a:pt x="81025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1351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734" y="875030"/>
                </a:lnTo>
                <a:lnTo>
                  <a:pt x="30734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1059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1025" y="13970"/>
                </a:lnTo>
                <a:lnTo>
                  <a:pt x="8102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9744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0898" y="15239"/>
                </a:lnTo>
                <a:lnTo>
                  <a:pt x="8089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9744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606" y="875030"/>
                </a:lnTo>
                <a:lnTo>
                  <a:pt x="30606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9744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0898" y="13970"/>
                </a:lnTo>
                <a:lnTo>
                  <a:pt x="80898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5690" y="3176396"/>
            <a:ext cx="28511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𝐶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𝑀</a:t>
            </a:r>
            <a:endParaRPr sz="2400">
              <a:latin typeface="Cambria Math"/>
              <a:cs typeface="Cambria Math"/>
            </a:endParaRPr>
          </a:p>
          <a:p>
            <a:pPr marL="33655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𝐾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8129" y="3517772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08778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1025" y="15239"/>
                </a:lnTo>
                <a:lnTo>
                  <a:pt x="81025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9071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733" y="875030"/>
                </a:lnTo>
                <a:lnTo>
                  <a:pt x="30733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8778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1025" y="13970"/>
                </a:lnTo>
                <a:lnTo>
                  <a:pt x="8102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5000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0899" y="15239"/>
                </a:lnTo>
                <a:lnTo>
                  <a:pt x="80899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5000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607" y="875030"/>
                </a:lnTo>
                <a:lnTo>
                  <a:pt x="30607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5000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0899" y="13970"/>
                </a:lnTo>
                <a:lnTo>
                  <a:pt x="8089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20946" y="3176396"/>
            <a:ext cx="19494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9085" y="3517772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2595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1025" y="15239"/>
                </a:lnTo>
                <a:lnTo>
                  <a:pt x="81025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2886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734" y="875030"/>
                </a:lnTo>
                <a:lnTo>
                  <a:pt x="30734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22595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1025" y="13970"/>
                </a:lnTo>
                <a:lnTo>
                  <a:pt x="8102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9191" y="4185920"/>
            <a:ext cx="81280" cy="15240"/>
          </a:xfrm>
          <a:custGeom>
            <a:avLst/>
            <a:gdLst/>
            <a:ahLst/>
            <a:cxnLst/>
            <a:rect l="l" t="t" r="r" b="b"/>
            <a:pathLst>
              <a:path w="81279" h="15239">
                <a:moveTo>
                  <a:pt x="0" y="15239"/>
                </a:moveTo>
                <a:lnTo>
                  <a:pt x="80899" y="15239"/>
                </a:lnTo>
                <a:lnTo>
                  <a:pt x="80899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19191" y="3310890"/>
            <a:ext cx="31115" cy="875030"/>
          </a:xfrm>
          <a:custGeom>
            <a:avLst/>
            <a:gdLst/>
            <a:ahLst/>
            <a:cxnLst/>
            <a:rect l="l" t="t" r="r" b="b"/>
            <a:pathLst>
              <a:path w="31114" h="875029">
                <a:moveTo>
                  <a:pt x="0" y="875030"/>
                </a:moveTo>
                <a:lnTo>
                  <a:pt x="30607" y="875030"/>
                </a:lnTo>
                <a:lnTo>
                  <a:pt x="30607" y="0"/>
                </a:lnTo>
                <a:lnTo>
                  <a:pt x="0" y="0"/>
                </a:lnTo>
                <a:lnTo>
                  <a:pt x="0" y="87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9191" y="3296920"/>
            <a:ext cx="81280" cy="13970"/>
          </a:xfrm>
          <a:custGeom>
            <a:avLst/>
            <a:gdLst/>
            <a:ahLst/>
            <a:cxnLst/>
            <a:rect l="l" t="t" r="r" b="b"/>
            <a:pathLst>
              <a:path w="81279" h="13970">
                <a:moveTo>
                  <a:pt x="0" y="13970"/>
                </a:moveTo>
                <a:lnTo>
                  <a:pt x="80899" y="13970"/>
                </a:lnTo>
                <a:lnTo>
                  <a:pt x="8089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95391" y="3174872"/>
            <a:ext cx="226060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𝑅</a:t>
            </a:r>
            <a:endParaRPr sz="2400">
              <a:latin typeface="Cambria Math"/>
              <a:cs typeface="Cambria Math"/>
            </a:endParaRPr>
          </a:p>
          <a:p>
            <a:pPr marL="1397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𝐺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Cambria Math"/>
                <a:cs typeface="Cambria Math"/>
              </a:rPr>
              <a:t>𝐵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550333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RGB </a:t>
            </a:r>
            <a:r>
              <a:rPr sz="3600" spc="-5" dirty="0"/>
              <a:t>and CMY </a:t>
            </a:r>
            <a:r>
              <a:rPr sz="3600" dirty="0"/>
              <a:t>in a</a:t>
            </a:r>
            <a:r>
              <a:rPr sz="3600" spc="5" dirty="0"/>
              <a:t> </a:t>
            </a:r>
            <a:r>
              <a:rPr sz="3600" spc="-5" dirty="0"/>
              <a:t>Glance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7591425" cy="39300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Creating </a:t>
            </a:r>
            <a:r>
              <a:rPr sz="2400" spc="-15" dirty="0">
                <a:latin typeface="Calibri"/>
                <a:cs typeface="Calibri"/>
              </a:rPr>
              <a:t>colors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RGB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CMY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straightforward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Additive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subtractive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colors.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5" dirty="0">
                <a:latin typeface="Calibri"/>
                <a:cs typeface="Calibri"/>
              </a:rPr>
              <a:t>easy to convert colors from </a:t>
            </a:r>
            <a:r>
              <a:rPr sz="2400" spc="-10" dirty="0">
                <a:latin typeface="Calibri"/>
                <a:cs typeface="Calibri"/>
              </a:rPr>
              <a:t>RGB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CMY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vice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versa.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RGB: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easy to understand </a:t>
            </a:r>
            <a:r>
              <a:rPr sz="2400" spc="-5" dirty="0">
                <a:latin typeface="Calibri"/>
                <a:cs typeface="Calibri"/>
              </a:rPr>
              <a:t>based on human </a:t>
            </a:r>
            <a:r>
              <a:rPr sz="2400" spc="-10" dirty="0">
                <a:latin typeface="Calibri"/>
                <a:cs typeface="Calibri"/>
              </a:rPr>
              <a:t>photopic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vision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vision </a:t>
            </a:r>
            <a:r>
              <a:rPr sz="2200" spc="-15" dirty="0">
                <a:latin typeface="Calibri"/>
                <a:cs typeface="Calibri"/>
              </a:rPr>
              <a:t>captured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 R,G,B </a:t>
            </a:r>
            <a:r>
              <a:rPr sz="2200" spc="-15" dirty="0">
                <a:latin typeface="Calibri"/>
                <a:cs typeface="Calibri"/>
              </a:rPr>
              <a:t>cone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cells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RGB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CMY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dirty="0">
                <a:latin typeface="Calibri"/>
                <a:cs typeface="Calibri"/>
              </a:rPr>
              <a:t>ideal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But,</a:t>
            </a:r>
            <a:endParaRPr sz="2400">
              <a:latin typeface="Calibri"/>
              <a:cs typeface="Calibri"/>
            </a:endParaRPr>
          </a:p>
          <a:p>
            <a:pPr marL="527685" marR="5080" lvl="1" indent="-172720">
              <a:lnSpc>
                <a:spcPts val="2380"/>
              </a:lnSpc>
              <a:spcBef>
                <a:spcPts val="4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RGB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CMY are not </a:t>
            </a:r>
            <a:r>
              <a:rPr sz="2200" spc="-5" dirty="0">
                <a:latin typeface="Calibri"/>
                <a:cs typeface="Calibri"/>
              </a:rPr>
              <a:t>ideal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describe how </a:t>
            </a:r>
            <a:r>
              <a:rPr sz="2200" i="1" spc="-10" dirty="0">
                <a:latin typeface="Calibri"/>
                <a:cs typeface="Calibri"/>
              </a:rPr>
              <a:t>humans </a:t>
            </a:r>
            <a:r>
              <a:rPr sz="2200" spc="-15" dirty="0">
                <a:latin typeface="Calibri"/>
                <a:cs typeface="Calibri"/>
              </a:rPr>
              <a:t>perceieve  colors.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44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165" dirty="0"/>
              <a:t>Informasi </a:t>
            </a:r>
            <a:r>
              <a:rPr spc="-185" dirty="0"/>
              <a:t>dari </a:t>
            </a:r>
            <a:r>
              <a:rPr spc="-229" dirty="0"/>
              <a:t>Citra </a:t>
            </a:r>
            <a:r>
              <a:rPr spc="-250" dirty="0"/>
              <a:t>Dijital</a:t>
            </a:r>
            <a:r>
              <a:rPr spc="-445" dirty="0"/>
              <a:t> </a:t>
            </a:r>
            <a:r>
              <a:rPr spc="-185" dirty="0"/>
              <a:t>(2)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4650" y="1821179"/>
            <a:ext cx="6210935" cy="4052570"/>
            <a:chOff x="374650" y="1821179"/>
            <a:chExt cx="6210935" cy="4052570"/>
          </a:xfrm>
        </p:grpSpPr>
        <p:sp>
          <p:nvSpPr>
            <p:cNvPr id="5" name="object 5"/>
            <p:cNvSpPr/>
            <p:nvPr/>
          </p:nvSpPr>
          <p:spPr>
            <a:xfrm>
              <a:off x="445007" y="1821179"/>
              <a:ext cx="6140195" cy="403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6626" y="2017013"/>
              <a:ext cx="5932805" cy="3841750"/>
            </a:xfrm>
            <a:custGeom>
              <a:avLst/>
              <a:gdLst/>
              <a:ahLst/>
              <a:cxnLst/>
              <a:rect l="l" t="t" r="r" b="b"/>
              <a:pathLst>
                <a:path w="5932805" h="3841750">
                  <a:moveTo>
                    <a:pt x="2642616" y="1002791"/>
                  </a:moveTo>
                  <a:lnTo>
                    <a:pt x="2593848" y="2308987"/>
                  </a:lnTo>
                </a:path>
                <a:path w="5932805" h="3841750">
                  <a:moveTo>
                    <a:pt x="3336036" y="1511808"/>
                  </a:moveTo>
                  <a:lnTo>
                    <a:pt x="3336036" y="2288159"/>
                  </a:lnTo>
                </a:path>
                <a:path w="5932805" h="3841750">
                  <a:moveTo>
                    <a:pt x="3360420" y="2313432"/>
                  </a:moveTo>
                  <a:lnTo>
                    <a:pt x="5932551" y="3841597"/>
                  </a:lnTo>
                </a:path>
                <a:path w="5932805" h="3841750">
                  <a:moveTo>
                    <a:pt x="2560193" y="2351532"/>
                  </a:moveTo>
                  <a:lnTo>
                    <a:pt x="0" y="3426333"/>
                  </a:lnTo>
                </a:path>
                <a:path w="5932805" h="3841750">
                  <a:moveTo>
                    <a:pt x="3335528" y="2331720"/>
                  </a:moveTo>
                  <a:lnTo>
                    <a:pt x="2552700" y="2352929"/>
                  </a:lnTo>
                </a:path>
                <a:path w="5932805" h="3841750">
                  <a:moveTo>
                    <a:pt x="3336036" y="1506347"/>
                  </a:moveTo>
                  <a:lnTo>
                    <a:pt x="3969385" y="336803"/>
                  </a:lnTo>
                </a:path>
                <a:path w="5932805" h="3841750">
                  <a:moveTo>
                    <a:pt x="2656586" y="1006856"/>
                  </a:moveTo>
                  <a:lnTo>
                    <a:pt x="2257044" y="0"/>
                  </a:lnTo>
                </a:path>
              </a:pathLst>
            </a:custGeom>
            <a:ln w="2895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" y="2546603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2225040" y="603504"/>
                  </a:moveTo>
                  <a:lnTo>
                    <a:pt x="1557527" y="603504"/>
                  </a:lnTo>
                  <a:lnTo>
                    <a:pt x="2426335" y="760476"/>
                  </a:lnTo>
                  <a:lnTo>
                    <a:pt x="2225040" y="603504"/>
                  </a:lnTo>
                  <a:close/>
                </a:path>
                <a:path w="2670175" h="760729">
                  <a:moveTo>
                    <a:pt x="2569464" y="0"/>
                  </a:moveTo>
                  <a:lnTo>
                    <a:pt x="100584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4" y="603504"/>
                  </a:lnTo>
                  <a:lnTo>
                    <a:pt x="2569464" y="603504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20"/>
                  </a:lnTo>
                  <a:lnTo>
                    <a:pt x="2670048" y="100584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2546603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4" y="0"/>
                  </a:lnTo>
                  <a:lnTo>
                    <a:pt x="1557527" y="0"/>
                  </a:lnTo>
                  <a:lnTo>
                    <a:pt x="222504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4"/>
                  </a:lnTo>
                  <a:lnTo>
                    <a:pt x="2670048" y="352044"/>
                  </a:lnTo>
                  <a:lnTo>
                    <a:pt x="2670048" y="502920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4"/>
                  </a:lnTo>
                  <a:lnTo>
                    <a:pt x="2225040" y="603504"/>
                  </a:lnTo>
                  <a:lnTo>
                    <a:pt x="2426335" y="760476"/>
                  </a:lnTo>
                  <a:lnTo>
                    <a:pt x="1557527" y="603504"/>
                  </a:lnTo>
                  <a:lnTo>
                    <a:pt x="100584" y="603504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20"/>
                  </a:lnTo>
                  <a:lnTo>
                    <a:pt x="0" y="352044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09029" y="1764918"/>
            <a:ext cx="2038985" cy="294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9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3D Scene  </a:t>
            </a:r>
            <a:r>
              <a:rPr sz="2200" spc="-45" dirty="0">
                <a:solidFill>
                  <a:srgbClr val="444D25"/>
                </a:solidFill>
                <a:latin typeface="Carlito"/>
                <a:cs typeface="Carlito"/>
              </a:rPr>
              <a:t>R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e</a:t>
            </a:r>
            <a:r>
              <a:rPr sz="2200" spc="-35" dirty="0">
                <a:solidFill>
                  <a:srgbClr val="444D25"/>
                </a:solidFill>
                <a:latin typeface="Carlito"/>
                <a:cs typeface="Carlito"/>
              </a:rPr>
              <a:t>c</a:t>
            </a:r>
            <a:r>
              <a:rPr sz="2200" dirty="0">
                <a:solidFill>
                  <a:srgbClr val="444D25"/>
                </a:solidFill>
                <a:latin typeface="Carlito"/>
                <a:cs typeface="Carlito"/>
              </a:rPr>
              <a:t>o</a:t>
            </a: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n</a:t>
            </a:r>
            <a:r>
              <a:rPr sz="2200" spc="-25" dirty="0">
                <a:solidFill>
                  <a:srgbClr val="444D25"/>
                </a:solidFill>
                <a:latin typeface="Carlito"/>
                <a:cs typeface="Carlito"/>
              </a:rPr>
              <a:t>s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truc</a:t>
            </a:r>
            <a:r>
              <a:rPr sz="2200" spc="-15" dirty="0">
                <a:solidFill>
                  <a:srgbClr val="444D25"/>
                </a:solidFill>
                <a:latin typeface="Carlito"/>
                <a:cs typeface="Carlito"/>
              </a:rPr>
              <a:t>t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i</a:t>
            </a:r>
            <a:r>
              <a:rPr sz="2200" dirty="0">
                <a:solidFill>
                  <a:srgbClr val="444D25"/>
                </a:solidFill>
                <a:latin typeface="Carlito"/>
                <a:cs typeface="Carlito"/>
              </a:rPr>
              <a:t>o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30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Detection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2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Segmentation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3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Recognition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2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3D</a:t>
            </a:r>
            <a:r>
              <a:rPr sz="2200" spc="-75" dirty="0">
                <a:solidFill>
                  <a:srgbClr val="444D25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Distance</a:t>
            </a:r>
            <a:endParaRPr sz="2200">
              <a:latin typeface="Carlito"/>
              <a:cs typeface="Carlito"/>
            </a:endParaRPr>
          </a:p>
          <a:p>
            <a:pPr marL="318770">
              <a:lnSpc>
                <a:spcPct val="100000"/>
              </a:lnSpc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Estimation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840" y="2546350"/>
            <a:ext cx="2435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Apakah </a:t>
            </a:r>
            <a:r>
              <a:rPr sz="1800" dirty="0">
                <a:latin typeface="Carlito"/>
                <a:cs typeface="Carlito"/>
              </a:rPr>
              <a:t>ada </a:t>
            </a:r>
            <a:r>
              <a:rPr sz="1800" spc="-5" dirty="0">
                <a:latin typeface="Carlito"/>
                <a:cs typeface="Carlito"/>
              </a:rPr>
              <a:t>objek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penting</a:t>
            </a:r>
            <a:endParaRPr sz="18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di dalam </a:t>
            </a:r>
            <a:r>
              <a:rPr sz="1800" spc="-10" dirty="0">
                <a:latin typeface="Carlito"/>
                <a:cs typeface="Carlito"/>
              </a:rPr>
              <a:t>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4650" y="1706626"/>
            <a:ext cx="2682875" cy="788670"/>
            <a:chOff x="374650" y="1706626"/>
            <a:chExt cx="2682875" cy="788670"/>
          </a:xfrm>
        </p:grpSpPr>
        <p:sp>
          <p:nvSpPr>
            <p:cNvPr id="12" name="object 12"/>
            <p:cNvSpPr/>
            <p:nvPr/>
          </p:nvSpPr>
          <p:spPr>
            <a:xfrm>
              <a:off x="381000" y="1712976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69">
                  <a:moveTo>
                    <a:pt x="2225040" y="603503"/>
                  </a:moveTo>
                  <a:lnTo>
                    <a:pt x="1557527" y="603503"/>
                  </a:lnTo>
                  <a:lnTo>
                    <a:pt x="2269871" y="775588"/>
                  </a:lnTo>
                  <a:lnTo>
                    <a:pt x="2225040" y="603503"/>
                  </a:lnTo>
                  <a:close/>
                </a:path>
                <a:path w="2670175" h="775969">
                  <a:moveTo>
                    <a:pt x="2569464" y="0"/>
                  </a:moveTo>
                  <a:lnTo>
                    <a:pt x="100584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4" y="603503"/>
                  </a:lnTo>
                  <a:lnTo>
                    <a:pt x="2569464" y="603503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20"/>
                  </a:lnTo>
                  <a:lnTo>
                    <a:pt x="2670048" y="100584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" y="1712976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69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4" y="0"/>
                  </a:lnTo>
                  <a:lnTo>
                    <a:pt x="1557527" y="0"/>
                  </a:lnTo>
                  <a:lnTo>
                    <a:pt x="222504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4"/>
                  </a:lnTo>
                  <a:lnTo>
                    <a:pt x="2670048" y="352044"/>
                  </a:lnTo>
                  <a:lnTo>
                    <a:pt x="2670048" y="502920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3"/>
                  </a:lnTo>
                  <a:lnTo>
                    <a:pt x="2225040" y="603503"/>
                  </a:lnTo>
                  <a:lnTo>
                    <a:pt x="2269871" y="775588"/>
                  </a:lnTo>
                  <a:lnTo>
                    <a:pt x="1557527" y="603503"/>
                  </a:lnTo>
                  <a:lnTo>
                    <a:pt x="100584" y="603503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20"/>
                  </a:lnTo>
                  <a:lnTo>
                    <a:pt x="0" y="352044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7230" y="1850516"/>
            <a:ext cx="243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Bagaimana stuktur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scene</a:t>
            </a:r>
            <a:r>
              <a:rPr sz="1800" spc="-5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7591" y="1711198"/>
            <a:ext cx="5253990" cy="4166235"/>
            <a:chOff x="1307591" y="1711198"/>
            <a:chExt cx="5253990" cy="4166235"/>
          </a:xfrm>
        </p:grpSpPr>
        <p:sp>
          <p:nvSpPr>
            <p:cNvPr id="16" name="object 16"/>
            <p:cNvSpPr/>
            <p:nvPr/>
          </p:nvSpPr>
          <p:spPr>
            <a:xfrm>
              <a:off x="2798825" y="4923282"/>
              <a:ext cx="1270" cy="935355"/>
            </a:xfrm>
            <a:custGeom>
              <a:avLst/>
              <a:gdLst/>
              <a:ahLst/>
              <a:cxnLst/>
              <a:rect l="l" t="t" r="r" b="b"/>
              <a:pathLst>
                <a:path w="1269" h="935354">
                  <a:moveTo>
                    <a:pt x="888" y="0"/>
                  </a:moveTo>
                  <a:lnTo>
                    <a:pt x="0" y="934935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641" y="4254246"/>
              <a:ext cx="4250690" cy="394970"/>
            </a:xfrm>
            <a:custGeom>
              <a:avLst/>
              <a:gdLst/>
              <a:ahLst/>
              <a:cxnLst/>
              <a:rect l="l" t="t" r="r" b="b"/>
              <a:pathLst>
                <a:path w="4250690" h="394970">
                  <a:moveTo>
                    <a:pt x="0" y="394715"/>
                  </a:moveTo>
                  <a:lnTo>
                    <a:pt x="1001268" y="394715"/>
                  </a:lnTo>
                  <a:lnTo>
                    <a:pt x="1001268" y="129539"/>
                  </a:lnTo>
                  <a:lnTo>
                    <a:pt x="0" y="129539"/>
                  </a:lnTo>
                  <a:lnTo>
                    <a:pt x="0" y="394715"/>
                  </a:lnTo>
                  <a:close/>
                </a:path>
                <a:path w="4250690" h="394970">
                  <a:moveTo>
                    <a:pt x="2118360" y="236219"/>
                  </a:moveTo>
                  <a:lnTo>
                    <a:pt x="2346960" y="236219"/>
                  </a:lnTo>
                  <a:lnTo>
                    <a:pt x="2346960" y="51815"/>
                  </a:lnTo>
                  <a:lnTo>
                    <a:pt x="2118360" y="51815"/>
                  </a:lnTo>
                  <a:lnTo>
                    <a:pt x="2118360" y="236219"/>
                  </a:lnTo>
                  <a:close/>
                </a:path>
                <a:path w="4250690" h="394970">
                  <a:moveTo>
                    <a:pt x="1815084" y="240791"/>
                  </a:moveTo>
                  <a:lnTo>
                    <a:pt x="2043684" y="240791"/>
                  </a:lnTo>
                  <a:lnTo>
                    <a:pt x="2043684" y="54863"/>
                  </a:lnTo>
                  <a:lnTo>
                    <a:pt x="1815084" y="54863"/>
                  </a:lnTo>
                  <a:lnTo>
                    <a:pt x="1815084" y="240791"/>
                  </a:lnTo>
                  <a:close/>
                </a:path>
                <a:path w="4250690" h="394970">
                  <a:moveTo>
                    <a:pt x="3246120" y="364235"/>
                  </a:moveTo>
                  <a:lnTo>
                    <a:pt x="4250436" y="364235"/>
                  </a:lnTo>
                  <a:lnTo>
                    <a:pt x="4250436" y="0"/>
                  </a:lnTo>
                  <a:lnTo>
                    <a:pt x="3246120" y="0"/>
                  </a:lnTo>
                  <a:lnTo>
                    <a:pt x="3246120" y="36423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4675" y="1717548"/>
              <a:ext cx="2670175" cy="764540"/>
            </a:xfrm>
            <a:custGeom>
              <a:avLst/>
              <a:gdLst/>
              <a:ahLst/>
              <a:cxnLst/>
              <a:rect l="l" t="t" r="r" b="b"/>
              <a:pathLst>
                <a:path w="2670175" h="764539">
                  <a:moveTo>
                    <a:pt x="1112520" y="605027"/>
                  </a:moveTo>
                  <a:lnTo>
                    <a:pt x="445008" y="605027"/>
                  </a:lnTo>
                  <a:lnTo>
                    <a:pt x="319913" y="764031"/>
                  </a:lnTo>
                  <a:lnTo>
                    <a:pt x="1112520" y="605027"/>
                  </a:lnTo>
                  <a:close/>
                </a:path>
                <a:path w="2670175" h="764539">
                  <a:moveTo>
                    <a:pt x="2569210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2569210" y="605027"/>
                  </a:lnTo>
                  <a:lnTo>
                    <a:pt x="2608486" y="597112"/>
                  </a:lnTo>
                  <a:lnTo>
                    <a:pt x="2640536" y="575516"/>
                  </a:lnTo>
                  <a:lnTo>
                    <a:pt x="2662132" y="543466"/>
                  </a:lnTo>
                  <a:lnTo>
                    <a:pt x="2670048" y="504189"/>
                  </a:lnTo>
                  <a:lnTo>
                    <a:pt x="2670048" y="100837"/>
                  </a:lnTo>
                  <a:lnTo>
                    <a:pt x="2662132" y="61561"/>
                  </a:lnTo>
                  <a:lnTo>
                    <a:pt x="2640536" y="29511"/>
                  </a:lnTo>
                  <a:lnTo>
                    <a:pt x="2608486" y="7915"/>
                  </a:lnTo>
                  <a:lnTo>
                    <a:pt x="2569210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4675" y="1717548"/>
              <a:ext cx="2670175" cy="764540"/>
            </a:xfrm>
            <a:custGeom>
              <a:avLst/>
              <a:gdLst/>
              <a:ahLst/>
              <a:cxnLst/>
              <a:rect l="l" t="t" r="r" b="b"/>
              <a:pathLst>
                <a:path w="2670175" h="764539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445008" y="0"/>
                  </a:lnTo>
                  <a:lnTo>
                    <a:pt x="1112520" y="0"/>
                  </a:lnTo>
                  <a:lnTo>
                    <a:pt x="2569210" y="0"/>
                  </a:lnTo>
                  <a:lnTo>
                    <a:pt x="2608486" y="7915"/>
                  </a:lnTo>
                  <a:lnTo>
                    <a:pt x="2640536" y="29511"/>
                  </a:lnTo>
                  <a:lnTo>
                    <a:pt x="2662132" y="61561"/>
                  </a:lnTo>
                  <a:lnTo>
                    <a:pt x="2670048" y="100837"/>
                  </a:lnTo>
                  <a:lnTo>
                    <a:pt x="2670048" y="352932"/>
                  </a:lnTo>
                  <a:lnTo>
                    <a:pt x="2670048" y="504189"/>
                  </a:lnTo>
                  <a:lnTo>
                    <a:pt x="2662132" y="543466"/>
                  </a:lnTo>
                  <a:lnTo>
                    <a:pt x="2640536" y="575516"/>
                  </a:lnTo>
                  <a:lnTo>
                    <a:pt x="2608486" y="597112"/>
                  </a:lnTo>
                  <a:lnTo>
                    <a:pt x="2569210" y="605027"/>
                  </a:lnTo>
                  <a:lnTo>
                    <a:pt x="1112520" y="605027"/>
                  </a:lnTo>
                  <a:lnTo>
                    <a:pt x="319913" y="764031"/>
                  </a:lnTo>
                  <a:lnTo>
                    <a:pt x="445008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352932"/>
                  </a:lnTo>
                  <a:lnTo>
                    <a:pt x="0" y="100837"/>
                  </a:lnTo>
                  <a:close/>
                </a:path>
              </a:pathLst>
            </a:custGeom>
            <a:ln w="12191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80360" y="5180076"/>
            <a:ext cx="302260" cy="36893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5665" y="1717928"/>
            <a:ext cx="2068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Objek </a:t>
            </a:r>
            <a:r>
              <a:rPr sz="1800" dirty="0">
                <a:latin typeface="Carlito"/>
                <a:cs typeface="Carlito"/>
              </a:rPr>
              <a:t>apa </a:t>
            </a:r>
            <a:r>
              <a:rPr sz="1800" spc="-10" dirty="0">
                <a:latin typeface="Carlito"/>
                <a:cs typeface="Carlito"/>
              </a:rPr>
              <a:t>yang </a:t>
            </a:r>
            <a:r>
              <a:rPr sz="1800" dirty="0">
                <a:latin typeface="Carlito"/>
                <a:cs typeface="Carlito"/>
              </a:rPr>
              <a:t>ada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di</a:t>
            </a:r>
            <a:endParaRPr sz="18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dalam</a:t>
            </a:r>
            <a:r>
              <a:rPr sz="1800" spc="-10" dirty="0">
                <a:latin typeface="Carlito"/>
                <a:cs typeface="Carlito"/>
              </a:rPr>
              <a:t> 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78326" y="2505201"/>
            <a:ext cx="2682875" cy="788670"/>
            <a:chOff x="3878326" y="2505201"/>
            <a:chExt cx="2682875" cy="788670"/>
          </a:xfrm>
        </p:grpSpPr>
        <p:sp>
          <p:nvSpPr>
            <p:cNvPr id="23" name="object 23"/>
            <p:cNvSpPr/>
            <p:nvPr/>
          </p:nvSpPr>
          <p:spPr>
            <a:xfrm>
              <a:off x="3884676" y="2511551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70">
                  <a:moveTo>
                    <a:pt x="1112520" y="603503"/>
                  </a:moveTo>
                  <a:lnTo>
                    <a:pt x="445008" y="603503"/>
                  </a:lnTo>
                  <a:lnTo>
                    <a:pt x="414020" y="775588"/>
                  </a:lnTo>
                  <a:lnTo>
                    <a:pt x="1112520" y="603503"/>
                  </a:lnTo>
                  <a:close/>
                </a:path>
                <a:path w="2670175" h="775970">
                  <a:moveTo>
                    <a:pt x="256946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2569464" y="603503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20"/>
                  </a:lnTo>
                  <a:lnTo>
                    <a:pt x="2670048" y="100584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4676" y="2511551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70">
                  <a:moveTo>
                    <a:pt x="0" y="100584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445008" y="0"/>
                  </a:lnTo>
                  <a:lnTo>
                    <a:pt x="111252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4"/>
                  </a:lnTo>
                  <a:lnTo>
                    <a:pt x="2670048" y="352044"/>
                  </a:lnTo>
                  <a:lnTo>
                    <a:pt x="2670048" y="502920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3"/>
                  </a:lnTo>
                  <a:lnTo>
                    <a:pt x="1112520" y="603503"/>
                  </a:lnTo>
                  <a:lnTo>
                    <a:pt x="414020" y="775588"/>
                  </a:lnTo>
                  <a:lnTo>
                    <a:pt x="445008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20"/>
                  </a:lnTo>
                  <a:lnTo>
                    <a:pt x="0" y="352044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226814" y="2511933"/>
            <a:ext cx="1986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Di </a:t>
            </a:r>
            <a:r>
              <a:rPr sz="1800" dirty="0">
                <a:latin typeface="Carlito"/>
                <a:cs typeface="Carlito"/>
              </a:rPr>
              <a:t>mana </a:t>
            </a:r>
            <a:r>
              <a:rPr sz="1800" spc="-5" dirty="0">
                <a:latin typeface="Carlito"/>
                <a:cs typeface="Carlito"/>
              </a:rPr>
              <a:t>(sejauh </a:t>
            </a:r>
            <a:r>
              <a:rPr sz="1800" dirty="0">
                <a:latin typeface="Carlito"/>
                <a:cs typeface="Carlito"/>
              </a:rPr>
              <a:t>apa)  </a:t>
            </a:r>
            <a:r>
              <a:rPr sz="1800" spc="-10" dirty="0">
                <a:latin typeface="Carlito"/>
                <a:cs typeface="Carlito"/>
              </a:rPr>
              <a:t>letak </a:t>
            </a:r>
            <a:r>
              <a:rPr sz="1800" spc="-5" dirty="0">
                <a:latin typeface="Carlito"/>
                <a:cs typeface="Carlito"/>
              </a:rPr>
              <a:t>objek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tersebut?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9337" y="4226814"/>
            <a:ext cx="4998720" cy="782320"/>
          </a:xfrm>
          <a:custGeom>
            <a:avLst/>
            <a:gdLst/>
            <a:ahLst/>
            <a:cxnLst/>
            <a:rect l="l" t="t" r="r" b="b"/>
            <a:pathLst>
              <a:path w="4998720" h="782320">
                <a:moveTo>
                  <a:pt x="1894332" y="658368"/>
                </a:moveTo>
                <a:lnTo>
                  <a:pt x="2104644" y="658368"/>
                </a:lnTo>
                <a:lnTo>
                  <a:pt x="2104644" y="27431"/>
                </a:lnTo>
                <a:lnTo>
                  <a:pt x="1894332" y="27431"/>
                </a:lnTo>
                <a:lnTo>
                  <a:pt x="1894332" y="658368"/>
                </a:lnTo>
                <a:close/>
              </a:path>
              <a:path w="4998720" h="782320">
                <a:moveTo>
                  <a:pt x="4532376" y="554736"/>
                </a:moveTo>
                <a:lnTo>
                  <a:pt x="4674108" y="554736"/>
                </a:lnTo>
                <a:lnTo>
                  <a:pt x="4674108" y="0"/>
                </a:lnTo>
                <a:lnTo>
                  <a:pt x="4532376" y="0"/>
                </a:lnTo>
                <a:lnTo>
                  <a:pt x="4532376" y="554736"/>
                </a:lnTo>
                <a:close/>
              </a:path>
              <a:path w="4998720" h="782320">
                <a:moveTo>
                  <a:pt x="4786884" y="524256"/>
                </a:moveTo>
                <a:lnTo>
                  <a:pt x="4998720" y="524256"/>
                </a:lnTo>
                <a:lnTo>
                  <a:pt x="4998720" y="56387"/>
                </a:lnTo>
                <a:lnTo>
                  <a:pt x="4786884" y="56387"/>
                </a:lnTo>
                <a:lnTo>
                  <a:pt x="4786884" y="524256"/>
                </a:lnTo>
                <a:close/>
              </a:path>
              <a:path w="4998720" h="782320">
                <a:moveTo>
                  <a:pt x="0" y="781812"/>
                </a:moveTo>
                <a:lnTo>
                  <a:pt x="257556" y="781812"/>
                </a:lnTo>
                <a:lnTo>
                  <a:pt x="257556" y="38100"/>
                </a:lnTo>
                <a:lnTo>
                  <a:pt x="0" y="38100"/>
                </a:lnTo>
                <a:lnTo>
                  <a:pt x="0" y="781812"/>
                </a:lnTo>
                <a:close/>
              </a:path>
              <a:path w="4998720" h="782320">
                <a:moveTo>
                  <a:pt x="4283964" y="554736"/>
                </a:moveTo>
                <a:lnTo>
                  <a:pt x="4495800" y="554736"/>
                </a:lnTo>
                <a:lnTo>
                  <a:pt x="4495800" y="42672"/>
                </a:lnTo>
                <a:lnTo>
                  <a:pt x="4283964" y="42672"/>
                </a:lnTo>
                <a:lnTo>
                  <a:pt x="4283964" y="554736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202436" y="5939028"/>
            <a:ext cx="6741159" cy="706120"/>
            <a:chOff x="1202436" y="5939028"/>
            <a:chExt cx="6741159" cy="706120"/>
          </a:xfrm>
        </p:grpSpPr>
        <p:sp>
          <p:nvSpPr>
            <p:cNvPr id="28" name="object 28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6612890" y="0"/>
                  </a:moveTo>
                  <a:lnTo>
                    <a:pt x="115570" y="0"/>
                  </a:lnTo>
                  <a:lnTo>
                    <a:pt x="70583" y="9081"/>
                  </a:lnTo>
                  <a:lnTo>
                    <a:pt x="33848" y="33848"/>
                  </a:lnTo>
                  <a:lnTo>
                    <a:pt x="9081" y="70583"/>
                  </a:lnTo>
                  <a:lnTo>
                    <a:pt x="0" y="115569"/>
                  </a:lnTo>
                  <a:lnTo>
                    <a:pt x="0" y="577850"/>
                  </a:lnTo>
                  <a:lnTo>
                    <a:pt x="9081" y="622836"/>
                  </a:lnTo>
                  <a:lnTo>
                    <a:pt x="33848" y="659571"/>
                  </a:lnTo>
                  <a:lnTo>
                    <a:pt x="70583" y="684338"/>
                  </a:lnTo>
                  <a:lnTo>
                    <a:pt x="115570" y="693419"/>
                  </a:lnTo>
                  <a:lnTo>
                    <a:pt x="6612890" y="693419"/>
                  </a:lnTo>
                  <a:lnTo>
                    <a:pt x="6657897" y="684338"/>
                  </a:lnTo>
                  <a:lnTo>
                    <a:pt x="6694630" y="659571"/>
                  </a:lnTo>
                  <a:lnTo>
                    <a:pt x="6719385" y="622836"/>
                  </a:lnTo>
                  <a:lnTo>
                    <a:pt x="6728460" y="577850"/>
                  </a:lnTo>
                  <a:lnTo>
                    <a:pt x="6728460" y="115569"/>
                  </a:lnTo>
                  <a:lnTo>
                    <a:pt x="6719385" y="70583"/>
                  </a:lnTo>
                  <a:lnTo>
                    <a:pt x="6694630" y="33848"/>
                  </a:lnTo>
                  <a:lnTo>
                    <a:pt x="6657897" y="9081"/>
                  </a:lnTo>
                  <a:lnTo>
                    <a:pt x="6612890" y="0"/>
                  </a:lnTo>
                  <a:close/>
                </a:path>
              </a:pathLst>
            </a:custGeom>
            <a:solidFill>
              <a:srgbClr val="9C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0" y="115569"/>
                  </a:moveTo>
                  <a:lnTo>
                    <a:pt x="9081" y="70583"/>
                  </a:lnTo>
                  <a:lnTo>
                    <a:pt x="33848" y="33848"/>
                  </a:lnTo>
                  <a:lnTo>
                    <a:pt x="70583" y="9081"/>
                  </a:lnTo>
                  <a:lnTo>
                    <a:pt x="115570" y="0"/>
                  </a:lnTo>
                  <a:lnTo>
                    <a:pt x="6612890" y="0"/>
                  </a:lnTo>
                  <a:lnTo>
                    <a:pt x="6657897" y="9081"/>
                  </a:lnTo>
                  <a:lnTo>
                    <a:pt x="6694630" y="33848"/>
                  </a:lnTo>
                  <a:lnTo>
                    <a:pt x="6719385" y="70583"/>
                  </a:lnTo>
                  <a:lnTo>
                    <a:pt x="6728460" y="115569"/>
                  </a:lnTo>
                  <a:lnTo>
                    <a:pt x="6728460" y="577850"/>
                  </a:lnTo>
                  <a:lnTo>
                    <a:pt x="6719385" y="622836"/>
                  </a:lnTo>
                  <a:lnTo>
                    <a:pt x="6694630" y="659571"/>
                  </a:lnTo>
                  <a:lnTo>
                    <a:pt x="6657897" y="684338"/>
                  </a:lnTo>
                  <a:lnTo>
                    <a:pt x="6612890" y="693419"/>
                  </a:lnTo>
                  <a:lnTo>
                    <a:pt x="115570" y="693419"/>
                  </a:lnTo>
                  <a:lnTo>
                    <a:pt x="70583" y="684338"/>
                  </a:lnTo>
                  <a:lnTo>
                    <a:pt x="33848" y="659571"/>
                  </a:lnTo>
                  <a:lnTo>
                    <a:pt x="9081" y="622836"/>
                  </a:lnTo>
                  <a:lnTo>
                    <a:pt x="0" y="577850"/>
                  </a:lnTo>
                  <a:lnTo>
                    <a:pt x="0" y="115569"/>
                  </a:lnTo>
                  <a:close/>
                </a:path>
              </a:pathLst>
            </a:custGeom>
            <a:ln w="12192">
              <a:solidFill>
                <a:srgbClr val="705F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11092" y="6112865"/>
            <a:ext cx="2325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Carlito"/>
                <a:cs typeface="Carlito"/>
              </a:rPr>
              <a:t>DATA</a:t>
            </a:r>
            <a:r>
              <a:rPr sz="2000" spc="-35" dirty="0">
                <a:latin typeface="Wingdings"/>
                <a:cs typeface="Wingdings"/>
              </a:rPr>
              <a:t></a:t>
            </a:r>
            <a:r>
              <a:rPr sz="2000" spc="-35" dirty="0">
                <a:latin typeface="Carlito"/>
                <a:cs typeface="Carlito"/>
              </a:rPr>
              <a:t>INFORMATION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471159" y="4808220"/>
            <a:ext cx="902335" cy="368935"/>
          </a:xfrm>
          <a:prstGeom prst="rect">
            <a:avLst/>
          </a:prstGeom>
          <a:solidFill>
            <a:srgbClr val="FFFFFF"/>
          </a:solidFill>
          <a:ln w="9144">
            <a:solidFill>
              <a:srgbClr val="00FF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solidFill>
                  <a:srgbClr val="00FF00"/>
                </a:solidFill>
                <a:latin typeface="Carlito"/>
                <a:cs typeface="Carlito"/>
              </a:rPr>
              <a:t>Person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2663" y="4759452"/>
            <a:ext cx="588645" cy="368935"/>
          </a:xfrm>
          <a:prstGeom prst="rect">
            <a:avLst/>
          </a:prstGeom>
          <a:solidFill>
            <a:srgbClr val="FFFFFF"/>
          </a:solidFill>
          <a:ln w="9144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Car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HSI (also known </a:t>
            </a:r>
            <a:r>
              <a:rPr sz="3600" dirty="0"/>
              <a:t>as </a:t>
            </a:r>
            <a:r>
              <a:rPr sz="3600" spc="-10" dirty="0"/>
              <a:t>HSV </a:t>
            </a:r>
            <a:r>
              <a:rPr sz="3600" dirty="0"/>
              <a:t>/</a:t>
            </a:r>
            <a:r>
              <a:rPr sz="3600" spc="-45" dirty="0"/>
              <a:t> </a:t>
            </a:r>
            <a:r>
              <a:rPr sz="3600" spc="-5" dirty="0"/>
              <a:t>HSL)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699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Hue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095066"/>
            <a:ext cx="1480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Saturation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4387672"/>
            <a:ext cx="1273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Intensity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3144" y="2385060"/>
            <a:ext cx="6077711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3144" y="3736847"/>
            <a:ext cx="6077711" cy="367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3144" y="5151120"/>
            <a:ext cx="6077711" cy="295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3701771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HSV </a:t>
            </a:r>
            <a:r>
              <a:rPr sz="3600" dirty="0"/>
              <a:t>/ </a:t>
            </a:r>
            <a:r>
              <a:rPr sz="3600" spc="-5" dirty="0"/>
              <a:t>HSL </a:t>
            </a:r>
            <a:r>
              <a:rPr sz="3600" dirty="0"/>
              <a:t>/</a:t>
            </a:r>
            <a:r>
              <a:rPr sz="3600" spc="-60" dirty="0"/>
              <a:t> </a:t>
            </a:r>
            <a:r>
              <a:rPr sz="3600" spc="-5" dirty="0"/>
              <a:t>HSI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1082" y="1865609"/>
            <a:ext cx="6390126" cy="420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979969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4645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35"/>
              </a:spcBef>
            </a:pPr>
            <a:r>
              <a:rPr sz="3600" spc="-10" dirty="0"/>
              <a:t>RGB</a:t>
            </a:r>
            <a:r>
              <a:rPr sz="3600" b="0" spc="-10" dirty="0">
                <a:latin typeface="Cambria Math"/>
                <a:cs typeface="Cambria Math"/>
              </a:rPr>
              <a:t>→</a:t>
            </a:r>
            <a:r>
              <a:rPr sz="3600" spc="-10" dirty="0"/>
              <a:t>HSI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1273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Intensity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665603"/>
            <a:ext cx="148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Saturation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526917"/>
            <a:ext cx="69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Hue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2122" y="2145664"/>
            <a:ext cx="142240" cy="17145"/>
          </a:xfrm>
          <a:custGeom>
            <a:avLst/>
            <a:gdLst/>
            <a:ahLst/>
            <a:cxnLst/>
            <a:rect l="l" t="t" r="r" b="b"/>
            <a:pathLst>
              <a:path w="142239" h="17144">
                <a:moveTo>
                  <a:pt x="141732" y="0"/>
                </a:moveTo>
                <a:lnTo>
                  <a:pt x="0" y="0"/>
                </a:lnTo>
                <a:lnTo>
                  <a:pt x="0" y="16763"/>
                </a:lnTo>
                <a:lnTo>
                  <a:pt x="141732" y="16763"/>
                </a:lnTo>
                <a:lnTo>
                  <a:pt x="141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0058" y="1767586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0058" y="2130679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4194" y="1959305"/>
            <a:ext cx="19773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2460" algn="l"/>
              </a:tabLst>
            </a:pPr>
            <a:r>
              <a:rPr sz="2000" dirty="0">
                <a:latin typeface="Cambria Math"/>
                <a:cs typeface="Cambria Math"/>
              </a:rPr>
              <a:t>𝐼</a:t>
            </a:r>
            <a:r>
              <a:rPr sz="2000" spc="1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(𝑅 + 𝐺 +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𝐵)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6700" y="2954527"/>
            <a:ext cx="885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𝑆 = 1</a:t>
            </a:r>
            <a:r>
              <a:rPr sz="2000" spc="1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4942" y="3140201"/>
            <a:ext cx="1332230" cy="17145"/>
          </a:xfrm>
          <a:custGeom>
            <a:avLst/>
            <a:gdLst/>
            <a:ahLst/>
            <a:cxnLst/>
            <a:rect l="l" t="t" r="r" b="b"/>
            <a:pathLst>
              <a:path w="1332229" h="17144">
                <a:moveTo>
                  <a:pt x="1331976" y="0"/>
                </a:moveTo>
                <a:lnTo>
                  <a:pt x="0" y="0"/>
                </a:lnTo>
                <a:lnTo>
                  <a:pt x="0" y="16763"/>
                </a:lnTo>
                <a:lnTo>
                  <a:pt x="1331976" y="16763"/>
                </a:lnTo>
                <a:lnTo>
                  <a:pt x="1331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7238" y="2762504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7295" y="3201416"/>
            <a:ext cx="1287780" cy="236220"/>
          </a:xfrm>
          <a:custGeom>
            <a:avLst/>
            <a:gdLst/>
            <a:ahLst/>
            <a:cxnLst/>
            <a:rect l="l" t="t" r="r" b="b"/>
            <a:pathLst>
              <a:path w="1287779" h="236220">
                <a:moveTo>
                  <a:pt x="1212595" y="0"/>
                </a:moveTo>
                <a:lnTo>
                  <a:pt x="1209166" y="9525"/>
                </a:lnTo>
                <a:lnTo>
                  <a:pt x="1222807" y="15430"/>
                </a:lnTo>
                <a:lnTo>
                  <a:pt x="1234566" y="23622"/>
                </a:lnTo>
                <a:lnTo>
                  <a:pt x="1258421" y="61652"/>
                </a:lnTo>
                <a:lnTo>
                  <a:pt x="1266189" y="116712"/>
                </a:lnTo>
                <a:lnTo>
                  <a:pt x="1265328" y="137477"/>
                </a:lnTo>
                <a:lnTo>
                  <a:pt x="1252219" y="188341"/>
                </a:lnTo>
                <a:lnTo>
                  <a:pt x="1223002" y="220184"/>
                </a:lnTo>
                <a:lnTo>
                  <a:pt x="1209547" y="226187"/>
                </a:lnTo>
                <a:lnTo>
                  <a:pt x="1212595" y="235712"/>
                </a:lnTo>
                <a:lnTo>
                  <a:pt x="1257583" y="208994"/>
                </a:lnTo>
                <a:lnTo>
                  <a:pt x="1282922" y="159591"/>
                </a:lnTo>
                <a:lnTo>
                  <a:pt x="1287779" y="117856"/>
                </a:lnTo>
                <a:lnTo>
                  <a:pt x="1286563" y="96281"/>
                </a:lnTo>
                <a:lnTo>
                  <a:pt x="1276796" y="57991"/>
                </a:lnTo>
                <a:lnTo>
                  <a:pt x="1244600" y="15065"/>
                </a:lnTo>
                <a:lnTo>
                  <a:pt x="1229645" y="6145"/>
                </a:lnTo>
                <a:lnTo>
                  <a:pt x="1212595" y="0"/>
                </a:lnTo>
                <a:close/>
              </a:path>
              <a:path w="1287779" h="236220">
                <a:moveTo>
                  <a:pt x="75183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4" y="139574"/>
                </a:lnTo>
                <a:lnTo>
                  <a:pt x="10929" y="177917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184"/>
                </a:lnTo>
                <a:lnTo>
                  <a:pt x="53165" y="211883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28034" y="3125216"/>
            <a:ext cx="1140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𝑅 + 𝐺 +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𝐵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7526" y="2954527"/>
            <a:ext cx="1539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[min(𝑅, </a:t>
            </a:r>
            <a:r>
              <a:rPr sz="2000" spc="45" dirty="0">
                <a:latin typeface="Cambria Math"/>
                <a:cs typeface="Cambria Math"/>
              </a:rPr>
              <a:t>𝐺,</a:t>
            </a:r>
            <a:r>
              <a:rPr sz="2000" spc="-280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𝐵)]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9455" y="4166361"/>
            <a:ext cx="387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555" dirty="0">
                <a:latin typeface="Cambria Math"/>
                <a:cs typeface="Cambria Math"/>
              </a:rPr>
              <a:t> 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3609" y="3997197"/>
            <a:ext cx="1379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2000" dirty="0">
                <a:latin typeface="Cambria Math"/>
                <a:cs typeface="Cambria Math"/>
              </a:rPr>
              <a:t>𝜃	𝑖𝑓 𝐵 ≤</a:t>
            </a:r>
            <a:r>
              <a:rPr sz="2000" spc="2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0644" y="4312361"/>
            <a:ext cx="2106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43635" algn="l"/>
              </a:tabLst>
            </a:pPr>
            <a:r>
              <a:rPr sz="2000" spc="-5" dirty="0">
                <a:latin typeface="Cambria Math"/>
                <a:cs typeface="Cambria Math"/>
              </a:rPr>
              <a:t>360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𝜃	𝑖𝑓 𝐵 &gt;</a:t>
            </a:r>
            <a:r>
              <a:rPr sz="2000" spc="25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76727" y="5155819"/>
            <a:ext cx="1167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𝜃 =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cos</a:t>
            </a:r>
            <a:r>
              <a:rPr sz="2175" spc="30" baseline="28735" dirty="0">
                <a:latin typeface="Cambria Math"/>
                <a:cs typeface="Cambria Math"/>
              </a:rPr>
              <a:t>−1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77004" y="4875910"/>
            <a:ext cx="3665854" cy="946150"/>
          </a:xfrm>
          <a:custGeom>
            <a:avLst/>
            <a:gdLst/>
            <a:ahLst/>
            <a:cxnLst/>
            <a:rect l="l" t="t" r="r" b="b"/>
            <a:pathLst>
              <a:path w="3665854" h="946150">
                <a:moveTo>
                  <a:pt x="3528060" y="0"/>
                </a:moveTo>
                <a:lnTo>
                  <a:pt x="3519678" y="8508"/>
                </a:lnTo>
                <a:lnTo>
                  <a:pt x="3546992" y="49016"/>
                </a:lnTo>
                <a:lnTo>
                  <a:pt x="3570843" y="95678"/>
                </a:lnTo>
                <a:lnTo>
                  <a:pt x="3591240" y="148508"/>
                </a:lnTo>
                <a:lnTo>
                  <a:pt x="3608197" y="207518"/>
                </a:lnTo>
                <a:lnTo>
                  <a:pt x="3619169" y="257903"/>
                </a:lnTo>
                <a:lnTo>
                  <a:pt x="3627704" y="309550"/>
                </a:lnTo>
                <a:lnTo>
                  <a:pt x="3633800" y="362472"/>
                </a:lnTo>
                <a:lnTo>
                  <a:pt x="3637457" y="416679"/>
                </a:lnTo>
                <a:lnTo>
                  <a:pt x="3638674" y="472313"/>
                </a:lnTo>
                <a:lnTo>
                  <a:pt x="3637457" y="526501"/>
                </a:lnTo>
                <a:lnTo>
                  <a:pt x="3633800" y="580025"/>
                </a:lnTo>
                <a:lnTo>
                  <a:pt x="3627704" y="632760"/>
                </a:lnTo>
                <a:lnTo>
                  <a:pt x="3619169" y="684705"/>
                </a:lnTo>
                <a:lnTo>
                  <a:pt x="3608197" y="735863"/>
                </a:lnTo>
                <a:lnTo>
                  <a:pt x="3591240" y="796028"/>
                </a:lnTo>
                <a:lnTo>
                  <a:pt x="3570843" y="849707"/>
                </a:lnTo>
                <a:lnTo>
                  <a:pt x="3546992" y="896903"/>
                </a:lnTo>
                <a:lnTo>
                  <a:pt x="3519678" y="937615"/>
                </a:lnTo>
                <a:lnTo>
                  <a:pt x="3528060" y="945934"/>
                </a:lnTo>
                <a:lnTo>
                  <a:pt x="3558041" y="906002"/>
                </a:lnTo>
                <a:lnTo>
                  <a:pt x="3584749" y="859150"/>
                </a:lnTo>
                <a:lnTo>
                  <a:pt x="3608195" y="805375"/>
                </a:lnTo>
                <a:lnTo>
                  <a:pt x="3628390" y="744677"/>
                </a:lnTo>
                <a:lnTo>
                  <a:pt x="3641818" y="692718"/>
                </a:lnTo>
                <a:lnTo>
                  <a:pt x="3652241" y="639500"/>
                </a:lnTo>
                <a:lnTo>
                  <a:pt x="3659671" y="585024"/>
                </a:lnTo>
                <a:lnTo>
                  <a:pt x="3664120" y="529294"/>
                </a:lnTo>
                <a:lnTo>
                  <a:pt x="3665597" y="472185"/>
                </a:lnTo>
                <a:lnTo>
                  <a:pt x="3664120" y="414263"/>
                </a:lnTo>
                <a:lnTo>
                  <a:pt x="3659671" y="357921"/>
                </a:lnTo>
                <a:lnTo>
                  <a:pt x="3652241" y="303286"/>
                </a:lnTo>
                <a:lnTo>
                  <a:pt x="3641818" y="250357"/>
                </a:lnTo>
                <a:lnTo>
                  <a:pt x="3628390" y="199136"/>
                </a:lnTo>
                <a:lnTo>
                  <a:pt x="3608195" y="139463"/>
                </a:lnTo>
                <a:lnTo>
                  <a:pt x="3584749" y="86375"/>
                </a:lnTo>
                <a:lnTo>
                  <a:pt x="3558041" y="39883"/>
                </a:lnTo>
                <a:lnTo>
                  <a:pt x="3528060" y="0"/>
                </a:lnTo>
                <a:close/>
              </a:path>
              <a:path w="3665854" h="946150">
                <a:moveTo>
                  <a:pt x="137541" y="0"/>
                </a:moveTo>
                <a:lnTo>
                  <a:pt x="107539" y="39883"/>
                </a:lnTo>
                <a:lnTo>
                  <a:pt x="80787" y="86375"/>
                </a:lnTo>
                <a:lnTo>
                  <a:pt x="57298" y="139463"/>
                </a:lnTo>
                <a:lnTo>
                  <a:pt x="37084" y="199136"/>
                </a:lnTo>
                <a:lnTo>
                  <a:pt x="23717" y="250357"/>
                </a:lnTo>
                <a:lnTo>
                  <a:pt x="13331" y="303286"/>
                </a:lnTo>
                <a:lnTo>
                  <a:pt x="5921" y="357921"/>
                </a:lnTo>
                <a:lnTo>
                  <a:pt x="1479" y="414263"/>
                </a:lnTo>
                <a:lnTo>
                  <a:pt x="0" y="472313"/>
                </a:lnTo>
                <a:lnTo>
                  <a:pt x="1479" y="529294"/>
                </a:lnTo>
                <a:lnTo>
                  <a:pt x="5921" y="585024"/>
                </a:lnTo>
                <a:lnTo>
                  <a:pt x="13331" y="639500"/>
                </a:lnTo>
                <a:lnTo>
                  <a:pt x="23717" y="692718"/>
                </a:lnTo>
                <a:lnTo>
                  <a:pt x="37084" y="744677"/>
                </a:lnTo>
                <a:lnTo>
                  <a:pt x="57298" y="805375"/>
                </a:lnTo>
                <a:lnTo>
                  <a:pt x="80787" y="859150"/>
                </a:lnTo>
                <a:lnTo>
                  <a:pt x="107539" y="906002"/>
                </a:lnTo>
                <a:lnTo>
                  <a:pt x="137541" y="945934"/>
                </a:lnTo>
                <a:lnTo>
                  <a:pt x="145796" y="937615"/>
                </a:lnTo>
                <a:lnTo>
                  <a:pt x="118481" y="896903"/>
                </a:lnTo>
                <a:lnTo>
                  <a:pt x="94630" y="849707"/>
                </a:lnTo>
                <a:lnTo>
                  <a:pt x="74233" y="796028"/>
                </a:lnTo>
                <a:lnTo>
                  <a:pt x="57277" y="735863"/>
                </a:lnTo>
                <a:lnTo>
                  <a:pt x="46366" y="684705"/>
                </a:lnTo>
                <a:lnTo>
                  <a:pt x="37869" y="632760"/>
                </a:lnTo>
                <a:lnTo>
                  <a:pt x="31792" y="580025"/>
                </a:lnTo>
                <a:lnTo>
                  <a:pt x="28142" y="526501"/>
                </a:lnTo>
                <a:lnTo>
                  <a:pt x="26924" y="472185"/>
                </a:lnTo>
                <a:lnTo>
                  <a:pt x="28143" y="416679"/>
                </a:lnTo>
                <a:lnTo>
                  <a:pt x="31800" y="362472"/>
                </a:lnTo>
                <a:lnTo>
                  <a:pt x="37896" y="309550"/>
                </a:lnTo>
                <a:lnTo>
                  <a:pt x="46431" y="257903"/>
                </a:lnTo>
                <a:lnTo>
                  <a:pt x="57404" y="207518"/>
                </a:lnTo>
                <a:lnTo>
                  <a:pt x="74358" y="148508"/>
                </a:lnTo>
                <a:lnTo>
                  <a:pt x="94742" y="95678"/>
                </a:lnTo>
                <a:lnTo>
                  <a:pt x="118554" y="49016"/>
                </a:lnTo>
                <a:lnTo>
                  <a:pt x="145796" y="8508"/>
                </a:lnTo>
                <a:lnTo>
                  <a:pt x="137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1183" y="5340984"/>
            <a:ext cx="3357879" cy="17145"/>
          </a:xfrm>
          <a:custGeom>
            <a:avLst/>
            <a:gdLst/>
            <a:ahLst/>
            <a:cxnLst/>
            <a:rect l="l" t="t" r="r" b="b"/>
            <a:pathLst>
              <a:path w="3357879" h="17145">
                <a:moveTo>
                  <a:pt x="3357371" y="0"/>
                </a:moveTo>
                <a:lnTo>
                  <a:pt x="0" y="0"/>
                </a:lnTo>
                <a:lnTo>
                  <a:pt x="0" y="16763"/>
                </a:lnTo>
                <a:lnTo>
                  <a:pt x="3357371" y="16763"/>
                </a:lnTo>
                <a:lnTo>
                  <a:pt x="3357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1910" y="5100192"/>
            <a:ext cx="142240" cy="17145"/>
          </a:xfrm>
          <a:custGeom>
            <a:avLst/>
            <a:gdLst/>
            <a:ahLst/>
            <a:cxnLst/>
            <a:rect l="l" t="t" r="r" b="b"/>
            <a:pathLst>
              <a:path w="142239" h="17145">
                <a:moveTo>
                  <a:pt x="141732" y="0"/>
                </a:moveTo>
                <a:lnTo>
                  <a:pt x="0" y="0"/>
                </a:lnTo>
                <a:lnTo>
                  <a:pt x="0" y="16763"/>
                </a:lnTo>
                <a:lnTo>
                  <a:pt x="141732" y="16763"/>
                </a:lnTo>
                <a:lnTo>
                  <a:pt x="141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09846" y="5043042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7059" y="4990719"/>
            <a:ext cx="809625" cy="236220"/>
          </a:xfrm>
          <a:custGeom>
            <a:avLst/>
            <a:gdLst/>
            <a:ahLst/>
            <a:cxnLst/>
            <a:rect l="l" t="t" r="r" b="b"/>
            <a:pathLst>
              <a:path w="809625" h="236220">
                <a:moveTo>
                  <a:pt x="734060" y="0"/>
                </a:moveTo>
                <a:lnTo>
                  <a:pt x="730630" y="9524"/>
                </a:lnTo>
                <a:lnTo>
                  <a:pt x="744271" y="15430"/>
                </a:lnTo>
                <a:lnTo>
                  <a:pt x="756030" y="23621"/>
                </a:lnTo>
                <a:lnTo>
                  <a:pt x="779885" y="61650"/>
                </a:lnTo>
                <a:lnTo>
                  <a:pt x="787653" y="116585"/>
                </a:lnTo>
                <a:lnTo>
                  <a:pt x="786792" y="137423"/>
                </a:lnTo>
                <a:lnTo>
                  <a:pt x="773683" y="188340"/>
                </a:lnTo>
                <a:lnTo>
                  <a:pt x="744466" y="220130"/>
                </a:lnTo>
                <a:lnTo>
                  <a:pt x="731012" y="226059"/>
                </a:lnTo>
                <a:lnTo>
                  <a:pt x="734060" y="235711"/>
                </a:lnTo>
                <a:lnTo>
                  <a:pt x="779047" y="208887"/>
                </a:lnTo>
                <a:lnTo>
                  <a:pt x="804386" y="159480"/>
                </a:lnTo>
                <a:lnTo>
                  <a:pt x="809243" y="117855"/>
                </a:lnTo>
                <a:lnTo>
                  <a:pt x="808027" y="96281"/>
                </a:lnTo>
                <a:lnTo>
                  <a:pt x="798260" y="57991"/>
                </a:lnTo>
                <a:lnTo>
                  <a:pt x="766063" y="15065"/>
                </a:lnTo>
                <a:lnTo>
                  <a:pt x="751109" y="6145"/>
                </a:lnTo>
                <a:lnTo>
                  <a:pt x="734060" y="0"/>
                </a:lnTo>
                <a:close/>
              </a:path>
              <a:path w="809625" h="236220">
                <a:moveTo>
                  <a:pt x="75183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5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3" y="235711"/>
                </a:lnTo>
                <a:lnTo>
                  <a:pt x="78231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5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4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71746" y="4915027"/>
            <a:ext cx="2464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35075" algn="l"/>
              </a:tabLst>
            </a:pPr>
            <a:r>
              <a:rPr sz="3000" baseline="33333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[  𝑅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	+ </a:t>
            </a:r>
            <a:r>
              <a:rPr sz="2000" spc="-5" dirty="0">
                <a:latin typeface="Cambria Math"/>
                <a:cs typeface="Cambria Math"/>
              </a:rPr>
              <a:t>(𝑅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10" dirty="0">
                <a:latin typeface="Cambria Math"/>
                <a:cs typeface="Cambria Math"/>
              </a:rPr>
              <a:t> 𝐵)]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35501" y="5406516"/>
            <a:ext cx="3353435" cy="316230"/>
          </a:xfrm>
          <a:custGeom>
            <a:avLst/>
            <a:gdLst/>
            <a:ahLst/>
            <a:cxnLst/>
            <a:rect l="l" t="t" r="r" b="b"/>
            <a:pathLst>
              <a:path w="3353434" h="316229">
                <a:moveTo>
                  <a:pt x="159258" y="127"/>
                </a:moveTo>
                <a:lnTo>
                  <a:pt x="83820" y="282829"/>
                </a:lnTo>
                <a:lnTo>
                  <a:pt x="40766" y="186893"/>
                </a:lnTo>
                <a:lnTo>
                  <a:pt x="0" y="205536"/>
                </a:lnTo>
                <a:lnTo>
                  <a:pt x="3937" y="214858"/>
                </a:lnTo>
                <a:lnTo>
                  <a:pt x="24891" y="205536"/>
                </a:lnTo>
                <a:lnTo>
                  <a:pt x="76326" y="316141"/>
                </a:lnTo>
                <a:lnTo>
                  <a:pt x="88391" y="316141"/>
                </a:lnTo>
                <a:lnTo>
                  <a:pt x="169163" y="16637"/>
                </a:lnTo>
                <a:lnTo>
                  <a:pt x="184658" y="16764"/>
                </a:lnTo>
                <a:lnTo>
                  <a:pt x="3353054" y="16764"/>
                </a:lnTo>
                <a:lnTo>
                  <a:pt x="3353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0903" y="5458586"/>
            <a:ext cx="809625" cy="236220"/>
          </a:xfrm>
          <a:custGeom>
            <a:avLst/>
            <a:gdLst/>
            <a:ahLst/>
            <a:cxnLst/>
            <a:rect l="l" t="t" r="r" b="b"/>
            <a:pathLst>
              <a:path w="809625" h="236220">
                <a:moveTo>
                  <a:pt x="734060" y="0"/>
                </a:moveTo>
                <a:lnTo>
                  <a:pt x="730631" y="9525"/>
                </a:lnTo>
                <a:lnTo>
                  <a:pt x="744271" y="15430"/>
                </a:lnTo>
                <a:lnTo>
                  <a:pt x="756031" y="23621"/>
                </a:lnTo>
                <a:lnTo>
                  <a:pt x="779885" y="61650"/>
                </a:lnTo>
                <a:lnTo>
                  <a:pt x="787654" y="116585"/>
                </a:lnTo>
                <a:lnTo>
                  <a:pt x="786792" y="137406"/>
                </a:lnTo>
                <a:lnTo>
                  <a:pt x="773684" y="188340"/>
                </a:lnTo>
                <a:lnTo>
                  <a:pt x="744466" y="220169"/>
                </a:lnTo>
                <a:lnTo>
                  <a:pt x="731012" y="226123"/>
                </a:lnTo>
                <a:lnTo>
                  <a:pt x="734060" y="235686"/>
                </a:lnTo>
                <a:lnTo>
                  <a:pt x="779047" y="208927"/>
                </a:lnTo>
                <a:lnTo>
                  <a:pt x="804386" y="159519"/>
                </a:lnTo>
                <a:lnTo>
                  <a:pt x="809244" y="117856"/>
                </a:lnTo>
                <a:lnTo>
                  <a:pt x="808027" y="96281"/>
                </a:lnTo>
                <a:lnTo>
                  <a:pt x="798260" y="57991"/>
                </a:lnTo>
                <a:lnTo>
                  <a:pt x="766063" y="15065"/>
                </a:lnTo>
                <a:lnTo>
                  <a:pt x="751109" y="6145"/>
                </a:lnTo>
                <a:lnTo>
                  <a:pt x="734060" y="0"/>
                </a:lnTo>
                <a:close/>
              </a:path>
              <a:path w="809625" h="236220">
                <a:moveTo>
                  <a:pt x="75184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4" y="139525"/>
                </a:lnTo>
                <a:lnTo>
                  <a:pt x="10929" y="177840"/>
                </a:lnTo>
                <a:lnTo>
                  <a:pt x="43068" y="220606"/>
                </a:lnTo>
                <a:lnTo>
                  <a:pt x="75184" y="235686"/>
                </a:lnTo>
                <a:lnTo>
                  <a:pt x="78232" y="226123"/>
                </a:lnTo>
                <a:lnTo>
                  <a:pt x="64775" y="220169"/>
                </a:lnTo>
                <a:lnTo>
                  <a:pt x="53165" y="211889"/>
                </a:lnTo>
                <a:lnTo>
                  <a:pt x="29338" y="173278"/>
                </a:lnTo>
                <a:lnTo>
                  <a:pt x="21462" y="116585"/>
                </a:lnTo>
                <a:lnTo>
                  <a:pt x="22342" y="96512"/>
                </a:lnTo>
                <a:lnTo>
                  <a:pt x="35433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82694" y="5382869"/>
            <a:ext cx="3244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[ 𝑅 − 𝐺 </a:t>
            </a:r>
            <a:r>
              <a:rPr sz="2175" spc="60" baseline="22988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(𝑅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10" dirty="0">
                <a:latin typeface="Cambria Math"/>
                <a:cs typeface="Cambria Math"/>
              </a:rPr>
              <a:t>𝐵)(𝐺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𝐵)]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941610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Color</a:t>
            </a:r>
            <a:r>
              <a:rPr spc="-40" dirty="0"/>
              <a:t> </a:t>
            </a:r>
            <a:r>
              <a:rPr spc="-5" dirty="0"/>
              <a:t>Theory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dirty="0"/>
              <a:t>Look it up</a:t>
            </a:r>
            <a:r>
              <a:rPr sz="3600" spc="-5" dirty="0"/>
              <a:t> </a:t>
            </a:r>
            <a:r>
              <a:rPr sz="3600" spc="-20" dirty="0"/>
              <a:t>yourselves..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70781"/>
            <a:ext cx="4785995" cy="16186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spc="-10" dirty="0">
                <a:latin typeface="Calibri"/>
                <a:cs typeface="Calibri"/>
              </a:rPr>
              <a:t>Color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systems:</a:t>
            </a:r>
            <a:endParaRPr sz="28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CIEXYZ, </a:t>
            </a:r>
            <a:r>
              <a:rPr sz="2400" spc="-5" dirty="0">
                <a:latin typeface="Calibri"/>
                <a:cs typeface="Calibri"/>
              </a:rPr>
              <a:t>CIELAB,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CIELUV,…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RGB variants: </a:t>
            </a:r>
            <a:r>
              <a:rPr sz="2400" spc="-15" dirty="0">
                <a:latin typeface="Calibri"/>
                <a:cs typeface="Calibri"/>
              </a:rPr>
              <a:t>sRGB, </a:t>
            </a:r>
            <a:r>
              <a:rPr sz="2400" dirty="0">
                <a:latin typeface="Calibri"/>
                <a:cs typeface="Calibri"/>
              </a:rPr>
              <a:t>Adobe </a:t>
            </a:r>
            <a:r>
              <a:rPr sz="2400" spc="-15" dirty="0">
                <a:latin typeface="Calibri"/>
                <a:cs typeface="Calibri"/>
              </a:rPr>
              <a:t>RGB,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8320" algn="l"/>
              </a:tabLst>
            </a:pPr>
            <a:r>
              <a:rPr sz="2400" spc="25" dirty="0">
                <a:latin typeface="Calibri"/>
                <a:cs typeface="Calibri"/>
              </a:rPr>
              <a:t>YIQ, </a:t>
            </a:r>
            <a:r>
              <a:rPr sz="2400" spc="-55" dirty="0">
                <a:latin typeface="Calibri"/>
                <a:cs typeface="Calibri"/>
              </a:rPr>
              <a:t>YUV,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YCbCr,…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335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484" y="2194034"/>
            <a:ext cx="5068316" cy="2388218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25"/>
              </a:spcBef>
            </a:pPr>
            <a:r>
              <a:rPr spc="-10" dirty="0"/>
              <a:t>Image</a:t>
            </a:r>
            <a:r>
              <a:rPr spc="-45" dirty="0"/>
              <a:t> </a:t>
            </a:r>
            <a:r>
              <a:rPr spc="-35" dirty="0"/>
              <a:t>Restoration</a:t>
            </a:r>
          </a:p>
          <a:p>
            <a:pPr marL="706120" marR="697230" algn="ctr">
              <a:lnSpc>
                <a:spcPct val="123400"/>
              </a:lnSpc>
              <a:spcBef>
                <a:spcPts val="80"/>
              </a:spcBef>
            </a:pPr>
            <a:r>
              <a:rPr lang="en-US" sz="2000" b="1" spc="-10" dirty="0">
                <a:latin typeface="Calibri"/>
                <a:cs typeface="Calibri"/>
              </a:rPr>
              <a:t>Muhammad </a:t>
            </a:r>
            <a:r>
              <a:rPr lang="en-US" sz="2000" b="1" spc="-10" dirty="0" err="1">
                <a:latin typeface="Calibri"/>
                <a:cs typeface="Calibri"/>
              </a:rPr>
              <a:t>Naufal</a:t>
            </a:r>
            <a:br>
              <a:rPr lang="en-US" sz="2000" b="0" spc="-10" dirty="0">
                <a:latin typeface="Calibri"/>
                <a:cs typeface="Calibri"/>
              </a:rPr>
            </a:br>
            <a:r>
              <a:rPr sz="2000" b="0" spc="-10" dirty="0">
                <a:latin typeface="Calibri"/>
                <a:cs typeface="Calibri"/>
              </a:rPr>
              <a:t>Semester </a:t>
            </a:r>
            <a:r>
              <a:rPr sz="2000" b="0" spc="-5" dirty="0" err="1">
                <a:latin typeface="Calibri"/>
                <a:cs typeface="Calibri"/>
              </a:rPr>
              <a:t>Gasal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201</a:t>
            </a:r>
            <a:r>
              <a:rPr lang="en-US" sz="2000" b="0" dirty="0">
                <a:latin typeface="Calibri"/>
                <a:cs typeface="Calibri"/>
              </a:rPr>
              <a:t>9</a:t>
            </a:r>
            <a:r>
              <a:rPr sz="2000" b="0" dirty="0">
                <a:latin typeface="Calibri"/>
                <a:cs typeface="Calibri"/>
              </a:rPr>
              <a:t>/20</a:t>
            </a:r>
            <a:r>
              <a:rPr lang="en-US" sz="2000" b="0" dirty="0">
                <a:latin typeface="Calibri"/>
                <a:cs typeface="Calibri"/>
              </a:rPr>
              <a:t>20</a:t>
            </a:r>
            <a:r>
              <a:rPr sz="2000" b="0" dirty="0">
                <a:latin typeface="Calibri"/>
                <a:cs typeface="Calibri"/>
              </a:rPr>
              <a:t> </a:t>
            </a:r>
            <a:br>
              <a:rPr lang="en-US" sz="2000" b="0" dirty="0">
                <a:latin typeface="Calibri"/>
                <a:cs typeface="Calibri"/>
              </a:rPr>
            </a:br>
            <a:r>
              <a:rPr lang="en-US" sz="2000" b="0" spc="-15" dirty="0">
                <a:latin typeface="Calibri"/>
                <a:cs typeface="Calibri"/>
              </a:rPr>
              <a:t>Teknik </a:t>
            </a:r>
            <a:r>
              <a:rPr lang="en-US" sz="2000" b="0" spc="-15" dirty="0" err="1">
                <a:latin typeface="Calibri"/>
                <a:cs typeface="Calibri"/>
              </a:rPr>
              <a:t>Komputer</a:t>
            </a:r>
            <a:br>
              <a:rPr lang="en-US" sz="2000" b="0" spc="-15" dirty="0">
                <a:latin typeface="Calibri"/>
                <a:cs typeface="Calibri"/>
              </a:rPr>
            </a:br>
            <a:r>
              <a:rPr lang="en-US" sz="2000" b="0" spc="-10" dirty="0" err="1">
                <a:latin typeface="Calibri"/>
                <a:cs typeface="Calibri"/>
              </a:rPr>
              <a:t>Politeknik</a:t>
            </a:r>
            <a:r>
              <a:rPr lang="en-US" sz="2000" b="0" spc="-10" dirty="0">
                <a:latin typeface="Calibri"/>
                <a:cs typeface="Calibri"/>
              </a:rPr>
              <a:t> </a:t>
            </a:r>
            <a:r>
              <a:rPr lang="en-US" sz="2000" b="0" spc="-10" dirty="0" err="1">
                <a:latin typeface="Calibri"/>
                <a:cs typeface="Calibri"/>
              </a:rPr>
              <a:t>Harapan</a:t>
            </a:r>
            <a:r>
              <a:rPr lang="en-US" sz="2000" b="0" spc="-10" dirty="0">
                <a:latin typeface="Calibri"/>
                <a:cs typeface="Calibri"/>
              </a:rPr>
              <a:t> Bersama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729ECC1-7C7E-FF40-91CD-C3915647FC64}"/>
              </a:ext>
            </a:extLst>
          </p:cNvPr>
          <p:cNvSpPr txBox="1">
            <a:spLocks/>
          </p:cNvSpPr>
          <p:nvPr/>
        </p:nvSpPr>
        <p:spPr>
          <a:xfrm>
            <a:off x="0" y="-69086"/>
            <a:ext cx="9144000" cy="888705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20090">
              <a:spcBef>
                <a:spcPts val="2610"/>
              </a:spcBef>
            </a:pPr>
            <a:endParaRPr lang="en-ID" kern="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0CE9041-C120-E54C-8BBE-4F12D397884E}"/>
              </a:ext>
            </a:extLst>
          </p:cNvPr>
          <p:cNvSpPr txBox="1">
            <a:spLocks/>
          </p:cNvSpPr>
          <p:nvPr/>
        </p:nvSpPr>
        <p:spPr>
          <a:xfrm>
            <a:off x="-36443" y="5969295"/>
            <a:ext cx="9144000" cy="888705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20090">
              <a:spcBef>
                <a:spcPts val="2610"/>
              </a:spcBef>
            </a:pPr>
            <a:endParaRPr lang="en-ID" kern="0" dirty="0"/>
          </a:p>
        </p:txBody>
      </p:sp>
    </p:spTree>
    <p:extLst>
      <p:ext uri="{BB962C8B-B14F-4D97-AF65-F5344CB8AC3E}">
        <p14:creationId xmlns:p14="http://schemas.microsoft.com/office/powerpoint/2010/main" val="274845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 Restoration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Review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52941"/>
            <a:ext cx="7704455" cy="16042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5420" algn="l"/>
              </a:tabLst>
            </a:pPr>
            <a:r>
              <a:rPr lang="en-ID" sz="2400" dirty="0" err="1"/>
              <a:t>Peningkatan</a:t>
            </a:r>
            <a:r>
              <a:rPr lang="en-ID" sz="2400" dirty="0"/>
              <a:t> </a:t>
            </a:r>
            <a:r>
              <a:rPr lang="en-ID" sz="2400" dirty="0" err="1"/>
              <a:t>citra</a:t>
            </a:r>
            <a:r>
              <a:rPr lang="en-ID" sz="2400" dirty="0"/>
              <a:t> </a:t>
            </a:r>
            <a:r>
              <a:rPr lang="en-ID" sz="2400" dirty="0" err="1"/>
              <a:t>bertujuan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citra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heuristik</a:t>
            </a:r>
            <a:r>
              <a:rPr lang="en-ID" sz="2400" dirty="0"/>
              <a:t> </a:t>
            </a:r>
            <a:r>
              <a:rPr lang="en-ID" sz="2400" dirty="0" err="1"/>
              <a:t>hingga</a:t>
            </a:r>
            <a:r>
              <a:rPr lang="en-ID" sz="2400" dirty="0"/>
              <a:t> </a:t>
            </a:r>
            <a:r>
              <a:rPr lang="en-ID" sz="2400" dirty="0" err="1"/>
              <a:t>mencapai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yang </a:t>
            </a:r>
            <a:r>
              <a:rPr lang="en-ID" sz="2400" dirty="0" err="1"/>
              <a:t>baik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visual. </a:t>
            </a:r>
          </a:p>
          <a:p>
            <a:pPr marL="184785" indent="-17272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5420" algn="l"/>
              </a:tabLst>
            </a:pPr>
            <a:r>
              <a:rPr lang="en-ID" sz="2400" dirty="0" err="1"/>
              <a:t>Restorasi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</a:t>
            </a:r>
            <a:r>
              <a:rPr lang="en-ID" sz="2400" dirty="0" err="1"/>
              <a:t>berupaya</a:t>
            </a:r>
            <a:r>
              <a:rPr lang="en-ID" sz="2400" dirty="0"/>
              <a:t> </a:t>
            </a:r>
            <a:r>
              <a:rPr lang="en-ID" sz="2400" dirty="0" err="1"/>
              <a:t>memulihkan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yang </a:t>
            </a:r>
            <a:r>
              <a:rPr lang="en-ID" sz="2400" dirty="0" err="1"/>
              <a:t>terdegradasi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berpacu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distorsi</a:t>
            </a:r>
            <a:r>
              <a:rPr lang="en-ID" sz="2400" dirty="0"/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878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Correlation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56105"/>
            <a:ext cx="7018020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of moving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filter </a:t>
            </a:r>
            <a:r>
              <a:rPr sz="2400" dirty="0">
                <a:latin typeface="Calibri"/>
                <a:cs typeface="Calibri"/>
              </a:rPr>
              <a:t>mask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computing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sum of </a:t>
            </a:r>
            <a:r>
              <a:rPr sz="2400" spc="-10" dirty="0">
                <a:latin typeface="Calibri"/>
                <a:cs typeface="Calibri"/>
              </a:rPr>
              <a:t>products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location.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8320" algn="l"/>
              </a:tabLst>
            </a:pPr>
            <a:r>
              <a:rPr sz="2400" spc="-5" dirty="0">
                <a:latin typeface="Calibri"/>
                <a:cs typeface="Calibri"/>
              </a:rPr>
              <a:t>Slide </a:t>
            </a:r>
            <a:r>
              <a:rPr sz="2400" spc="-10" dirty="0">
                <a:latin typeface="Calibri"/>
                <a:cs typeface="Calibri"/>
              </a:rPr>
              <a:t>filter </a:t>
            </a:r>
            <a:r>
              <a:rPr sz="2400" i="1" dirty="0">
                <a:latin typeface="Calibri"/>
                <a:cs typeface="Calibri"/>
              </a:rPr>
              <a:t>g(x) </a:t>
            </a:r>
            <a:r>
              <a:rPr sz="2400" i="1" spc="-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7568" y="3584447"/>
            <a:ext cx="2187023" cy="2089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695" y="3579876"/>
            <a:ext cx="2220595" cy="2098675"/>
          </a:xfrm>
          <a:custGeom>
            <a:avLst/>
            <a:gdLst/>
            <a:ahLst/>
            <a:cxnLst/>
            <a:rect l="l" t="t" r="r" b="b"/>
            <a:pathLst>
              <a:path w="2220595" h="2098675">
                <a:moveTo>
                  <a:pt x="0" y="2098548"/>
                </a:moveTo>
                <a:lnTo>
                  <a:pt x="2220468" y="2098548"/>
                </a:lnTo>
                <a:lnTo>
                  <a:pt x="2220468" y="0"/>
                </a:lnTo>
                <a:lnTo>
                  <a:pt x="0" y="0"/>
                </a:lnTo>
                <a:lnTo>
                  <a:pt x="0" y="2098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9208" y="3584447"/>
            <a:ext cx="2235683" cy="2125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2420" y="3579876"/>
            <a:ext cx="2257425" cy="2135505"/>
          </a:xfrm>
          <a:custGeom>
            <a:avLst/>
            <a:gdLst/>
            <a:ahLst/>
            <a:cxnLst/>
            <a:rect l="l" t="t" r="r" b="b"/>
            <a:pathLst>
              <a:path w="2257425" h="2135504">
                <a:moveTo>
                  <a:pt x="0" y="2135124"/>
                </a:moveTo>
                <a:lnTo>
                  <a:pt x="2257044" y="2135124"/>
                </a:lnTo>
                <a:lnTo>
                  <a:pt x="2257044" y="0"/>
                </a:lnTo>
                <a:lnTo>
                  <a:pt x="0" y="0"/>
                </a:lnTo>
                <a:lnTo>
                  <a:pt x="0" y="213512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0029" y="3617976"/>
            <a:ext cx="2273075" cy="2124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0340" y="3613403"/>
            <a:ext cx="2307590" cy="2133600"/>
          </a:xfrm>
          <a:custGeom>
            <a:avLst/>
            <a:gdLst/>
            <a:ahLst/>
            <a:cxnLst/>
            <a:rect l="l" t="t" r="r" b="b"/>
            <a:pathLst>
              <a:path w="2307590" h="2133600">
                <a:moveTo>
                  <a:pt x="0" y="2133600"/>
                </a:moveTo>
                <a:lnTo>
                  <a:pt x="2307336" y="2133600"/>
                </a:lnTo>
                <a:lnTo>
                  <a:pt x="2307336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3165" y="4990338"/>
            <a:ext cx="46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6594" y="4181855"/>
            <a:ext cx="750265" cy="833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59" y="4177284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80" h="843279">
                <a:moveTo>
                  <a:pt x="0" y="842771"/>
                </a:moveTo>
                <a:lnTo>
                  <a:pt x="842772" y="842771"/>
                </a:lnTo>
                <a:lnTo>
                  <a:pt x="842772" y="0"/>
                </a:lnTo>
                <a:lnTo>
                  <a:pt x="0" y="0"/>
                </a:lnTo>
                <a:lnTo>
                  <a:pt x="0" y="8427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2445" y="5750305"/>
            <a:ext cx="5911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5827" y="5786577"/>
            <a:ext cx="242887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920" algn="ctr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Original position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68072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-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Image Restoration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729" y="5794197"/>
            <a:ext cx="1364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Filtering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3293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5" dirty="0"/>
              <a:t>Convolution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2142" y="1756105"/>
            <a:ext cx="7555865" cy="148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indent="-17272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10820" algn="l"/>
              </a:tabLst>
            </a:pPr>
            <a:r>
              <a:rPr sz="2400" spc="-15" dirty="0">
                <a:latin typeface="Calibri"/>
                <a:cs typeface="Calibri"/>
              </a:rPr>
              <a:t>Rotating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filter </a:t>
            </a:r>
            <a:r>
              <a:rPr sz="2400" dirty="0">
                <a:latin typeface="Calibri"/>
                <a:cs typeface="Calibri"/>
              </a:rPr>
              <a:t>mask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180</a:t>
            </a:r>
            <a:r>
              <a:rPr sz="2400" spc="-7" baseline="24305" dirty="0">
                <a:latin typeface="Calibri"/>
                <a:cs typeface="Calibri"/>
              </a:rPr>
              <a:t>o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moving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  <a:p>
            <a:pPr marL="21018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computing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sum of </a:t>
            </a:r>
            <a:r>
              <a:rPr sz="2400" spc="-10" dirty="0">
                <a:latin typeface="Calibri"/>
                <a:cs typeface="Calibri"/>
              </a:rPr>
              <a:t>products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location.</a:t>
            </a:r>
            <a:endParaRPr sz="2400">
              <a:latin typeface="Calibri"/>
              <a:cs typeface="Calibri"/>
            </a:endParaRPr>
          </a:p>
          <a:p>
            <a:pPr marL="553085" lvl="1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53720" algn="l"/>
              </a:tabLst>
            </a:pPr>
            <a:r>
              <a:rPr sz="2400" spc="-5" dirty="0">
                <a:latin typeface="Calibri"/>
                <a:cs typeface="Calibri"/>
              </a:rPr>
              <a:t>Flip </a:t>
            </a:r>
            <a:r>
              <a:rPr sz="2400" spc="-10" dirty="0">
                <a:latin typeface="Calibri"/>
                <a:cs typeface="Calibri"/>
              </a:rPr>
              <a:t>filter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g(x)</a:t>
            </a:r>
            <a:endParaRPr sz="2400">
              <a:latin typeface="Calibri"/>
              <a:cs typeface="Calibri"/>
            </a:endParaRPr>
          </a:p>
          <a:p>
            <a:pPr marL="553085" lvl="1" indent="-1727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53720" algn="l"/>
              </a:tabLst>
            </a:pPr>
            <a:r>
              <a:rPr sz="2400" spc="-5" dirty="0">
                <a:latin typeface="Calibri"/>
                <a:cs typeface="Calibri"/>
              </a:rPr>
              <a:t>Slide </a:t>
            </a:r>
            <a:r>
              <a:rPr sz="2400" spc="-10" dirty="0">
                <a:latin typeface="Calibri"/>
                <a:cs typeface="Calibri"/>
              </a:rPr>
              <a:t>filter </a:t>
            </a:r>
            <a:r>
              <a:rPr sz="2400" i="1" spc="-5" dirty="0">
                <a:latin typeface="Calibri"/>
                <a:cs typeface="Calibri"/>
              </a:rPr>
              <a:t>g(x) by </a:t>
            </a:r>
            <a:r>
              <a:rPr sz="2400" spc="-5" dirty="0">
                <a:latin typeface="Calibri"/>
                <a:cs typeface="Calibri"/>
              </a:rPr>
              <a:t>image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f(x)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7568" y="3584447"/>
            <a:ext cx="2187023" cy="2089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695" y="3579876"/>
            <a:ext cx="2220595" cy="2098675"/>
          </a:xfrm>
          <a:custGeom>
            <a:avLst/>
            <a:gdLst/>
            <a:ahLst/>
            <a:cxnLst/>
            <a:rect l="l" t="t" r="r" b="b"/>
            <a:pathLst>
              <a:path w="2220595" h="2098675">
                <a:moveTo>
                  <a:pt x="0" y="2098548"/>
                </a:moveTo>
                <a:lnTo>
                  <a:pt x="2220468" y="2098548"/>
                </a:lnTo>
                <a:lnTo>
                  <a:pt x="2220468" y="0"/>
                </a:lnTo>
                <a:lnTo>
                  <a:pt x="0" y="0"/>
                </a:lnTo>
                <a:lnTo>
                  <a:pt x="0" y="20985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3165" y="4990338"/>
            <a:ext cx="46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6594" y="4181855"/>
            <a:ext cx="750265" cy="833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659" y="4177284"/>
            <a:ext cx="843280" cy="843280"/>
          </a:xfrm>
          <a:custGeom>
            <a:avLst/>
            <a:gdLst/>
            <a:ahLst/>
            <a:cxnLst/>
            <a:rect l="l" t="t" r="r" b="b"/>
            <a:pathLst>
              <a:path w="843280" h="843279">
                <a:moveTo>
                  <a:pt x="0" y="842771"/>
                </a:moveTo>
                <a:lnTo>
                  <a:pt x="842772" y="842771"/>
                </a:lnTo>
                <a:lnTo>
                  <a:pt x="842772" y="0"/>
                </a:lnTo>
                <a:lnTo>
                  <a:pt x="0" y="0"/>
                </a:lnTo>
                <a:lnTo>
                  <a:pt x="0" y="8427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3355" y="3584447"/>
            <a:ext cx="2228299" cy="2037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6803" y="3579876"/>
            <a:ext cx="2249805" cy="2047239"/>
          </a:xfrm>
          <a:custGeom>
            <a:avLst/>
            <a:gdLst/>
            <a:ahLst/>
            <a:cxnLst/>
            <a:rect l="l" t="t" r="r" b="b"/>
            <a:pathLst>
              <a:path w="2249804" h="2047239">
                <a:moveTo>
                  <a:pt x="0" y="2046732"/>
                </a:moveTo>
                <a:lnTo>
                  <a:pt x="2249424" y="2046732"/>
                </a:lnTo>
                <a:lnTo>
                  <a:pt x="2249424" y="0"/>
                </a:lnTo>
                <a:lnTo>
                  <a:pt x="0" y="0"/>
                </a:lnTo>
                <a:lnTo>
                  <a:pt x="0" y="20467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3489" y="3581400"/>
            <a:ext cx="2166274" cy="2048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3011" y="3576828"/>
            <a:ext cx="2211705" cy="2057400"/>
          </a:xfrm>
          <a:custGeom>
            <a:avLst/>
            <a:gdLst/>
            <a:ahLst/>
            <a:cxnLst/>
            <a:rect l="l" t="t" r="r" b="b"/>
            <a:pathLst>
              <a:path w="2211704" h="2057400">
                <a:moveTo>
                  <a:pt x="0" y="2057400"/>
                </a:moveTo>
                <a:lnTo>
                  <a:pt x="2211324" y="2057400"/>
                </a:lnTo>
                <a:lnTo>
                  <a:pt x="2211324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2445" y="5750305"/>
            <a:ext cx="5911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5827" y="5786577"/>
            <a:ext cx="242887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920" algn="ctr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Original position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68072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-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Image Restoration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729" y="5794197"/>
            <a:ext cx="1364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Filtering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9362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Noise 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7121525" cy="22580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Noise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digital </a:t>
            </a:r>
            <a:r>
              <a:rPr sz="2400" spc="-5" dirty="0">
                <a:latin typeface="Calibri"/>
                <a:cs typeface="Calibri"/>
              </a:rPr>
              <a:t>images occur during acquisition, such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Sensor </a:t>
            </a:r>
            <a:r>
              <a:rPr sz="2200" spc="-15" dirty="0">
                <a:latin typeface="Calibri"/>
                <a:cs typeface="Calibri"/>
              </a:rPr>
              <a:t>errors: </a:t>
            </a:r>
            <a:r>
              <a:rPr sz="2200" spc="-10" dirty="0">
                <a:latin typeface="Calibri"/>
                <a:cs typeface="Calibri"/>
              </a:rPr>
              <a:t>quality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electronics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Light</a:t>
            </a:r>
            <a:r>
              <a:rPr sz="2200" spc="-10" dirty="0">
                <a:latin typeface="Calibri"/>
                <a:cs typeface="Calibri"/>
              </a:rPr>
              <a:t> levels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Sensor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temperature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Or during </a:t>
            </a:r>
            <a:r>
              <a:rPr sz="2400" spc="-10" dirty="0">
                <a:latin typeface="Calibri"/>
                <a:cs typeface="Calibri"/>
              </a:rPr>
              <a:t>transmission,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Interference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transmission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0263" y="4506993"/>
            <a:ext cx="1743456" cy="1162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928" y="4954523"/>
            <a:ext cx="1472565" cy="585470"/>
          </a:xfrm>
          <a:custGeom>
            <a:avLst/>
            <a:gdLst/>
            <a:ahLst/>
            <a:cxnLst/>
            <a:rect l="l" t="t" r="r" b="b"/>
            <a:pathLst>
              <a:path w="1472564" h="585470">
                <a:moveTo>
                  <a:pt x="0" y="0"/>
                </a:moveTo>
                <a:lnTo>
                  <a:pt x="0" y="585216"/>
                </a:lnTo>
                <a:lnTo>
                  <a:pt x="1472184" y="438912"/>
                </a:lnTo>
                <a:lnTo>
                  <a:pt x="1472184" y="146303"/>
                </a:lnTo>
                <a:lnTo>
                  <a:pt x="0" y="0"/>
                </a:lnTo>
                <a:close/>
              </a:path>
            </a:pathLst>
          </a:custGeom>
          <a:solidFill>
            <a:srgbClr val="FBEF58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0677" y="4023767"/>
            <a:ext cx="1961094" cy="2153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189" y="5177847"/>
            <a:ext cx="3299460" cy="556260"/>
          </a:xfrm>
          <a:custGeom>
            <a:avLst/>
            <a:gdLst/>
            <a:ahLst/>
            <a:cxnLst/>
            <a:rect l="l" t="t" r="r" b="b"/>
            <a:pathLst>
              <a:path w="3299460" h="556260">
                <a:moveTo>
                  <a:pt x="0" y="8958"/>
                </a:moveTo>
                <a:lnTo>
                  <a:pt x="45824" y="26432"/>
                </a:lnTo>
                <a:lnTo>
                  <a:pt x="91295" y="44604"/>
                </a:lnTo>
                <a:lnTo>
                  <a:pt x="136060" y="64186"/>
                </a:lnTo>
                <a:lnTo>
                  <a:pt x="179765" y="85892"/>
                </a:lnTo>
                <a:lnTo>
                  <a:pt x="222057" y="110434"/>
                </a:lnTo>
                <a:lnTo>
                  <a:pt x="262583" y="138527"/>
                </a:lnTo>
                <a:lnTo>
                  <a:pt x="300989" y="170883"/>
                </a:lnTo>
                <a:lnTo>
                  <a:pt x="328234" y="202891"/>
                </a:lnTo>
                <a:lnTo>
                  <a:pt x="352661" y="242897"/>
                </a:lnTo>
                <a:lnTo>
                  <a:pt x="375176" y="287902"/>
                </a:lnTo>
                <a:lnTo>
                  <a:pt x="396689" y="334906"/>
                </a:lnTo>
                <a:lnTo>
                  <a:pt x="418105" y="380908"/>
                </a:lnTo>
                <a:lnTo>
                  <a:pt x="440332" y="422910"/>
                </a:lnTo>
                <a:lnTo>
                  <a:pt x="464278" y="457911"/>
                </a:lnTo>
                <a:lnTo>
                  <a:pt x="490849" y="482911"/>
                </a:lnTo>
                <a:lnTo>
                  <a:pt x="520954" y="494911"/>
                </a:lnTo>
                <a:lnTo>
                  <a:pt x="555254" y="492609"/>
                </a:lnTo>
                <a:lnTo>
                  <a:pt x="593173" y="478352"/>
                </a:lnTo>
                <a:lnTo>
                  <a:pt x="633758" y="454618"/>
                </a:lnTo>
                <a:lnTo>
                  <a:pt x="676054" y="423885"/>
                </a:lnTo>
                <a:lnTo>
                  <a:pt x="719110" y="388628"/>
                </a:lnTo>
                <a:lnTo>
                  <a:pt x="761971" y="351325"/>
                </a:lnTo>
                <a:lnTo>
                  <a:pt x="803685" y="314453"/>
                </a:lnTo>
                <a:lnTo>
                  <a:pt x="843297" y="280489"/>
                </a:lnTo>
                <a:lnTo>
                  <a:pt x="879856" y="251909"/>
                </a:lnTo>
                <a:lnTo>
                  <a:pt x="916448" y="219790"/>
                </a:lnTo>
                <a:lnTo>
                  <a:pt x="949114" y="182218"/>
                </a:lnTo>
                <a:lnTo>
                  <a:pt x="979346" y="142789"/>
                </a:lnTo>
                <a:lnTo>
                  <a:pt x="1008634" y="105097"/>
                </a:lnTo>
                <a:lnTo>
                  <a:pt x="1038469" y="72740"/>
                </a:lnTo>
                <a:lnTo>
                  <a:pt x="1070344" y="49313"/>
                </a:lnTo>
                <a:lnTo>
                  <a:pt x="1105748" y="38411"/>
                </a:lnTo>
                <a:lnTo>
                  <a:pt x="1146175" y="43629"/>
                </a:lnTo>
                <a:lnTo>
                  <a:pt x="1204279" y="80468"/>
                </a:lnTo>
                <a:lnTo>
                  <a:pt x="1236291" y="110829"/>
                </a:lnTo>
                <a:lnTo>
                  <a:pt x="1269770" y="147088"/>
                </a:lnTo>
                <a:lnTo>
                  <a:pt x="1304335" y="187695"/>
                </a:lnTo>
                <a:lnTo>
                  <a:pt x="1339608" y="231104"/>
                </a:lnTo>
                <a:lnTo>
                  <a:pt x="1375209" y="275765"/>
                </a:lnTo>
                <a:lnTo>
                  <a:pt x="1410757" y="320131"/>
                </a:lnTo>
                <a:lnTo>
                  <a:pt x="1445873" y="362653"/>
                </a:lnTo>
                <a:lnTo>
                  <a:pt x="1480176" y="401783"/>
                </a:lnTo>
                <a:lnTo>
                  <a:pt x="1513289" y="435974"/>
                </a:lnTo>
                <a:lnTo>
                  <a:pt x="1544829" y="463676"/>
                </a:lnTo>
                <a:lnTo>
                  <a:pt x="1627202" y="505371"/>
                </a:lnTo>
                <a:lnTo>
                  <a:pt x="1678961" y="515998"/>
                </a:lnTo>
                <a:lnTo>
                  <a:pt x="1728687" y="516336"/>
                </a:lnTo>
                <a:lnTo>
                  <a:pt x="1775372" y="507498"/>
                </a:lnTo>
                <a:lnTo>
                  <a:pt x="1818007" y="490598"/>
                </a:lnTo>
                <a:lnTo>
                  <a:pt x="1855583" y="466748"/>
                </a:lnTo>
                <a:lnTo>
                  <a:pt x="1887093" y="437063"/>
                </a:lnTo>
                <a:lnTo>
                  <a:pt x="1907574" y="403631"/>
                </a:lnTo>
                <a:lnTo>
                  <a:pt x="1925298" y="356530"/>
                </a:lnTo>
                <a:lnTo>
                  <a:pt x="1940216" y="300377"/>
                </a:lnTo>
                <a:lnTo>
                  <a:pt x="1952281" y="239794"/>
                </a:lnTo>
                <a:lnTo>
                  <a:pt x="1961444" y="179398"/>
                </a:lnTo>
                <a:lnTo>
                  <a:pt x="1967658" y="123808"/>
                </a:lnTo>
                <a:lnTo>
                  <a:pt x="1970873" y="77645"/>
                </a:lnTo>
                <a:lnTo>
                  <a:pt x="1968119" y="32072"/>
                </a:lnTo>
                <a:lnTo>
                  <a:pt x="1956936" y="41701"/>
                </a:lnTo>
                <a:lnTo>
                  <a:pt x="1908830" y="119275"/>
                </a:lnTo>
                <a:lnTo>
                  <a:pt x="1879092" y="175963"/>
                </a:lnTo>
                <a:lnTo>
                  <a:pt x="1850353" y="237081"/>
                </a:lnTo>
                <a:lnTo>
                  <a:pt x="1826208" y="296998"/>
                </a:lnTo>
                <a:lnTo>
                  <a:pt x="1810248" y="350088"/>
                </a:lnTo>
                <a:lnTo>
                  <a:pt x="1806067" y="390720"/>
                </a:lnTo>
                <a:lnTo>
                  <a:pt x="1813525" y="428255"/>
                </a:lnTo>
                <a:lnTo>
                  <a:pt x="1829097" y="464873"/>
                </a:lnTo>
                <a:lnTo>
                  <a:pt x="1852373" y="498246"/>
                </a:lnTo>
                <a:lnTo>
                  <a:pt x="1882945" y="526050"/>
                </a:lnTo>
                <a:lnTo>
                  <a:pt x="1920404" y="545956"/>
                </a:lnTo>
                <a:lnTo>
                  <a:pt x="1964340" y="555639"/>
                </a:lnTo>
                <a:lnTo>
                  <a:pt x="2014347" y="552772"/>
                </a:lnTo>
                <a:lnTo>
                  <a:pt x="2088400" y="528617"/>
                </a:lnTo>
                <a:lnTo>
                  <a:pt x="2132879" y="508484"/>
                </a:lnTo>
                <a:lnTo>
                  <a:pt x="2180773" y="484214"/>
                </a:lnTo>
                <a:lnTo>
                  <a:pt x="2230916" y="456729"/>
                </a:lnTo>
                <a:lnTo>
                  <a:pt x="2282142" y="426954"/>
                </a:lnTo>
                <a:lnTo>
                  <a:pt x="2333286" y="395810"/>
                </a:lnTo>
                <a:lnTo>
                  <a:pt x="2383183" y="364224"/>
                </a:lnTo>
                <a:lnTo>
                  <a:pt x="2430666" y="333116"/>
                </a:lnTo>
                <a:lnTo>
                  <a:pt x="2474572" y="303413"/>
                </a:lnTo>
                <a:lnTo>
                  <a:pt x="2513733" y="276036"/>
                </a:lnTo>
                <a:lnTo>
                  <a:pt x="2546985" y="251909"/>
                </a:lnTo>
                <a:lnTo>
                  <a:pt x="2589952" y="213206"/>
                </a:lnTo>
                <a:lnTo>
                  <a:pt x="2619483" y="174023"/>
                </a:lnTo>
                <a:lnTo>
                  <a:pt x="2640337" y="135777"/>
                </a:lnTo>
                <a:lnTo>
                  <a:pt x="2657272" y="99886"/>
                </a:lnTo>
                <a:lnTo>
                  <a:pt x="2675047" y="67767"/>
                </a:lnTo>
                <a:lnTo>
                  <a:pt x="2732151" y="20515"/>
                </a:lnTo>
                <a:lnTo>
                  <a:pt x="2771855" y="8879"/>
                </a:lnTo>
                <a:lnTo>
                  <a:pt x="2818469" y="2335"/>
                </a:lnTo>
                <a:lnTo>
                  <a:pt x="2869688" y="0"/>
                </a:lnTo>
                <a:lnTo>
                  <a:pt x="2923206" y="989"/>
                </a:lnTo>
                <a:lnTo>
                  <a:pt x="2976719" y="4420"/>
                </a:lnTo>
                <a:lnTo>
                  <a:pt x="3027920" y="9407"/>
                </a:lnTo>
                <a:lnTo>
                  <a:pt x="3074504" y="15067"/>
                </a:lnTo>
                <a:lnTo>
                  <a:pt x="3114167" y="20515"/>
                </a:lnTo>
                <a:lnTo>
                  <a:pt x="3176658" y="34104"/>
                </a:lnTo>
                <a:lnTo>
                  <a:pt x="3225291" y="53408"/>
                </a:lnTo>
                <a:lnTo>
                  <a:pt x="3264685" y="76522"/>
                </a:lnTo>
                <a:lnTo>
                  <a:pt x="3299460" y="10154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 Restoration</a:t>
            </a:r>
          </a:p>
        </p:txBody>
      </p:sp>
    </p:spTree>
    <p:extLst>
      <p:ext uri="{BB962C8B-B14F-4D97-AF65-F5344CB8AC3E}">
        <p14:creationId xmlns:p14="http://schemas.microsoft.com/office/powerpoint/2010/main" val="28894558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Gaussian</a:t>
            </a:r>
            <a:r>
              <a:rPr sz="3600" spc="20" dirty="0"/>
              <a:t> </a:t>
            </a:r>
            <a:r>
              <a:rPr sz="3600" spc="-5" dirty="0"/>
              <a:t>Noise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4526660"/>
            <a:ext cx="577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30" dirty="0">
                <a:latin typeface="Calibri"/>
                <a:cs typeface="Calibri"/>
              </a:rPr>
              <a:t>Very </a:t>
            </a:r>
            <a:r>
              <a:rPr sz="2400" spc="-10" dirty="0">
                <a:latin typeface="Calibri"/>
                <a:cs typeface="Calibri"/>
              </a:rPr>
              <a:t>commonly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describe image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296" y="2039111"/>
            <a:ext cx="2218950" cy="2219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3196" y="2052827"/>
            <a:ext cx="2197607" cy="2238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0998" y="5235702"/>
            <a:ext cx="352425" cy="282575"/>
          </a:xfrm>
          <a:custGeom>
            <a:avLst/>
            <a:gdLst/>
            <a:ahLst/>
            <a:cxnLst/>
            <a:rect l="l" t="t" r="r" b="b"/>
            <a:pathLst>
              <a:path w="352425" h="282575">
                <a:moveTo>
                  <a:pt x="261874" y="0"/>
                </a:moveTo>
                <a:lnTo>
                  <a:pt x="257809" y="11557"/>
                </a:lnTo>
                <a:lnTo>
                  <a:pt x="274173" y="18631"/>
                </a:lnTo>
                <a:lnTo>
                  <a:pt x="288226" y="28432"/>
                </a:lnTo>
                <a:lnTo>
                  <a:pt x="316759" y="73925"/>
                </a:lnTo>
                <a:lnTo>
                  <a:pt x="325090" y="115732"/>
                </a:lnTo>
                <a:lnTo>
                  <a:pt x="326136" y="139827"/>
                </a:lnTo>
                <a:lnTo>
                  <a:pt x="325088" y="164707"/>
                </a:lnTo>
                <a:lnTo>
                  <a:pt x="316706" y="207656"/>
                </a:lnTo>
                <a:lnTo>
                  <a:pt x="288226" y="253857"/>
                </a:lnTo>
                <a:lnTo>
                  <a:pt x="258318" y="270891"/>
                </a:lnTo>
                <a:lnTo>
                  <a:pt x="261874" y="282321"/>
                </a:lnTo>
                <a:lnTo>
                  <a:pt x="300370" y="264302"/>
                </a:lnTo>
                <a:lnTo>
                  <a:pt x="328675" y="233045"/>
                </a:lnTo>
                <a:lnTo>
                  <a:pt x="346106" y="191150"/>
                </a:lnTo>
                <a:lnTo>
                  <a:pt x="351917" y="141351"/>
                </a:lnTo>
                <a:lnTo>
                  <a:pt x="350462" y="115466"/>
                </a:lnTo>
                <a:lnTo>
                  <a:pt x="338790" y="69556"/>
                </a:lnTo>
                <a:lnTo>
                  <a:pt x="315666" y="32164"/>
                </a:lnTo>
                <a:lnTo>
                  <a:pt x="282328" y="7435"/>
                </a:lnTo>
                <a:lnTo>
                  <a:pt x="261874" y="0"/>
                </a:lnTo>
                <a:close/>
              </a:path>
              <a:path w="352425" h="282575">
                <a:moveTo>
                  <a:pt x="90043" y="0"/>
                </a:moveTo>
                <a:lnTo>
                  <a:pt x="51657" y="18145"/>
                </a:lnTo>
                <a:lnTo>
                  <a:pt x="23368" y="49530"/>
                </a:lnTo>
                <a:lnTo>
                  <a:pt x="5873" y="91535"/>
                </a:lnTo>
                <a:lnTo>
                  <a:pt x="0" y="141351"/>
                </a:lnTo>
                <a:lnTo>
                  <a:pt x="1452" y="167233"/>
                </a:lnTo>
                <a:lnTo>
                  <a:pt x="13073" y="213092"/>
                </a:lnTo>
                <a:lnTo>
                  <a:pt x="36143" y="250334"/>
                </a:lnTo>
                <a:lnTo>
                  <a:pt x="69568" y="274960"/>
                </a:lnTo>
                <a:lnTo>
                  <a:pt x="90043" y="282321"/>
                </a:lnTo>
                <a:lnTo>
                  <a:pt x="93725" y="270891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7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38020" y="5146928"/>
            <a:ext cx="918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" algn="l"/>
                <a:tab pos="676910" algn="l"/>
              </a:tabLst>
            </a:pPr>
            <a:r>
              <a:rPr sz="2400" dirty="0">
                <a:latin typeface="Cambria Math"/>
                <a:cs typeface="Cambria Math"/>
              </a:rPr>
              <a:t>𝑝	𝑧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27350" y="5376926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56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98622" y="4916804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2683" y="5446014"/>
            <a:ext cx="729615" cy="293370"/>
          </a:xfrm>
          <a:custGeom>
            <a:avLst/>
            <a:gdLst/>
            <a:ahLst/>
            <a:cxnLst/>
            <a:rect l="l" t="t" r="r" b="b"/>
            <a:pathLst>
              <a:path w="729614" h="293370">
                <a:moveTo>
                  <a:pt x="58913" y="160832"/>
                </a:moveTo>
                <a:lnTo>
                  <a:pt x="29718" y="160832"/>
                </a:lnTo>
                <a:lnTo>
                  <a:pt x="91313" y="293293"/>
                </a:lnTo>
                <a:lnTo>
                  <a:pt x="105791" y="293293"/>
                </a:lnTo>
                <a:lnTo>
                  <a:pt x="117286" y="254000"/>
                </a:lnTo>
                <a:lnTo>
                  <a:pt x="101346" y="254000"/>
                </a:lnTo>
                <a:lnTo>
                  <a:pt x="58913" y="160832"/>
                </a:lnTo>
                <a:close/>
              </a:path>
              <a:path w="729614" h="293370">
                <a:moveTo>
                  <a:pt x="212725" y="0"/>
                </a:moveTo>
                <a:lnTo>
                  <a:pt x="174752" y="0"/>
                </a:lnTo>
                <a:lnTo>
                  <a:pt x="101346" y="254000"/>
                </a:lnTo>
                <a:lnTo>
                  <a:pt x="117286" y="254000"/>
                </a:lnTo>
                <a:lnTo>
                  <a:pt x="185801" y="19812"/>
                </a:lnTo>
                <a:lnTo>
                  <a:pt x="729233" y="19812"/>
                </a:lnTo>
                <a:lnTo>
                  <a:pt x="729233" y="254"/>
                </a:lnTo>
                <a:lnTo>
                  <a:pt x="212725" y="254"/>
                </a:lnTo>
                <a:lnTo>
                  <a:pt x="212725" y="0"/>
                </a:lnTo>
                <a:close/>
              </a:path>
              <a:path w="729614" h="293370">
                <a:moveTo>
                  <a:pt x="48768" y="138557"/>
                </a:moveTo>
                <a:lnTo>
                  <a:pt x="0" y="160832"/>
                </a:lnTo>
                <a:lnTo>
                  <a:pt x="4572" y="171996"/>
                </a:lnTo>
                <a:lnTo>
                  <a:pt x="29718" y="160832"/>
                </a:lnTo>
                <a:lnTo>
                  <a:pt x="58913" y="160832"/>
                </a:lnTo>
                <a:lnTo>
                  <a:pt x="48768" y="138557"/>
                </a:lnTo>
                <a:close/>
              </a:path>
              <a:path w="729614" h="293370">
                <a:moveTo>
                  <a:pt x="729233" y="19812"/>
                </a:moveTo>
                <a:lnTo>
                  <a:pt x="194310" y="19812"/>
                </a:lnTo>
                <a:lnTo>
                  <a:pt x="194310" y="20066"/>
                </a:lnTo>
                <a:lnTo>
                  <a:pt x="729233" y="20066"/>
                </a:lnTo>
                <a:lnTo>
                  <a:pt x="729233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14801" y="5396890"/>
            <a:ext cx="55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2𝜋𝜎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60952" y="5185664"/>
            <a:ext cx="551815" cy="206375"/>
          </a:xfrm>
          <a:custGeom>
            <a:avLst/>
            <a:gdLst/>
            <a:ahLst/>
            <a:cxnLst/>
            <a:rect l="l" t="t" r="r" b="b"/>
            <a:pathLst>
              <a:path w="551814" h="206375">
                <a:moveTo>
                  <a:pt x="485901" y="0"/>
                </a:moveTo>
                <a:lnTo>
                  <a:pt x="482981" y="8381"/>
                </a:lnTo>
                <a:lnTo>
                  <a:pt x="494911" y="13499"/>
                </a:lnTo>
                <a:lnTo>
                  <a:pt x="505174" y="20653"/>
                </a:lnTo>
                <a:lnTo>
                  <a:pt x="526034" y="53903"/>
                </a:lnTo>
                <a:lnTo>
                  <a:pt x="532892" y="101981"/>
                </a:lnTo>
                <a:lnTo>
                  <a:pt x="532128" y="120177"/>
                </a:lnTo>
                <a:lnTo>
                  <a:pt x="520573" y="164719"/>
                </a:lnTo>
                <a:lnTo>
                  <a:pt x="483362" y="197739"/>
                </a:lnTo>
                <a:lnTo>
                  <a:pt x="485901" y="205994"/>
                </a:lnTo>
                <a:lnTo>
                  <a:pt x="525264" y="182669"/>
                </a:lnTo>
                <a:lnTo>
                  <a:pt x="547417" y="139477"/>
                </a:lnTo>
                <a:lnTo>
                  <a:pt x="551688" y="102997"/>
                </a:lnTo>
                <a:lnTo>
                  <a:pt x="550618" y="84163"/>
                </a:lnTo>
                <a:lnTo>
                  <a:pt x="534670" y="36068"/>
                </a:lnTo>
                <a:lnTo>
                  <a:pt x="500880" y="5385"/>
                </a:lnTo>
                <a:lnTo>
                  <a:pt x="485901" y="0"/>
                </a:lnTo>
                <a:close/>
              </a:path>
              <a:path w="551814" h="206375">
                <a:moveTo>
                  <a:pt x="65786" y="0"/>
                </a:moveTo>
                <a:lnTo>
                  <a:pt x="26495" y="23395"/>
                </a:lnTo>
                <a:lnTo>
                  <a:pt x="4270" y="66722"/>
                </a:lnTo>
                <a:lnTo>
                  <a:pt x="0" y="102997"/>
                </a:lnTo>
                <a:lnTo>
                  <a:pt x="1069" y="121975"/>
                </a:lnTo>
                <a:lnTo>
                  <a:pt x="17018" y="170053"/>
                </a:lnTo>
                <a:lnTo>
                  <a:pt x="50807" y="200663"/>
                </a:lnTo>
                <a:lnTo>
                  <a:pt x="65786" y="205994"/>
                </a:lnTo>
                <a:lnTo>
                  <a:pt x="68452" y="197739"/>
                </a:lnTo>
                <a:lnTo>
                  <a:pt x="56689" y="192526"/>
                </a:lnTo>
                <a:lnTo>
                  <a:pt x="46545" y="185277"/>
                </a:lnTo>
                <a:lnTo>
                  <a:pt x="25761" y="151522"/>
                </a:lnTo>
                <a:lnTo>
                  <a:pt x="18796" y="101981"/>
                </a:lnTo>
                <a:lnTo>
                  <a:pt x="19577" y="84383"/>
                </a:lnTo>
                <a:lnTo>
                  <a:pt x="31114" y="41021"/>
                </a:lnTo>
                <a:lnTo>
                  <a:pt x="68707" y="8381"/>
                </a:lnTo>
                <a:lnTo>
                  <a:pt x="65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4617" y="5035677"/>
            <a:ext cx="161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67" baseline="-20833" dirty="0">
                <a:latin typeface="Cambria Math"/>
                <a:cs typeface="Cambria Math"/>
              </a:rPr>
              <a:t>𝑒</a:t>
            </a:r>
            <a:r>
              <a:rPr sz="1750" spc="45" dirty="0">
                <a:latin typeface="Cambria Math"/>
                <a:cs typeface="Cambria Math"/>
              </a:rPr>
              <a:t>− </a:t>
            </a:r>
            <a:r>
              <a:rPr sz="1750" spc="35" dirty="0">
                <a:latin typeface="Cambria Math"/>
                <a:cs typeface="Cambria Math"/>
              </a:rPr>
              <a:t>𝑧−𝑧</a:t>
            </a:r>
            <a:r>
              <a:rPr sz="1750" spc="190" dirty="0">
                <a:latin typeface="Cambria Math"/>
                <a:cs typeface="Cambria Math"/>
              </a:rPr>
              <a:t> </a:t>
            </a:r>
            <a:r>
              <a:rPr sz="2175" spc="82" baseline="24904" dirty="0">
                <a:latin typeface="Cambria Math"/>
                <a:cs typeface="Cambria Math"/>
              </a:rPr>
              <a:t>2</a:t>
            </a:r>
            <a:r>
              <a:rPr sz="1750" spc="55" dirty="0">
                <a:latin typeface="Cambria Math"/>
                <a:cs typeface="Cambria Math"/>
              </a:rPr>
              <a:t>/2𝜎</a:t>
            </a:r>
            <a:r>
              <a:rPr sz="2175" spc="82" baseline="24904" dirty="0">
                <a:latin typeface="Cambria Math"/>
                <a:cs typeface="Cambria Math"/>
              </a:rPr>
              <a:t>2</a:t>
            </a:r>
            <a:endParaRPr sz="2175" baseline="24904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0628" y="5002148"/>
            <a:ext cx="20116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𝑧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intensity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Cambria Math"/>
                <a:cs typeface="Cambria Math"/>
              </a:rPr>
              <a:t>𝑧 </a:t>
            </a:r>
            <a:r>
              <a:rPr sz="1800" dirty="0">
                <a:latin typeface="Calibri"/>
                <a:cs typeface="Calibri"/>
              </a:rPr>
              <a:t>: mean</a:t>
            </a:r>
            <a:r>
              <a:rPr sz="1800" spc="-10" dirty="0">
                <a:latin typeface="Calibri"/>
                <a:cs typeface="Calibri"/>
              </a:rPr>
              <a:t> intensity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Cambria Math"/>
                <a:cs typeface="Cambria Math"/>
              </a:rPr>
              <a:t>𝜎</a:t>
            </a:r>
            <a:r>
              <a:rPr sz="1800" spc="1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15811" y="2052827"/>
            <a:ext cx="2235708" cy="2225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05813" y="1688719"/>
            <a:ext cx="403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5550" algn="l"/>
              </a:tabLst>
            </a:pPr>
            <a:r>
              <a:rPr sz="1800" spc="-5" dirty="0">
                <a:latin typeface="Calibri"/>
                <a:cs typeface="Calibri"/>
              </a:rPr>
              <a:t>Clear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	</a:t>
            </a:r>
            <a:r>
              <a:rPr sz="1800" spc="-10" dirty="0">
                <a:latin typeface="Calibri"/>
                <a:cs typeface="Calibri"/>
              </a:rPr>
              <a:t>Degraded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 Restoration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33998" y="1707007"/>
            <a:ext cx="2770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Histogram </a:t>
            </a:r>
            <a:r>
              <a:rPr sz="1800" spc="-5" dirty="0">
                <a:latin typeface="Calibri"/>
                <a:cs typeface="Calibri"/>
              </a:rPr>
              <a:t>of degraded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40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211" y="2342388"/>
            <a:ext cx="6513576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802333"/>
            <a:ext cx="3346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45" dirty="0">
                <a:latin typeface="Carlito"/>
                <a:cs typeface="Carlito"/>
              </a:rPr>
              <a:t>Yang </a:t>
            </a:r>
            <a:r>
              <a:rPr sz="2400" spc="-10" dirty="0">
                <a:latin typeface="Carlito"/>
                <a:cs typeface="Carlito"/>
              </a:rPr>
              <a:t>dilihat </a:t>
            </a:r>
            <a:r>
              <a:rPr sz="2400" spc="-5" dirty="0">
                <a:latin typeface="Carlito"/>
                <a:cs typeface="Carlito"/>
              </a:rPr>
              <a:t>oleh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manusia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Additive</a:t>
            </a:r>
            <a:r>
              <a:rPr sz="3600" spc="10" dirty="0"/>
              <a:t> </a:t>
            </a:r>
            <a:r>
              <a:rPr sz="3600" spc="-5" dirty="0"/>
              <a:t>Noise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68908" y="3576828"/>
            <a:ext cx="6806565" cy="637540"/>
          </a:xfrm>
          <a:custGeom>
            <a:avLst/>
            <a:gdLst/>
            <a:ahLst/>
            <a:cxnLst/>
            <a:rect l="l" t="t" r="r" b="b"/>
            <a:pathLst>
              <a:path w="6806565" h="637539">
                <a:moveTo>
                  <a:pt x="6700012" y="0"/>
                </a:moveTo>
                <a:lnTo>
                  <a:pt x="106172" y="0"/>
                </a:lnTo>
                <a:lnTo>
                  <a:pt x="64845" y="8338"/>
                </a:lnTo>
                <a:lnTo>
                  <a:pt x="31097" y="31083"/>
                </a:lnTo>
                <a:lnTo>
                  <a:pt x="8343" y="64829"/>
                </a:lnTo>
                <a:lnTo>
                  <a:pt x="0" y="106172"/>
                </a:lnTo>
                <a:lnTo>
                  <a:pt x="0" y="530860"/>
                </a:lnTo>
                <a:lnTo>
                  <a:pt x="8343" y="572202"/>
                </a:lnTo>
                <a:lnTo>
                  <a:pt x="31097" y="605948"/>
                </a:lnTo>
                <a:lnTo>
                  <a:pt x="64845" y="628693"/>
                </a:lnTo>
                <a:lnTo>
                  <a:pt x="106172" y="637032"/>
                </a:lnTo>
                <a:lnTo>
                  <a:pt x="6700012" y="637032"/>
                </a:lnTo>
                <a:lnTo>
                  <a:pt x="6741354" y="628693"/>
                </a:lnTo>
                <a:lnTo>
                  <a:pt x="6775100" y="605948"/>
                </a:lnTo>
                <a:lnTo>
                  <a:pt x="6797845" y="572202"/>
                </a:lnTo>
                <a:lnTo>
                  <a:pt x="6806184" y="530860"/>
                </a:lnTo>
                <a:lnTo>
                  <a:pt x="6806184" y="106172"/>
                </a:lnTo>
                <a:lnTo>
                  <a:pt x="6797845" y="64829"/>
                </a:lnTo>
                <a:lnTo>
                  <a:pt x="6775100" y="31083"/>
                </a:lnTo>
                <a:lnTo>
                  <a:pt x="6741354" y="8338"/>
                </a:lnTo>
                <a:lnTo>
                  <a:pt x="6700012" y="0"/>
                </a:lnTo>
                <a:close/>
              </a:path>
            </a:pathLst>
          </a:custGeom>
          <a:solidFill>
            <a:srgbClr val="9C8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908" y="3576828"/>
            <a:ext cx="6806565" cy="637540"/>
          </a:xfrm>
          <a:custGeom>
            <a:avLst/>
            <a:gdLst/>
            <a:ahLst/>
            <a:cxnLst/>
            <a:rect l="l" t="t" r="r" b="b"/>
            <a:pathLst>
              <a:path w="6806565" h="637539">
                <a:moveTo>
                  <a:pt x="0" y="106172"/>
                </a:moveTo>
                <a:lnTo>
                  <a:pt x="8343" y="64829"/>
                </a:lnTo>
                <a:lnTo>
                  <a:pt x="31097" y="31083"/>
                </a:lnTo>
                <a:lnTo>
                  <a:pt x="64845" y="8338"/>
                </a:lnTo>
                <a:lnTo>
                  <a:pt x="106172" y="0"/>
                </a:lnTo>
                <a:lnTo>
                  <a:pt x="6700012" y="0"/>
                </a:lnTo>
                <a:lnTo>
                  <a:pt x="6741354" y="8338"/>
                </a:lnTo>
                <a:lnTo>
                  <a:pt x="6775100" y="31083"/>
                </a:lnTo>
                <a:lnTo>
                  <a:pt x="6797845" y="64829"/>
                </a:lnTo>
                <a:lnTo>
                  <a:pt x="6806184" y="106172"/>
                </a:lnTo>
                <a:lnTo>
                  <a:pt x="6806184" y="530860"/>
                </a:lnTo>
                <a:lnTo>
                  <a:pt x="6797845" y="572202"/>
                </a:lnTo>
                <a:lnTo>
                  <a:pt x="6775100" y="605948"/>
                </a:lnTo>
                <a:lnTo>
                  <a:pt x="6741354" y="628693"/>
                </a:lnTo>
                <a:lnTo>
                  <a:pt x="6700012" y="637032"/>
                </a:lnTo>
                <a:lnTo>
                  <a:pt x="106172" y="637032"/>
                </a:lnTo>
                <a:lnTo>
                  <a:pt x="64845" y="628693"/>
                </a:lnTo>
                <a:lnTo>
                  <a:pt x="31097" y="605948"/>
                </a:lnTo>
                <a:lnTo>
                  <a:pt x="8343" y="572202"/>
                </a:lnTo>
                <a:lnTo>
                  <a:pt x="0" y="530860"/>
                </a:lnTo>
                <a:lnTo>
                  <a:pt x="0" y="106172"/>
                </a:lnTo>
                <a:close/>
              </a:path>
            </a:pathLst>
          </a:custGeom>
          <a:ln w="12192">
            <a:solidFill>
              <a:srgbClr val="705F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1807528"/>
            <a:ext cx="5081905" cy="22644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assumed:</a:t>
            </a:r>
            <a:endParaRPr sz="2400">
              <a:latin typeface="Calibri"/>
              <a:cs typeface="Calibri"/>
            </a:endParaRPr>
          </a:p>
          <a:p>
            <a:pPr marL="527685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Degradation </a:t>
            </a:r>
            <a:r>
              <a:rPr sz="2200" spc="-5" dirty="0">
                <a:latin typeface="Calibri"/>
                <a:cs typeface="Calibri"/>
              </a:rPr>
              <a:t>function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ignored</a:t>
            </a:r>
            <a:endParaRPr sz="2200">
              <a:latin typeface="Calibri"/>
              <a:cs typeface="Calibri"/>
            </a:endParaRPr>
          </a:p>
          <a:p>
            <a:pPr marL="527685" indent="-17272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Focus </a:t>
            </a:r>
            <a:r>
              <a:rPr sz="2200" spc="-5" dirty="0">
                <a:latin typeface="Calibri"/>
                <a:cs typeface="Calibri"/>
              </a:rPr>
              <a:t>on the additive </a:t>
            </a:r>
            <a:r>
              <a:rPr sz="2000" spc="-5" dirty="0">
                <a:latin typeface="Calibri"/>
                <a:cs typeface="Calibri"/>
              </a:rPr>
              <a:t>noise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25" dirty="0">
                <a:latin typeface="Cambria Math"/>
                <a:cs typeface="Cambria Math"/>
              </a:rPr>
              <a:t>𝜂(𝑥,</a:t>
            </a:r>
            <a:r>
              <a:rPr sz="2000" spc="-14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𝑦)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290893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Spatial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Filtering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 Restoration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300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Mean </a:t>
            </a:r>
            <a:r>
              <a:rPr sz="3600" spc="-20" dirty="0"/>
              <a:t>Filters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4084954" cy="11207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Arithmetic mean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filter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Smoothing and noise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reduction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Loss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detail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4538" y="3152775"/>
            <a:ext cx="550545" cy="236220"/>
          </a:xfrm>
          <a:custGeom>
            <a:avLst/>
            <a:gdLst/>
            <a:ahLst/>
            <a:cxnLst/>
            <a:rect l="l" t="t" r="r" b="b"/>
            <a:pathLst>
              <a:path w="550545" h="236220">
                <a:moveTo>
                  <a:pt x="474979" y="0"/>
                </a:moveTo>
                <a:lnTo>
                  <a:pt x="471550" y="9525"/>
                </a:lnTo>
                <a:lnTo>
                  <a:pt x="485191" y="15430"/>
                </a:lnTo>
                <a:lnTo>
                  <a:pt x="496950" y="23622"/>
                </a:lnTo>
                <a:lnTo>
                  <a:pt x="520805" y="61650"/>
                </a:lnTo>
                <a:lnTo>
                  <a:pt x="528574" y="116586"/>
                </a:lnTo>
                <a:lnTo>
                  <a:pt x="527712" y="137423"/>
                </a:lnTo>
                <a:lnTo>
                  <a:pt x="514603" y="188340"/>
                </a:lnTo>
                <a:lnTo>
                  <a:pt x="485386" y="220184"/>
                </a:lnTo>
                <a:lnTo>
                  <a:pt x="471932" y="226187"/>
                </a:lnTo>
                <a:lnTo>
                  <a:pt x="474979" y="235712"/>
                </a:lnTo>
                <a:lnTo>
                  <a:pt x="519967" y="208994"/>
                </a:lnTo>
                <a:lnTo>
                  <a:pt x="545306" y="159543"/>
                </a:lnTo>
                <a:lnTo>
                  <a:pt x="550163" y="117855"/>
                </a:lnTo>
                <a:lnTo>
                  <a:pt x="548947" y="96281"/>
                </a:lnTo>
                <a:lnTo>
                  <a:pt x="539180" y="57991"/>
                </a:lnTo>
                <a:lnTo>
                  <a:pt x="506984" y="15065"/>
                </a:lnTo>
                <a:lnTo>
                  <a:pt x="492029" y="6145"/>
                </a:lnTo>
                <a:lnTo>
                  <a:pt x="474979" y="0"/>
                </a:lnTo>
                <a:close/>
              </a:path>
              <a:path w="550545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5"/>
                </a:lnTo>
                <a:lnTo>
                  <a:pt x="1214" y="139521"/>
                </a:lnTo>
                <a:lnTo>
                  <a:pt x="10929" y="17789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5" y="220184"/>
                </a:lnTo>
                <a:lnTo>
                  <a:pt x="53165" y="211883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4066" y="3076143"/>
            <a:ext cx="1093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864235" algn="l"/>
              </a:tabLst>
            </a:pPr>
            <a:r>
              <a:rPr sz="2000" spc="-580" dirty="0">
                <a:latin typeface="Cambria Math"/>
                <a:cs typeface="Cambria Math"/>
              </a:rPr>
              <a:t>𝑓</a:t>
            </a:r>
            <a:r>
              <a:rPr sz="3000" spc="1537" baseline="12500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𝑥,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𝑦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8778" y="3270630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6567" y="2884119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6840" y="3247389"/>
            <a:ext cx="384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 Math"/>
                <a:cs typeface="Cambria Math"/>
              </a:rPr>
              <a:t>𝑚𝑛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4123" y="2955573"/>
            <a:ext cx="1649095" cy="7632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55"/>
              </a:spcBef>
              <a:tabLst>
                <a:tab pos="916305" algn="l"/>
              </a:tabLst>
            </a:pPr>
            <a:r>
              <a:rPr sz="2000" spc="2200" dirty="0">
                <a:latin typeface="Cambria Math"/>
                <a:cs typeface="Cambria Math"/>
              </a:rPr>
              <a:t> 	</a:t>
            </a:r>
            <a:r>
              <a:rPr sz="2000" spc="15" dirty="0">
                <a:latin typeface="Cambria Math"/>
                <a:cs typeface="Cambria Math"/>
              </a:rPr>
              <a:t>𝑔(𝑠,</a:t>
            </a:r>
            <a:r>
              <a:rPr sz="2000" spc="-160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𝑡)</a:t>
            </a:r>
            <a:endParaRPr sz="20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705"/>
              </a:spcBef>
            </a:pPr>
            <a:r>
              <a:rPr sz="1450" spc="40" dirty="0">
                <a:latin typeface="Cambria Math"/>
                <a:cs typeface="Cambria Math"/>
              </a:rPr>
              <a:t>(𝑠,𝑡)∈𝑆</a:t>
            </a:r>
            <a:r>
              <a:rPr sz="1800" spc="60" baseline="-13888" dirty="0">
                <a:latin typeface="Cambria Math"/>
                <a:cs typeface="Cambria Math"/>
              </a:rPr>
              <a:t>𝑥,𝑦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2019" y="3828288"/>
            <a:ext cx="2063495" cy="1967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1191" y="3808476"/>
            <a:ext cx="2028443" cy="2004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6647" y="3828288"/>
            <a:ext cx="2081783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64691" y="5813247"/>
            <a:ext cx="10013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Clear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 Restoration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60775" y="5793435"/>
            <a:ext cx="1586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Image w/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Gaussian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Noise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6723" y="5800750"/>
            <a:ext cx="18916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Restored </a:t>
            </a:r>
            <a:r>
              <a:rPr sz="1600" spc="-5" dirty="0">
                <a:latin typeface="Calibri"/>
                <a:cs typeface="Calibri"/>
              </a:rPr>
              <a:t>Image with  </a:t>
            </a:r>
            <a:r>
              <a:rPr sz="1600" spc="-10" dirty="0">
                <a:latin typeface="Calibri"/>
                <a:cs typeface="Calibri"/>
              </a:rPr>
              <a:t>Arithmetic </a:t>
            </a:r>
            <a:r>
              <a:rPr sz="1600" spc="-5" dirty="0">
                <a:latin typeface="Calibri"/>
                <a:cs typeface="Calibri"/>
              </a:rPr>
              <a:t>Mean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Filter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333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Mean </a:t>
            </a:r>
            <a:r>
              <a:rPr sz="3600" spc="-20" dirty="0"/>
              <a:t>Filters</a:t>
            </a:r>
            <a:r>
              <a:rPr sz="3600" dirty="0"/>
              <a:t> 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6556375" cy="11207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Geometric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Filter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Smoothing and noise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reduction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Less </a:t>
            </a:r>
            <a:r>
              <a:rPr sz="2200" spc="-5" dirty="0">
                <a:latin typeface="Calibri"/>
                <a:cs typeface="Calibri"/>
              </a:rPr>
              <a:t>loss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detail </a:t>
            </a:r>
            <a:r>
              <a:rPr sz="2200" spc="-10" dirty="0">
                <a:latin typeface="Calibri"/>
                <a:cs typeface="Calibri"/>
              </a:rPr>
              <a:t>compared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arithmetic mean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9148" y="3188589"/>
            <a:ext cx="548640" cy="236220"/>
          </a:xfrm>
          <a:custGeom>
            <a:avLst/>
            <a:gdLst/>
            <a:ahLst/>
            <a:cxnLst/>
            <a:rect l="l" t="t" r="r" b="b"/>
            <a:pathLst>
              <a:path w="548639" h="236220">
                <a:moveTo>
                  <a:pt x="473328" y="0"/>
                </a:moveTo>
                <a:lnTo>
                  <a:pt x="470026" y="9651"/>
                </a:lnTo>
                <a:lnTo>
                  <a:pt x="483647" y="15557"/>
                </a:lnTo>
                <a:lnTo>
                  <a:pt x="495363" y="23749"/>
                </a:lnTo>
                <a:lnTo>
                  <a:pt x="519227" y="61706"/>
                </a:lnTo>
                <a:lnTo>
                  <a:pt x="527050" y="116712"/>
                </a:lnTo>
                <a:lnTo>
                  <a:pt x="526170" y="137497"/>
                </a:lnTo>
                <a:lnTo>
                  <a:pt x="513079" y="188468"/>
                </a:lnTo>
                <a:lnTo>
                  <a:pt x="483862" y="220257"/>
                </a:lnTo>
                <a:lnTo>
                  <a:pt x="470407" y="226187"/>
                </a:lnTo>
                <a:lnTo>
                  <a:pt x="473328" y="235712"/>
                </a:lnTo>
                <a:lnTo>
                  <a:pt x="518423" y="208994"/>
                </a:lnTo>
                <a:lnTo>
                  <a:pt x="543671" y="159607"/>
                </a:lnTo>
                <a:lnTo>
                  <a:pt x="548513" y="117983"/>
                </a:lnTo>
                <a:lnTo>
                  <a:pt x="547298" y="96337"/>
                </a:lnTo>
                <a:lnTo>
                  <a:pt x="537583" y="58046"/>
                </a:lnTo>
                <a:lnTo>
                  <a:pt x="505444" y="15128"/>
                </a:lnTo>
                <a:lnTo>
                  <a:pt x="490452" y="6165"/>
                </a:lnTo>
                <a:lnTo>
                  <a:pt x="473328" y="0"/>
                </a:lnTo>
                <a:close/>
              </a:path>
              <a:path w="548639" h="236220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567"/>
                </a:lnTo>
                <a:lnTo>
                  <a:pt x="35432" y="46989"/>
                </a:lnTo>
                <a:lnTo>
                  <a:pt x="64936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8548" y="3112388"/>
            <a:ext cx="1091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862965" algn="l"/>
              </a:tabLst>
            </a:pPr>
            <a:r>
              <a:rPr sz="2000" spc="-575" dirty="0">
                <a:latin typeface="Cambria Math"/>
                <a:cs typeface="Cambria Math"/>
              </a:rPr>
              <a:t>𝑓</a:t>
            </a:r>
            <a:r>
              <a:rPr sz="3000" spc="1537" baseline="1250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𝑥,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𝑦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8611" y="3750309"/>
            <a:ext cx="67945" cy="12700"/>
          </a:xfrm>
          <a:custGeom>
            <a:avLst/>
            <a:gdLst/>
            <a:ahLst/>
            <a:cxnLst/>
            <a:rect l="l" t="t" r="r" b="b"/>
            <a:pathLst>
              <a:path w="67945" h="12700">
                <a:moveTo>
                  <a:pt x="0" y="12700"/>
                </a:moveTo>
                <a:lnTo>
                  <a:pt x="67563" y="12700"/>
                </a:lnTo>
                <a:lnTo>
                  <a:pt x="6756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3348" y="3020060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49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8611" y="3008629"/>
            <a:ext cx="67945" cy="11430"/>
          </a:xfrm>
          <a:custGeom>
            <a:avLst/>
            <a:gdLst/>
            <a:ahLst/>
            <a:cxnLst/>
            <a:rect l="l" t="t" r="r" b="b"/>
            <a:pathLst>
              <a:path w="67945" h="11430">
                <a:moveTo>
                  <a:pt x="0" y="11430"/>
                </a:moveTo>
                <a:lnTo>
                  <a:pt x="67563" y="11430"/>
                </a:lnTo>
                <a:lnTo>
                  <a:pt x="67563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1709" y="3750309"/>
            <a:ext cx="67945" cy="12700"/>
          </a:xfrm>
          <a:custGeom>
            <a:avLst/>
            <a:gdLst/>
            <a:ahLst/>
            <a:cxnLst/>
            <a:rect l="l" t="t" r="r" b="b"/>
            <a:pathLst>
              <a:path w="67945" h="12700">
                <a:moveTo>
                  <a:pt x="0" y="12700"/>
                </a:moveTo>
                <a:lnTo>
                  <a:pt x="67563" y="12700"/>
                </a:lnTo>
                <a:lnTo>
                  <a:pt x="6756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4472" y="3020060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30249"/>
                </a:lnTo>
              </a:path>
            </a:pathLst>
          </a:custGeom>
          <a:ln w="25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1709" y="3008629"/>
            <a:ext cx="67945" cy="11430"/>
          </a:xfrm>
          <a:custGeom>
            <a:avLst/>
            <a:gdLst/>
            <a:ahLst/>
            <a:cxnLst/>
            <a:rect l="l" t="t" r="r" b="b"/>
            <a:pathLst>
              <a:path w="67945" h="11430">
                <a:moveTo>
                  <a:pt x="0" y="11430"/>
                </a:moveTo>
                <a:lnTo>
                  <a:pt x="67563" y="11430"/>
                </a:lnTo>
                <a:lnTo>
                  <a:pt x="67563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5458" y="2992840"/>
            <a:ext cx="1647189" cy="76136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045"/>
              </a:spcBef>
              <a:tabLst>
                <a:tab pos="914400" algn="l"/>
              </a:tabLst>
            </a:pPr>
            <a:r>
              <a:rPr sz="2000" spc="2200" dirty="0">
                <a:latin typeface="Cambria Math"/>
                <a:cs typeface="Cambria Math"/>
              </a:rPr>
              <a:t> 	</a:t>
            </a:r>
            <a:r>
              <a:rPr sz="2000" spc="15" dirty="0">
                <a:latin typeface="Cambria Math"/>
                <a:cs typeface="Cambria Math"/>
              </a:rPr>
              <a:t>𝑔(𝑠,</a:t>
            </a:r>
            <a:r>
              <a:rPr sz="2000" spc="-16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𝑡)</a:t>
            </a:r>
            <a:endParaRPr sz="20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705"/>
              </a:spcBef>
            </a:pPr>
            <a:r>
              <a:rPr sz="1450" spc="40" dirty="0">
                <a:latin typeface="Cambria Math"/>
                <a:cs typeface="Cambria Math"/>
              </a:rPr>
              <a:t>(𝑠,𝑡)∈𝑆</a:t>
            </a:r>
            <a:r>
              <a:rPr sz="1800" spc="60" baseline="-13888" dirty="0">
                <a:latin typeface="Cambria Math"/>
                <a:cs typeface="Cambria Math"/>
              </a:rPr>
              <a:t>𝑥,𝑦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43447" y="2860929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2019" y="3828288"/>
            <a:ext cx="2063495" cy="1967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1191" y="3808476"/>
            <a:ext cx="2028443" cy="2004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64691" y="5813247"/>
            <a:ext cx="10013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Clear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0775" y="5793435"/>
            <a:ext cx="1586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Image w/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Gaussian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Noise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6723" y="5800750"/>
            <a:ext cx="1892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Restored </a:t>
            </a:r>
            <a:r>
              <a:rPr sz="1600" spc="-5" dirty="0">
                <a:latin typeface="Calibri"/>
                <a:cs typeface="Calibri"/>
              </a:rPr>
              <a:t>Image with  </a:t>
            </a:r>
            <a:r>
              <a:rPr sz="1600" spc="-10" dirty="0">
                <a:latin typeface="Calibri"/>
                <a:cs typeface="Calibri"/>
              </a:rPr>
              <a:t>Geometric </a:t>
            </a:r>
            <a:r>
              <a:rPr sz="1600" spc="-5" dirty="0">
                <a:latin typeface="Calibri"/>
                <a:cs typeface="Calibri"/>
              </a:rPr>
              <a:t>Mean Filter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8255" y="3828288"/>
            <a:ext cx="2071116" cy="1984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 Restoration</a:t>
            </a:r>
          </a:p>
        </p:txBody>
      </p:sp>
    </p:spTree>
    <p:extLst>
      <p:ext uri="{BB962C8B-B14F-4D97-AF65-F5344CB8AC3E}">
        <p14:creationId xmlns:p14="http://schemas.microsoft.com/office/powerpoint/2010/main" val="329812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Mean </a:t>
            </a:r>
            <a:r>
              <a:rPr sz="3600" spc="-20" dirty="0"/>
              <a:t>Filters</a:t>
            </a:r>
            <a:r>
              <a:rPr sz="3600" dirty="0"/>
              <a:t> (3)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6730365" cy="15519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Harmonic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Filter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30" dirty="0">
                <a:latin typeface="Calibri"/>
                <a:cs typeface="Calibri"/>
              </a:rPr>
              <a:t>Works </a:t>
            </a:r>
            <a:r>
              <a:rPr sz="2200" spc="-5" dirty="0">
                <a:latin typeface="Calibri"/>
                <a:cs typeface="Calibri"/>
              </a:rPr>
              <a:t>especially </a:t>
            </a:r>
            <a:r>
              <a:rPr sz="2200" spc="-10" dirty="0">
                <a:latin typeface="Calibri"/>
                <a:cs typeface="Calibri"/>
              </a:rPr>
              <a:t>well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salt noise </a:t>
            </a:r>
            <a:r>
              <a:rPr sz="2200" spc="-10" dirty="0">
                <a:latin typeface="Calibri"/>
                <a:cs typeface="Calibri"/>
              </a:rPr>
              <a:t>(not pepper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noise!)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Contraharmonic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Filter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20" dirty="0">
                <a:latin typeface="Calibri"/>
                <a:cs typeface="Calibri"/>
              </a:rPr>
              <a:t>Perfect for </a:t>
            </a:r>
            <a:r>
              <a:rPr sz="2200" spc="-5" dirty="0">
                <a:latin typeface="Calibri"/>
                <a:cs typeface="Calibri"/>
              </a:rPr>
              <a:t>salt-and-pepper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noise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3316" y="4365076"/>
            <a:ext cx="3387090" cy="10039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mbria Math"/>
                <a:cs typeface="Cambria Math"/>
              </a:rPr>
              <a:t>𝑄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filter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mbria Math"/>
                <a:cs typeface="Cambria Math"/>
              </a:rPr>
              <a:t>𝑄 &gt; 0 </a:t>
            </a:r>
            <a:r>
              <a:rPr sz="2000" spc="-10" dirty="0">
                <a:latin typeface="Calibri"/>
                <a:cs typeface="Calibri"/>
              </a:rPr>
              <a:t>eliminates </a:t>
            </a:r>
            <a:r>
              <a:rPr sz="2000" dirty="0">
                <a:latin typeface="Calibri"/>
                <a:cs typeface="Calibri"/>
              </a:rPr>
              <a:t>pepper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noise</a:t>
            </a:r>
            <a:endParaRPr sz="20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185420" algn="l"/>
              </a:tabLst>
            </a:pPr>
            <a:r>
              <a:rPr sz="2000" dirty="0">
                <a:latin typeface="Cambria Math"/>
                <a:cs typeface="Cambria Math"/>
              </a:rPr>
              <a:t>𝑄 &gt; 0 </a:t>
            </a:r>
            <a:r>
              <a:rPr sz="2000" spc="-10" dirty="0">
                <a:latin typeface="Calibri"/>
                <a:cs typeface="Calibri"/>
              </a:rPr>
              <a:t>eliminates </a:t>
            </a:r>
            <a:r>
              <a:rPr sz="2000" spc="-5" dirty="0">
                <a:latin typeface="Calibri"/>
                <a:cs typeface="Calibri"/>
              </a:rPr>
              <a:t>salt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noise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8677" y="3736975"/>
            <a:ext cx="496570" cy="212090"/>
          </a:xfrm>
          <a:custGeom>
            <a:avLst/>
            <a:gdLst/>
            <a:ahLst/>
            <a:cxnLst/>
            <a:rect l="l" t="t" r="r" b="b"/>
            <a:pathLst>
              <a:path w="496570" h="212089">
                <a:moveTo>
                  <a:pt x="429133" y="0"/>
                </a:moveTo>
                <a:lnTo>
                  <a:pt x="426085" y="8508"/>
                </a:lnTo>
                <a:lnTo>
                  <a:pt x="438352" y="13819"/>
                </a:lnTo>
                <a:lnTo>
                  <a:pt x="448881" y="21177"/>
                </a:lnTo>
                <a:lnTo>
                  <a:pt x="470300" y="55322"/>
                </a:lnTo>
                <a:lnTo>
                  <a:pt x="477266" y="104775"/>
                </a:lnTo>
                <a:lnTo>
                  <a:pt x="476482" y="123443"/>
                </a:lnTo>
                <a:lnTo>
                  <a:pt x="464820" y="169163"/>
                </a:lnTo>
                <a:lnTo>
                  <a:pt x="438513" y="197738"/>
                </a:lnTo>
                <a:lnTo>
                  <a:pt x="426466" y="203073"/>
                </a:lnTo>
                <a:lnTo>
                  <a:pt x="429133" y="211708"/>
                </a:lnTo>
                <a:lnTo>
                  <a:pt x="469530" y="187706"/>
                </a:lnTo>
                <a:lnTo>
                  <a:pt x="492252" y="143287"/>
                </a:lnTo>
                <a:lnTo>
                  <a:pt x="496570" y="105918"/>
                </a:lnTo>
                <a:lnTo>
                  <a:pt x="495494" y="86483"/>
                </a:lnTo>
                <a:lnTo>
                  <a:pt x="479171" y="37083"/>
                </a:lnTo>
                <a:lnTo>
                  <a:pt x="444470" y="5526"/>
                </a:lnTo>
                <a:lnTo>
                  <a:pt x="429133" y="0"/>
                </a:lnTo>
                <a:close/>
              </a:path>
              <a:path w="496570" h="212089">
                <a:moveTo>
                  <a:pt x="67564" y="0"/>
                </a:moveTo>
                <a:lnTo>
                  <a:pt x="27094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75" y="125352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4" y="211708"/>
                </a:lnTo>
                <a:lnTo>
                  <a:pt x="70231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291" y="13819"/>
                </a:lnTo>
                <a:lnTo>
                  <a:pt x="70485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7129" y="3667125"/>
            <a:ext cx="99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81685" algn="l"/>
              </a:tabLst>
            </a:pPr>
            <a:r>
              <a:rPr sz="1800" spc="-509" dirty="0">
                <a:latin typeface="Cambria Math"/>
                <a:cs typeface="Cambria Math"/>
              </a:rPr>
              <a:t>𝑓</a:t>
            </a:r>
            <a:r>
              <a:rPr sz="2700" spc="1342" baseline="12345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𝑥,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5288" y="3841877"/>
            <a:ext cx="1915795" cy="0"/>
          </a:xfrm>
          <a:custGeom>
            <a:avLst/>
            <a:gdLst/>
            <a:ahLst/>
            <a:cxnLst/>
            <a:rect l="l" t="t" r="r" b="b"/>
            <a:pathLst>
              <a:path w="1915795">
                <a:moveTo>
                  <a:pt x="0" y="0"/>
                </a:moveTo>
                <a:lnTo>
                  <a:pt x="191566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17950" y="3501974"/>
            <a:ext cx="771525" cy="3003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700" spc="1312" baseline="16975" dirty="0">
                <a:latin typeface="Cambria Math"/>
                <a:cs typeface="Cambria Math"/>
              </a:rPr>
              <a:t> </a:t>
            </a:r>
            <a:r>
              <a:rPr sz="1300" spc="30" dirty="0">
                <a:latin typeface="Cambria Math"/>
                <a:cs typeface="Cambria Math"/>
              </a:rPr>
              <a:t>(𝑠,𝑡)∈𝑆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 Restoration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30673" y="3627501"/>
            <a:ext cx="23431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9" dirty="0">
                <a:latin typeface="Cambria Math"/>
                <a:cs typeface="Cambria Math"/>
              </a:rPr>
              <a:t>𝑥</a:t>
            </a:r>
            <a:r>
              <a:rPr sz="1050" spc="-5" dirty="0">
                <a:latin typeface="Cambria Math"/>
                <a:cs typeface="Cambria Math"/>
              </a:rPr>
              <a:t>,</a:t>
            </a:r>
            <a:r>
              <a:rPr sz="1050" spc="275" dirty="0">
                <a:latin typeface="Cambria Math"/>
                <a:cs typeface="Cambria Math"/>
              </a:rPr>
              <a:t>𝑦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8258" y="3444062"/>
            <a:ext cx="1042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mbria Math"/>
                <a:cs typeface="Cambria Math"/>
              </a:rPr>
              <a:t>𝑔(𝑠,</a:t>
            </a:r>
            <a:r>
              <a:rPr sz="1800" spc="-135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𝑡)</a:t>
            </a:r>
            <a:r>
              <a:rPr sz="1950" spc="37" baseline="27777" dirty="0">
                <a:latin typeface="Cambria Math"/>
                <a:cs typeface="Cambria Math"/>
              </a:rPr>
              <a:t>𝑄+1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6153" y="3885057"/>
            <a:ext cx="772795" cy="2997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700" spc="1305" baseline="18518" dirty="0">
                <a:latin typeface="Cambria Math"/>
                <a:cs typeface="Cambria Math"/>
              </a:rPr>
              <a:t> </a:t>
            </a:r>
            <a:r>
              <a:rPr sz="1300" spc="30" dirty="0">
                <a:latin typeface="Cambria Math"/>
                <a:cs typeface="Cambria Math"/>
              </a:rPr>
              <a:t>(𝑠,𝑡)∈𝑆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8878" y="4010025"/>
            <a:ext cx="23431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9" dirty="0">
                <a:latin typeface="Cambria Math"/>
                <a:cs typeface="Cambria Math"/>
              </a:rPr>
              <a:t>𝑥</a:t>
            </a:r>
            <a:r>
              <a:rPr sz="1050" spc="-5" dirty="0">
                <a:latin typeface="Cambria Math"/>
                <a:cs typeface="Cambria Math"/>
              </a:rPr>
              <a:t>,</a:t>
            </a:r>
            <a:r>
              <a:rPr sz="1050" spc="275" dirty="0">
                <a:latin typeface="Cambria Math"/>
                <a:cs typeface="Cambria Math"/>
              </a:rPr>
              <a:t>𝑦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6461" y="3819525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mbria Math"/>
                <a:cs typeface="Cambria Math"/>
              </a:rPr>
              <a:t>𝑔(𝑠,</a:t>
            </a:r>
            <a:r>
              <a:rPr sz="1800" spc="-140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𝑡)</a:t>
            </a:r>
            <a:r>
              <a:rPr sz="1950" spc="44" baseline="23504" dirty="0">
                <a:latin typeface="Cambria Math"/>
                <a:cs typeface="Cambria Math"/>
              </a:rPr>
              <a:t>𝑄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344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Mean </a:t>
            </a:r>
            <a:r>
              <a:rPr sz="3600" spc="-20" dirty="0"/>
              <a:t>Filters</a:t>
            </a:r>
            <a:r>
              <a:rPr sz="3600" dirty="0"/>
              <a:t> (3)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3693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Contraharmonic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3" y="3614928"/>
            <a:ext cx="1716024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8003" y="5273116"/>
            <a:ext cx="1000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Clear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6222" y="3935984"/>
            <a:ext cx="1946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Image w/ </a:t>
            </a:r>
            <a:r>
              <a:rPr sz="1600" spc="-10" dirty="0">
                <a:latin typeface="Calibri"/>
                <a:cs typeface="Calibri"/>
              </a:rPr>
              <a:t>Pepper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Noise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0755" y="3908805"/>
            <a:ext cx="1973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Restored </a:t>
            </a:r>
            <a:r>
              <a:rPr sz="1600" spc="-5" dirty="0">
                <a:latin typeface="Calibri"/>
                <a:cs typeface="Calibri"/>
              </a:rPr>
              <a:t>Image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(Q=1.5)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1820" y="2226564"/>
            <a:ext cx="1773935" cy="1722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9627" y="4285488"/>
            <a:ext cx="1786127" cy="1760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2515" y="2231135"/>
            <a:ext cx="1755647" cy="1682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2515" y="4285488"/>
            <a:ext cx="1748028" cy="1702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87700" y="6009843"/>
            <a:ext cx="1661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Image w/ Salt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Noise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07542" y="6479844"/>
            <a:ext cx="95631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r>
              <a:rPr spc="-40" dirty="0"/>
              <a:t> </a:t>
            </a:r>
            <a:r>
              <a:rPr lang="en-ID" spc="-5" dirty="0"/>
              <a:t> 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 Restoration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08497" y="5949797"/>
            <a:ext cx="2036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Restored </a:t>
            </a:r>
            <a:r>
              <a:rPr sz="1600" spc="-5" dirty="0">
                <a:latin typeface="Calibri"/>
                <a:cs typeface="Calibri"/>
              </a:rPr>
              <a:t>Image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(Q=-1.5)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28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509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359663"/>
            <a:ext cx="9156700" cy="1336675"/>
            <a:chOff x="-6095" y="359663"/>
            <a:chExt cx="9156700" cy="1336675"/>
          </a:xfrm>
        </p:grpSpPr>
        <p:sp>
          <p:nvSpPr>
            <p:cNvPr id="3" name="object 3"/>
            <p:cNvSpPr/>
            <p:nvPr/>
          </p:nvSpPr>
          <p:spPr>
            <a:xfrm>
              <a:off x="0" y="365759"/>
              <a:ext cx="9144000" cy="1324610"/>
            </a:xfrm>
            <a:custGeom>
              <a:avLst/>
              <a:gdLst/>
              <a:ahLst/>
              <a:cxnLst/>
              <a:rect l="l" t="t" r="r" b="b"/>
              <a:pathLst>
                <a:path w="9144000" h="1324610">
                  <a:moveTo>
                    <a:pt x="9144000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9144000" y="13243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65759"/>
              <a:ext cx="9144000" cy="1324610"/>
            </a:xfrm>
            <a:custGeom>
              <a:avLst/>
              <a:gdLst/>
              <a:ahLst/>
              <a:cxnLst/>
              <a:rect l="l" t="t" r="r" b="b"/>
              <a:pathLst>
                <a:path w="9144000" h="1324610">
                  <a:moveTo>
                    <a:pt x="0" y="1324356"/>
                  </a:moveTo>
                  <a:lnTo>
                    <a:pt x="9144000" y="132435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12192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095" y="5018532"/>
            <a:ext cx="9156700" cy="1344295"/>
            <a:chOff x="-6095" y="5018532"/>
            <a:chExt cx="9156700" cy="1344295"/>
          </a:xfrm>
        </p:grpSpPr>
        <p:sp>
          <p:nvSpPr>
            <p:cNvPr id="6" name="object 6"/>
            <p:cNvSpPr/>
            <p:nvPr/>
          </p:nvSpPr>
          <p:spPr>
            <a:xfrm>
              <a:off x="0" y="5024628"/>
              <a:ext cx="9144000" cy="1332230"/>
            </a:xfrm>
            <a:custGeom>
              <a:avLst/>
              <a:gdLst/>
              <a:ahLst/>
              <a:cxnLst/>
              <a:rect l="l" t="t" r="r" b="b"/>
              <a:pathLst>
                <a:path w="9144000" h="1332229">
                  <a:moveTo>
                    <a:pt x="9144000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9144000" y="13319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24628"/>
              <a:ext cx="9144000" cy="1332230"/>
            </a:xfrm>
            <a:custGeom>
              <a:avLst/>
              <a:gdLst/>
              <a:ahLst/>
              <a:cxnLst/>
              <a:rect l="l" t="t" r="r" b="b"/>
              <a:pathLst>
                <a:path w="9144000" h="1332229">
                  <a:moveTo>
                    <a:pt x="0" y="1331976"/>
                  </a:moveTo>
                  <a:lnTo>
                    <a:pt x="9144000" y="1331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12191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Image</a:t>
            </a:r>
            <a:r>
              <a:rPr spc="-70" dirty="0"/>
              <a:t> </a:t>
            </a:r>
            <a:r>
              <a:rPr spc="-15" dirty="0"/>
              <a:t>Segmentation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15589" y="3070961"/>
            <a:ext cx="3513454" cy="1978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358140" indent="514984">
              <a:lnSpc>
                <a:spcPct val="1235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Pengolahan </a:t>
            </a:r>
            <a:r>
              <a:rPr sz="2000" spc="-15" dirty="0">
                <a:latin typeface="Calibri"/>
                <a:cs typeface="Calibri"/>
              </a:rPr>
              <a:t>Citra  </a:t>
            </a:r>
            <a:r>
              <a:rPr sz="2000" spc="-10" dirty="0">
                <a:latin typeface="Calibri"/>
                <a:cs typeface="Calibri"/>
              </a:rPr>
              <a:t>Semester </a:t>
            </a:r>
            <a:r>
              <a:rPr sz="2000" spc="-5" dirty="0" err="1">
                <a:latin typeface="Calibri"/>
                <a:cs typeface="Calibri"/>
              </a:rPr>
              <a:t>Gasal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2019/2020</a:t>
            </a:r>
            <a:endParaRPr sz="2000" dirty="0">
              <a:latin typeface="Calibri"/>
              <a:cs typeface="Calibri"/>
            </a:endParaRPr>
          </a:p>
          <a:p>
            <a:pPr marL="12700" marR="5080" algn="ctr">
              <a:lnSpc>
                <a:spcPts val="2960"/>
              </a:lnSpc>
              <a:spcBef>
                <a:spcPts val="185"/>
              </a:spcBef>
            </a:pPr>
            <a:r>
              <a:rPr lang="en-US" sz="2000" spc="-10" dirty="0">
                <a:latin typeface="Calibri"/>
                <a:cs typeface="Calibri"/>
              </a:rPr>
              <a:t>Muhammad </a:t>
            </a:r>
            <a:r>
              <a:rPr lang="en-US" sz="2000" spc="-10" dirty="0" err="1">
                <a:latin typeface="Calibri"/>
                <a:cs typeface="Calibri"/>
              </a:rPr>
              <a:t>Naufal</a:t>
            </a:r>
            <a:endParaRPr lang="en-US" sz="2000" spc="-10" dirty="0">
              <a:latin typeface="Calibri"/>
              <a:cs typeface="Calibri"/>
            </a:endParaRPr>
          </a:p>
          <a:p>
            <a:pPr marL="12700" marR="5080" algn="ctr">
              <a:lnSpc>
                <a:spcPts val="2960"/>
              </a:lnSpc>
              <a:spcBef>
                <a:spcPts val="185"/>
              </a:spcBef>
            </a:pPr>
            <a:r>
              <a:rPr lang="en-US" sz="2000" spc="-15" dirty="0">
                <a:latin typeface="Calibri"/>
                <a:cs typeface="Calibri"/>
              </a:rPr>
              <a:t>D3 Teknik </a:t>
            </a:r>
            <a:r>
              <a:rPr lang="en-US" sz="2000" spc="-15" dirty="0" err="1">
                <a:latin typeface="Calibri"/>
                <a:cs typeface="Calibri"/>
              </a:rPr>
              <a:t>Komputer</a:t>
            </a:r>
            <a:endParaRPr lang="en-US" sz="2000" spc="-15" dirty="0">
              <a:latin typeface="Calibri"/>
              <a:cs typeface="Calibri"/>
            </a:endParaRPr>
          </a:p>
          <a:p>
            <a:pPr marL="12700" marR="5080" algn="ctr">
              <a:lnSpc>
                <a:spcPts val="2960"/>
              </a:lnSpc>
              <a:spcBef>
                <a:spcPts val="185"/>
              </a:spcBef>
            </a:pPr>
            <a:r>
              <a:rPr lang="en-US" sz="2000" spc="-10" dirty="0" err="1">
                <a:latin typeface="Calibri"/>
                <a:cs typeface="Calibri"/>
              </a:rPr>
              <a:t>Politeknik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10" dirty="0" err="1">
                <a:latin typeface="Calibri"/>
                <a:cs typeface="Calibri"/>
              </a:rPr>
              <a:t>Harapan</a:t>
            </a:r>
            <a:r>
              <a:rPr lang="en-US" sz="2000" spc="-10" dirty="0">
                <a:latin typeface="Calibri"/>
                <a:cs typeface="Calibri"/>
              </a:rPr>
              <a:t> Bersama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0495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Image </a:t>
            </a:r>
            <a:r>
              <a:rPr sz="3600" spc="-15" dirty="0"/>
              <a:t>Segmentation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963801"/>
            <a:ext cx="6475095" cy="15957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Dividing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spatial image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homogeneous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regions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say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segmented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image?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When the </a:t>
            </a:r>
            <a:r>
              <a:rPr sz="2200" spc="-10" dirty="0">
                <a:latin typeface="Calibri"/>
                <a:cs typeface="Calibri"/>
              </a:rPr>
              <a:t>regions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interest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been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identified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depends </a:t>
            </a:r>
            <a:r>
              <a:rPr sz="2200" spc="-5" dirty="0">
                <a:latin typeface="Calibri"/>
                <a:cs typeface="Calibri"/>
              </a:rPr>
              <a:t>on the </a:t>
            </a:r>
            <a:r>
              <a:rPr sz="2200" spc="-20" dirty="0">
                <a:latin typeface="Calibri"/>
                <a:cs typeface="Calibri"/>
              </a:rPr>
              <a:t>context </a:t>
            </a:r>
            <a:r>
              <a:rPr sz="2200" spc="-5" dirty="0">
                <a:latin typeface="Calibri"/>
                <a:cs typeface="Calibri"/>
              </a:rPr>
              <a:t>and the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8991" y="3732276"/>
            <a:ext cx="3165348" cy="209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6611" y="3730752"/>
            <a:ext cx="3156204" cy="2081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6"/>
            <a:ext cx="1273658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339860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Image </a:t>
            </a:r>
            <a:r>
              <a:rPr sz="3600" spc="-15" dirty="0"/>
              <a:t>Segmentation</a:t>
            </a:r>
            <a:r>
              <a:rPr sz="3600" dirty="0"/>
              <a:t> 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3471" y="2703576"/>
            <a:ext cx="2072639" cy="2072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55064" y="3261359"/>
            <a:ext cx="3968750" cy="457200"/>
            <a:chOff x="1655064" y="3261359"/>
            <a:chExt cx="3968750" cy="457200"/>
          </a:xfrm>
        </p:grpSpPr>
        <p:sp>
          <p:nvSpPr>
            <p:cNvPr id="6" name="object 6"/>
            <p:cNvSpPr/>
            <p:nvPr/>
          </p:nvSpPr>
          <p:spPr>
            <a:xfrm>
              <a:off x="1658112" y="3264407"/>
              <a:ext cx="3962400" cy="451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8112" y="3264407"/>
              <a:ext cx="3962400" cy="451484"/>
            </a:xfrm>
            <a:custGeom>
              <a:avLst/>
              <a:gdLst/>
              <a:ahLst/>
              <a:cxnLst/>
              <a:rect l="l" t="t" r="r" b="b"/>
              <a:pathLst>
                <a:path w="3962400" h="451485">
                  <a:moveTo>
                    <a:pt x="0" y="75183"/>
                  </a:moveTo>
                  <a:lnTo>
                    <a:pt x="5907" y="45916"/>
                  </a:lnTo>
                  <a:lnTo>
                    <a:pt x="22018" y="22018"/>
                  </a:lnTo>
                  <a:lnTo>
                    <a:pt x="45916" y="5907"/>
                  </a:lnTo>
                  <a:lnTo>
                    <a:pt x="75183" y="0"/>
                  </a:lnTo>
                  <a:lnTo>
                    <a:pt x="3887216" y="0"/>
                  </a:lnTo>
                  <a:lnTo>
                    <a:pt x="3916483" y="5907"/>
                  </a:lnTo>
                  <a:lnTo>
                    <a:pt x="3940381" y="22018"/>
                  </a:lnTo>
                  <a:lnTo>
                    <a:pt x="3956492" y="45916"/>
                  </a:lnTo>
                  <a:lnTo>
                    <a:pt x="3962400" y="75183"/>
                  </a:lnTo>
                  <a:lnTo>
                    <a:pt x="3962400" y="375919"/>
                  </a:lnTo>
                  <a:lnTo>
                    <a:pt x="3956492" y="405187"/>
                  </a:lnTo>
                  <a:lnTo>
                    <a:pt x="3940381" y="429085"/>
                  </a:lnTo>
                  <a:lnTo>
                    <a:pt x="3916483" y="445196"/>
                  </a:lnTo>
                  <a:lnTo>
                    <a:pt x="3887216" y="451103"/>
                  </a:lnTo>
                  <a:lnTo>
                    <a:pt x="75183" y="451103"/>
                  </a:lnTo>
                  <a:lnTo>
                    <a:pt x="45916" y="445196"/>
                  </a:lnTo>
                  <a:lnTo>
                    <a:pt x="22018" y="429085"/>
                  </a:lnTo>
                  <a:lnTo>
                    <a:pt x="5907" y="405187"/>
                  </a:lnTo>
                  <a:lnTo>
                    <a:pt x="0" y="375919"/>
                  </a:lnTo>
                  <a:lnTo>
                    <a:pt x="0" y="75183"/>
                  </a:lnTo>
                  <a:close/>
                </a:path>
              </a:pathLst>
            </a:custGeom>
            <a:ln w="6095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55064" y="4925567"/>
            <a:ext cx="3968750" cy="457200"/>
            <a:chOff x="1655064" y="4925567"/>
            <a:chExt cx="3968750" cy="457200"/>
          </a:xfrm>
        </p:grpSpPr>
        <p:sp>
          <p:nvSpPr>
            <p:cNvPr id="9" name="object 9"/>
            <p:cNvSpPr/>
            <p:nvPr/>
          </p:nvSpPr>
          <p:spPr>
            <a:xfrm>
              <a:off x="1658112" y="4928615"/>
              <a:ext cx="3962400" cy="451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8112" y="4928615"/>
              <a:ext cx="3962400" cy="451484"/>
            </a:xfrm>
            <a:custGeom>
              <a:avLst/>
              <a:gdLst/>
              <a:ahLst/>
              <a:cxnLst/>
              <a:rect l="l" t="t" r="r" b="b"/>
              <a:pathLst>
                <a:path w="3962400" h="451485">
                  <a:moveTo>
                    <a:pt x="0" y="75183"/>
                  </a:moveTo>
                  <a:lnTo>
                    <a:pt x="5907" y="45916"/>
                  </a:lnTo>
                  <a:lnTo>
                    <a:pt x="22018" y="22018"/>
                  </a:lnTo>
                  <a:lnTo>
                    <a:pt x="45916" y="5907"/>
                  </a:lnTo>
                  <a:lnTo>
                    <a:pt x="75183" y="0"/>
                  </a:lnTo>
                  <a:lnTo>
                    <a:pt x="3887216" y="0"/>
                  </a:lnTo>
                  <a:lnTo>
                    <a:pt x="3916483" y="5907"/>
                  </a:lnTo>
                  <a:lnTo>
                    <a:pt x="3940381" y="22018"/>
                  </a:lnTo>
                  <a:lnTo>
                    <a:pt x="3956492" y="45916"/>
                  </a:lnTo>
                  <a:lnTo>
                    <a:pt x="3962400" y="75183"/>
                  </a:lnTo>
                  <a:lnTo>
                    <a:pt x="3962400" y="375919"/>
                  </a:lnTo>
                  <a:lnTo>
                    <a:pt x="3956492" y="405187"/>
                  </a:lnTo>
                  <a:lnTo>
                    <a:pt x="3940381" y="429085"/>
                  </a:lnTo>
                  <a:lnTo>
                    <a:pt x="3916483" y="445196"/>
                  </a:lnTo>
                  <a:lnTo>
                    <a:pt x="3887216" y="451103"/>
                  </a:lnTo>
                  <a:lnTo>
                    <a:pt x="75183" y="451103"/>
                  </a:lnTo>
                  <a:lnTo>
                    <a:pt x="45916" y="445196"/>
                  </a:lnTo>
                  <a:lnTo>
                    <a:pt x="22018" y="429085"/>
                  </a:lnTo>
                  <a:lnTo>
                    <a:pt x="5907" y="405187"/>
                  </a:lnTo>
                  <a:lnTo>
                    <a:pt x="0" y="375919"/>
                  </a:lnTo>
                  <a:lnTo>
                    <a:pt x="0" y="75183"/>
                  </a:lnTo>
                  <a:close/>
                </a:path>
              </a:pathLst>
            </a:custGeom>
            <a:ln w="6095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7542" y="1780308"/>
            <a:ext cx="5174615" cy="35102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Segmentation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principles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Discontinuity</a:t>
            </a:r>
            <a:endParaRPr sz="2200">
              <a:latin typeface="Calibri"/>
              <a:cs typeface="Calibri"/>
            </a:endParaRPr>
          </a:p>
          <a:p>
            <a:pPr marL="870585" marR="144780" lvl="2" indent="-172720">
              <a:lnSpc>
                <a:spcPts val="2160"/>
              </a:lnSpc>
              <a:spcBef>
                <a:spcPts val="445"/>
              </a:spcBef>
              <a:buFont typeface="Arial"/>
              <a:buChar char="•"/>
              <a:tabLst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Segment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image based on </a:t>
            </a:r>
            <a:r>
              <a:rPr sz="2000" dirty="0">
                <a:latin typeface="Calibri"/>
                <a:cs typeface="Calibri"/>
              </a:rPr>
              <a:t>the abrupt  changes 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intensity</a:t>
            </a:r>
            <a:endParaRPr sz="2000">
              <a:latin typeface="Calibri"/>
              <a:cs typeface="Calibri"/>
            </a:endParaRPr>
          </a:p>
          <a:p>
            <a:pPr marL="1729105">
              <a:lnSpc>
                <a:spcPct val="100000"/>
              </a:lnSpc>
              <a:spcBef>
                <a:spcPts val="1550"/>
              </a:spcBef>
            </a:pPr>
            <a:r>
              <a:rPr sz="1800" spc="-5" dirty="0">
                <a:latin typeface="Calibri"/>
                <a:cs typeface="Calibri"/>
              </a:rPr>
              <a:t>Edge-based</a:t>
            </a:r>
            <a:r>
              <a:rPr sz="1800" spc="-10" dirty="0">
                <a:latin typeface="Calibri"/>
                <a:cs typeface="Calibri"/>
              </a:rPr>
              <a:t> segmentation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Similarity</a:t>
            </a:r>
            <a:endParaRPr sz="2200">
              <a:latin typeface="Calibri"/>
              <a:cs typeface="Calibri"/>
            </a:endParaRPr>
          </a:p>
          <a:p>
            <a:pPr marL="870585" lvl="2" indent="-173355">
              <a:lnSpc>
                <a:spcPts val="2280"/>
              </a:lnSpc>
              <a:spcBef>
                <a:spcPts val="175"/>
              </a:spcBef>
              <a:buFont typeface="Arial"/>
              <a:buChar char="•"/>
              <a:tabLst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Segment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image based on regions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endParaRPr sz="2000">
              <a:latin typeface="Calibri"/>
              <a:cs typeface="Calibri"/>
            </a:endParaRPr>
          </a:p>
          <a:p>
            <a:pPr marL="870585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similar</a:t>
            </a:r>
            <a:endParaRPr sz="2000">
              <a:latin typeface="Calibri"/>
              <a:cs typeface="Calibri"/>
            </a:endParaRPr>
          </a:p>
          <a:p>
            <a:pPr marL="1634489">
              <a:lnSpc>
                <a:spcPct val="100000"/>
              </a:lnSpc>
              <a:spcBef>
                <a:spcPts val="1639"/>
              </a:spcBef>
            </a:pPr>
            <a:r>
              <a:rPr sz="1800" spc="-5" dirty="0">
                <a:latin typeface="Calibri"/>
                <a:cs typeface="Calibri"/>
              </a:rPr>
              <a:t>Region-based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289365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Edge </a:t>
            </a:r>
            <a:r>
              <a:rPr sz="3600" dirty="0"/>
              <a:t>and </a:t>
            </a:r>
            <a:r>
              <a:rPr sz="3600" spc="-10" dirty="0"/>
              <a:t>Region-Based</a:t>
            </a:r>
            <a:r>
              <a:rPr sz="3600" spc="-25" dirty="0"/>
              <a:t> </a:t>
            </a:r>
            <a:r>
              <a:rPr sz="3600" spc="-15" dirty="0"/>
              <a:t>Segmentation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" y="2052827"/>
            <a:ext cx="7635240" cy="250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76650" y="4508754"/>
            <a:ext cx="178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Edge Detection to 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discontinuities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64021" y="4508754"/>
            <a:ext cx="172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Segmentation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2  </a:t>
            </a:r>
            <a:r>
              <a:rPr sz="1800" spc="-10" dirty="0">
                <a:latin typeface="Calibri"/>
                <a:cs typeface="Calibri"/>
              </a:rPr>
              <a:t>regions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901" y="4508754"/>
            <a:ext cx="181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region  </a:t>
            </a:r>
            <a:r>
              <a:rPr sz="1800" spc="-15" dirty="0">
                <a:latin typeface="Calibri"/>
                <a:cs typeface="Calibri"/>
              </a:rPr>
              <a:t>(constant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intensity)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397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Edge </a:t>
            </a:r>
            <a:r>
              <a:rPr sz="3600" dirty="0"/>
              <a:t>and </a:t>
            </a:r>
            <a:r>
              <a:rPr sz="3600" spc="-10" dirty="0"/>
              <a:t>Region-Based </a:t>
            </a:r>
            <a:r>
              <a:rPr sz="3600" spc="-15" dirty="0"/>
              <a:t>Segmentation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650" y="4508754"/>
            <a:ext cx="178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Edge Detection to 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discontinuities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4021" y="4508754"/>
            <a:ext cx="172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Segmentation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2  </a:t>
            </a:r>
            <a:r>
              <a:rPr sz="1800" spc="-10" dirty="0">
                <a:latin typeface="Calibri"/>
                <a:cs typeface="Calibri"/>
              </a:rPr>
              <a:t>regions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380" y="2052827"/>
            <a:ext cx="7635240" cy="2523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7330" y="4508754"/>
            <a:ext cx="95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region 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xtu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91240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3509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45" dirty="0">
                <a:latin typeface="Carlito"/>
                <a:cs typeface="Carlito"/>
              </a:rPr>
              <a:t>Yang </a:t>
            </a:r>
            <a:r>
              <a:rPr sz="2400" spc="-10" dirty="0">
                <a:latin typeface="Carlito"/>
                <a:cs typeface="Carlito"/>
              </a:rPr>
              <a:t>dilihat </a:t>
            </a:r>
            <a:r>
              <a:rPr sz="2400" spc="-5" dirty="0">
                <a:latin typeface="Carlito"/>
                <a:cs typeface="Carlito"/>
              </a:rPr>
              <a:t>oleh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komputer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6547" y="2453639"/>
            <a:ext cx="6471023" cy="338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00911" y="6077711"/>
            <a:ext cx="6742430" cy="704215"/>
            <a:chOff x="1200911" y="6077711"/>
            <a:chExt cx="6742430" cy="704215"/>
          </a:xfrm>
        </p:grpSpPr>
        <p:sp>
          <p:nvSpPr>
            <p:cNvPr id="6" name="object 6"/>
            <p:cNvSpPr/>
            <p:nvPr/>
          </p:nvSpPr>
          <p:spPr>
            <a:xfrm>
              <a:off x="1207007" y="6083807"/>
              <a:ext cx="6730365" cy="692150"/>
            </a:xfrm>
            <a:custGeom>
              <a:avLst/>
              <a:gdLst/>
              <a:ahLst/>
              <a:cxnLst/>
              <a:rect l="l" t="t" r="r" b="b"/>
              <a:pathLst>
                <a:path w="6730365" h="692150">
                  <a:moveTo>
                    <a:pt x="6614668" y="0"/>
                  </a:moveTo>
                  <a:lnTo>
                    <a:pt x="115315" y="0"/>
                  </a:lnTo>
                  <a:lnTo>
                    <a:pt x="70428" y="9061"/>
                  </a:lnTo>
                  <a:lnTo>
                    <a:pt x="33774" y="33774"/>
                  </a:lnTo>
                  <a:lnTo>
                    <a:pt x="9061" y="70428"/>
                  </a:lnTo>
                  <a:lnTo>
                    <a:pt x="0" y="115315"/>
                  </a:lnTo>
                  <a:lnTo>
                    <a:pt x="0" y="576579"/>
                  </a:lnTo>
                  <a:lnTo>
                    <a:pt x="9061" y="621467"/>
                  </a:lnTo>
                  <a:lnTo>
                    <a:pt x="33774" y="658121"/>
                  </a:lnTo>
                  <a:lnTo>
                    <a:pt x="70428" y="682834"/>
                  </a:lnTo>
                  <a:lnTo>
                    <a:pt x="115315" y="691895"/>
                  </a:lnTo>
                  <a:lnTo>
                    <a:pt x="6614668" y="691895"/>
                  </a:lnTo>
                  <a:lnTo>
                    <a:pt x="6659528" y="682834"/>
                  </a:lnTo>
                  <a:lnTo>
                    <a:pt x="6696186" y="658121"/>
                  </a:lnTo>
                  <a:lnTo>
                    <a:pt x="6720913" y="621467"/>
                  </a:lnTo>
                  <a:lnTo>
                    <a:pt x="6729984" y="576579"/>
                  </a:lnTo>
                  <a:lnTo>
                    <a:pt x="6729984" y="115315"/>
                  </a:lnTo>
                  <a:lnTo>
                    <a:pt x="6720913" y="70428"/>
                  </a:lnTo>
                  <a:lnTo>
                    <a:pt x="6696186" y="33774"/>
                  </a:lnTo>
                  <a:lnTo>
                    <a:pt x="6659528" y="9061"/>
                  </a:lnTo>
                  <a:lnTo>
                    <a:pt x="6614668" y="0"/>
                  </a:lnTo>
                  <a:close/>
                </a:path>
              </a:pathLst>
            </a:custGeom>
            <a:solidFill>
              <a:srgbClr val="9C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7007" y="6083807"/>
              <a:ext cx="6730365" cy="692150"/>
            </a:xfrm>
            <a:custGeom>
              <a:avLst/>
              <a:gdLst/>
              <a:ahLst/>
              <a:cxnLst/>
              <a:rect l="l" t="t" r="r" b="b"/>
              <a:pathLst>
                <a:path w="6730365" h="692150">
                  <a:moveTo>
                    <a:pt x="0" y="115315"/>
                  </a:moveTo>
                  <a:lnTo>
                    <a:pt x="9061" y="70428"/>
                  </a:lnTo>
                  <a:lnTo>
                    <a:pt x="33774" y="33774"/>
                  </a:lnTo>
                  <a:lnTo>
                    <a:pt x="70428" y="9061"/>
                  </a:lnTo>
                  <a:lnTo>
                    <a:pt x="115315" y="0"/>
                  </a:lnTo>
                  <a:lnTo>
                    <a:pt x="6614668" y="0"/>
                  </a:lnTo>
                  <a:lnTo>
                    <a:pt x="6659528" y="9061"/>
                  </a:lnTo>
                  <a:lnTo>
                    <a:pt x="6696186" y="33774"/>
                  </a:lnTo>
                  <a:lnTo>
                    <a:pt x="6720913" y="70428"/>
                  </a:lnTo>
                  <a:lnTo>
                    <a:pt x="6729984" y="115315"/>
                  </a:lnTo>
                  <a:lnTo>
                    <a:pt x="6729984" y="576579"/>
                  </a:lnTo>
                  <a:lnTo>
                    <a:pt x="6720913" y="621467"/>
                  </a:lnTo>
                  <a:lnTo>
                    <a:pt x="6696186" y="658121"/>
                  </a:lnTo>
                  <a:lnTo>
                    <a:pt x="6659528" y="682834"/>
                  </a:lnTo>
                  <a:lnTo>
                    <a:pt x="6614668" y="691895"/>
                  </a:lnTo>
                  <a:lnTo>
                    <a:pt x="115315" y="691895"/>
                  </a:lnTo>
                  <a:lnTo>
                    <a:pt x="70428" y="682834"/>
                  </a:lnTo>
                  <a:lnTo>
                    <a:pt x="33774" y="658121"/>
                  </a:lnTo>
                  <a:lnTo>
                    <a:pt x="9061" y="621467"/>
                  </a:lnTo>
                  <a:lnTo>
                    <a:pt x="0" y="576579"/>
                  </a:lnTo>
                  <a:lnTo>
                    <a:pt x="0" y="115315"/>
                  </a:lnTo>
                  <a:close/>
                </a:path>
              </a:pathLst>
            </a:custGeom>
            <a:ln w="12192">
              <a:solidFill>
                <a:srgbClr val="705F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14523" y="6249111"/>
            <a:ext cx="3314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2000" spc="-340" dirty="0">
                <a:latin typeface="Carlito"/>
                <a:cs typeface="Carlito"/>
              </a:rPr>
              <a:t>p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en</a:t>
            </a:r>
            <a:r>
              <a:rPr sz="2000" spc="-340" dirty="0">
                <a:latin typeface="Carlito"/>
                <a:cs typeface="Carlito"/>
              </a:rPr>
              <a:t>r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g</a:t>
            </a:r>
            <a:r>
              <a:rPr sz="2000" spc="-340" dirty="0">
                <a:latin typeface="Carlito"/>
                <a:cs typeface="Carlito"/>
              </a:rPr>
              <a:t>o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ol</a:t>
            </a:r>
            <a:r>
              <a:rPr sz="2000" spc="-340" dirty="0">
                <a:latin typeface="Carlito"/>
                <a:cs typeface="Carlito"/>
              </a:rPr>
              <a:t>s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ah</a:t>
            </a:r>
            <a:r>
              <a:rPr sz="2000" spc="-340" dirty="0">
                <a:latin typeface="Carlito"/>
                <a:cs typeface="Carlito"/>
              </a:rPr>
              <a:t>e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2000" spc="-340" dirty="0">
                <a:latin typeface="Carlito"/>
                <a:cs typeface="Carlito"/>
              </a:rPr>
              <a:t>s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1650" spc="-52" baseline="-27777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2000" spc="-245" dirty="0">
                <a:latin typeface="Carlito"/>
                <a:cs typeface="Carlito"/>
              </a:rPr>
              <a:t>t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it</a:t>
            </a:r>
            <a:r>
              <a:rPr sz="2000" spc="-245" dirty="0">
                <a:latin typeface="Carlito"/>
                <a:cs typeface="Carlito"/>
              </a:rPr>
              <a:t>h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ra</a:t>
            </a:r>
            <a:r>
              <a:rPr sz="2000" spc="-245" dirty="0">
                <a:latin typeface="Carlito"/>
                <a:cs typeface="Carlito"/>
              </a:rPr>
              <a:t>i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2000" spc="-245" dirty="0">
                <a:latin typeface="Carlito"/>
                <a:cs typeface="Carlito"/>
              </a:rPr>
              <a:t>s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Pe</a:t>
            </a:r>
            <a:r>
              <a:rPr sz="2000" spc="-245" dirty="0">
                <a:latin typeface="Carlito"/>
                <a:cs typeface="Carlito"/>
              </a:rPr>
              <a:t>d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ng</a:t>
            </a:r>
            <a:r>
              <a:rPr sz="2000" spc="-245" dirty="0">
                <a:latin typeface="Carlito"/>
                <a:cs typeface="Carlito"/>
              </a:rPr>
              <a:t>i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2000" spc="-245" dirty="0">
                <a:latin typeface="Carlito"/>
                <a:cs typeface="Carlito"/>
              </a:rPr>
              <a:t>g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2000" spc="-245" dirty="0">
                <a:latin typeface="Carlito"/>
                <a:cs typeface="Carlito"/>
              </a:rPr>
              <a:t>i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ta</a:t>
            </a:r>
            <a:r>
              <a:rPr sz="2000" spc="-245" dirty="0">
                <a:latin typeface="Carlito"/>
                <a:cs typeface="Carlito"/>
              </a:rPr>
              <a:t>t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2000" spc="-245" dirty="0">
                <a:latin typeface="Carlito"/>
                <a:cs typeface="Carlito"/>
              </a:rPr>
              <a:t>al  </a:t>
            </a:r>
            <a:r>
              <a:rPr sz="2000" spc="-10" dirty="0">
                <a:latin typeface="Carlito"/>
                <a:cs typeface="Carlito"/>
              </a:rPr>
              <a:t>data?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Edge</a:t>
            </a:r>
            <a:r>
              <a:rPr sz="3600" spc="-25" dirty="0"/>
              <a:t> </a:t>
            </a:r>
            <a:r>
              <a:rPr sz="3600" spc="-10" dirty="0"/>
              <a:t>Based-Detection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83336" y="2176272"/>
            <a:ext cx="3163824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74356" y="2622698"/>
            <a:ext cx="4034242" cy="22694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839028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Edge </a:t>
            </a:r>
            <a:r>
              <a:rPr sz="3600" spc="-10" dirty="0"/>
              <a:t>Based-Detection</a:t>
            </a:r>
            <a:r>
              <a:rPr sz="3600" spc="-20" dirty="0"/>
              <a:t>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05167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Edge: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pixels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lie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boundary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3782" y="2647047"/>
            <a:ext cx="5931958" cy="352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021182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Analyzing </a:t>
            </a:r>
            <a:r>
              <a:rPr sz="3600" dirty="0"/>
              <a:t>an</a:t>
            </a:r>
            <a:r>
              <a:rPr sz="3600" spc="20" dirty="0"/>
              <a:t> </a:t>
            </a:r>
            <a:r>
              <a:rPr sz="3600" spc="-20" dirty="0"/>
              <a:t>Edge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1372" y="1769364"/>
            <a:ext cx="6304915" cy="4620895"/>
            <a:chOff x="1071372" y="1769364"/>
            <a:chExt cx="6304915" cy="4620895"/>
          </a:xfrm>
        </p:grpSpPr>
        <p:sp>
          <p:nvSpPr>
            <p:cNvPr id="5" name="object 5"/>
            <p:cNvSpPr/>
            <p:nvPr/>
          </p:nvSpPr>
          <p:spPr>
            <a:xfrm>
              <a:off x="1071372" y="2435352"/>
              <a:ext cx="2647188" cy="2681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9804" y="1872289"/>
              <a:ext cx="2385542" cy="11879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3563" y="1773936"/>
              <a:ext cx="2478405" cy="1290955"/>
            </a:xfrm>
            <a:custGeom>
              <a:avLst/>
              <a:gdLst/>
              <a:ahLst/>
              <a:cxnLst/>
              <a:rect l="l" t="t" r="r" b="b"/>
              <a:pathLst>
                <a:path w="2478404" h="1290955">
                  <a:moveTo>
                    <a:pt x="0" y="1290827"/>
                  </a:moveTo>
                  <a:lnTo>
                    <a:pt x="2478024" y="1290827"/>
                  </a:lnTo>
                  <a:lnTo>
                    <a:pt x="2478024" y="0"/>
                  </a:lnTo>
                  <a:lnTo>
                    <a:pt x="0" y="0"/>
                  </a:lnTo>
                  <a:lnTo>
                    <a:pt x="0" y="1290827"/>
                  </a:lnTo>
                  <a:close/>
                </a:path>
              </a:pathLst>
            </a:custGeom>
            <a:ln w="9144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1829" y="2420873"/>
              <a:ext cx="1187450" cy="1520825"/>
            </a:xfrm>
            <a:custGeom>
              <a:avLst/>
              <a:gdLst/>
              <a:ahLst/>
              <a:cxnLst/>
              <a:rect l="l" t="t" r="r" b="b"/>
              <a:pathLst>
                <a:path w="1187450" h="1520825">
                  <a:moveTo>
                    <a:pt x="1187323" y="0"/>
                  </a:moveTo>
                  <a:lnTo>
                    <a:pt x="1108583" y="32639"/>
                  </a:lnTo>
                  <a:lnTo>
                    <a:pt x="1129957" y="51155"/>
                  </a:lnTo>
                  <a:lnTo>
                    <a:pt x="0" y="1355598"/>
                  </a:lnTo>
                  <a:lnTo>
                    <a:pt x="7366" y="1361973"/>
                  </a:lnTo>
                  <a:lnTo>
                    <a:pt x="6350" y="1370838"/>
                  </a:lnTo>
                  <a:lnTo>
                    <a:pt x="1110488" y="1492516"/>
                  </a:lnTo>
                  <a:lnTo>
                    <a:pt x="1107440" y="1520571"/>
                  </a:lnTo>
                  <a:lnTo>
                    <a:pt x="1179436" y="1493901"/>
                  </a:lnTo>
                  <a:lnTo>
                    <a:pt x="1187323" y="1490980"/>
                  </a:lnTo>
                  <a:lnTo>
                    <a:pt x="1115695" y="1444752"/>
                  </a:lnTo>
                  <a:lnTo>
                    <a:pt x="1112634" y="1472831"/>
                  </a:lnTo>
                  <a:lnTo>
                    <a:pt x="28282" y="1353197"/>
                  </a:lnTo>
                  <a:lnTo>
                    <a:pt x="1144866" y="64058"/>
                  </a:lnTo>
                  <a:lnTo>
                    <a:pt x="1166241" y="82550"/>
                  </a:lnTo>
                  <a:lnTo>
                    <a:pt x="1176705" y="41529"/>
                  </a:lnTo>
                  <a:lnTo>
                    <a:pt x="1187323" y="0"/>
                  </a:lnTo>
                  <a:close/>
                </a:path>
              </a:pathLst>
            </a:custGeom>
            <a:solidFill>
              <a:srgbClr val="DD7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9403" y="3214645"/>
              <a:ext cx="2311104" cy="14137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93563" y="3189732"/>
              <a:ext cx="2463165" cy="1443355"/>
            </a:xfrm>
            <a:custGeom>
              <a:avLst/>
              <a:gdLst/>
              <a:ahLst/>
              <a:cxnLst/>
              <a:rect l="l" t="t" r="r" b="b"/>
              <a:pathLst>
                <a:path w="2463165" h="1443354">
                  <a:moveTo>
                    <a:pt x="0" y="1443227"/>
                  </a:moveTo>
                  <a:lnTo>
                    <a:pt x="2462784" y="1443227"/>
                  </a:lnTo>
                  <a:lnTo>
                    <a:pt x="2462784" y="0"/>
                  </a:lnTo>
                  <a:lnTo>
                    <a:pt x="0" y="0"/>
                  </a:lnTo>
                  <a:lnTo>
                    <a:pt x="0" y="1443227"/>
                  </a:lnTo>
                  <a:close/>
                </a:path>
              </a:pathLst>
            </a:custGeom>
            <a:ln w="9144">
              <a:solidFill>
                <a:srgbClr val="DD7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68239" y="4799076"/>
              <a:ext cx="2273372" cy="15018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3563" y="4794504"/>
              <a:ext cx="2463165" cy="1591310"/>
            </a:xfrm>
            <a:custGeom>
              <a:avLst/>
              <a:gdLst/>
              <a:ahLst/>
              <a:cxnLst/>
              <a:rect l="l" t="t" r="r" b="b"/>
              <a:pathLst>
                <a:path w="2463165" h="1591310">
                  <a:moveTo>
                    <a:pt x="0" y="1591056"/>
                  </a:moveTo>
                  <a:lnTo>
                    <a:pt x="2462784" y="1591056"/>
                  </a:lnTo>
                  <a:lnTo>
                    <a:pt x="2462784" y="0"/>
                  </a:lnTo>
                  <a:lnTo>
                    <a:pt x="0" y="0"/>
                  </a:lnTo>
                  <a:lnTo>
                    <a:pt x="0" y="1591056"/>
                  </a:lnTo>
                  <a:close/>
                </a:path>
              </a:pathLst>
            </a:custGeom>
            <a:ln w="9144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1067" y="3776345"/>
              <a:ext cx="1188085" cy="1813560"/>
            </a:xfrm>
            <a:custGeom>
              <a:avLst/>
              <a:gdLst/>
              <a:ahLst/>
              <a:cxnLst/>
              <a:rect l="l" t="t" r="r" b="b"/>
              <a:pathLst>
                <a:path w="1188085" h="1813560">
                  <a:moveTo>
                    <a:pt x="1138128" y="1754975"/>
                  </a:moveTo>
                  <a:lnTo>
                    <a:pt x="1114552" y="1770379"/>
                  </a:lnTo>
                  <a:lnTo>
                    <a:pt x="1188085" y="1813356"/>
                  </a:lnTo>
                  <a:lnTo>
                    <a:pt x="1182561" y="1765553"/>
                  </a:lnTo>
                  <a:lnTo>
                    <a:pt x="1145032" y="1765553"/>
                  </a:lnTo>
                  <a:lnTo>
                    <a:pt x="1138128" y="1754975"/>
                  </a:lnTo>
                  <a:close/>
                </a:path>
                <a:path w="1188085" h="1813560">
                  <a:moveTo>
                    <a:pt x="1154730" y="1744127"/>
                  </a:moveTo>
                  <a:lnTo>
                    <a:pt x="1138128" y="1754975"/>
                  </a:lnTo>
                  <a:lnTo>
                    <a:pt x="1145032" y="1765553"/>
                  </a:lnTo>
                  <a:lnTo>
                    <a:pt x="1161669" y="1754758"/>
                  </a:lnTo>
                  <a:lnTo>
                    <a:pt x="1154730" y="1744127"/>
                  </a:lnTo>
                  <a:close/>
                </a:path>
                <a:path w="1188085" h="1813560">
                  <a:moveTo>
                    <a:pt x="1178306" y="1728723"/>
                  </a:moveTo>
                  <a:lnTo>
                    <a:pt x="1154730" y="1744127"/>
                  </a:lnTo>
                  <a:lnTo>
                    <a:pt x="1161669" y="1754758"/>
                  </a:lnTo>
                  <a:lnTo>
                    <a:pt x="1145032" y="1765553"/>
                  </a:lnTo>
                  <a:lnTo>
                    <a:pt x="1182561" y="1765553"/>
                  </a:lnTo>
                  <a:lnTo>
                    <a:pt x="1178306" y="1728723"/>
                  </a:lnTo>
                  <a:close/>
                </a:path>
                <a:path w="1188085" h="1813560">
                  <a:moveTo>
                    <a:pt x="16510" y="0"/>
                  </a:moveTo>
                  <a:lnTo>
                    <a:pt x="0" y="10922"/>
                  </a:lnTo>
                  <a:lnTo>
                    <a:pt x="1138128" y="1754975"/>
                  </a:lnTo>
                  <a:lnTo>
                    <a:pt x="1154730" y="1744127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DD7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24953" y="2114245"/>
            <a:ext cx="957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Gray-level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profile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4953" y="3700398"/>
            <a:ext cx="943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First 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4953" y="5399023"/>
            <a:ext cx="943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Second 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5432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Second</a:t>
            </a:r>
            <a:r>
              <a:rPr sz="3600" spc="-30" dirty="0"/>
              <a:t> </a:t>
            </a:r>
            <a:r>
              <a:rPr sz="3600" spc="-15" dirty="0"/>
              <a:t>Derivatives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3792677"/>
            <a:ext cx="7562850" cy="191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10" dirty="0">
                <a:latin typeface="Calibri"/>
                <a:cs typeface="Calibri"/>
              </a:rPr>
              <a:t>derivatives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stronger </a:t>
            </a:r>
            <a:r>
              <a:rPr sz="2400" spc="-10" dirty="0">
                <a:latin typeface="Calibri"/>
                <a:cs typeface="Calibri"/>
              </a:rPr>
              <a:t>response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finer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detail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thinner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15" dirty="0">
                <a:latin typeface="Calibri"/>
                <a:cs typeface="Calibri"/>
              </a:rPr>
              <a:t>order derivatives </a:t>
            </a: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double </a:t>
            </a:r>
            <a:r>
              <a:rPr sz="2400" spc="-10" dirty="0">
                <a:latin typeface="Calibri"/>
                <a:cs typeface="Calibri"/>
              </a:rPr>
              <a:t>edge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response</a:t>
            </a:r>
            <a:endParaRPr sz="2400">
              <a:latin typeface="Calibri"/>
              <a:cs typeface="Calibri"/>
            </a:endParaRPr>
          </a:p>
          <a:p>
            <a:pPr marL="184785" marR="508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 sign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15" dirty="0">
                <a:latin typeface="Calibri"/>
                <a:cs typeface="Calibri"/>
              </a:rPr>
              <a:t>derivative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change  of </a:t>
            </a:r>
            <a:r>
              <a:rPr sz="2400" spc="-10" dirty="0">
                <a:latin typeface="Calibri"/>
                <a:cs typeface="Calibri"/>
              </a:rPr>
              <a:t>intensity (low-to-high or high-to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low)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3828" y="5435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20567" y="1778507"/>
            <a:ext cx="3011805" cy="1949450"/>
            <a:chOff x="3020567" y="1778507"/>
            <a:chExt cx="3011805" cy="1949450"/>
          </a:xfrm>
        </p:grpSpPr>
        <p:sp>
          <p:nvSpPr>
            <p:cNvPr id="6" name="object 6"/>
            <p:cNvSpPr/>
            <p:nvPr/>
          </p:nvSpPr>
          <p:spPr>
            <a:xfrm>
              <a:off x="3115230" y="1787651"/>
              <a:ext cx="2773232" cy="18331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5139" y="1783079"/>
              <a:ext cx="3002280" cy="1940560"/>
            </a:xfrm>
            <a:custGeom>
              <a:avLst/>
              <a:gdLst/>
              <a:ahLst/>
              <a:cxnLst/>
              <a:rect l="l" t="t" r="r" b="b"/>
              <a:pathLst>
                <a:path w="3002279" h="1940560">
                  <a:moveTo>
                    <a:pt x="0" y="1940052"/>
                  </a:moveTo>
                  <a:lnTo>
                    <a:pt x="3002280" y="1940052"/>
                  </a:lnTo>
                  <a:lnTo>
                    <a:pt x="3002280" y="0"/>
                  </a:lnTo>
                  <a:lnTo>
                    <a:pt x="0" y="0"/>
                  </a:lnTo>
                  <a:lnTo>
                    <a:pt x="0" y="1940052"/>
                  </a:lnTo>
                  <a:close/>
                </a:path>
              </a:pathLst>
            </a:custGeom>
            <a:ln w="9144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416493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Edge</a:t>
            </a:r>
            <a:r>
              <a:rPr sz="3600" spc="-25" dirty="0"/>
              <a:t> </a:t>
            </a:r>
            <a:r>
              <a:rPr sz="3600" spc="-10" dirty="0"/>
              <a:t>Detection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6292" y="2211348"/>
            <a:ext cx="4556686" cy="1668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1636252"/>
            <a:ext cx="6643370" cy="956944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41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Edge </a:t>
            </a:r>
            <a:r>
              <a:rPr sz="2400" spc="-5" dirty="0">
                <a:latin typeface="Calibri"/>
                <a:cs typeface="Calibri"/>
              </a:rPr>
              <a:t>detection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intensity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values:</a:t>
            </a:r>
            <a:endParaRPr sz="24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  <a:spcBef>
                <a:spcPts val="985"/>
              </a:spcBef>
            </a:pPr>
            <a:r>
              <a:rPr sz="1800" spc="-5" dirty="0">
                <a:latin typeface="Calibri"/>
                <a:cs typeface="Calibri"/>
              </a:rPr>
              <a:t>Clean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6292" y="4544567"/>
            <a:ext cx="4584191" cy="1725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0607" y="3885438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First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Derivative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57850" y="3893057"/>
            <a:ext cx="96329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Second  </a:t>
            </a:r>
            <a:r>
              <a:rPr sz="1800" spc="-5" dirty="0">
                <a:latin typeface="Calibri"/>
                <a:cs typeface="Calibri"/>
              </a:rPr>
              <a:t>Der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5669" y="3913758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Ima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255" y="490804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Gaussian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noise  </a:t>
            </a:r>
            <a:r>
              <a:rPr sz="1800" dirty="0">
                <a:latin typeface="Calibri"/>
                <a:cs typeface="Calibri"/>
              </a:rPr>
              <a:t>σ=10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6495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Edge</a:t>
            </a:r>
            <a:r>
              <a:rPr sz="3600" spc="-25" dirty="0"/>
              <a:t> </a:t>
            </a:r>
            <a:r>
              <a:rPr sz="3600" spc="-10" dirty="0"/>
              <a:t>Detection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5848985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Edge </a:t>
            </a:r>
            <a:r>
              <a:rPr sz="2400" spc="-5" dirty="0">
                <a:latin typeface="Calibri"/>
                <a:cs typeface="Calibri"/>
              </a:rPr>
              <a:t>detection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very sensitive </a:t>
            </a:r>
            <a:r>
              <a:rPr sz="2400" spc="-20" dirty="0">
                <a:latin typeface="Calibri"/>
                <a:cs typeface="Calibri"/>
              </a:rPr>
              <a:t>towards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noise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processes:</a:t>
            </a:r>
            <a:endParaRPr sz="2400">
              <a:latin typeface="Calibri"/>
              <a:cs typeface="Calibri"/>
            </a:endParaRPr>
          </a:p>
          <a:p>
            <a:pPr marL="812165" lvl="1" indent="-4572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2200" spc="-10" dirty="0">
                <a:latin typeface="Calibri"/>
                <a:cs typeface="Calibri"/>
              </a:rPr>
              <a:t>Image </a:t>
            </a:r>
            <a:r>
              <a:rPr sz="2200" spc="-5" dirty="0">
                <a:latin typeface="Calibri"/>
                <a:cs typeface="Calibri"/>
              </a:rPr>
              <a:t>smoothing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noise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reduction</a:t>
            </a:r>
            <a:endParaRPr sz="2200">
              <a:latin typeface="Calibri"/>
              <a:cs typeface="Calibri"/>
            </a:endParaRPr>
          </a:p>
          <a:p>
            <a:pPr marL="812165" lvl="1" indent="-4572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2200" spc="-10" dirty="0">
                <a:latin typeface="Calibri"/>
                <a:cs typeface="Calibri"/>
              </a:rPr>
              <a:t>Detection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edge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points</a:t>
            </a:r>
            <a:endParaRPr sz="2200">
              <a:latin typeface="Calibri"/>
              <a:cs typeface="Calibri"/>
            </a:endParaRPr>
          </a:p>
          <a:p>
            <a:pPr marL="812165" lvl="1" indent="-45720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sz="2200" spc="-25" dirty="0">
                <a:latin typeface="Calibri"/>
                <a:cs typeface="Calibri"/>
              </a:rPr>
              <a:t>Edge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localization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65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Basic </a:t>
            </a:r>
            <a:r>
              <a:rPr sz="3600" spc="-20" dirty="0"/>
              <a:t>Edge</a:t>
            </a:r>
            <a:r>
              <a:rPr sz="3600" spc="-35" dirty="0"/>
              <a:t> </a:t>
            </a:r>
            <a:r>
              <a:rPr sz="3600" spc="-10" dirty="0"/>
              <a:t>Detection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3603625" cy="2334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dirty="0">
                <a:latin typeface="Calibri"/>
                <a:cs typeface="Calibri"/>
              </a:rPr>
              <a:t>Basic </a:t>
            </a:r>
            <a:r>
              <a:rPr sz="2400" spc="-20" dirty="0">
                <a:latin typeface="Calibri"/>
                <a:cs typeface="Calibri"/>
              </a:rPr>
              <a:t>Edge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Detectors: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Roberts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libri"/>
                <a:cs typeface="Calibri"/>
              </a:rPr>
              <a:t>Prewitt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Sobel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Show edge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slides…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1042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Utilizing </a:t>
            </a:r>
            <a:r>
              <a:rPr sz="3600" dirty="0"/>
              <a:t>the Sobel</a:t>
            </a:r>
            <a:r>
              <a:rPr sz="3600" spc="5" dirty="0"/>
              <a:t> </a:t>
            </a:r>
            <a:r>
              <a:rPr sz="3600" spc="-5" dirty="0"/>
              <a:t>Mask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962911" y="1772411"/>
            <a:ext cx="5218176" cy="3915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354" y="2611373"/>
            <a:ext cx="137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957" y="2334259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4285" y="2681732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80">
                <a:moveTo>
                  <a:pt x="17145" y="0"/>
                </a:moveTo>
                <a:lnTo>
                  <a:pt x="0" y="0"/>
                </a:lnTo>
                <a:lnTo>
                  <a:pt x="0" y="207771"/>
                </a:lnTo>
                <a:lnTo>
                  <a:pt x="17145" y="207771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7293" y="2681732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80">
                <a:moveTo>
                  <a:pt x="17145" y="0"/>
                </a:moveTo>
                <a:lnTo>
                  <a:pt x="0" y="0"/>
                </a:lnTo>
                <a:lnTo>
                  <a:pt x="0" y="207771"/>
                </a:lnTo>
                <a:lnTo>
                  <a:pt x="17145" y="207771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60157" y="2610103"/>
            <a:ext cx="146240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3500" marR="30480">
              <a:lnSpc>
                <a:spcPts val="2150"/>
              </a:lnSpc>
              <a:spcBef>
                <a:spcPts val="180"/>
              </a:spcBef>
              <a:tabLst>
                <a:tab pos="1120775" algn="l"/>
              </a:tabLst>
            </a:pPr>
            <a:r>
              <a:rPr sz="1800" spc="-5" dirty="0">
                <a:latin typeface="Calibri"/>
                <a:cs typeface="Calibri"/>
              </a:rPr>
              <a:t>image 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𝑔</a:t>
            </a:r>
            <a:r>
              <a:rPr sz="1950" spc="15" baseline="-14957" dirty="0">
                <a:latin typeface="Cambria Math"/>
                <a:cs typeface="Cambria Math"/>
              </a:rPr>
              <a:t>𝑥	</a:t>
            </a:r>
            <a:r>
              <a:rPr sz="1800" spc="-5" dirty="0">
                <a:latin typeface="Calibri"/>
                <a:cs typeface="Calibri"/>
              </a:rPr>
              <a:t>in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x-direction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5393" y="4257294"/>
            <a:ext cx="1197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gradient 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91501" y="4899914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4508" y="4899914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03565" y="4865496"/>
            <a:ext cx="17780" cy="276225"/>
          </a:xfrm>
          <a:custGeom>
            <a:avLst/>
            <a:gdLst/>
            <a:ahLst/>
            <a:cxnLst/>
            <a:rect l="l" t="t" r="r" b="b"/>
            <a:pathLst>
              <a:path w="17779" h="276225">
                <a:moveTo>
                  <a:pt x="17271" y="0"/>
                </a:moveTo>
                <a:lnTo>
                  <a:pt x="0" y="0"/>
                </a:lnTo>
                <a:lnTo>
                  <a:pt x="0" y="276097"/>
                </a:lnTo>
                <a:lnTo>
                  <a:pt x="17271" y="276097"/>
                </a:lnTo>
                <a:lnTo>
                  <a:pt x="17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7429" y="4865496"/>
            <a:ext cx="17780" cy="276225"/>
          </a:xfrm>
          <a:custGeom>
            <a:avLst/>
            <a:gdLst/>
            <a:ahLst/>
            <a:cxnLst/>
            <a:rect l="l" t="t" r="r" b="b"/>
            <a:pathLst>
              <a:path w="17779" h="276225">
                <a:moveTo>
                  <a:pt x="17272" y="0"/>
                </a:moveTo>
                <a:lnTo>
                  <a:pt x="0" y="0"/>
                </a:lnTo>
                <a:lnTo>
                  <a:pt x="0" y="276097"/>
                </a:lnTo>
                <a:lnTo>
                  <a:pt x="17272" y="276097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81620" y="4828794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mbria Math"/>
                <a:cs typeface="Cambria Math"/>
              </a:rPr>
              <a:t>𝑔</a:t>
            </a:r>
            <a:r>
              <a:rPr sz="1950" spc="15" baseline="-14957" dirty="0">
                <a:latin typeface="Cambria Math"/>
                <a:cs typeface="Cambria Math"/>
              </a:rPr>
              <a:t>𝑥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𝑔</a:t>
            </a:r>
            <a:r>
              <a:rPr sz="1950" spc="30" baseline="-14957" dirty="0">
                <a:latin typeface="Cambria Math"/>
                <a:cs typeface="Cambria Math"/>
              </a:rPr>
              <a:t>𝑦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8369" y="4591177"/>
            <a:ext cx="17145" cy="276225"/>
          </a:xfrm>
          <a:custGeom>
            <a:avLst/>
            <a:gdLst/>
            <a:ahLst/>
            <a:cxnLst/>
            <a:rect l="l" t="t" r="r" b="b"/>
            <a:pathLst>
              <a:path w="17144" h="276225">
                <a:moveTo>
                  <a:pt x="17144" y="0"/>
                </a:moveTo>
                <a:lnTo>
                  <a:pt x="0" y="0"/>
                </a:lnTo>
                <a:lnTo>
                  <a:pt x="0" y="276098"/>
                </a:lnTo>
                <a:lnTo>
                  <a:pt x="17144" y="276098"/>
                </a:lnTo>
                <a:lnTo>
                  <a:pt x="1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3693" y="4591177"/>
            <a:ext cx="17780" cy="276225"/>
          </a:xfrm>
          <a:custGeom>
            <a:avLst/>
            <a:gdLst/>
            <a:ahLst/>
            <a:cxnLst/>
            <a:rect l="l" t="t" r="r" b="b"/>
            <a:pathLst>
              <a:path w="17780" h="276225">
                <a:moveTo>
                  <a:pt x="17195" y="0"/>
                </a:moveTo>
                <a:lnTo>
                  <a:pt x="0" y="0"/>
                </a:lnTo>
                <a:lnTo>
                  <a:pt x="0" y="276098"/>
                </a:lnTo>
                <a:lnTo>
                  <a:pt x="17195" y="276098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2828" y="4234434"/>
            <a:ext cx="1479550" cy="914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 marR="30480" algn="just">
              <a:lnSpc>
                <a:spcPct val="107800"/>
              </a:lnSpc>
              <a:spcBef>
                <a:spcPts val="11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gradient  </a:t>
            </a:r>
            <a:r>
              <a:rPr sz="1800" spc="-5" dirty="0">
                <a:latin typeface="Calibri"/>
                <a:cs typeface="Calibri"/>
              </a:rPr>
              <a:t>image </a:t>
            </a:r>
            <a:r>
              <a:rPr sz="1800" spc="20" dirty="0">
                <a:latin typeface="Cambria Math"/>
                <a:cs typeface="Cambria Math"/>
              </a:rPr>
              <a:t>𝑔</a:t>
            </a:r>
            <a:r>
              <a:rPr sz="1950" spc="30" baseline="-14957" dirty="0">
                <a:latin typeface="Cambria Math"/>
                <a:cs typeface="Cambria Math"/>
              </a:rPr>
              <a:t>𝑦 </a:t>
            </a:r>
            <a:r>
              <a:rPr sz="1800" spc="-5" dirty="0">
                <a:latin typeface="Calibri"/>
                <a:cs typeface="Calibri"/>
              </a:rPr>
              <a:t>in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y-direction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82896" y="5797296"/>
            <a:ext cx="2040889" cy="457200"/>
            <a:chOff x="4882896" y="5797296"/>
            <a:chExt cx="2040889" cy="457200"/>
          </a:xfrm>
        </p:grpSpPr>
        <p:sp>
          <p:nvSpPr>
            <p:cNvPr id="20" name="object 20"/>
            <p:cNvSpPr/>
            <p:nvPr/>
          </p:nvSpPr>
          <p:spPr>
            <a:xfrm>
              <a:off x="4885944" y="5800344"/>
              <a:ext cx="2034539" cy="451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85944" y="5800344"/>
              <a:ext cx="2034539" cy="451484"/>
            </a:xfrm>
            <a:custGeom>
              <a:avLst/>
              <a:gdLst/>
              <a:ahLst/>
              <a:cxnLst/>
              <a:rect l="l" t="t" r="r" b="b"/>
              <a:pathLst>
                <a:path w="2034540" h="451485">
                  <a:moveTo>
                    <a:pt x="0" y="75183"/>
                  </a:moveTo>
                  <a:lnTo>
                    <a:pt x="5907" y="45916"/>
                  </a:lnTo>
                  <a:lnTo>
                    <a:pt x="22018" y="22018"/>
                  </a:lnTo>
                  <a:lnTo>
                    <a:pt x="45916" y="5907"/>
                  </a:lnTo>
                  <a:lnTo>
                    <a:pt x="75183" y="0"/>
                  </a:lnTo>
                  <a:lnTo>
                    <a:pt x="1959355" y="0"/>
                  </a:lnTo>
                  <a:lnTo>
                    <a:pt x="1988623" y="5907"/>
                  </a:lnTo>
                  <a:lnTo>
                    <a:pt x="2012521" y="22018"/>
                  </a:lnTo>
                  <a:lnTo>
                    <a:pt x="2028632" y="45916"/>
                  </a:lnTo>
                  <a:lnTo>
                    <a:pt x="2034539" y="75183"/>
                  </a:lnTo>
                  <a:lnTo>
                    <a:pt x="2034539" y="375919"/>
                  </a:lnTo>
                  <a:lnTo>
                    <a:pt x="2028632" y="405182"/>
                  </a:lnTo>
                  <a:lnTo>
                    <a:pt x="2012521" y="429080"/>
                  </a:lnTo>
                  <a:lnTo>
                    <a:pt x="1988623" y="445194"/>
                  </a:lnTo>
                  <a:lnTo>
                    <a:pt x="1959355" y="451103"/>
                  </a:lnTo>
                  <a:lnTo>
                    <a:pt x="75183" y="451103"/>
                  </a:lnTo>
                  <a:lnTo>
                    <a:pt x="45916" y="445194"/>
                  </a:lnTo>
                  <a:lnTo>
                    <a:pt x="22018" y="429080"/>
                  </a:lnTo>
                  <a:lnTo>
                    <a:pt x="5907" y="405182"/>
                  </a:lnTo>
                  <a:lnTo>
                    <a:pt x="0" y="375919"/>
                  </a:lnTo>
                  <a:lnTo>
                    <a:pt x="0" y="75183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06897" y="5862624"/>
            <a:ext cx="99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noisy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13099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Utilizing </a:t>
            </a:r>
            <a:r>
              <a:rPr sz="3600" dirty="0"/>
              <a:t>the Sobel </a:t>
            </a:r>
            <a:r>
              <a:rPr sz="3600" spc="-5" dirty="0"/>
              <a:t>Mask</a:t>
            </a:r>
            <a:r>
              <a:rPr sz="3600" spc="5" dirty="0"/>
              <a:t>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4285" y="2681732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80">
                <a:moveTo>
                  <a:pt x="17145" y="0"/>
                </a:moveTo>
                <a:lnTo>
                  <a:pt x="0" y="0"/>
                </a:lnTo>
                <a:lnTo>
                  <a:pt x="0" y="207771"/>
                </a:lnTo>
                <a:lnTo>
                  <a:pt x="17145" y="207771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7293" y="2681732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80">
                <a:moveTo>
                  <a:pt x="17145" y="0"/>
                </a:moveTo>
                <a:lnTo>
                  <a:pt x="0" y="0"/>
                </a:lnTo>
                <a:lnTo>
                  <a:pt x="0" y="207771"/>
                </a:lnTo>
                <a:lnTo>
                  <a:pt x="17145" y="207771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47457" y="2334259"/>
            <a:ext cx="1487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431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gradient  </a:t>
            </a:r>
            <a:r>
              <a:rPr sz="1800" spc="-5" dirty="0">
                <a:latin typeface="Calibri"/>
                <a:cs typeface="Calibri"/>
              </a:rPr>
              <a:t>image </a:t>
            </a:r>
            <a:r>
              <a:rPr sz="1800" spc="10" dirty="0">
                <a:latin typeface="Cambria Math"/>
                <a:cs typeface="Cambria Math"/>
              </a:rPr>
              <a:t>𝑔</a:t>
            </a:r>
            <a:r>
              <a:rPr sz="1950" spc="15" baseline="-14957" dirty="0">
                <a:latin typeface="Cambria Math"/>
                <a:cs typeface="Cambria Math"/>
              </a:rPr>
              <a:t>𝑥 </a:t>
            </a:r>
            <a:r>
              <a:rPr sz="1800" spc="-5" dirty="0">
                <a:latin typeface="Calibri"/>
                <a:cs typeface="Calibri"/>
              </a:rPr>
              <a:t>in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x-direction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1501" y="4899914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4508" y="4899914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3565" y="4865496"/>
            <a:ext cx="17780" cy="276225"/>
          </a:xfrm>
          <a:custGeom>
            <a:avLst/>
            <a:gdLst/>
            <a:ahLst/>
            <a:cxnLst/>
            <a:rect l="l" t="t" r="r" b="b"/>
            <a:pathLst>
              <a:path w="17779" h="276225">
                <a:moveTo>
                  <a:pt x="17271" y="0"/>
                </a:moveTo>
                <a:lnTo>
                  <a:pt x="0" y="0"/>
                </a:lnTo>
                <a:lnTo>
                  <a:pt x="0" y="276097"/>
                </a:lnTo>
                <a:lnTo>
                  <a:pt x="17271" y="276097"/>
                </a:lnTo>
                <a:lnTo>
                  <a:pt x="17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77429" y="4865496"/>
            <a:ext cx="17780" cy="276225"/>
          </a:xfrm>
          <a:custGeom>
            <a:avLst/>
            <a:gdLst/>
            <a:ahLst/>
            <a:cxnLst/>
            <a:rect l="l" t="t" r="r" b="b"/>
            <a:pathLst>
              <a:path w="17779" h="276225">
                <a:moveTo>
                  <a:pt x="17272" y="0"/>
                </a:moveTo>
                <a:lnTo>
                  <a:pt x="0" y="0"/>
                </a:lnTo>
                <a:lnTo>
                  <a:pt x="0" y="276097"/>
                </a:lnTo>
                <a:lnTo>
                  <a:pt x="17272" y="276097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22693" y="4257294"/>
            <a:ext cx="1223010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gradient 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  <a:spcBef>
                <a:spcPts val="180"/>
              </a:spcBef>
            </a:pPr>
            <a:r>
              <a:rPr sz="1800" spc="10" dirty="0">
                <a:latin typeface="Cambria Math"/>
                <a:cs typeface="Cambria Math"/>
              </a:rPr>
              <a:t>𝑔</a:t>
            </a:r>
            <a:r>
              <a:rPr sz="1950" spc="15" baseline="-14957" dirty="0">
                <a:latin typeface="Cambria Math"/>
                <a:cs typeface="Cambria Math"/>
              </a:rPr>
              <a:t>𝑥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𝑔</a:t>
            </a:r>
            <a:r>
              <a:rPr sz="1950" spc="30" baseline="-14957" dirty="0">
                <a:latin typeface="Cambria Math"/>
                <a:cs typeface="Cambria Math"/>
              </a:rPr>
              <a:t>𝑦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8369" y="4591177"/>
            <a:ext cx="17145" cy="276225"/>
          </a:xfrm>
          <a:custGeom>
            <a:avLst/>
            <a:gdLst/>
            <a:ahLst/>
            <a:cxnLst/>
            <a:rect l="l" t="t" r="r" b="b"/>
            <a:pathLst>
              <a:path w="17144" h="276225">
                <a:moveTo>
                  <a:pt x="17144" y="0"/>
                </a:moveTo>
                <a:lnTo>
                  <a:pt x="0" y="0"/>
                </a:lnTo>
                <a:lnTo>
                  <a:pt x="0" y="276098"/>
                </a:lnTo>
                <a:lnTo>
                  <a:pt x="17144" y="276098"/>
                </a:lnTo>
                <a:lnTo>
                  <a:pt x="1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3693" y="4591177"/>
            <a:ext cx="17780" cy="276225"/>
          </a:xfrm>
          <a:custGeom>
            <a:avLst/>
            <a:gdLst/>
            <a:ahLst/>
            <a:cxnLst/>
            <a:rect l="l" t="t" r="r" b="b"/>
            <a:pathLst>
              <a:path w="17780" h="276225">
                <a:moveTo>
                  <a:pt x="17195" y="0"/>
                </a:moveTo>
                <a:lnTo>
                  <a:pt x="0" y="0"/>
                </a:lnTo>
                <a:lnTo>
                  <a:pt x="0" y="276098"/>
                </a:lnTo>
                <a:lnTo>
                  <a:pt x="17195" y="276098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45947" y="2980944"/>
            <a:ext cx="1315720" cy="684530"/>
            <a:chOff x="345947" y="2980944"/>
            <a:chExt cx="1315720" cy="684530"/>
          </a:xfrm>
        </p:grpSpPr>
        <p:sp>
          <p:nvSpPr>
            <p:cNvPr id="15" name="object 15"/>
            <p:cNvSpPr/>
            <p:nvPr/>
          </p:nvSpPr>
          <p:spPr>
            <a:xfrm>
              <a:off x="348995" y="2983992"/>
              <a:ext cx="1309116" cy="678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995" y="2983992"/>
              <a:ext cx="1309370" cy="678180"/>
            </a:xfrm>
            <a:custGeom>
              <a:avLst/>
              <a:gdLst/>
              <a:ahLst/>
              <a:cxnLst/>
              <a:rect l="l" t="t" r="r" b="b"/>
              <a:pathLst>
                <a:path w="1309370" h="678179">
                  <a:moveTo>
                    <a:pt x="0" y="113030"/>
                  </a:moveTo>
                  <a:lnTo>
                    <a:pt x="8883" y="69008"/>
                  </a:lnTo>
                  <a:lnTo>
                    <a:pt x="33107" y="33083"/>
                  </a:lnTo>
                  <a:lnTo>
                    <a:pt x="69035" y="8874"/>
                  </a:lnTo>
                  <a:lnTo>
                    <a:pt x="113030" y="0"/>
                  </a:lnTo>
                  <a:lnTo>
                    <a:pt x="1196086" y="0"/>
                  </a:lnTo>
                  <a:lnTo>
                    <a:pt x="1240107" y="8874"/>
                  </a:lnTo>
                  <a:lnTo>
                    <a:pt x="1276032" y="33083"/>
                  </a:lnTo>
                  <a:lnTo>
                    <a:pt x="1300241" y="69008"/>
                  </a:lnTo>
                  <a:lnTo>
                    <a:pt x="1309116" y="113030"/>
                  </a:lnTo>
                  <a:lnTo>
                    <a:pt x="1309116" y="565150"/>
                  </a:lnTo>
                  <a:lnTo>
                    <a:pt x="1300241" y="609171"/>
                  </a:lnTo>
                  <a:lnTo>
                    <a:pt x="1276032" y="645096"/>
                  </a:lnTo>
                  <a:lnTo>
                    <a:pt x="1240107" y="669305"/>
                  </a:lnTo>
                  <a:lnTo>
                    <a:pt x="1196086" y="678180"/>
                  </a:lnTo>
                  <a:lnTo>
                    <a:pt x="113030" y="678180"/>
                  </a:lnTo>
                  <a:lnTo>
                    <a:pt x="69035" y="669305"/>
                  </a:lnTo>
                  <a:lnTo>
                    <a:pt x="33107" y="645096"/>
                  </a:lnTo>
                  <a:lnTo>
                    <a:pt x="8883" y="609171"/>
                  </a:lnTo>
                  <a:lnTo>
                    <a:pt x="0" y="565150"/>
                  </a:lnTo>
                  <a:lnTo>
                    <a:pt x="0" y="113030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3654" y="2475483"/>
            <a:ext cx="1541780" cy="267335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R="133350" algn="ctr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  <a:p>
            <a:pPr marL="173355" marR="370840" indent="2540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prior  s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ooth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alibri"/>
              <a:cs typeface="Calibri"/>
            </a:endParaRPr>
          </a:p>
          <a:p>
            <a:pPr marL="125095" marR="43180" algn="just">
              <a:lnSpc>
                <a:spcPct val="1078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gradient  </a:t>
            </a:r>
            <a:r>
              <a:rPr sz="1800" spc="-5" dirty="0">
                <a:latin typeface="Calibri"/>
                <a:cs typeface="Calibri"/>
              </a:rPr>
              <a:t>image </a:t>
            </a:r>
            <a:r>
              <a:rPr sz="1800" spc="20" dirty="0">
                <a:latin typeface="Cambria Math"/>
                <a:cs typeface="Cambria Math"/>
              </a:rPr>
              <a:t>𝑔</a:t>
            </a:r>
            <a:r>
              <a:rPr sz="1950" spc="30" baseline="-14957" dirty="0">
                <a:latin typeface="Cambria Math"/>
                <a:cs typeface="Cambria Math"/>
              </a:rPr>
              <a:t>𝑦 </a:t>
            </a:r>
            <a:r>
              <a:rPr sz="1800" spc="-5" dirty="0">
                <a:latin typeface="Calibri"/>
                <a:cs typeface="Calibri"/>
              </a:rPr>
              <a:t>in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y-direction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2911" y="1795272"/>
            <a:ext cx="5194124" cy="3926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4790738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Gradient </a:t>
            </a:r>
            <a:r>
              <a:rPr sz="3600" dirty="0"/>
              <a:t>and</a:t>
            </a:r>
            <a:r>
              <a:rPr sz="3600" spc="40" dirty="0"/>
              <a:t> </a:t>
            </a:r>
            <a:r>
              <a:rPr sz="3600" spc="-10" dirty="0"/>
              <a:t>Thresholding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57491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edges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5" dirty="0">
                <a:latin typeface="Calibri"/>
                <a:cs typeface="Calibri"/>
              </a:rPr>
              <a:t>‘significant’, </a:t>
            </a:r>
            <a:r>
              <a:rPr sz="2400" dirty="0">
                <a:latin typeface="Calibri"/>
                <a:cs typeface="Calibri"/>
              </a:rPr>
              <a:t>it is also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40"/>
              </a:lnSpc>
            </a:pP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threshold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edge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0536" y="2875788"/>
            <a:ext cx="3089148" cy="227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0808" y="2875788"/>
            <a:ext cx="3115056" cy="2275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926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i="1" spc="-250" dirty="0">
                <a:latin typeface="Trebuchet MS"/>
                <a:cs typeface="Trebuchet MS"/>
              </a:rPr>
              <a:t>Clustering </a:t>
            </a:r>
            <a:r>
              <a:rPr spc="-229" dirty="0"/>
              <a:t>Citra</a:t>
            </a:r>
            <a:r>
              <a:rPr spc="-90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4378452"/>
            <a:ext cx="142798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3153155"/>
            <a:ext cx="1429512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11" y="1943100"/>
            <a:ext cx="14279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260" y="1943100"/>
            <a:ext cx="1427988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288" y="3153155"/>
            <a:ext cx="1429512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3427" y="4379976"/>
            <a:ext cx="1429512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153155"/>
            <a:ext cx="1427988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427" y="1981200"/>
            <a:ext cx="1429512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288" y="4378452"/>
            <a:ext cx="1429512" cy="952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260" y="3153155"/>
            <a:ext cx="1427988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1943100"/>
            <a:ext cx="1427988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260" y="4378452"/>
            <a:ext cx="1427988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Canny </a:t>
            </a:r>
            <a:r>
              <a:rPr sz="3600" spc="-15" dirty="0"/>
              <a:t>Edge</a:t>
            </a:r>
            <a:r>
              <a:rPr sz="3600" spc="-5" dirty="0"/>
              <a:t> </a:t>
            </a:r>
            <a:r>
              <a:rPr sz="3600" spc="-10" dirty="0"/>
              <a:t>Detection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346950" cy="324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multi-step </a:t>
            </a:r>
            <a:r>
              <a:rPr sz="2400" spc="-5" dirty="0">
                <a:latin typeface="Calibri"/>
                <a:cs typeface="Calibri"/>
              </a:rPr>
              <a:t>algorithm </a:t>
            </a:r>
            <a:r>
              <a:rPr sz="2400" spc="-10" dirty="0">
                <a:latin typeface="Calibri"/>
                <a:cs typeface="Calibri"/>
              </a:rPr>
              <a:t>that can detect </a:t>
            </a:r>
            <a:r>
              <a:rPr sz="2400" spc="-5" dirty="0">
                <a:latin typeface="Calibri"/>
                <a:cs typeface="Calibri"/>
              </a:rPr>
              <a:t>edges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noise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40"/>
              </a:lnSpc>
            </a:pPr>
            <a:r>
              <a:rPr sz="2400" spc="-10" dirty="0">
                <a:latin typeface="Calibri"/>
                <a:cs typeface="Calibri"/>
              </a:rPr>
              <a:t>suppressed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John </a:t>
            </a:r>
            <a:r>
              <a:rPr sz="2400" spc="-120" dirty="0">
                <a:latin typeface="Calibri"/>
                <a:cs typeface="Calibri"/>
              </a:rPr>
              <a:t>F. </a:t>
            </a:r>
            <a:r>
              <a:rPr sz="2400" spc="-40" dirty="0">
                <a:latin typeface="Calibri"/>
                <a:cs typeface="Calibri"/>
              </a:rPr>
              <a:t>Canny,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1987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Low error </a:t>
            </a:r>
            <a:r>
              <a:rPr sz="2200" spc="-30" dirty="0">
                <a:latin typeface="Calibri"/>
                <a:cs typeface="Calibri"/>
              </a:rPr>
              <a:t>rate </a:t>
            </a:r>
            <a:r>
              <a:rPr sz="2200" spc="-5" dirty="0">
                <a:latin typeface="Calibri"/>
                <a:cs typeface="Calibri"/>
              </a:rPr>
              <a:t>-- </a:t>
            </a:r>
            <a:r>
              <a:rPr sz="2200" spc="-10" dirty="0">
                <a:latin typeface="Calibri"/>
                <a:cs typeface="Calibri"/>
              </a:rPr>
              <a:t>finding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edges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nothing but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edges.</a:t>
            </a:r>
            <a:endParaRPr sz="2200">
              <a:latin typeface="Calibri"/>
              <a:cs typeface="Calibri"/>
            </a:endParaRPr>
          </a:p>
          <a:p>
            <a:pPr marL="527685" marR="231140" lvl="1" indent="-172720">
              <a:lnSpc>
                <a:spcPts val="2380"/>
              </a:lnSpc>
              <a:spcBef>
                <a:spcPts val="44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Localization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edges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distance between edges </a:t>
            </a:r>
            <a:r>
              <a:rPr sz="2200" spc="-15" dirty="0">
                <a:latin typeface="Calibri"/>
                <a:cs typeface="Calibri"/>
              </a:rPr>
              <a:t>found </a:t>
            </a:r>
            <a:r>
              <a:rPr sz="2200" spc="-10" dirty="0">
                <a:latin typeface="Calibri"/>
                <a:cs typeface="Calibri"/>
              </a:rPr>
              <a:t>and  </a:t>
            </a:r>
            <a:r>
              <a:rPr sz="2200" spc="-5" dirty="0">
                <a:latin typeface="Calibri"/>
                <a:cs typeface="Calibri"/>
              </a:rPr>
              <a:t>actual </a:t>
            </a:r>
            <a:r>
              <a:rPr sz="2200" spc="-10" dirty="0">
                <a:latin typeface="Calibri"/>
                <a:cs typeface="Calibri"/>
              </a:rPr>
              <a:t>edges </a:t>
            </a:r>
            <a:r>
              <a:rPr sz="2200" spc="-5" dirty="0">
                <a:latin typeface="Calibri"/>
                <a:cs typeface="Calibri"/>
              </a:rPr>
              <a:t>should 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minimized.</a:t>
            </a:r>
            <a:endParaRPr sz="2200">
              <a:latin typeface="Calibri"/>
              <a:cs typeface="Calibri"/>
            </a:endParaRPr>
          </a:p>
          <a:p>
            <a:pPr marL="527685" lvl="1" indent="-172720">
              <a:lnSpc>
                <a:spcPts val="2510"/>
              </a:lnSpc>
              <a:spcBef>
                <a:spcPts val="9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Single response – no multiple </a:t>
            </a:r>
            <a:r>
              <a:rPr sz="2200" spc="-10" dirty="0">
                <a:latin typeface="Calibri"/>
                <a:cs typeface="Calibri"/>
              </a:rPr>
              <a:t>edge </a:t>
            </a:r>
            <a:r>
              <a:rPr sz="2200" spc="-15" dirty="0">
                <a:latin typeface="Calibri"/>
                <a:cs typeface="Calibri"/>
              </a:rPr>
              <a:t>pixels </a:t>
            </a:r>
            <a:r>
              <a:rPr sz="2200" spc="-5" dirty="0">
                <a:latin typeface="Calibri"/>
                <a:cs typeface="Calibri"/>
              </a:rPr>
              <a:t>when only a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single</a:t>
            </a:r>
            <a:endParaRPr sz="2200">
              <a:latin typeface="Calibri"/>
              <a:cs typeface="Calibri"/>
            </a:endParaRPr>
          </a:p>
          <a:p>
            <a:pPr marL="527685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edge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6515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Canny </a:t>
            </a:r>
            <a:r>
              <a:rPr sz="3600" spc="-15" dirty="0"/>
              <a:t>Edge </a:t>
            </a:r>
            <a:r>
              <a:rPr sz="3600" spc="-10" dirty="0"/>
              <a:t>Detection</a:t>
            </a:r>
            <a:r>
              <a:rPr sz="3600" dirty="0"/>
              <a:t> 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0442" y="1808733"/>
            <a:ext cx="5672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200" spc="-5" dirty="0">
                <a:latin typeface="Calibri"/>
                <a:cs typeface="Calibri"/>
              </a:rPr>
              <a:t>1.	Smooth the input </a:t>
            </a:r>
            <a:r>
              <a:rPr sz="2200" spc="-10" dirty="0">
                <a:latin typeface="Calibri"/>
                <a:cs typeface="Calibri"/>
              </a:rPr>
              <a:t>image </a:t>
            </a:r>
            <a:r>
              <a:rPr sz="2200" spc="-5" dirty="0">
                <a:latin typeface="Calibri"/>
                <a:cs typeface="Calibri"/>
              </a:rPr>
              <a:t>with a Gaussian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2866770"/>
            <a:ext cx="6289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200" spc="-5" dirty="0">
                <a:latin typeface="Calibri"/>
                <a:cs typeface="Calibri"/>
              </a:rPr>
              <a:t>2.	</a:t>
            </a:r>
            <a:r>
              <a:rPr sz="2200" spc="-10" dirty="0">
                <a:latin typeface="Calibri"/>
                <a:cs typeface="Calibri"/>
              </a:rPr>
              <a:t>Compute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gradient </a:t>
            </a:r>
            <a:r>
              <a:rPr sz="2200" spc="-5" dirty="0">
                <a:latin typeface="Calibri"/>
                <a:cs typeface="Calibri"/>
              </a:rPr>
              <a:t>magnitude and angle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3902302"/>
            <a:ext cx="7070725" cy="16891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7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Apply </a:t>
            </a:r>
            <a:r>
              <a:rPr sz="2200" spc="-10" dirty="0">
                <a:latin typeface="Calibri"/>
                <a:cs typeface="Calibri"/>
              </a:rPr>
              <a:t>non-maxima </a:t>
            </a:r>
            <a:r>
              <a:rPr sz="2200" spc="-5" dirty="0">
                <a:latin typeface="Calibri"/>
                <a:cs typeface="Calibri"/>
              </a:rPr>
              <a:t>suppression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gradient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magnitude</a:t>
            </a:r>
            <a:endParaRPr sz="2200">
              <a:latin typeface="Calibri"/>
              <a:cs typeface="Calibri"/>
            </a:endParaRPr>
          </a:p>
          <a:p>
            <a:pPr marL="527685" lvl="1" indent="-17335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28320" algn="l"/>
              </a:tabLst>
            </a:pPr>
            <a:r>
              <a:rPr sz="2000" spc="-5" dirty="0">
                <a:latin typeface="Calibri"/>
                <a:cs typeface="Calibri"/>
              </a:rPr>
              <a:t>Determining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discrete orientations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edge</a:t>
            </a:r>
            <a:endParaRPr sz="2000">
              <a:latin typeface="Calibri"/>
              <a:cs typeface="Calibri"/>
            </a:endParaRPr>
          </a:p>
          <a:p>
            <a:pPr marL="469265" marR="177165" indent="-457200">
              <a:lnSpc>
                <a:spcPts val="2380"/>
              </a:lnSpc>
              <a:spcBef>
                <a:spcPts val="42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double </a:t>
            </a:r>
            <a:r>
              <a:rPr sz="2200" spc="-5" dirty="0">
                <a:latin typeface="Calibri"/>
                <a:cs typeface="Calibri"/>
              </a:rPr>
              <a:t>thresholding and </a:t>
            </a:r>
            <a:r>
              <a:rPr sz="2200" spc="-10" dirty="0">
                <a:latin typeface="Calibri"/>
                <a:cs typeface="Calibri"/>
              </a:rPr>
              <a:t>connectivity analysis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link  </a:t>
            </a:r>
            <a:r>
              <a:rPr sz="2200" spc="-10" dirty="0">
                <a:latin typeface="Calibri"/>
                <a:cs typeface="Calibri"/>
              </a:rPr>
              <a:t>edges</a:t>
            </a:r>
            <a:endParaRPr sz="2200">
              <a:latin typeface="Calibri"/>
              <a:cs typeface="Calibri"/>
            </a:endParaRPr>
          </a:p>
          <a:p>
            <a:pPr marL="527685" lvl="1" indent="-17335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8320" algn="l"/>
              </a:tabLst>
            </a:pP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avoid </a:t>
            </a:r>
            <a:r>
              <a:rPr sz="2000" spc="-10" dirty="0">
                <a:latin typeface="Calibri"/>
                <a:cs typeface="Calibri"/>
              </a:rPr>
              <a:t>false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5794" y="2482850"/>
            <a:ext cx="498475" cy="212090"/>
          </a:xfrm>
          <a:custGeom>
            <a:avLst/>
            <a:gdLst/>
            <a:ahLst/>
            <a:cxnLst/>
            <a:rect l="l" t="t" r="r" b="b"/>
            <a:pathLst>
              <a:path w="498475" h="212089">
                <a:moveTo>
                  <a:pt x="430656" y="0"/>
                </a:moveTo>
                <a:lnTo>
                  <a:pt x="427608" y="8636"/>
                </a:lnTo>
                <a:lnTo>
                  <a:pt x="439894" y="13946"/>
                </a:lnTo>
                <a:lnTo>
                  <a:pt x="450453" y="21304"/>
                </a:lnTo>
                <a:lnTo>
                  <a:pt x="471844" y="55429"/>
                </a:lnTo>
                <a:lnTo>
                  <a:pt x="478917" y="104775"/>
                </a:lnTo>
                <a:lnTo>
                  <a:pt x="478131" y="123463"/>
                </a:lnTo>
                <a:lnTo>
                  <a:pt x="466344" y="169290"/>
                </a:lnTo>
                <a:lnTo>
                  <a:pt x="440037" y="197865"/>
                </a:lnTo>
                <a:lnTo>
                  <a:pt x="427989" y="203200"/>
                </a:lnTo>
                <a:lnTo>
                  <a:pt x="430656" y="211709"/>
                </a:lnTo>
                <a:lnTo>
                  <a:pt x="471126" y="187705"/>
                </a:lnTo>
                <a:lnTo>
                  <a:pt x="493855" y="143335"/>
                </a:lnTo>
                <a:lnTo>
                  <a:pt x="498220" y="105917"/>
                </a:lnTo>
                <a:lnTo>
                  <a:pt x="497125" y="86536"/>
                </a:lnTo>
                <a:lnTo>
                  <a:pt x="480694" y="37084"/>
                </a:lnTo>
                <a:lnTo>
                  <a:pt x="446012" y="5544"/>
                </a:lnTo>
                <a:lnTo>
                  <a:pt x="430656" y="0"/>
                </a:lnTo>
                <a:close/>
              </a:path>
              <a:path w="498475" h="212089">
                <a:moveTo>
                  <a:pt x="67563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3957" y="2412619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92480" algn="l"/>
              </a:tabLst>
            </a:pPr>
            <a:r>
              <a:rPr sz="1800" dirty="0">
                <a:latin typeface="Cambria Math"/>
                <a:cs typeface="Cambria Math"/>
              </a:rPr>
              <a:t>𝐺 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𝑥,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	=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𝑒</a:t>
            </a:r>
            <a:r>
              <a:rPr sz="1950" spc="52" baseline="44871" dirty="0">
                <a:latin typeface="Cambria Math"/>
                <a:cs typeface="Cambria Math"/>
              </a:rPr>
              <a:t>−</a:t>
            </a:r>
            <a:endParaRPr sz="1950" baseline="44871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9291" y="2468879"/>
            <a:ext cx="515620" cy="10795"/>
          </a:xfrm>
          <a:custGeom>
            <a:avLst/>
            <a:gdLst/>
            <a:ahLst/>
            <a:cxnLst/>
            <a:rect l="l" t="t" r="r" b="b"/>
            <a:pathLst>
              <a:path w="515620" h="10794">
                <a:moveTo>
                  <a:pt x="515112" y="0"/>
                </a:moveTo>
                <a:lnTo>
                  <a:pt x="0" y="0"/>
                </a:lnTo>
                <a:lnTo>
                  <a:pt x="0" y="10668"/>
                </a:lnTo>
                <a:lnTo>
                  <a:pt x="515112" y="10668"/>
                </a:lnTo>
                <a:lnTo>
                  <a:pt x="51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41827" y="2244979"/>
            <a:ext cx="5848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85" dirty="0">
                <a:latin typeface="Cambria Math"/>
                <a:cs typeface="Cambria Math"/>
              </a:rPr>
              <a:t>𝑥</a:t>
            </a:r>
            <a:r>
              <a:rPr sz="1575" spc="127" baseline="26455" dirty="0">
                <a:latin typeface="Cambria Math"/>
                <a:cs typeface="Cambria Math"/>
              </a:rPr>
              <a:t>2</a:t>
            </a:r>
            <a:r>
              <a:rPr sz="1300" spc="85" dirty="0">
                <a:latin typeface="Cambria Math"/>
                <a:cs typeface="Cambria Math"/>
              </a:rPr>
              <a:t>+𝑦</a:t>
            </a:r>
            <a:r>
              <a:rPr sz="1575" spc="127" baseline="26455" dirty="0">
                <a:latin typeface="Cambria Math"/>
                <a:cs typeface="Cambria Math"/>
              </a:rPr>
              <a:t>2</a:t>
            </a:r>
            <a:endParaRPr sz="1575" baseline="2645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0030" y="2444623"/>
            <a:ext cx="3670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70" dirty="0">
                <a:latin typeface="Cambria Math"/>
                <a:cs typeface="Cambria Math"/>
              </a:rPr>
              <a:t>2𝜎</a:t>
            </a:r>
            <a:r>
              <a:rPr sz="1575" spc="104" baseline="21164" dirty="0">
                <a:latin typeface="Cambria Math"/>
                <a:cs typeface="Cambria Math"/>
              </a:rPr>
              <a:t>2</a:t>
            </a:r>
            <a:endParaRPr sz="1575" baseline="21164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3278" y="2392933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3" y="0"/>
                </a:moveTo>
                <a:lnTo>
                  <a:pt x="426085" y="8508"/>
                </a:lnTo>
                <a:lnTo>
                  <a:pt x="438370" y="13819"/>
                </a:lnTo>
                <a:lnTo>
                  <a:pt x="448929" y="21177"/>
                </a:lnTo>
                <a:lnTo>
                  <a:pt x="470320" y="55322"/>
                </a:lnTo>
                <a:lnTo>
                  <a:pt x="477393" y="104775"/>
                </a:lnTo>
                <a:lnTo>
                  <a:pt x="476607" y="123444"/>
                </a:lnTo>
                <a:lnTo>
                  <a:pt x="464820" y="169163"/>
                </a:lnTo>
                <a:lnTo>
                  <a:pt x="438513" y="197738"/>
                </a:lnTo>
                <a:lnTo>
                  <a:pt x="426466" y="203073"/>
                </a:lnTo>
                <a:lnTo>
                  <a:pt x="429133" y="211708"/>
                </a:lnTo>
                <a:lnTo>
                  <a:pt x="469602" y="187652"/>
                </a:lnTo>
                <a:lnTo>
                  <a:pt x="492331" y="143271"/>
                </a:lnTo>
                <a:lnTo>
                  <a:pt x="496697" y="105917"/>
                </a:lnTo>
                <a:lnTo>
                  <a:pt x="495601" y="86483"/>
                </a:lnTo>
                <a:lnTo>
                  <a:pt x="479171" y="37083"/>
                </a:lnTo>
                <a:lnTo>
                  <a:pt x="444488" y="5526"/>
                </a:lnTo>
                <a:lnTo>
                  <a:pt x="429133" y="0"/>
                </a:lnTo>
                <a:close/>
              </a:path>
              <a:path w="497204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3878" y="2392933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2" y="0"/>
                </a:moveTo>
                <a:lnTo>
                  <a:pt x="426085" y="8508"/>
                </a:lnTo>
                <a:lnTo>
                  <a:pt x="438370" y="13819"/>
                </a:lnTo>
                <a:lnTo>
                  <a:pt x="448929" y="21177"/>
                </a:lnTo>
                <a:lnTo>
                  <a:pt x="470320" y="55322"/>
                </a:lnTo>
                <a:lnTo>
                  <a:pt x="477393" y="104775"/>
                </a:lnTo>
                <a:lnTo>
                  <a:pt x="476607" y="123444"/>
                </a:lnTo>
                <a:lnTo>
                  <a:pt x="464820" y="169163"/>
                </a:lnTo>
                <a:lnTo>
                  <a:pt x="438513" y="197738"/>
                </a:lnTo>
                <a:lnTo>
                  <a:pt x="426466" y="203073"/>
                </a:lnTo>
                <a:lnTo>
                  <a:pt x="429132" y="211708"/>
                </a:lnTo>
                <a:lnTo>
                  <a:pt x="469602" y="187652"/>
                </a:lnTo>
                <a:lnTo>
                  <a:pt x="492331" y="143271"/>
                </a:lnTo>
                <a:lnTo>
                  <a:pt x="496697" y="105917"/>
                </a:lnTo>
                <a:lnTo>
                  <a:pt x="495601" y="86483"/>
                </a:lnTo>
                <a:lnTo>
                  <a:pt x="479171" y="37083"/>
                </a:lnTo>
                <a:lnTo>
                  <a:pt x="444488" y="5526"/>
                </a:lnTo>
                <a:lnTo>
                  <a:pt x="429132" y="0"/>
                </a:lnTo>
                <a:close/>
              </a:path>
              <a:path w="497204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08041" y="2322703"/>
            <a:ext cx="267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26135" algn="l"/>
                <a:tab pos="1804670" algn="l"/>
              </a:tabLst>
            </a:pPr>
            <a:r>
              <a:rPr sz="1800" spc="-160" dirty="0">
                <a:latin typeface="Cambria Math"/>
                <a:cs typeface="Cambria Math"/>
              </a:rPr>
              <a:t>𝑓</a:t>
            </a:r>
            <a:r>
              <a:rPr sz="1950" spc="-240" baseline="-14957" dirty="0">
                <a:latin typeface="Cambria Math"/>
                <a:cs typeface="Cambria Math"/>
              </a:rPr>
              <a:t>𝑠     </a:t>
            </a:r>
            <a:r>
              <a:rPr sz="1950" spc="-104" baseline="-14957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𝑥,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	= 𝐺 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𝑥,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	∗ </a:t>
            </a:r>
            <a:r>
              <a:rPr sz="1800" spc="25" dirty="0">
                <a:latin typeface="Cambria Math"/>
                <a:cs typeface="Cambria Math"/>
              </a:rPr>
              <a:t>𝑓(𝑥,</a:t>
            </a:r>
            <a:r>
              <a:rPr sz="1800" spc="-15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𝑦)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3038" y="3552063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5" h="212089">
                <a:moveTo>
                  <a:pt x="429132" y="0"/>
                </a:moveTo>
                <a:lnTo>
                  <a:pt x="426085" y="8509"/>
                </a:lnTo>
                <a:lnTo>
                  <a:pt x="438370" y="13819"/>
                </a:lnTo>
                <a:lnTo>
                  <a:pt x="448929" y="21177"/>
                </a:lnTo>
                <a:lnTo>
                  <a:pt x="470320" y="55322"/>
                </a:lnTo>
                <a:lnTo>
                  <a:pt x="477393" y="104775"/>
                </a:lnTo>
                <a:lnTo>
                  <a:pt x="476607" y="123443"/>
                </a:lnTo>
                <a:lnTo>
                  <a:pt x="464819" y="169163"/>
                </a:lnTo>
                <a:lnTo>
                  <a:pt x="438513" y="197738"/>
                </a:lnTo>
                <a:lnTo>
                  <a:pt x="426466" y="203073"/>
                </a:lnTo>
                <a:lnTo>
                  <a:pt x="429132" y="211709"/>
                </a:lnTo>
                <a:lnTo>
                  <a:pt x="469602" y="187652"/>
                </a:lnTo>
                <a:lnTo>
                  <a:pt x="492331" y="143271"/>
                </a:lnTo>
                <a:lnTo>
                  <a:pt x="496697" y="105918"/>
                </a:lnTo>
                <a:lnTo>
                  <a:pt x="495601" y="86483"/>
                </a:lnTo>
                <a:lnTo>
                  <a:pt x="479170" y="37084"/>
                </a:lnTo>
                <a:lnTo>
                  <a:pt x="444488" y="5526"/>
                </a:lnTo>
                <a:lnTo>
                  <a:pt x="429132" y="0"/>
                </a:lnTo>
                <a:close/>
              </a:path>
              <a:path w="497205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29357" y="3482085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1800" dirty="0">
                <a:latin typeface="Cambria Math"/>
                <a:cs typeface="Cambria Math"/>
              </a:rPr>
              <a:t>𝑀  </a:t>
            </a:r>
            <a:r>
              <a:rPr sz="1800" spc="60" dirty="0">
                <a:latin typeface="Cambria Math"/>
                <a:cs typeface="Cambria Math"/>
              </a:rPr>
              <a:t>𝑥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2060" y="3396360"/>
            <a:ext cx="942975" cy="510540"/>
          </a:xfrm>
          <a:custGeom>
            <a:avLst/>
            <a:gdLst/>
            <a:ahLst/>
            <a:cxnLst/>
            <a:rect l="l" t="t" r="r" b="b"/>
            <a:pathLst>
              <a:path w="942975" h="510539">
                <a:moveTo>
                  <a:pt x="942466" y="0"/>
                </a:moveTo>
                <a:lnTo>
                  <a:pt x="168275" y="0"/>
                </a:lnTo>
                <a:lnTo>
                  <a:pt x="168275" y="253"/>
                </a:lnTo>
                <a:lnTo>
                  <a:pt x="141224" y="253"/>
                </a:lnTo>
                <a:lnTo>
                  <a:pt x="94741" y="469645"/>
                </a:lnTo>
                <a:lnTo>
                  <a:pt x="38735" y="365887"/>
                </a:lnTo>
                <a:lnTo>
                  <a:pt x="0" y="386333"/>
                </a:lnTo>
                <a:lnTo>
                  <a:pt x="4317" y="394207"/>
                </a:lnTo>
                <a:lnTo>
                  <a:pt x="24764" y="383539"/>
                </a:lnTo>
                <a:lnTo>
                  <a:pt x="93599" y="510158"/>
                </a:lnTo>
                <a:lnTo>
                  <a:pt x="104012" y="510158"/>
                </a:lnTo>
                <a:lnTo>
                  <a:pt x="153669" y="15112"/>
                </a:lnTo>
                <a:lnTo>
                  <a:pt x="942466" y="15239"/>
                </a:lnTo>
                <a:lnTo>
                  <a:pt x="942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00171" y="3482085"/>
            <a:ext cx="8636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520"/>
              </a:lnSpc>
              <a:spcBef>
                <a:spcPts val="100"/>
              </a:spcBef>
            </a:pPr>
            <a:r>
              <a:rPr sz="1800" spc="35" dirty="0">
                <a:latin typeface="Cambria Math"/>
                <a:cs typeface="Cambria Math"/>
              </a:rPr>
              <a:t>𝑔</a:t>
            </a:r>
            <a:r>
              <a:rPr sz="1950" spc="52" baseline="27777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𝑔</a:t>
            </a:r>
            <a:r>
              <a:rPr sz="1950" spc="52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182880">
              <a:lnSpc>
                <a:spcPts val="919"/>
              </a:lnSpc>
              <a:tabLst>
                <a:tab pos="705485" algn="l"/>
              </a:tabLst>
            </a:pPr>
            <a:r>
              <a:rPr sz="1300" spc="85" dirty="0">
                <a:latin typeface="Cambria Math"/>
                <a:cs typeface="Cambria Math"/>
              </a:rPr>
              <a:t>𝑥	</a:t>
            </a:r>
            <a:r>
              <a:rPr sz="1300" spc="105" dirty="0">
                <a:latin typeface="Cambria Math"/>
                <a:cs typeface="Cambria Math"/>
              </a:rPr>
              <a:t>𝑦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36590" y="3498215"/>
            <a:ext cx="496570" cy="212090"/>
          </a:xfrm>
          <a:custGeom>
            <a:avLst/>
            <a:gdLst/>
            <a:ahLst/>
            <a:cxnLst/>
            <a:rect l="l" t="t" r="r" b="b"/>
            <a:pathLst>
              <a:path w="496570" h="212089">
                <a:moveTo>
                  <a:pt x="429133" y="0"/>
                </a:moveTo>
                <a:lnTo>
                  <a:pt x="426085" y="8636"/>
                </a:lnTo>
                <a:lnTo>
                  <a:pt x="438352" y="13946"/>
                </a:lnTo>
                <a:lnTo>
                  <a:pt x="448881" y="21304"/>
                </a:lnTo>
                <a:lnTo>
                  <a:pt x="470300" y="55449"/>
                </a:lnTo>
                <a:lnTo>
                  <a:pt x="477266" y="104901"/>
                </a:lnTo>
                <a:lnTo>
                  <a:pt x="476480" y="123570"/>
                </a:lnTo>
                <a:lnTo>
                  <a:pt x="464693" y="169291"/>
                </a:lnTo>
                <a:lnTo>
                  <a:pt x="438511" y="197866"/>
                </a:lnTo>
                <a:lnTo>
                  <a:pt x="426466" y="203200"/>
                </a:lnTo>
                <a:lnTo>
                  <a:pt x="429133" y="211836"/>
                </a:lnTo>
                <a:lnTo>
                  <a:pt x="469530" y="187707"/>
                </a:lnTo>
                <a:lnTo>
                  <a:pt x="492252" y="143383"/>
                </a:lnTo>
                <a:lnTo>
                  <a:pt x="496570" y="105918"/>
                </a:lnTo>
                <a:lnTo>
                  <a:pt x="495494" y="86538"/>
                </a:lnTo>
                <a:lnTo>
                  <a:pt x="479171" y="37211"/>
                </a:lnTo>
                <a:lnTo>
                  <a:pt x="444470" y="5546"/>
                </a:lnTo>
                <a:lnTo>
                  <a:pt x="429133" y="0"/>
                </a:lnTo>
                <a:close/>
              </a:path>
              <a:path w="496570" h="212089">
                <a:moveTo>
                  <a:pt x="67437" y="0"/>
                </a:moveTo>
                <a:lnTo>
                  <a:pt x="2709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1075" y="125424"/>
                </a:lnTo>
                <a:lnTo>
                  <a:pt x="17399" y="174752"/>
                </a:lnTo>
                <a:lnTo>
                  <a:pt x="52081" y="206238"/>
                </a:lnTo>
                <a:lnTo>
                  <a:pt x="67437" y="211836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32320" y="3595496"/>
            <a:ext cx="251460" cy="15240"/>
          </a:xfrm>
          <a:custGeom>
            <a:avLst/>
            <a:gdLst/>
            <a:ahLst/>
            <a:cxnLst/>
            <a:rect l="l" t="t" r="r" b="b"/>
            <a:pathLst>
              <a:path w="251459" h="15239">
                <a:moveTo>
                  <a:pt x="251459" y="0"/>
                </a:moveTo>
                <a:lnTo>
                  <a:pt x="0" y="0"/>
                </a:lnTo>
                <a:lnTo>
                  <a:pt x="0" y="15239"/>
                </a:lnTo>
                <a:lnTo>
                  <a:pt x="251459" y="15239"/>
                </a:lnTo>
                <a:lnTo>
                  <a:pt x="251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35930" y="3246882"/>
            <a:ext cx="187452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7025">
              <a:lnSpc>
                <a:spcPts val="1795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𝑔</a:t>
            </a:r>
            <a:r>
              <a:rPr sz="1950" spc="30" baseline="-14957" dirty="0">
                <a:latin typeface="Cambria Math"/>
                <a:cs typeface="Cambria Math"/>
              </a:rPr>
              <a:t>𝑦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1795"/>
              </a:lnSpc>
              <a:tabLst>
                <a:tab pos="781685" algn="l"/>
              </a:tabLst>
            </a:pPr>
            <a:r>
              <a:rPr sz="1800" dirty="0">
                <a:latin typeface="Cambria Math"/>
                <a:cs typeface="Cambria Math"/>
              </a:rPr>
              <a:t>𝛼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𝑥,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tan</a:t>
            </a:r>
            <a:r>
              <a:rPr sz="1950" baseline="27777" dirty="0">
                <a:latin typeface="Cambria Math"/>
                <a:cs typeface="Cambria Math"/>
              </a:rPr>
              <a:t>−1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599808" y="3580892"/>
            <a:ext cx="30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mbria Math"/>
                <a:cs typeface="Cambria Math"/>
              </a:rPr>
              <a:t>𝑔</a:t>
            </a:r>
            <a:r>
              <a:rPr sz="1950" spc="15" baseline="-14957" dirty="0">
                <a:latin typeface="Cambria Math"/>
                <a:cs typeface="Cambria Math"/>
              </a:rPr>
              <a:t>𝑥</a:t>
            </a:r>
            <a:endParaRPr sz="1950" baseline="-1495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223734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Canny </a:t>
            </a:r>
            <a:r>
              <a:rPr sz="3600" spc="-15" dirty="0"/>
              <a:t>Edge </a:t>
            </a:r>
            <a:r>
              <a:rPr sz="3600" spc="-10" dirty="0"/>
              <a:t>Detection</a:t>
            </a:r>
            <a:r>
              <a:rPr sz="3600" spc="5" dirty="0"/>
              <a:t> </a:t>
            </a:r>
            <a:r>
              <a:rPr sz="3600" dirty="0"/>
              <a:t>(3)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2017" y="2462783"/>
            <a:ext cx="3288752" cy="2474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3960" y="2436876"/>
            <a:ext cx="3313176" cy="2513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6873" y="5023230"/>
            <a:ext cx="137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71209" y="4969509"/>
            <a:ext cx="1962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Canny Edge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4085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Canny </a:t>
            </a:r>
            <a:r>
              <a:rPr sz="3600" spc="-15" dirty="0"/>
              <a:t>Edge </a:t>
            </a:r>
            <a:r>
              <a:rPr sz="3600" spc="-10" dirty="0"/>
              <a:t>Detection</a:t>
            </a:r>
            <a:r>
              <a:rPr sz="3600" spc="5" dirty="0"/>
              <a:t> </a:t>
            </a:r>
            <a:r>
              <a:rPr sz="3600" dirty="0"/>
              <a:t>(3)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2877" y="6097320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0590" y="6107074"/>
            <a:ext cx="258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Canny Edge Detector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3327" y="1959863"/>
            <a:ext cx="4981955" cy="404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308341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Region-based Image</a:t>
            </a:r>
            <a:r>
              <a:rPr sz="3600" dirty="0"/>
              <a:t> </a:t>
            </a:r>
            <a:r>
              <a:rPr sz="3600" spc="-15" dirty="0"/>
              <a:t>Segmentation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279" y="2252472"/>
            <a:ext cx="2463165" cy="536575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9532" y="3212592"/>
            <a:ext cx="2463165" cy="536575"/>
          </a:xfrm>
          <a:custGeom>
            <a:avLst/>
            <a:gdLst/>
            <a:ahLst/>
            <a:cxnLst/>
            <a:rect l="l" t="t" r="r" b="b"/>
            <a:pathLst>
              <a:path w="2463165" h="536575">
                <a:moveTo>
                  <a:pt x="0" y="536448"/>
                </a:moveTo>
                <a:lnTo>
                  <a:pt x="2462784" y="536448"/>
                </a:lnTo>
                <a:lnTo>
                  <a:pt x="2462784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ln w="12191">
            <a:solidFill>
              <a:srgbClr val="444D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5810" y="3178886"/>
            <a:ext cx="1569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General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(bottom-up)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3203" y="3218688"/>
            <a:ext cx="2463165" cy="536575"/>
          </a:xfrm>
          <a:prstGeom prst="rect">
            <a:avLst/>
          </a:prstGeom>
          <a:ln w="12192">
            <a:solidFill>
              <a:srgbClr val="444D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sz="1800" spc="-10" dirty="0">
                <a:latin typeface="Calibri"/>
                <a:cs typeface="Calibri"/>
              </a:rPr>
              <a:t>Knowledge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Guided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(top-down)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7095" y="2782697"/>
            <a:ext cx="6668134" cy="2033270"/>
            <a:chOff x="387095" y="2782697"/>
            <a:chExt cx="6668134" cy="2033270"/>
          </a:xfrm>
        </p:grpSpPr>
        <p:sp>
          <p:nvSpPr>
            <p:cNvPr id="9" name="object 9"/>
            <p:cNvSpPr/>
            <p:nvPr/>
          </p:nvSpPr>
          <p:spPr>
            <a:xfrm>
              <a:off x="3653028" y="2782696"/>
              <a:ext cx="3402329" cy="1200785"/>
            </a:xfrm>
            <a:custGeom>
              <a:avLst/>
              <a:gdLst/>
              <a:ahLst/>
              <a:cxnLst/>
              <a:rect l="l" t="t" r="r" b="b"/>
              <a:pathLst>
                <a:path w="3402329" h="1200785">
                  <a:moveTo>
                    <a:pt x="2175510" y="760730"/>
                  </a:moveTo>
                  <a:lnTo>
                    <a:pt x="2173097" y="748284"/>
                  </a:lnTo>
                  <a:lnTo>
                    <a:pt x="73596" y="1156703"/>
                  </a:lnTo>
                  <a:lnTo>
                    <a:pt x="67564" y="1125474"/>
                  </a:lnTo>
                  <a:lnTo>
                    <a:pt x="0" y="1177544"/>
                  </a:lnTo>
                  <a:lnTo>
                    <a:pt x="82042" y="1200277"/>
                  </a:lnTo>
                  <a:lnTo>
                    <a:pt x="76479" y="1171575"/>
                  </a:lnTo>
                  <a:lnTo>
                    <a:pt x="76009" y="1169149"/>
                  </a:lnTo>
                  <a:lnTo>
                    <a:pt x="2175510" y="760730"/>
                  </a:lnTo>
                  <a:close/>
                </a:path>
                <a:path w="3402329" h="1200785">
                  <a:moveTo>
                    <a:pt x="3402076" y="435483"/>
                  </a:moveTo>
                  <a:lnTo>
                    <a:pt x="3393414" y="428625"/>
                  </a:lnTo>
                  <a:lnTo>
                    <a:pt x="3335274" y="382524"/>
                  </a:lnTo>
                  <a:lnTo>
                    <a:pt x="3328746" y="413727"/>
                  </a:lnTo>
                  <a:lnTo>
                    <a:pt x="1343914" y="0"/>
                  </a:lnTo>
                  <a:lnTo>
                    <a:pt x="1341374" y="12446"/>
                  </a:lnTo>
                  <a:lnTo>
                    <a:pt x="3326168" y="426046"/>
                  </a:lnTo>
                  <a:lnTo>
                    <a:pt x="3319653" y="457200"/>
                  </a:lnTo>
                  <a:lnTo>
                    <a:pt x="3402076" y="435483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095" y="4361688"/>
              <a:ext cx="1312163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7095" y="4361688"/>
            <a:ext cx="1312545" cy="454659"/>
          </a:xfrm>
          <a:prstGeom prst="rect">
            <a:avLst/>
          </a:prstGeom>
          <a:ln w="6096">
            <a:solidFill>
              <a:srgbClr val="D092A7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595"/>
              </a:spcBef>
            </a:pPr>
            <a:r>
              <a:rPr sz="1800" spc="-15" dirty="0">
                <a:latin typeface="Calibri"/>
                <a:cs typeface="Calibri"/>
              </a:rPr>
              <a:t>Histogram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79548" y="4358513"/>
            <a:ext cx="1393190" cy="461009"/>
            <a:chOff x="1979548" y="4358513"/>
            <a:chExt cx="1393190" cy="461009"/>
          </a:xfrm>
        </p:grpSpPr>
        <p:sp>
          <p:nvSpPr>
            <p:cNvPr id="13" name="object 13"/>
            <p:cNvSpPr/>
            <p:nvPr/>
          </p:nvSpPr>
          <p:spPr>
            <a:xfrm>
              <a:off x="1982723" y="4361688"/>
              <a:ext cx="1386839" cy="454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2723" y="4361688"/>
              <a:ext cx="1386840" cy="454659"/>
            </a:xfrm>
            <a:custGeom>
              <a:avLst/>
              <a:gdLst/>
              <a:ahLst/>
              <a:cxnLst/>
              <a:rect l="l" t="t" r="r" b="b"/>
              <a:pathLst>
                <a:path w="1386839" h="454660">
                  <a:moveTo>
                    <a:pt x="0" y="454151"/>
                  </a:moveTo>
                  <a:lnTo>
                    <a:pt x="1386839" y="454151"/>
                  </a:lnTo>
                  <a:lnTo>
                    <a:pt x="1386839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71522" y="4287773"/>
            <a:ext cx="808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Region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3028" y="4361688"/>
            <a:ext cx="1220724" cy="45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53028" y="4361688"/>
            <a:ext cx="1221105" cy="454659"/>
          </a:xfrm>
          <a:prstGeom prst="rect">
            <a:avLst/>
          </a:prstGeom>
          <a:ln w="6096">
            <a:solidFill>
              <a:srgbClr val="D092A7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595"/>
              </a:spcBef>
            </a:pPr>
            <a:r>
              <a:rPr sz="1800" spc="-10" dirty="0">
                <a:latin typeface="Calibri"/>
                <a:cs typeface="Calibri"/>
              </a:rPr>
              <a:t>Clustering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2416" y="3743071"/>
            <a:ext cx="5881370" cy="1088390"/>
            <a:chOff x="1042416" y="3743071"/>
            <a:chExt cx="5881370" cy="1088390"/>
          </a:xfrm>
        </p:grpSpPr>
        <p:sp>
          <p:nvSpPr>
            <p:cNvPr id="19" name="object 19"/>
            <p:cNvSpPr/>
            <p:nvPr/>
          </p:nvSpPr>
          <p:spPr>
            <a:xfrm>
              <a:off x="1042416" y="3743070"/>
              <a:ext cx="3220720" cy="629920"/>
            </a:xfrm>
            <a:custGeom>
              <a:avLst/>
              <a:gdLst/>
              <a:ahLst/>
              <a:cxnLst/>
              <a:rect l="l" t="t" r="r" b="b"/>
              <a:pathLst>
                <a:path w="3220720" h="629920">
                  <a:moveTo>
                    <a:pt x="3220593" y="618490"/>
                  </a:moveTo>
                  <a:lnTo>
                    <a:pt x="3204375" y="599440"/>
                  </a:lnTo>
                  <a:lnTo>
                    <a:pt x="3165348" y="553593"/>
                  </a:lnTo>
                  <a:lnTo>
                    <a:pt x="3152902" y="582803"/>
                  </a:lnTo>
                  <a:lnTo>
                    <a:pt x="1781048" y="127"/>
                  </a:lnTo>
                  <a:lnTo>
                    <a:pt x="1778533" y="5918"/>
                  </a:lnTo>
                  <a:lnTo>
                    <a:pt x="1777847" y="5740"/>
                  </a:lnTo>
                  <a:lnTo>
                    <a:pt x="1775841" y="0"/>
                  </a:lnTo>
                  <a:lnTo>
                    <a:pt x="69977" y="587679"/>
                  </a:lnTo>
                  <a:lnTo>
                    <a:pt x="59639" y="557657"/>
                  </a:lnTo>
                  <a:lnTo>
                    <a:pt x="0" y="618490"/>
                  </a:lnTo>
                  <a:lnTo>
                    <a:pt x="84455" y="629666"/>
                  </a:lnTo>
                  <a:lnTo>
                    <a:pt x="75514" y="603758"/>
                  </a:lnTo>
                  <a:lnTo>
                    <a:pt x="74091" y="599630"/>
                  </a:lnTo>
                  <a:lnTo>
                    <a:pt x="1770075" y="15367"/>
                  </a:lnTo>
                  <a:lnTo>
                    <a:pt x="1645158" y="542886"/>
                  </a:lnTo>
                  <a:lnTo>
                    <a:pt x="1614170" y="535559"/>
                  </a:lnTo>
                  <a:lnTo>
                    <a:pt x="1633728" y="618490"/>
                  </a:lnTo>
                  <a:lnTo>
                    <a:pt x="1684096" y="558165"/>
                  </a:lnTo>
                  <a:lnTo>
                    <a:pt x="1688338" y="553085"/>
                  </a:lnTo>
                  <a:lnTo>
                    <a:pt x="1657477" y="545795"/>
                  </a:lnTo>
                  <a:lnTo>
                    <a:pt x="1783219" y="14897"/>
                  </a:lnTo>
                  <a:lnTo>
                    <a:pt x="3147936" y="594487"/>
                  </a:lnTo>
                  <a:lnTo>
                    <a:pt x="3135503" y="623697"/>
                  </a:lnTo>
                  <a:lnTo>
                    <a:pt x="3220593" y="618490"/>
                  </a:lnTo>
                  <a:close/>
                </a:path>
              </a:pathLst>
            </a:custGeom>
            <a:solidFill>
              <a:srgbClr val="D092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2119" y="4373880"/>
              <a:ext cx="1388364" cy="454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2119" y="4373880"/>
              <a:ext cx="1388745" cy="454659"/>
            </a:xfrm>
            <a:custGeom>
              <a:avLst/>
              <a:gdLst/>
              <a:ahLst/>
              <a:cxnLst/>
              <a:rect l="l" t="t" r="r" b="b"/>
              <a:pathLst>
                <a:path w="1388745" h="454660">
                  <a:moveTo>
                    <a:pt x="0" y="454152"/>
                  </a:moveTo>
                  <a:lnTo>
                    <a:pt x="1388364" y="454152"/>
                  </a:lnTo>
                  <a:lnTo>
                    <a:pt x="1388364" y="0"/>
                  </a:lnTo>
                  <a:lnTo>
                    <a:pt x="0" y="0"/>
                  </a:lnTo>
                  <a:lnTo>
                    <a:pt x="0" y="454152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34888" y="4299280"/>
            <a:ext cx="7829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Region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Splitting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99248" y="4358513"/>
            <a:ext cx="1781810" cy="461009"/>
            <a:chOff x="7199248" y="4358513"/>
            <a:chExt cx="1781810" cy="461009"/>
          </a:xfrm>
        </p:grpSpPr>
        <p:sp>
          <p:nvSpPr>
            <p:cNvPr id="24" name="object 24"/>
            <p:cNvSpPr/>
            <p:nvPr/>
          </p:nvSpPr>
          <p:spPr>
            <a:xfrm>
              <a:off x="7202423" y="4361688"/>
              <a:ext cx="1775460" cy="454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02423" y="4361688"/>
              <a:ext cx="1775460" cy="454659"/>
            </a:xfrm>
            <a:custGeom>
              <a:avLst/>
              <a:gdLst/>
              <a:ahLst/>
              <a:cxnLst/>
              <a:rect l="l" t="t" r="r" b="b"/>
              <a:pathLst>
                <a:path w="1775459" h="454660">
                  <a:moveTo>
                    <a:pt x="0" y="454151"/>
                  </a:moveTo>
                  <a:lnTo>
                    <a:pt x="1775460" y="454151"/>
                  </a:lnTo>
                  <a:lnTo>
                    <a:pt x="1775460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78293" y="4287773"/>
            <a:ext cx="8267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Rules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27064" y="3749675"/>
            <a:ext cx="1863725" cy="624205"/>
          </a:xfrm>
          <a:custGeom>
            <a:avLst/>
            <a:gdLst/>
            <a:ahLst/>
            <a:cxnLst/>
            <a:rect l="l" t="t" r="r" b="b"/>
            <a:pathLst>
              <a:path w="1863725" h="624204">
                <a:moveTo>
                  <a:pt x="1863344" y="611759"/>
                </a:moveTo>
                <a:lnTo>
                  <a:pt x="1846046" y="585216"/>
                </a:lnTo>
                <a:lnTo>
                  <a:pt x="1816862" y="540385"/>
                </a:lnTo>
                <a:lnTo>
                  <a:pt x="1800834" y="567778"/>
                </a:lnTo>
                <a:lnTo>
                  <a:pt x="830707" y="0"/>
                </a:lnTo>
                <a:lnTo>
                  <a:pt x="827747" y="5080"/>
                </a:lnTo>
                <a:lnTo>
                  <a:pt x="824230" y="381"/>
                </a:lnTo>
                <a:lnTo>
                  <a:pt x="57251" y="573074"/>
                </a:lnTo>
                <a:lnTo>
                  <a:pt x="38227" y="547624"/>
                </a:lnTo>
                <a:lnTo>
                  <a:pt x="0" y="623697"/>
                </a:lnTo>
                <a:lnTo>
                  <a:pt x="83820" y="608584"/>
                </a:lnTo>
                <a:lnTo>
                  <a:pt x="70510" y="590804"/>
                </a:lnTo>
                <a:lnTo>
                  <a:pt x="64858" y="583247"/>
                </a:lnTo>
                <a:lnTo>
                  <a:pt x="828268" y="13220"/>
                </a:lnTo>
                <a:lnTo>
                  <a:pt x="1794370" y="578827"/>
                </a:lnTo>
                <a:lnTo>
                  <a:pt x="1778381" y="606171"/>
                </a:lnTo>
                <a:lnTo>
                  <a:pt x="1863344" y="611759"/>
                </a:lnTo>
                <a:close/>
              </a:path>
            </a:pathLst>
          </a:custGeom>
          <a:solidFill>
            <a:srgbClr val="D09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3855576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Region-based Image</a:t>
            </a:r>
            <a:r>
              <a:rPr sz="3600" dirty="0"/>
              <a:t> </a:t>
            </a:r>
            <a:r>
              <a:rPr sz="3600" spc="-15" dirty="0"/>
              <a:t>Segmentation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279" y="2252472"/>
            <a:ext cx="2463165" cy="536575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9532" y="3212592"/>
            <a:ext cx="2463165" cy="536575"/>
          </a:xfrm>
          <a:prstGeom prst="rect">
            <a:avLst/>
          </a:prstGeom>
          <a:ln w="12192">
            <a:solidFill>
              <a:srgbClr val="444D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95"/>
              </a:lnSpc>
            </a:pPr>
            <a:r>
              <a:rPr sz="1800" spc="-10" dirty="0">
                <a:latin typeface="Calibri"/>
                <a:cs typeface="Calibri"/>
              </a:rPr>
              <a:t>General</a:t>
            </a:r>
            <a:r>
              <a:rPr sz="1800" spc="-5" dirty="0">
                <a:latin typeface="Calibri"/>
                <a:cs typeface="Calibri"/>
              </a:rPr>
              <a:t> Purpose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(bottom-up)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3203" y="3218688"/>
            <a:ext cx="2463165" cy="536575"/>
          </a:xfrm>
          <a:prstGeom prst="rect">
            <a:avLst/>
          </a:prstGeom>
          <a:ln w="12192">
            <a:solidFill>
              <a:srgbClr val="444D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sz="1800" spc="-10" dirty="0">
                <a:latin typeface="Calibri"/>
                <a:cs typeface="Calibri"/>
              </a:rPr>
              <a:t>Knowledge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Guided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(top-down)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095" y="4361688"/>
            <a:ext cx="1312545" cy="454659"/>
          </a:xfrm>
          <a:prstGeom prst="rect">
            <a:avLst/>
          </a:prstGeom>
          <a:solidFill>
            <a:srgbClr val="B55375"/>
          </a:solidFill>
          <a:ln w="12191">
            <a:solidFill>
              <a:srgbClr val="7B354D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595"/>
              </a:spcBef>
            </a:pPr>
            <a:r>
              <a:rPr sz="1800" spc="-15" dirty="0">
                <a:latin typeface="Calibri"/>
                <a:cs typeface="Calibri"/>
              </a:rPr>
              <a:t>Histogram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79548" y="4358513"/>
            <a:ext cx="1393190" cy="461009"/>
            <a:chOff x="1979548" y="4358513"/>
            <a:chExt cx="1393190" cy="461009"/>
          </a:xfrm>
        </p:grpSpPr>
        <p:sp>
          <p:nvSpPr>
            <p:cNvPr id="9" name="object 9"/>
            <p:cNvSpPr/>
            <p:nvPr/>
          </p:nvSpPr>
          <p:spPr>
            <a:xfrm>
              <a:off x="1982723" y="4361688"/>
              <a:ext cx="1386839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2723" y="4361688"/>
              <a:ext cx="1386840" cy="454659"/>
            </a:xfrm>
            <a:custGeom>
              <a:avLst/>
              <a:gdLst/>
              <a:ahLst/>
              <a:cxnLst/>
              <a:rect l="l" t="t" r="r" b="b"/>
              <a:pathLst>
                <a:path w="1386839" h="454660">
                  <a:moveTo>
                    <a:pt x="0" y="454151"/>
                  </a:moveTo>
                  <a:lnTo>
                    <a:pt x="1386839" y="454151"/>
                  </a:lnTo>
                  <a:lnTo>
                    <a:pt x="1386839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71522" y="4287773"/>
            <a:ext cx="808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Region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3028" y="4361688"/>
            <a:ext cx="1220724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53028" y="4361688"/>
            <a:ext cx="1221105" cy="454659"/>
          </a:xfrm>
          <a:prstGeom prst="rect">
            <a:avLst/>
          </a:prstGeom>
          <a:ln w="6096">
            <a:solidFill>
              <a:srgbClr val="D092A7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595"/>
              </a:spcBef>
            </a:pPr>
            <a:r>
              <a:rPr sz="1800" spc="-10" dirty="0">
                <a:latin typeface="Calibri"/>
                <a:cs typeface="Calibri"/>
              </a:rPr>
              <a:t>Clustering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28945" y="4370704"/>
            <a:ext cx="1395095" cy="461009"/>
            <a:chOff x="5528945" y="4370704"/>
            <a:chExt cx="1395095" cy="461009"/>
          </a:xfrm>
        </p:grpSpPr>
        <p:sp>
          <p:nvSpPr>
            <p:cNvPr id="15" name="object 15"/>
            <p:cNvSpPr/>
            <p:nvPr/>
          </p:nvSpPr>
          <p:spPr>
            <a:xfrm>
              <a:off x="5532120" y="4373879"/>
              <a:ext cx="1388364" cy="4541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2120" y="4373879"/>
              <a:ext cx="1388745" cy="454659"/>
            </a:xfrm>
            <a:custGeom>
              <a:avLst/>
              <a:gdLst/>
              <a:ahLst/>
              <a:cxnLst/>
              <a:rect l="l" t="t" r="r" b="b"/>
              <a:pathLst>
                <a:path w="1388745" h="454660">
                  <a:moveTo>
                    <a:pt x="0" y="454152"/>
                  </a:moveTo>
                  <a:lnTo>
                    <a:pt x="1388364" y="454152"/>
                  </a:lnTo>
                  <a:lnTo>
                    <a:pt x="1388364" y="0"/>
                  </a:lnTo>
                  <a:lnTo>
                    <a:pt x="0" y="0"/>
                  </a:lnTo>
                  <a:lnTo>
                    <a:pt x="0" y="454152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34888" y="4299280"/>
            <a:ext cx="7829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Region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Splitting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99248" y="4358513"/>
            <a:ext cx="1781810" cy="461009"/>
            <a:chOff x="7199248" y="4358513"/>
            <a:chExt cx="1781810" cy="461009"/>
          </a:xfrm>
        </p:grpSpPr>
        <p:sp>
          <p:nvSpPr>
            <p:cNvPr id="19" name="object 19"/>
            <p:cNvSpPr/>
            <p:nvPr/>
          </p:nvSpPr>
          <p:spPr>
            <a:xfrm>
              <a:off x="7202423" y="4361688"/>
              <a:ext cx="1775460" cy="454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02423" y="4361688"/>
              <a:ext cx="1775460" cy="454659"/>
            </a:xfrm>
            <a:custGeom>
              <a:avLst/>
              <a:gdLst/>
              <a:ahLst/>
              <a:cxnLst/>
              <a:rect l="l" t="t" r="r" b="b"/>
              <a:pathLst>
                <a:path w="1775459" h="454660">
                  <a:moveTo>
                    <a:pt x="0" y="454151"/>
                  </a:moveTo>
                  <a:lnTo>
                    <a:pt x="1775460" y="454151"/>
                  </a:lnTo>
                  <a:lnTo>
                    <a:pt x="1775460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78293" y="4287773"/>
            <a:ext cx="8267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Rules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20924" y="2782696"/>
            <a:ext cx="4234180" cy="457200"/>
          </a:xfrm>
          <a:custGeom>
            <a:avLst/>
            <a:gdLst/>
            <a:ahLst/>
            <a:cxnLst/>
            <a:rect l="l" t="t" r="r" b="b"/>
            <a:pathLst>
              <a:path w="4234180" h="457200">
                <a:moveTo>
                  <a:pt x="4234180" y="435483"/>
                </a:moveTo>
                <a:lnTo>
                  <a:pt x="4225518" y="428625"/>
                </a:lnTo>
                <a:lnTo>
                  <a:pt x="4167378" y="382524"/>
                </a:lnTo>
                <a:lnTo>
                  <a:pt x="4160850" y="413727"/>
                </a:lnTo>
                <a:lnTo>
                  <a:pt x="2176018" y="0"/>
                </a:lnTo>
                <a:lnTo>
                  <a:pt x="2174519" y="7340"/>
                </a:lnTo>
                <a:lnTo>
                  <a:pt x="2173097" y="0"/>
                </a:lnTo>
                <a:lnTo>
                  <a:pt x="73596" y="408419"/>
                </a:lnTo>
                <a:lnTo>
                  <a:pt x="67564" y="377190"/>
                </a:lnTo>
                <a:lnTo>
                  <a:pt x="0" y="429260"/>
                </a:lnTo>
                <a:lnTo>
                  <a:pt x="82042" y="451993"/>
                </a:lnTo>
                <a:lnTo>
                  <a:pt x="76479" y="423291"/>
                </a:lnTo>
                <a:lnTo>
                  <a:pt x="76009" y="420865"/>
                </a:lnTo>
                <a:lnTo>
                  <a:pt x="2174456" y="12661"/>
                </a:lnTo>
                <a:lnTo>
                  <a:pt x="4158272" y="426046"/>
                </a:lnTo>
                <a:lnTo>
                  <a:pt x="4151757" y="457200"/>
                </a:lnTo>
                <a:lnTo>
                  <a:pt x="4234180" y="43548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2416" y="3743070"/>
            <a:ext cx="3220720" cy="629920"/>
          </a:xfrm>
          <a:custGeom>
            <a:avLst/>
            <a:gdLst/>
            <a:ahLst/>
            <a:cxnLst/>
            <a:rect l="l" t="t" r="r" b="b"/>
            <a:pathLst>
              <a:path w="3220720" h="629920">
                <a:moveTo>
                  <a:pt x="3220593" y="618490"/>
                </a:moveTo>
                <a:lnTo>
                  <a:pt x="3204375" y="599440"/>
                </a:lnTo>
                <a:lnTo>
                  <a:pt x="3165348" y="553593"/>
                </a:lnTo>
                <a:lnTo>
                  <a:pt x="3152902" y="582803"/>
                </a:lnTo>
                <a:lnTo>
                  <a:pt x="1781048" y="127"/>
                </a:lnTo>
                <a:lnTo>
                  <a:pt x="1778533" y="5918"/>
                </a:lnTo>
                <a:lnTo>
                  <a:pt x="1777847" y="5740"/>
                </a:lnTo>
                <a:lnTo>
                  <a:pt x="1775841" y="0"/>
                </a:lnTo>
                <a:lnTo>
                  <a:pt x="69977" y="587679"/>
                </a:lnTo>
                <a:lnTo>
                  <a:pt x="59639" y="557657"/>
                </a:lnTo>
                <a:lnTo>
                  <a:pt x="0" y="618490"/>
                </a:lnTo>
                <a:lnTo>
                  <a:pt x="84455" y="629666"/>
                </a:lnTo>
                <a:lnTo>
                  <a:pt x="75514" y="603758"/>
                </a:lnTo>
                <a:lnTo>
                  <a:pt x="74091" y="599630"/>
                </a:lnTo>
                <a:lnTo>
                  <a:pt x="1770075" y="15367"/>
                </a:lnTo>
                <a:lnTo>
                  <a:pt x="1645158" y="542886"/>
                </a:lnTo>
                <a:lnTo>
                  <a:pt x="1614170" y="535559"/>
                </a:lnTo>
                <a:lnTo>
                  <a:pt x="1633728" y="618490"/>
                </a:lnTo>
                <a:lnTo>
                  <a:pt x="1684096" y="558165"/>
                </a:lnTo>
                <a:lnTo>
                  <a:pt x="1688338" y="553085"/>
                </a:lnTo>
                <a:lnTo>
                  <a:pt x="1657477" y="545795"/>
                </a:lnTo>
                <a:lnTo>
                  <a:pt x="1783219" y="14897"/>
                </a:lnTo>
                <a:lnTo>
                  <a:pt x="3147936" y="594487"/>
                </a:lnTo>
                <a:lnTo>
                  <a:pt x="3135503" y="623697"/>
                </a:lnTo>
                <a:lnTo>
                  <a:pt x="3220593" y="618490"/>
                </a:lnTo>
                <a:close/>
              </a:path>
            </a:pathLst>
          </a:custGeom>
          <a:solidFill>
            <a:srgbClr val="D09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27064" y="3749675"/>
            <a:ext cx="1863725" cy="624205"/>
          </a:xfrm>
          <a:custGeom>
            <a:avLst/>
            <a:gdLst/>
            <a:ahLst/>
            <a:cxnLst/>
            <a:rect l="l" t="t" r="r" b="b"/>
            <a:pathLst>
              <a:path w="1863725" h="624204">
                <a:moveTo>
                  <a:pt x="1863344" y="611759"/>
                </a:moveTo>
                <a:lnTo>
                  <a:pt x="1846046" y="585216"/>
                </a:lnTo>
                <a:lnTo>
                  <a:pt x="1816862" y="540385"/>
                </a:lnTo>
                <a:lnTo>
                  <a:pt x="1800834" y="567778"/>
                </a:lnTo>
                <a:lnTo>
                  <a:pt x="830707" y="0"/>
                </a:lnTo>
                <a:lnTo>
                  <a:pt x="827747" y="5080"/>
                </a:lnTo>
                <a:lnTo>
                  <a:pt x="824230" y="381"/>
                </a:lnTo>
                <a:lnTo>
                  <a:pt x="57251" y="573074"/>
                </a:lnTo>
                <a:lnTo>
                  <a:pt x="38227" y="547624"/>
                </a:lnTo>
                <a:lnTo>
                  <a:pt x="0" y="623697"/>
                </a:lnTo>
                <a:lnTo>
                  <a:pt x="83820" y="608584"/>
                </a:lnTo>
                <a:lnTo>
                  <a:pt x="70510" y="590804"/>
                </a:lnTo>
                <a:lnTo>
                  <a:pt x="64858" y="583247"/>
                </a:lnTo>
                <a:lnTo>
                  <a:pt x="828268" y="13220"/>
                </a:lnTo>
                <a:lnTo>
                  <a:pt x="1794370" y="578827"/>
                </a:lnTo>
                <a:lnTo>
                  <a:pt x="1778381" y="606171"/>
                </a:lnTo>
                <a:lnTo>
                  <a:pt x="1863344" y="611759"/>
                </a:lnTo>
                <a:close/>
              </a:path>
            </a:pathLst>
          </a:custGeom>
          <a:solidFill>
            <a:srgbClr val="D09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4730867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5" dirty="0"/>
              <a:t>Histogram</a:t>
            </a:r>
            <a:r>
              <a:rPr sz="3600" spc="-5" dirty="0"/>
              <a:t> </a:t>
            </a:r>
            <a:r>
              <a:rPr sz="3600" spc="-10" dirty="0"/>
              <a:t>Thresholding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5160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intensity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histogram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0" y="2177795"/>
            <a:ext cx="2839212" cy="2001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5883" y="5348732"/>
            <a:ext cx="548640" cy="236220"/>
          </a:xfrm>
          <a:custGeom>
            <a:avLst/>
            <a:gdLst/>
            <a:ahLst/>
            <a:cxnLst/>
            <a:rect l="l" t="t" r="r" b="b"/>
            <a:pathLst>
              <a:path w="548639" h="236220">
                <a:moveTo>
                  <a:pt x="473456" y="0"/>
                </a:moveTo>
                <a:lnTo>
                  <a:pt x="470027" y="9525"/>
                </a:lnTo>
                <a:lnTo>
                  <a:pt x="483721" y="15430"/>
                </a:lnTo>
                <a:lnTo>
                  <a:pt x="495474" y="23622"/>
                </a:lnTo>
                <a:lnTo>
                  <a:pt x="519281" y="61650"/>
                </a:lnTo>
                <a:lnTo>
                  <a:pt x="527050" y="116586"/>
                </a:lnTo>
                <a:lnTo>
                  <a:pt x="526188" y="137423"/>
                </a:lnTo>
                <a:lnTo>
                  <a:pt x="513080" y="188341"/>
                </a:lnTo>
                <a:lnTo>
                  <a:pt x="483862" y="220130"/>
                </a:lnTo>
                <a:lnTo>
                  <a:pt x="470407" y="226060"/>
                </a:lnTo>
                <a:lnTo>
                  <a:pt x="473456" y="235712"/>
                </a:lnTo>
                <a:lnTo>
                  <a:pt x="518443" y="208887"/>
                </a:lnTo>
                <a:lnTo>
                  <a:pt x="543782" y="159480"/>
                </a:lnTo>
                <a:lnTo>
                  <a:pt x="548640" y="117856"/>
                </a:lnTo>
                <a:lnTo>
                  <a:pt x="547425" y="96281"/>
                </a:lnTo>
                <a:lnTo>
                  <a:pt x="537710" y="57991"/>
                </a:lnTo>
                <a:lnTo>
                  <a:pt x="505475" y="15065"/>
                </a:lnTo>
                <a:lnTo>
                  <a:pt x="490507" y="6145"/>
                </a:lnTo>
                <a:lnTo>
                  <a:pt x="473456" y="0"/>
                </a:lnTo>
                <a:close/>
              </a:path>
              <a:path w="548639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9"/>
                </a:lnTo>
                <a:lnTo>
                  <a:pt x="75184" y="235712"/>
                </a:lnTo>
                <a:lnTo>
                  <a:pt x="78232" y="226060"/>
                </a:lnTo>
                <a:lnTo>
                  <a:pt x="64777" y="220130"/>
                </a:lnTo>
                <a:lnTo>
                  <a:pt x="53181" y="211867"/>
                </a:lnTo>
                <a:lnTo>
                  <a:pt x="29392" y="173289"/>
                </a:lnTo>
                <a:lnTo>
                  <a:pt x="21463" y="116586"/>
                </a:lnTo>
                <a:lnTo>
                  <a:pt x="22344" y="96512"/>
                </a:lnTo>
                <a:lnTo>
                  <a:pt x="35560" y="46863"/>
                </a:lnTo>
                <a:lnTo>
                  <a:pt x="64992" y="15430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6164" y="5179567"/>
            <a:ext cx="550545" cy="236220"/>
          </a:xfrm>
          <a:custGeom>
            <a:avLst/>
            <a:gdLst/>
            <a:ahLst/>
            <a:cxnLst/>
            <a:rect l="l" t="t" r="r" b="b"/>
            <a:pathLst>
              <a:path w="550545" h="236220">
                <a:moveTo>
                  <a:pt x="474980" y="0"/>
                </a:moveTo>
                <a:lnTo>
                  <a:pt x="471550" y="9524"/>
                </a:lnTo>
                <a:lnTo>
                  <a:pt x="485245" y="15430"/>
                </a:lnTo>
                <a:lnTo>
                  <a:pt x="496998" y="23621"/>
                </a:lnTo>
                <a:lnTo>
                  <a:pt x="520805" y="61650"/>
                </a:lnTo>
                <a:lnTo>
                  <a:pt x="528574" y="116585"/>
                </a:lnTo>
                <a:lnTo>
                  <a:pt x="527712" y="137423"/>
                </a:lnTo>
                <a:lnTo>
                  <a:pt x="514603" y="188340"/>
                </a:lnTo>
                <a:lnTo>
                  <a:pt x="485386" y="220130"/>
                </a:lnTo>
                <a:lnTo>
                  <a:pt x="471932" y="226059"/>
                </a:lnTo>
                <a:lnTo>
                  <a:pt x="474980" y="235711"/>
                </a:lnTo>
                <a:lnTo>
                  <a:pt x="519967" y="208887"/>
                </a:lnTo>
                <a:lnTo>
                  <a:pt x="545306" y="159480"/>
                </a:lnTo>
                <a:lnTo>
                  <a:pt x="550163" y="117855"/>
                </a:lnTo>
                <a:lnTo>
                  <a:pt x="548949" y="96281"/>
                </a:lnTo>
                <a:lnTo>
                  <a:pt x="539234" y="57991"/>
                </a:lnTo>
                <a:lnTo>
                  <a:pt x="506999" y="15065"/>
                </a:lnTo>
                <a:lnTo>
                  <a:pt x="492031" y="6145"/>
                </a:lnTo>
                <a:lnTo>
                  <a:pt x="474980" y="0"/>
                </a:lnTo>
                <a:close/>
              </a:path>
              <a:path w="550545" h="236220">
                <a:moveTo>
                  <a:pt x="75184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5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4" y="235711"/>
                </a:lnTo>
                <a:lnTo>
                  <a:pt x="78232" y="226059"/>
                </a:lnTo>
                <a:lnTo>
                  <a:pt x="64777" y="220130"/>
                </a:lnTo>
                <a:lnTo>
                  <a:pt x="53181" y="211867"/>
                </a:lnTo>
                <a:lnTo>
                  <a:pt x="29392" y="173289"/>
                </a:lnTo>
                <a:lnTo>
                  <a:pt x="21462" y="116585"/>
                </a:lnTo>
                <a:lnTo>
                  <a:pt x="22344" y="96512"/>
                </a:lnTo>
                <a:lnTo>
                  <a:pt x="35560" y="46862"/>
                </a:lnTo>
                <a:lnTo>
                  <a:pt x="64992" y="15430"/>
                </a:lnTo>
                <a:lnTo>
                  <a:pt x="78612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6164" y="5507228"/>
            <a:ext cx="550545" cy="236220"/>
          </a:xfrm>
          <a:custGeom>
            <a:avLst/>
            <a:gdLst/>
            <a:ahLst/>
            <a:cxnLst/>
            <a:rect l="l" t="t" r="r" b="b"/>
            <a:pathLst>
              <a:path w="550545" h="236220">
                <a:moveTo>
                  <a:pt x="474980" y="0"/>
                </a:moveTo>
                <a:lnTo>
                  <a:pt x="471550" y="9525"/>
                </a:lnTo>
                <a:lnTo>
                  <a:pt x="485245" y="15430"/>
                </a:lnTo>
                <a:lnTo>
                  <a:pt x="496998" y="23622"/>
                </a:lnTo>
                <a:lnTo>
                  <a:pt x="520805" y="61649"/>
                </a:lnTo>
                <a:lnTo>
                  <a:pt x="528574" y="116636"/>
                </a:lnTo>
                <a:lnTo>
                  <a:pt x="527712" y="137427"/>
                </a:lnTo>
                <a:lnTo>
                  <a:pt x="514603" y="188341"/>
                </a:lnTo>
                <a:lnTo>
                  <a:pt x="485386" y="220164"/>
                </a:lnTo>
                <a:lnTo>
                  <a:pt x="471932" y="226110"/>
                </a:lnTo>
                <a:lnTo>
                  <a:pt x="474980" y="235686"/>
                </a:lnTo>
                <a:lnTo>
                  <a:pt x="519967" y="208922"/>
                </a:lnTo>
                <a:lnTo>
                  <a:pt x="545306" y="159523"/>
                </a:lnTo>
                <a:lnTo>
                  <a:pt x="550163" y="117881"/>
                </a:lnTo>
                <a:lnTo>
                  <a:pt x="548949" y="96276"/>
                </a:lnTo>
                <a:lnTo>
                  <a:pt x="539234" y="57986"/>
                </a:lnTo>
                <a:lnTo>
                  <a:pt x="506999" y="15065"/>
                </a:lnTo>
                <a:lnTo>
                  <a:pt x="492031" y="6145"/>
                </a:lnTo>
                <a:lnTo>
                  <a:pt x="474980" y="0"/>
                </a:lnTo>
                <a:close/>
              </a:path>
              <a:path w="550545" h="236220">
                <a:moveTo>
                  <a:pt x="75184" y="0"/>
                </a:moveTo>
                <a:lnTo>
                  <a:pt x="30214" y="26771"/>
                </a:lnTo>
                <a:lnTo>
                  <a:pt x="4857" y="76315"/>
                </a:lnTo>
                <a:lnTo>
                  <a:pt x="0" y="117881"/>
                </a:lnTo>
                <a:lnTo>
                  <a:pt x="1214" y="139536"/>
                </a:lnTo>
                <a:lnTo>
                  <a:pt x="10929" y="177840"/>
                </a:lnTo>
                <a:lnTo>
                  <a:pt x="43068" y="220602"/>
                </a:lnTo>
                <a:lnTo>
                  <a:pt x="75184" y="235686"/>
                </a:lnTo>
                <a:lnTo>
                  <a:pt x="78232" y="226110"/>
                </a:lnTo>
                <a:lnTo>
                  <a:pt x="64777" y="220164"/>
                </a:lnTo>
                <a:lnTo>
                  <a:pt x="53181" y="211888"/>
                </a:lnTo>
                <a:lnTo>
                  <a:pt x="29392" y="173279"/>
                </a:lnTo>
                <a:lnTo>
                  <a:pt x="21462" y="116636"/>
                </a:lnTo>
                <a:lnTo>
                  <a:pt x="22344" y="96528"/>
                </a:lnTo>
                <a:lnTo>
                  <a:pt x="35560" y="46863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135501" y="5172997"/>
          <a:ext cx="2329815" cy="58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19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1,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196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𝑖𝑓 𝑓 </a:t>
                      </a:r>
                      <a:r>
                        <a:rPr sz="2000" spc="30" dirty="0">
                          <a:latin typeface="Cambria Math"/>
                          <a:cs typeface="Cambria Math"/>
                        </a:rPr>
                        <a:t>𝑥,</a:t>
                      </a:r>
                      <a:r>
                        <a:rPr sz="2000" spc="-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𝑦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95">
                <a:tc>
                  <a:txBody>
                    <a:bodyPr/>
                    <a:lstStyle/>
                    <a:p>
                      <a:pPr marL="31750">
                        <a:lnSpc>
                          <a:spcPts val="219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0,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19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𝑖𝑓 𝑓 </a:t>
                      </a:r>
                      <a:r>
                        <a:rPr sz="2000" spc="30" dirty="0">
                          <a:latin typeface="Cambria Math"/>
                          <a:cs typeface="Cambria Math"/>
                        </a:rPr>
                        <a:t>𝑥,</a:t>
                      </a:r>
                      <a:r>
                        <a:rPr sz="2000" spc="-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𝑦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9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≤</a:t>
                      </a:r>
                      <a:r>
                        <a:rPr sz="20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𝑇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0442" y="4179887"/>
            <a:ext cx="6913245" cy="14243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55675" algn="ctr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𝑇</a:t>
            </a:r>
            <a:endParaRPr sz="1800">
              <a:latin typeface="Cambria Math"/>
              <a:cs typeface="Cambria Math"/>
            </a:endParaRPr>
          </a:p>
          <a:p>
            <a:pPr marL="184785" indent="-172720">
              <a:lnSpc>
                <a:spcPts val="2515"/>
              </a:lnSpc>
              <a:spcBef>
                <a:spcPts val="160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45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separate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image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dirty="0">
                <a:latin typeface="Calibri"/>
                <a:cs typeface="Calibri"/>
              </a:rPr>
              <a:t>‘light’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5" dirty="0">
                <a:latin typeface="Calibri"/>
                <a:cs typeface="Calibri"/>
              </a:rPr>
              <a:t>‘dark’ </a:t>
            </a:r>
            <a:r>
              <a:rPr sz="2200" spc="-5" dirty="0">
                <a:latin typeface="Calibri"/>
                <a:cs typeface="Calibri"/>
              </a:rPr>
              <a:t>areas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endParaRPr sz="2200">
              <a:latin typeface="Calibri"/>
              <a:cs typeface="Calibri"/>
            </a:endParaRPr>
          </a:p>
          <a:p>
            <a:pPr marL="184785">
              <a:lnSpc>
                <a:spcPts val="2515"/>
              </a:lnSpc>
            </a:pPr>
            <a:r>
              <a:rPr sz="2200" spc="-5" dirty="0">
                <a:latin typeface="Calibri"/>
                <a:cs typeface="Calibri"/>
              </a:rPr>
              <a:t>threshold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𝑇</a:t>
            </a:r>
            <a:endParaRPr sz="2200">
              <a:latin typeface="Cambria Math"/>
              <a:cs typeface="Cambria Math"/>
            </a:endParaRPr>
          </a:p>
          <a:p>
            <a:pPr marL="1903095">
              <a:lnSpc>
                <a:spcPct val="100000"/>
              </a:lnSpc>
              <a:spcBef>
                <a:spcPts val="1130"/>
              </a:spcBef>
              <a:tabLst>
                <a:tab pos="2729230" algn="l"/>
              </a:tabLst>
            </a:pPr>
            <a:r>
              <a:rPr sz="2000" dirty="0">
                <a:latin typeface="Cambria Math"/>
                <a:cs typeface="Cambria Math"/>
              </a:rPr>
              <a:t>𝑔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𝑥,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𝑦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555" dirty="0">
                <a:latin typeface="Cambria Math"/>
                <a:cs typeface="Cambria Math"/>
              </a:rPr>
              <a:t> </a:t>
            </a:r>
            <a:endParaRPr sz="20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8372694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5" dirty="0"/>
              <a:t>Histogram </a:t>
            </a:r>
            <a:r>
              <a:rPr sz="3600" spc="-10" dirty="0"/>
              <a:t>Thresholding</a:t>
            </a:r>
            <a:r>
              <a:rPr sz="3600" spc="20" dirty="0"/>
              <a:t>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5160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intensity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histogram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8777" y="4605273"/>
            <a:ext cx="605155" cy="258445"/>
          </a:xfrm>
          <a:custGeom>
            <a:avLst/>
            <a:gdLst/>
            <a:ahLst/>
            <a:cxnLst/>
            <a:rect l="l" t="t" r="r" b="b"/>
            <a:pathLst>
              <a:path w="605154" h="258445">
                <a:moveTo>
                  <a:pt x="522350" y="0"/>
                </a:moveTo>
                <a:lnTo>
                  <a:pt x="518668" y="10413"/>
                </a:lnTo>
                <a:lnTo>
                  <a:pt x="533622" y="16910"/>
                </a:lnTo>
                <a:lnTo>
                  <a:pt x="546480" y="25907"/>
                </a:lnTo>
                <a:lnTo>
                  <a:pt x="572579" y="67522"/>
                </a:lnTo>
                <a:lnTo>
                  <a:pt x="580199" y="105761"/>
                </a:lnTo>
                <a:lnTo>
                  <a:pt x="581151" y="127762"/>
                </a:lnTo>
                <a:lnTo>
                  <a:pt x="580197" y="150600"/>
                </a:lnTo>
                <a:lnTo>
                  <a:pt x="572525" y="189894"/>
                </a:lnTo>
                <a:lnTo>
                  <a:pt x="546465" y="232171"/>
                </a:lnTo>
                <a:lnTo>
                  <a:pt x="519049" y="247776"/>
                </a:lnTo>
                <a:lnTo>
                  <a:pt x="522350" y="258318"/>
                </a:lnTo>
                <a:lnTo>
                  <a:pt x="557561" y="241760"/>
                </a:lnTo>
                <a:lnTo>
                  <a:pt x="583438" y="213106"/>
                </a:lnTo>
                <a:lnTo>
                  <a:pt x="599376" y="174799"/>
                </a:lnTo>
                <a:lnTo>
                  <a:pt x="604647" y="129158"/>
                </a:lnTo>
                <a:lnTo>
                  <a:pt x="603315" y="105487"/>
                </a:lnTo>
                <a:lnTo>
                  <a:pt x="592699" y="63525"/>
                </a:lnTo>
                <a:lnTo>
                  <a:pt x="571607" y="29325"/>
                </a:lnTo>
                <a:lnTo>
                  <a:pt x="541039" y="6742"/>
                </a:lnTo>
                <a:lnTo>
                  <a:pt x="522350" y="0"/>
                </a:lnTo>
                <a:close/>
              </a:path>
              <a:path w="605154" h="258445">
                <a:moveTo>
                  <a:pt x="82423" y="0"/>
                </a:moveTo>
                <a:lnTo>
                  <a:pt x="47259" y="16509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8"/>
                </a:lnTo>
                <a:lnTo>
                  <a:pt x="1331" y="152902"/>
                </a:lnTo>
                <a:lnTo>
                  <a:pt x="11947" y="194863"/>
                </a:lnTo>
                <a:lnTo>
                  <a:pt x="33023" y="228939"/>
                </a:lnTo>
                <a:lnTo>
                  <a:pt x="82423" y="258318"/>
                </a:lnTo>
                <a:lnTo>
                  <a:pt x="85598" y="247776"/>
                </a:lnTo>
                <a:lnTo>
                  <a:pt x="70901" y="241254"/>
                </a:lnTo>
                <a:lnTo>
                  <a:pt x="58229" y="232171"/>
                </a:lnTo>
                <a:lnTo>
                  <a:pt x="32194" y="189894"/>
                </a:lnTo>
                <a:lnTo>
                  <a:pt x="24574" y="150600"/>
                </a:lnTo>
                <a:lnTo>
                  <a:pt x="23622" y="127762"/>
                </a:lnTo>
                <a:lnTo>
                  <a:pt x="24574" y="105761"/>
                </a:lnTo>
                <a:lnTo>
                  <a:pt x="32194" y="67522"/>
                </a:lnTo>
                <a:lnTo>
                  <a:pt x="58340" y="25907"/>
                </a:lnTo>
                <a:lnTo>
                  <a:pt x="86106" y="10413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6600" y="2177795"/>
            <a:ext cx="2839212" cy="2001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0442" y="4154324"/>
            <a:ext cx="6610984" cy="14077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58570"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𝑇</a:t>
            </a:r>
            <a:endParaRPr sz="1800">
              <a:latin typeface="Cambria Math"/>
              <a:cs typeface="Cambria Math"/>
            </a:endParaRPr>
          </a:p>
          <a:p>
            <a:pPr marL="184785" indent="-17272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  <a:tab pos="4081779" algn="l"/>
              </a:tabLst>
            </a:pPr>
            <a:r>
              <a:rPr sz="2200" spc="-5" dirty="0">
                <a:latin typeface="Calibri"/>
                <a:cs typeface="Calibri"/>
              </a:rPr>
              <a:t>If T is </a:t>
            </a:r>
            <a:r>
              <a:rPr sz="2200" spc="-20" dirty="0">
                <a:latin typeface="Calibri"/>
                <a:cs typeface="Calibri"/>
              </a:rPr>
              <a:t>constant </a:t>
            </a:r>
            <a:r>
              <a:rPr sz="2200" spc="-10" dirty="0">
                <a:latin typeface="Calibri"/>
                <a:cs typeface="Calibri"/>
              </a:rPr>
              <a:t>over image </a:t>
            </a:r>
            <a:r>
              <a:rPr sz="2200" spc="-5" dirty="0">
                <a:latin typeface="Cambria Math"/>
                <a:cs typeface="Cambria Math"/>
              </a:rPr>
              <a:t>𝑓 </a:t>
            </a:r>
            <a:r>
              <a:rPr sz="2200" spc="145" dirty="0">
                <a:latin typeface="Cambria Math"/>
                <a:cs typeface="Cambria Math"/>
              </a:rPr>
              <a:t> </a:t>
            </a:r>
            <a:r>
              <a:rPr sz="2200" spc="30" dirty="0">
                <a:latin typeface="Cambria Math"/>
                <a:cs typeface="Cambria Math"/>
              </a:rPr>
              <a:t>𝑥,</a:t>
            </a:r>
            <a:r>
              <a:rPr sz="2200" spc="-10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𝑦	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global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thresholding</a:t>
            </a:r>
            <a:endParaRPr sz="2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5" dirty="0">
                <a:latin typeface="Calibri"/>
                <a:cs typeface="Calibri"/>
              </a:rPr>
              <a:t>If T </a:t>
            </a:r>
            <a:r>
              <a:rPr sz="2200" spc="-10" dirty="0">
                <a:latin typeface="Calibri"/>
                <a:cs typeface="Calibri"/>
              </a:rPr>
              <a:t>varies over image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 </a:t>
            </a:r>
            <a:r>
              <a:rPr sz="2200" spc="-5" dirty="0">
                <a:latin typeface="Calibri"/>
                <a:cs typeface="Calibri"/>
              </a:rPr>
              <a:t>thresholding</a:t>
            </a:r>
            <a:endParaRPr sz="2200">
              <a:latin typeface="Calibri"/>
              <a:cs typeface="Calibri"/>
            </a:endParaRPr>
          </a:p>
          <a:p>
            <a:pPr marL="527685" lvl="1" indent="-17335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528320" algn="l"/>
              </a:tabLst>
            </a:pPr>
            <a:r>
              <a:rPr sz="2000" dirty="0">
                <a:latin typeface="Calibri"/>
                <a:cs typeface="Calibri"/>
              </a:rPr>
              <a:t>If T </a:t>
            </a:r>
            <a:r>
              <a:rPr sz="2000" spc="-10" dirty="0">
                <a:latin typeface="Calibri"/>
                <a:cs typeface="Calibri"/>
              </a:rPr>
              <a:t>varies </a:t>
            </a:r>
            <a:r>
              <a:rPr sz="2000" spc="-5" dirty="0">
                <a:latin typeface="Calibri"/>
                <a:cs typeface="Calibri"/>
              </a:rPr>
              <a:t>based on location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local/regional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thresholding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9998723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4433" y="2189901"/>
            <a:ext cx="2812535" cy="19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5" dirty="0"/>
              <a:t>Histogram </a:t>
            </a:r>
            <a:r>
              <a:rPr sz="3600" spc="-10" dirty="0"/>
              <a:t>Thresholding</a:t>
            </a:r>
            <a:r>
              <a:rPr sz="3600" spc="20" dirty="0"/>
              <a:t> </a:t>
            </a:r>
            <a:r>
              <a:rPr sz="3600" dirty="0"/>
              <a:t>(3)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7542" y="1802333"/>
            <a:ext cx="6141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intensity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histogram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2342" y="4048540"/>
            <a:ext cx="7089140" cy="8324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842644" algn="ctr">
              <a:lnSpc>
                <a:spcPct val="100000"/>
              </a:lnSpc>
              <a:spcBef>
                <a:spcPts val="800"/>
              </a:spcBef>
              <a:tabLst>
                <a:tab pos="1600835" algn="l"/>
              </a:tabLst>
            </a:pPr>
            <a:r>
              <a:rPr sz="1800" spc="-100" dirty="0">
                <a:solidFill>
                  <a:srgbClr val="C00000"/>
                </a:solidFill>
                <a:latin typeface="Cambria Math"/>
                <a:cs typeface="Cambria Math"/>
              </a:rPr>
              <a:t>𝑇</a:t>
            </a:r>
            <a:r>
              <a:rPr sz="1950" spc="-150" baseline="-14957" dirty="0">
                <a:solidFill>
                  <a:srgbClr val="C00000"/>
                </a:solidFill>
                <a:latin typeface="Cambria Math"/>
                <a:cs typeface="Cambria Math"/>
              </a:rPr>
              <a:t>1	</a:t>
            </a:r>
            <a:r>
              <a:rPr sz="1800" spc="-80" dirty="0">
                <a:solidFill>
                  <a:srgbClr val="C00000"/>
                </a:solidFill>
                <a:latin typeface="Cambria Math"/>
                <a:cs typeface="Cambria Math"/>
              </a:rPr>
              <a:t>𝑇</a:t>
            </a:r>
            <a:r>
              <a:rPr sz="1950" spc="-120" baseline="-14957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222885" indent="-17272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23520" algn="l"/>
              </a:tabLst>
            </a:pPr>
            <a:r>
              <a:rPr sz="2200" spc="-45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separate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image </a:t>
            </a:r>
            <a:r>
              <a:rPr sz="2200" spc="-15" dirty="0">
                <a:latin typeface="Calibri"/>
                <a:cs typeface="Calibri"/>
              </a:rPr>
              <a:t>uniform </a:t>
            </a:r>
            <a:r>
              <a:rPr sz="2200" spc="-5" dirty="0">
                <a:latin typeface="Calibri"/>
                <a:cs typeface="Calibri"/>
              </a:rPr>
              <a:t>areas with thresholds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95" dirty="0">
                <a:latin typeface="Cambria Math"/>
                <a:cs typeface="Cambria Math"/>
              </a:rPr>
              <a:t>𝑇</a:t>
            </a:r>
            <a:r>
              <a:rPr sz="2400" spc="-142" baseline="-15625" dirty="0">
                <a:latin typeface="Cambria Math"/>
                <a:cs typeface="Cambria Math"/>
              </a:rPr>
              <a:t>𝑖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129" y="5456935"/>
            <a:ext cx="550545" cy="236220"/>
          </a:xfrm>
          <a:custGeom>
            <a:avLst/>
            <a:gdLst/>
            <a:ahLst/>
            <a:cxnLst/>
            <a:rect l="l" t="t" r="r" b="b"/>
            <a:pathLst>
              <a:path w="550544" h="236220">
                <a:moveTo>
                  <a:pt x="474852" y="0"/>
                </a:moveTo>
                <a:lnTo>
                  <a:pt x="471550" y="9525"/>
                </a:lnTo>
                <a:lnTo>
                  <a:pt x="485191" y="15501"/>
                </a:lnTo>
                <a:lnTo>
                  <a:pt x="496950" y="23717"/>
                </a:lnTo>
                <a:lnTo>
                  <a:pt x="520805" y="61652"/>
                </a:lnTo>
                <a:lnTo>
                  <a:pt x="528573" y="116712"/>
                </a:lnTo>
                <a:lnTo>
                  <a:pt x="527694" y="137503"/>
                </a:lnTo>
                <a:lnTo>
                  <a:pt x="514603" y="188404"/>
                </a:lnTo>
                <a:lnTo>
                  <a:pt x="485386" y="220238"/>
                </a:lnTo>
                <a:lnTo>
                  <a:pt x="471931" y="226186"/>
                </a:lnTo>
                <a:lnTo>
                  <a:pt x="474852" y="235750"/>
                </a:lnTo>
                <a:lnTo>
                  <a:pt x="519965" y="208996"/>
                </a:lnTo>
                <a:lnTo>
                  <a:pt x="545242" y="159602"/>
                </a:lnTo>
                <a:lnTo>
                  <a:pt x="550037" y="117982"/>
                </a:lnTo>
                <a:lnTo>
                  <a:pt x="548822" y="96335"/>
                </a:lnTo>
                <a:lnTo>
                  <a:pt x="539107" y="57993"/>
                </a:lnTo>
                <a:lnTo>
                  <a:pt x="506968" y="15112"/>
                </a:lnTo>
                <a:lnTo>
                  <a:pt x="491976" y="6163"/>
                </a:lnTo>
                <a:lnTo>
                  <a:pt x="474852" y="0"/>
                </a:lnTo>
                <a:close/>
              </a:path>
              <a:path w="550544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3"/>
                </a:lnTo>
                <a:lnTo>
                  <a:pt x="10929" y="177917"/>
                </a:lnTo>
                <a:lnTo>
                  <a:pt x="43021" y="220672"/>
                </a:lnTo>
                <a:lnTo>
                  <a:pt x="75183" y="235750"/>
                </a:lnTo>
                <a:lnTo>
                  <a:pt x="78104" y="226186"/>
                </a:lnTo>
                <a:lnTo>
                  <a:pt x="64722" y="220238"/>
                </a:lnTo>
                <a:lnTo>
                  <a:pt x="53149" y="211958"/>
                </a:lnTo>
                <a:lnTo>
                  <a:pt x="29338" y="173350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36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2716" y="5124703"/>
            <a:ext cx="550545" cy="236220"/>
          </a:xfrm>
          <a:custGeom>
            <a:avLst/>
            <a:gdLst/>
            <a:ahLst/>
            <a:cxnLst/>
            <a:rect l="l" t="t" r="r" b="b"/>
            <a:pathLst>
              <a:path w="550545" h="236220">
                <a:moveTo>
                  <a:pt x="474853" y="0"/>
                </a:moveTo>
                <a:lnTo>
                  <a:pt x="471550" y="9525"/>
                </a:lnTo>
                <a:lnTo>
                  <a:pt x="485191" y="15501"/>
                </a:lnTo>
                <a:lnTo>
                  <a:pt x="496950" y="23717"/>
                </a:lnTo>
                <a:lnTo>
                  <a:pt x="520805" y="61652"/>
                </a:lnTo>
                <a:lnTo>
                  <a:pt x="528574" y="116713"/>
                </a:lnTo>
                <a:lnTo>
                  <a:pt x="527694" y="137479"/>
                </a:lnTo>
                <a:lnTo>
                  <a:pt x="514604" y="188468"/>
                </a:lnTo>
                <a:lnTo>
                  <a:pt x="485386" y="220257"/>
                </a:lnTo>
                <a:lnTo>
                  <a:pt x="471932" y="226187"/>
                </a:lnTo>
                <a:lnTo>
                  <a:pt x="474853" y="235712"/>
                </a:lnTo>
                <a:lnTo>
                  <a:pt x="519965" y="208994"/>
                </a:lnTo>
                <a:lnTo>
                  <a:pt x="545242" y="159607"/>
                </a:lnTo>
                <a:lnTo>
                  <a:pt x="550037" y="117983"/>
                </a:lnTo>
                <a:lnTo>
                  <a:pt x="548822" y="96335"/>
                </a:lnTo>
                <a:lnTo>
                  <a:pt x="539107" y="57993"/>
                </a:lnTo>
                <a:lnTo>
                  <a:pt x="506968" y="15113"/>
                </a:lnTo>
                <a:lnTo>
                  <a:pt x="491976" y="6163"/>
                </a:lnTo>
                <a:lnTo>
                  <a:pt x="474853" y="0"/>
                </a:lnTo>
                <a:close/>
              </a:path>
              <a:path w="550545" h="236220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45"/>
                </a:lnTo>
                <a:lnTo>
                  <a:pt x="21462" y="116713"/>
                </a:lnTo>
                <a:lnTo>
                  <a:pt x="22342" y="96565"/>
                </a:lnTo>
                <a:lnTo>
                  <a:pt x="35433" y="46863"/>
                </a:lnTo>
                <a:lnTo>
                  <a:pt x="64936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5765" y="5452364"/>
            <a:ext cx="550545" cy="236220"/>
          </a:xfrm>
          <a:custGeom>
            <a:avLst/>
            <a:gdLst/>
            <a:ahLst/>
            <a:cxnLst/>
            <a:rect l="l" t="t" r="r" b="b"/>
            <a:pathLst>
              <a:path w="550545" h="236220">
                <a:moveTo>
                  <a:pt x="474852" y="0"/>
                </a:moveTo>
                <a:lnTo>
                  <a:pt x="471550" y="9525"/>
                </a:lnTo>
                <a:lnTo>
                  <a:pt x="485191" y="15501"/>
                </a:lnTo>
                <a:lnTo>
                  <a:pt x="496950" y="23717"/>
                </a:lnTo>
                <a:lnTo>
                  <a:pt x="520805" y="61652"/>
                </a:lnTo>
                <a:lnTo>
                  <a:pt x="528574" y="116713"/>
                </a:lnTo>
                <a:lnTo>
                  <a:pt x="527694" y="137503"/>
                </a:lnTo>
                <a:lnTo>
                  <a:pt x="514604" y="188404"/>
                </a:lnTo>
                <a:lnTo>
                  <a:pt x="485386" y="220238"/>
                </a:lnTo>
                <a:lnTo>
                  <a:pt x="471932" y="226187"/>
                </a:lnTo>
                <a:lnTo>
                  <a:pt x="474852" y="235750"/>
                </a:lnTo>
                <a:lnTo>
                  <a:pt x="519965" y="208996"/>
                </a:lnTo>
                <a:lnTo>
                  <a:pt x="545242" y="159597"/>
                </a:lnTo>
                <a:lnTo>
                  <a:pt x="550037" y="117983"/>
                </a:lnTo>
                <a:lnTo>
                  <a:pt x="548822" y="96335"/>
                </a:lnTo>
                <a:lnTo>
                  <a:pt x="539107" y="57993"/>
                </a:lnTo>
                <a:lnTo>
                  <a:pt x="506968" y="15113"/>
                </a:lnTo>
                <a:lnTo>
                  <a:pt x="491976" y="6163"/>
                </a:lnTo>
                <a:lnTo>
                  <a:pt x="474852" y="0"/>
                </a:lnTo>
                <a:close/>
              </a:path>
              <a:path w="550545" h="236220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1"/>
                </a:lnTo>
                <a:lnTo>
                  <a:pt x="10929" y="177911"/>
                </a:lnTo>
                <a:lnTo>
                  <a:pt x="43021" y="220672"/>
                </a:lnTo>
                <a:lnTo>
                  <a:pt x="75184" y="235750"/>
                </a:lnTo>
                <a:lnTo>
                  <a:pt x="78105" y="226187"/>
                </a:lnTo>
                <a:lnTo>
                  <a:pt x="64722" y="220238"/>
                </a:lnTo>
                <a:lnTo>
                  <a:pt x="53149" y="211958"/>
                </a:lnTo>
                <a:lnTo>
                  <a:pt x="29338" y="173350"/>
                </a:lnTo>
                <a:lnTo>
                  <a:pt x="21462" y="116713"/>
                </a:lnTo>
                <a:lnTo>
                  <a:pt x="22342" y="96565"/>
                </a:lnTo>
                <a:lnTo>
                  <a:pt x="35433" y="46863"/>
                </a:lnTo>
                <a:lnTo>
                  <a:pt x="64936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2528" y="5778512"/>
            <a:ext cx="548640" cy="236220"/>
          </a:xfrm>
          <a:custGeom>
            <a:avLst/>
            <a:gdLst/>
            <a:ahLst/>
            <a:cxnLst/>
            <a:rect l="l" t="t" r="r" b="b"/>
            <a:pathLst>
              <a:path w="548639" h="236220">
                <a:moveTo>
                  <a:pt x="473329" y="0"/>
                </a:moveTo>
                <a:lnTo>
                  <a:pt x="470026" y="9575"/>
                </a:lnTo>
                <a:lnTo>
                  <a:pt x="483667" y="15495"/>
                </a:lnTo>
                <a:lnTo>
                  <a:pt x="495426" y="23691"/>
                </a:lnTo>
                <a:lnTo>
                  <a:pt x="519281" y="61689"/>
                </a:lnTo>
                <a:lnTo>
                  <a:pt x="527050" y="116687"/>
                </a:lnTo>
                <a:lnTo>
                  <a:pt x="526170" y="137485"/>
                </a:lnTo>
                <a:lnTo>
                  <a:pt x="513080" y="188391"/>
                </a:lnTo>
                <a:lnTo>
                  <a:pt x="483862" y="220226"/>
                </a:lnTo>
                <a:lnTo>
                  <a:pt x="470408" y="226174"/>
                </a:lnTo>
                <a:lnTo>
                  <a:pt x="473329" y="235750"/>
                </a:lnTo>
                <a:lnTo>
                  <a:pt x="518441" y="208984"/>
                </a:lnTo>
                <a:lnTo>
                  <a:pt x="543718" y="159585"/>
                </a:lnTo>
                <a:lnTo>
                  <a:pt x="548513" y="117932"/>
                </a:lnTo>
                <a:lnTo>
                  <a:pt x="547298" y="96320"/>
                </a:lnTo>
                <a:lnTo>
                  <a:pt x="537583" y="58015"/>
                </a:lnTo>
                <a:lnTo>
                  <a:pt x="505444" y="15114"/>
                </a:lnTo>
                <a:lnTo>
                  <a:pt x="490452" y="6169"/>
                </a:lnTo>
                <a:lnTo>
                  <a:pt x="473329" y="0"/>
                </a:lnTo>
                <a:close/>
              </a:path>
              <a:path w="548639" h="236220">
                <a:moveTo>
                  <a:pt x="75184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21" y="220660"/>
                </a:lnTo>
                <a:lnTo>
                  <a:pt x="75184" y="235750"/>
                </a:lnTo>
                <a:lnTo>
                  <a:pt x="78105" y="226174"/>
                </a:lnTo>
                <a:lnTo>
                  <a:pt x="64722" y="220226"/>
                </a:lnTo>
                <a:lnTo>
                  <a:pt x="53149" y="211945"/>
                </a:lnTo>
                <a:lnTo>
                  <a:pt x="29338" y="173337"/>
                </a:lnTo>
                <a:lnTo>
                  <a:pt x="21462" y="116687"/>
                </a:lnTo>
                <a:lnTo>
                  <a:pt x="22342" y="96575"/>
                </a:lnTo>
                <a:lnTo>
                  <a:pt x="35433" y="46913"/>
                </a:lnTo>
                <a:lnTo>
                  <a:pt x="64936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469388" y="5118134"/>
          <a:ext cx="4197984" cy="945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ts val="1960"/>
                        </a:lnSpc>
                      </a:pPr>
                      <a:r>
                        <a:rPr sz="2000" spc="25" dirty="0">
                          <a:latin typeface="Cambria Math"/>
                          <a:cs typeface="Cambria Math"/>
                        </a:rPr>
                        <a:t>𝑎,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4705">
                        <a:lnSpc>
                          <a:spcPts val="196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𝑖𝑓 𝑓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960"/>
                        </a:lnSpc>
                      </a:pPr>
                      <a:r>
                        <a:rPr sz="2000" spc="20" dirty="0">
                          <a:latin typeface="Cambria Math"/>
                          <a:cs typeface="Cambria Math"/>
                        </a:rPr>
                        <a:t>𝑥,</a:t>
                      </a:r>
                      <a:r>
                        <a:rPr sz="2000" spc="-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𝑦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96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sz="2000" spc="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9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-135" baseline="-15325" dirty="0">
                          <a:latin typeface="Cambria Math"/>
                          <a:cs typeface="Cambria Math"/>
                        </a:rPr>
                        <a:t>2</a:t>
                      </a:r>
                      <a:endParaRPr sz="2175" baseline="-15325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89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𝑔 </a:t>
                      </a:r>
                      <a:r>
                        <a:rPr sz="2000" spc="30" dirty="0">
                          <a:latin typeface="Cambria Math"/>
                          <a:cs typeface="Cambria Math"/>
                        </a:rPr>
                        <a:t>𝑥,</a:t>
                      </a:r>
                      <a:r>
                        <a:rPr sz="2000" spc="-1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𝑦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0825" algn="r">
                        <a:lnSpc>
                          <a:spcPts val="2140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000" spc="22" baseline="1388" dirty="0">
                          <a:latin typeface="Cambria Math"/>
                          <a:cs typeface="Cambria Math"/>
                        </a:rPr>
                        <a:t>𝑏,</a:t>
                      </a:r>
                      <a:endParaRPr sz="3000" baseline="1388">
                        <a:latin typeface="Cambria Math"/>
                        <a:cs typeface="Cambria Math"/>
                      </a:endParaRPr>
                    </a:p>
                    <a:p>
                      <a:pPr marR="27813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60" dirty="0">
                          <a:latin typeface="Cambria Math"/>
                          <a:cs typeface="Cambria Math"/>
                        </a:rPr>
                        <a:t>𝑐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,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210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𝑖𝑓 </a:t>
                      </a:r>
                      <a:r>
                        <a:rPr sz="2000" spc="-114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-172" baseline="-15325" dirty="0">
                          <a:latin typeface="Cambria Math"/>
                          <a:cs typeface="Cambria Math"/>
                        </a:rPr>
                        <a:t>1  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&lt;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𝑓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R="3810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𝑖𝑓</a:t>
                      </a:r>
                      <a:r>
                        <a:rPr sz="200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𝑓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2105"/>
                        </a:lnSpc>
                      </a:pPr>
                      <a:r>
                        <a:rPr sz="2000" spc="30" dirty="0">
                          <a:latin typeface="Cambria Math"/>
                          <a:cs typeface="Cambria Math"/>
                        </a:rPr>
                        <a:t>𝑥,</a:t>
                      </a:r>
                      <a:r>
                        <a:rPr sz="2000" spc="-20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𝑦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20" dirty="0">
                          <a:latin typeface="Cambria Math"/>
                          <a:cs typeface="Cambria Math"/>
                        </a:rPr>
                        <a:t>𝑥,</a:t>
                      </a:r>
                      <a:r>
                        <a:rPr sz="2000" spc="-2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𝑦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0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≤</a:t>
                      </a:r>
                      <a:r>
                        <a:rPr sz="20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90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-135" baseline="-15325" dirty="0">
                          <a:latin typeface="Cambria Math"/>
                          <a:cs typeface="Cambria Math"/>
                        </a:rPr>
                        <a:t>2</a:t>
                      </a:r>
                      <a:endParaRPr sz="2175" baseline="-15325">
                        <a:latin typeface="Cambria Math"/>
                        <a:cs typeface="Cambria Math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≤</a:t>
                      </a:r>
                      <a:r>
                        <a:rPr sz="20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114" dirty="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2175" spc="-172" baseline="-15325" dirty="0">
                          <a:latin typeface="Cambria Math"/>
                          <a:cs typeface="Cambria Math"/>
                        </a:rPr>
                        <a:t>1</a:t>
                      </a:r>
                      <a:endParaRPr sz="2175" baseline="-15325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8465185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5" dirty="0"/>
              <a:t>Potential</a:t>
            </a:r>
            <a:r>
              <a:rPr sz="3600" spc="20" dirty="0"/>
              <a:t> </a:t>
            </a:r>
            <a:r>
              <a:rPr sz="3600" spc="-25" dirty="0"/>
              <a:t>Problems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14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Noise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958208"/>
            <a:ext cx="2330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20" dirty="0">
                <a:latin typeface="Calibri"/>
                <a:cs typeface="Calibri"/>
              </a:rPr>
              <a:t>Poor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Illumination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4803" y="4099559"/>
            <a:ext cx="2226564" cy="17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1755" y="1830323"/>
            <a:ext cx="2226564" cy="1780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8171" y="1825751"/>
            <a:ext cx="2228087" cy="1780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6647" y="4085844"/>
            <a:ext cx="2226563" cy="1781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06392" y="3548633"/>
            <a:ext cx="116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Clean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34505" y="3555872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Gaussian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Noise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6957" y="5814161"/>
            <a:ext cx="116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Clean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1209" y="5826963"/>
            <a:ext cx="239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Non-uniform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Illumination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2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i="1" spc="-250" dirty="0">
                <a:latin typeface="Trebuchet MS"/>
                <a:cs typeface="Trebuchet MS"/>
              </a:rPr>
              <a:t>Clustering </a:t>
            </a:r>
            <a:r>
              <a:rPr spc="-229" dirty="0"/>
              <a:t>Citra </a:t>
            </a:r>
            <a:r>
              <a:rPr spc="-250" dirty="0"/>
              <a:t>Dijital</a:t>
            </a:r>
            <a:r>
              <a:rPr spc="-110" dirty="0"/>
              <a:t> </a:t>
            </a:r>
            <a:r>
              <a:rPr spc="-18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1943100"/>
            <a:ext cx="142798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1943100"/>
            <a:ext cx="1429512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11" y="1943100"/>
            <a:ext cx="14279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260" y="1943100"/>
            <a:ext cx="1427988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288" y="3153155"/>
            <a:ext cx="1429512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8927" y="3147060"/>
            <a:ext cx="1429511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153155"/>
            <a:ext cx="1427988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427" y="3147060"/>
            <a:ext cx="1429512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288" y="4378452"/>
            <a:ext cx="1429512" cy="952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3427" y="4352544"/>
            <a:ext cx="1429512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4352544"/>
            <a:ext cx="1427988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260" y="4378452"/>
            <a:ext cx="1427988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202436" y="5939028"/>
            <a:ext cx="6741159" cy="706120"/>
            <a:chOff x="1202436" y="5939028"/>
            <a:chExt cx="6741159" cy="706120"/>
          </a:xfrm>
        </p:grpSpPr>
        <p:sp>
          <p:nvSpPr>
            <p:cNvPr id="16" name="object 16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6612890" y="0"/>
                  </a:moveTo>
                  <a:lnTo>
                    <a:pt x="115570" y="0"/>
                  </a:lnTo>
                  <a:lnTo>
                    <a:pt x="70583" y="9081"/>
                  </a:lnTo>
                  <a:lnTo>
                    <a:pt x="33848" y="33848"/>
                  </a:lnTo>
                  <a:lnTo>
                    <a:pt x="9081" y="70583"/>
                  </a:lnTo>
                  <a:lnTo>
                    <a:pt x="0" y="115569"/>
                  </a:lnTo>
                  <a:lnTo>
                    <a:pt x="0" y="577850"/>
                  </a:lnTo>
                  <a:lnTo>
                    <a:pt x="9081" y="622836"/>
                  </a:lnTo>
                  <a:lnTo>
                    <a:pt x="33848" y="659571"/>
                  </a:lnTo>
                  <a:lnTo>
                    <a:pt x="70583" y="684338"/>
                  </a:lnTo>
                  <a:lnTo>
                    <a:pt x="115570" y="693419"/>
                  </a:lnTo>
                  <a:lnTo>
                    <a:pt x="6612890" y="693419"/>
                  </a:lnTo>
                  <a:lnTo>
                    <a:pt x="6657897" y="684338"/>
                  </a:lnTo>
                  <a:lnTo>
                    <a:pt x="6694630" y="659571"/>
                  </a:lnTo>
                  <a:lnTo>
                    <a:pt x="6719385" y="622836"/>
                  </a:lnTo>
                  <a:lnTo>
                    <a:pt x="6728460" y="577850"/>
                  </a:lnTo>
                  <a:lnTo>
                    <a:pt x="6728460" y="115569"/>
                  </a:lnTo>
                  <a:lnTo>
                    <a:pt x="6719385" y="70583"/>
                  </a:lnTo>
                  <a:lnTo>
                    <a:pt x="6694630" y="33848"/>
                  </a:lnTo>
                  <a:lnTo>
                    <a:pt x="6657897" y="9081"/>
                  </a:lnTo>
                  <a:lnTo>
                    <a:pt x="6612890" y="0"/>
                  </a:lnTo>
                  <a:close/>
                </a:path>
              </a:pathLst>
            </a:custGeom>
            <a:solidFill>
              <a:srgbClr val="9C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0" y="115569"/>
                  </a:moveTo>
                  <a:lnTo>
                    <a:pt x="9081" y="70583"/>
                  </a:lnTo>
                  <a:lnTo>
                    <a:pt x="33848" y="33848"/>
                  </a:lnTo>
                  <a:lnTo>
                    <a:pt x="70583" y="9081"/>
                  </a:lnTo>
                  <a:lnTo>
                    <a:pt x="115570" y="0"/>
                  </a:lnTo>
                  <a:lnTo>
                    <a:pt x="6612890" y="0"/>
                  </a:lnTo>
                  <a:lnTo>
                    <a:pt x="6657897" y="9081"/>
                  </a:lnTo>
                  <a:lnTo>
                    <a:pt x="6694630" y="33848"/>
                  </a:lnTo>
                  <a:lnTo>
                    <a:pt x="6719385" y="70583"/>
                  </a:lnTo>
                  <a:lnTo>
                    <a:pt x="6728460" y="115569"/>
                  </a:lnTo>
                  <a:lnTo>
                    <a:pt x="6728460" y="577850"/>
                  </a:lnTo>
                  <a:lnTo>
                    <a:pt x="6719385" y="622836"/>
                  </a:lnTo>
                  <a:lnTo>
                    <a:pt x="6694630" y="659571"/>
                  </a:lnTo>
                  <a:lnTo>
                    <a:pt x="6657897" y="684338"/>
                  </a:lnTo>
                  <a:lnTo>
                    <a:pt x="6612890" y="693419"/>
                  </a:lnTo>
                  <a:lnTo>
                    <a:pt x="115570" y="693419"/>
                  </a:lnTo>
                  <a:lnTo>
                    <a:pt x="70583" y="684338"/>
                  </a:lnTo>
                  <a:lnTo>
                    <a:pt x="33848" y="659571"/>
                  </a:lnTo>
                  <a:lnTo>
                    <a:pt x="9081" y="622836"/>
                  </a:lnTo>
                  <a:lnTo>
                    <a:pt x="0" y="577850"/>
                  </a:lnTo>
                  <a:lnTo>
                    <a:pt x="0" y="115569"/>
                  </a:lnTo>
                  <a:close/>
                </a:path>
              </a:pathLst>
            </a:custGeom>
            <a:ln w="12192">
              <a:solidFill>
                <a:srgbClr val="705F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53765" y="6111341"/>
            <a:ext cx="2236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How did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do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that?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5" dirty="0"/>
              <a:t>Basic Global</a:t>
            </a:r>
            <a:r>
              <a:rPr sz="3600" spc="10" dirty="0"/>
              <a:t> </a:t>
            </a:r>
            <a:r>
              <a:rPr sz="3600" spc="-10" dirty="0"/>
              <a:t>Thresholding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6683" y="2242930"/>
            <a:ext cx="2996750" cy="241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916" y="2212848"/>
            <a:ext cx="2162556" cy="2590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6456" y="2188464"/>
            <a:ext cx="2104644" cy="2648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2192" y="481375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734" y="4717542"/>
            <a:ext cx="975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Histogram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5902" y="4831842"/>
            <a:ext cx="180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Thresholded </a:t>
            </a: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282" y="3863466"/>
            <a:ext cx="2368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𝑇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1327" y="5515355"/>
            <a:ext cx="6367780" cy="547370"/>
            <a:chOff x="1481327" y="5515355"/>
            <a:chExt cx="6367780" cy="547370"/>
          </a:xfrm>
        </p:grpSpPr>
        <p:sp>
          <p:nvSpPr>
            <p:cNvPr id="12" name="object 12"/>
            <p:cNvSpPr/>
            <p:nvPr/>
          </p:nvSpPr>
          <p:spPr>
            <a:xfrm>
              <a:off x="1484375" y="5518403"/>
              <a:ext cx="6361176" cy="541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4375" y="5518403"/>
              <a:ext cx="6361430" cy="541020"/>
            </a:xfrm>
            <a:custGeom>
              <a:avLst/>
              <a:gdLst/>
              <a:ahLst/>
              <a:cxnLst/>
              <a:rect l="l" t="t" r="r" b="b"/>
              <a:pathLst>
                <a:path w="6361430" h="541020">
                  <a:moveTo>
                    <a:pt x="0" y="90170"/>
                  </a:moveTo>
                  <a:lnTo>
                    <a:pt x="7088" y="55078"/>
                  </a:lnTo>
                  <a:lnTo>
                    <a:pt x="26416" y="26416"/>
                  </a:lnTo>
                  <a:lnTo>
                    <a:pt x="55078" y="7088"/>
                  </a:lnTo>
                  <a:lnTo>
                    <a:pt x="90170" y="0"/>
                  </a:lnTo>
                  <a:lnTo>
                    <a:pt x="6271006" y="0"/>
                  </a:lnTo>
                  <a:lnTo>
                    <a:pt x="6306097" y="7088"/>
                  </a:lnTo>
                  <a:lnTo>
                    <a:pt x="6334760" y="26416"/>
                  </a:lnTo>
                  <a:lnTo>
                    <a:pt x="6354087" y="55078"/>
                  </a:lnTo>
                  <a:lnTo>
                    <a:pt x="6361176" y="90170"/>
                  </a:lnTo>
                  <a:lnTo>
                    <a:pt x="6361176" y="450850"/>
                  </a:lnTo>
                  <a:lnTo>
                    <a:pt x="6354087" y="485947"/>
                  </a:lnTo>
                  <a:lnTo>
                    <a:pt x="6334759" y="514608"/>
                  </a:lnTo>
                  <a:lnTo>
                    <a:pt x="6306097" y="533933"/>
                  </a:lnTo>
                  <a:lnTo>
                    <a:pt x="6271006" y="541020"/>
                  </a:lnTo>
                  <a:lnTo>
                    <a:pt x="90170" y="541020"/>
                  </a:lnTo>
                  <a:lnTo>
                    <a:pt x="55078" y="533933"/>
                  </a:lnTo>
                  <a:lnTo>
                    <a:pt x="26415" y="514608"/>
                  </a:lnTo>
                  <a:lnTo>
                    <a:pt x="7088" y="485947"/>
                  </a:lnTo>
                  <a:lnTo>
                    <a:pt x="0" y="450850"/>
                  </a:lnTo>
                  <a:lnTo>
                    <a:pt x="0" y="90170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86608" y="5575198"/>
            <a:ext cx="415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take?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5993001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45" dirty="0"/>
              <a:t>Otsu’s </a:t>
            </a:r>
            <a:r>
              <a:rPr sz="3600" spc="-10" dirty="0"/>
              <a:t>Thresholding</a:t>
            </a:r>
            <a:r>
              <a:rPr sz="3600" spc="55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802333"/>
            <a:ext cx="6750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30" dirty="0">
                <a:latin typeface="Calibri"/>
                <a:cs typeface="Calibri"/>
              </a:rPr>
              <a:t>Otsu’s </a:t>
            </a:r>
            <a:r>
              <a:rPr sz="2400" spc="-5" dirty="0">
                <a:latin typeface="Calibri"/>
                <a:cs typeface="Calibri"/>
              </a:rPr>
              <a:t>thresholding method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binarization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4387672"/>
            <a:ext cx="704977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idea 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i="1" dirty="0">
                <a:latin typeface="Calibri"/>
                <a:cs typeface="Calibri"/>
              </a:rPr>
              <a:t>ideal </a:t>
            </a:r>
            <a:r>
              <a:rPr sz="2400" spc="-5" dirty="0">
                <a:latin typeface="Calibri"/>
                <a:cs typeface="Calibri"/>
              </a:rPr>
              <a:t>threshold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minimize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40"/>
              </a:lnSpc>
            </a:pPr>
            <a:r>
              <a:rPr sz="2400" spc="-10" dirty="0">
                <a:latin typeface="Calibri"/>
                <a:cs typeface="Calibri"/>
              </a:rPr>
              <a:t>intra-class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9939" y="2349643"/>
            <a:ext cx="2326190" cy="187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0792198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b="0" spc="-45" dirty="0">
                <a:latin typeface="Calibri Light"/>
                <a:cs typeface="Calibri Light"/>
              </a:rPr>
              <a:t>Otsu’s </a:t>
            </a:r>
            <a:r>
              <a:rPr sz="3600" b="0" spc="-5" dirty="0">
                <a:latin typeface="Calibri Light"/>
                <a:cs typeface="Calibri Light"/>
              </a:rPr>
              <a:t>Method</a:t>
            </a:r>
            <a:r>
              <a:rPr sz="3600" b="0" spc="40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(2)</a:t>
            </a:r>
            <a:endParaRPr sz="3600">
              <a:latin typeface="Calibri Light"/>
              <a:cs typeface="Calibri Light"/>
            </a:endParaRPr>
          </a:p>
          <a:p>
            <a:pPr marL="2299335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  <a:hlinkClick r:id="rId2"/>
              </a:rPr>
              <a:t>http://www.labbookpages.co.uk/software/imgProc/otsuThreshold.html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3785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had </a:t>
            </a:r>
            <a:r>
              <a:rPr sz="2400" dirty="0">
                <a:latin typeface="Calibri"/>
                <a:cs typeface="Calibri"/>
              </a:rPr>
              <a:t>6 </a:t>
            </a:r>
            <a:r>
              <a:rPr sz="2400" spc="-10" dirty="0">
                <a:latin typeface="Calibri"/>
                <a:cs typeface="Calibri"/>
              </a:rPr>
              <a:t>levels of intensity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4202" y="2407067"/>
            <a:ext cx="1085040" cy="1095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542" y="3431232"/>
            <a:ext cx="4837430" cy="91821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189605">
              <a:lnSpc>
                <a:spcPct val="100000"/>
              </a:lnSpc>
              <a:spcBef>
                <a:spcPts val="955"/>
              </a:spcBef>
            </a:pPr>
            <a:r>
              <a:rPr sz="1800" spc="-5" dirty="0"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threshold </a:t>
            </a:r>
            <a:r>
              <a:rPr sz="2400" dirty="0">
                <a:latin typeface="Cambria Math"/>
                <a:cs typeface="Cambria Math"/>
              </a:rPr>
              <a:t>𝑇 =</a:t>
            </a:r>
            <a:r>
              <a:rPr sz="2400" spc="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5299" y="1921701"/>
            <a:ext cx="1149558" cy="1613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22163" y="3525392"/>
            <a:ext cx="975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Histogram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6119" y="4393138"/>
            <a:ext cx="1265137" cy="1766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7620" y="4445846"/>
            <a:ext cx="1264238" cy="17828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4054" y="4910785"/>
            <a:ext cx="1125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09034" y="4910785"/>
            <a:ext cx="1104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Foreground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451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b="0" spc="-45" dirty="0">
                <a:latin typeface="Calibri Light"/>
                <a:cs typeface="Calibri Light"/>
              </a:rPr>
              <a:t>Otsu’s </a:t>
            </a:r>
            <a:r>
              <a:rPr sz="3600" b="0" spc="-5" dirty="0">
                <a:latin typeface="Calibri Light"/>
                <a:cs typeface="Calibri Light"/>
              </a:rPr>
              <a:t>Method</a:t>
            </a:r>
            <a:r>
              <a:rPr sz="3600" b="0" spc="40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(3)</a:t>
            </a:r>
            <a:endParaRPr sz="3600">
              <a:latin typeface="Calibri Light"/>
              <a:cs typeface="Calibri Light"/>
            </a:endParaRPr>
          </a:p>
          <a:p>
            <a:pPr marL="2299335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  <a:hlinkClick r:id="rId2"/>
              </a:rPr>
              <a:t>http://www.labbookpages.co.uk/software/imgProc/otsuThreshold.html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82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505264"/>
            <a:ext cx="3654425" cy="7677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Compute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L-1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bins</a:t>
            </a:r>
            <a:endParaRPr sz="2400">
              <a:latin typeface="Calibri"/>
              <a:cs typeface="Calibri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0" dirty="0">
                <a:latin typeface="Calibri"/>
                <a:cs typeface="Calibri"/>
              </a:rPr>
              <a:t>Probability (weight)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5322519"/>
            <a:ext cx="2064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2200" spc="-20" dirty="0">
                <a:latin typeface="Calibri"/>
                <a:cs typeface="Calibri"/>
              </a:rPr>
              <a:t>Variance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6315" y="1841046"/>
            <a:ext cx="1192965" cy="1667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5603" y="1857941"/>
            <a:ext cx="1192915" cy="1682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8323" y="2315032"/>
            <a:ext cx="1125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58280" y="2290317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Foreground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4592" y="3861308"/>
            <a:ext cx="213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𝑤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2901" y="3981703"/>
            <a:ext cx="1371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75" dirty="0">
                <a:latin typeface="Cambria Math"/>
                <a:cs typeface="Cambria Math"/>
              </a:rPr>
              <a:t>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4096" y="3731767"/>
            <a:ext cx="1331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292860" algn="l"/>
              </a:tabLst>
            </a:pPr>
            <a:r>
              <a:rPr sz="3000" baseline="-27777" dirty="0">
                <a:latin typeface="Cambria Math"/>
                <a:cs typeface="Cambria Math"/>
              </a:rPr>
              <a:t>=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</a:t>
            </a:r>
            <a:r>
              <a:rPr sz="1450" u="heavy" spc="4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𝑖=0	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6225" y="3669284"/>
            <a:ext cx="1071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455" baseline="2777" dirty="0">
                <a:latin typeface="Cambria Math"/>
                <a:cs typeface="Cambria Math"/>
              </a:rPr>
              <a:t> </a:t>
            </a:r>
            <a:r>
              <a:rPr sz="2175" spc="60" baseline="30651" dirty="0">
                <a:latin typeface="Cambria Math"/>
                <a:cs typeface="Cambria Math"/>
              </a:rPr>
              <a:t>𝑡−1</a:t>
            </a:r>
            <a:r>
              <a:rPr sz="2175" spc="-67" baseline="30651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𝑝(𝑖)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3221" y="3720846"/>
            <a:ext cx="1711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39469" algn="l"/>
                <a:tab pos="1673225" algn="l"/>
              </a:tabLst>
            </a:pPr>
            <a:r>
              <a:rPr sz="3000" spc="-89" baseline="-27777" dirty="0">
                <a:latin typeface="Cambria Math"/>
                <a:cs typeface="Cambria Math"/>
              </a:rPr>
              <a:t>𝑤</a:t>
            </a:r>
            <a:r>
              <a:rPr sz="2175" spc="-89" baseline="-55555" dirty="0">
                <a:latin typeface="Cambria Math"/>
                <a:cs typeface="Cambria Math"/>
              </a:rPr>
              <a:t>𝑓 </a:t>
            </a:r>
            <a:r>
              <a:rPr sz="2175" spc="150" baseline="-55555" dirty="0">
                <a:latin typeface="Cambria Math"/>
                <a:cs typeface="Cambria Math"/>
              </a:rPr>
              <a:t> </a:t>
            </a:r>
            <a:r>
              <a:rPr sz="3000" baseline="-27777" dirty="0">
                <a:latin typeface="Cambria Math"/>
                <a:cs typeface="Cambria Math"/>
              </a:rPr>
              <a:t>=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</a:t>
            </a:r>
            <a:r>
              <a:rPr sz="1450" u="heavy" spc="5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𝑖=𝑡	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5014" y="3658361"/>
            <a:ext cx="1092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455" baseline="2777" dirty="0">
                <a:latin typeface="Cambria Math"/>
                <a:cs typeface="Cambria Math"/>
              </a:rPr>
              <a:t> </a:t>
            </a:r>
            <a:r>
              <a:rPr sz="2175" spc="44" baseline="30651" dirty="0">
                <a:latin typeface="Cambria Math"/>
                <a:cs typeface="Cambria Math"/>
              </a:rPr>
              <a:t>𝐿−1</a:t>
            </a:r>
            <a:r>
              <a:rPr sz="2175" spc="-67" baseline="30651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𝑝(𝑖)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2436" y="4031996"/>
            <a:ext cx="2472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2030" algn="l"/>
              </a:tabLst>
            </a:pPr>
            <a:r>
              <a:rPr sz="2000" dirty="0">
                <a:latin typeface="Cambria Math"/>
                <a:cs typeface="Cambria Math"/>
              </a:rPr>
              <a:t>𝑁	</a:t>
            </a:r>
            <a:r>
              <a:rPr sz="3000" baseline="2777" dirty="0">
                <a:latin typeface="Cambria Math"/>
                <a:cs typeface="Cambria Math"/>
              </a:rPr>
              <a:t>𝑁</a:t>
            </a:r>
            <a:endParaRPr sz="3000" baseline="2777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3275" y="4338784"/>
            <a:ext cx="3649345" cy="1111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240"/>
              </a:lnSpc>
              <a:spcBef>
                <a:spcPts val="95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r>
              <a:rPr sz="1900" i="1" dirty="0">
                <a:latin typeface="Cambria Math"/>
                <a:cs typeface="Cambria Math"/>
              </a:rPr>
              <a:t>: </a:t>
            </a:r>
            <a:r>
              <a:rPr sz="1800" spc="-5" dirty="0">
                <a:latin typeface="Cambria Math"/>
                <a:cs typeface="Cambria Math"/>
              </a:rPr>
              <a:t>total number </a:t>
            </a:r>
            <a:r>
              <a:rPr sz="1800" dirty="0">
                <a:latin typeface="Cambria Math"/>
                <a:cs typeface="Cambria Math"/>
              </a:rPr>
              <a:t>of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pixels</a:t>
            </a:r>
            <a:endParaRPr sz="1800">
              <a:latin typeface="Cambria Math"/>
              <a:cs typeface="Cambria Math"/>
            </a:endParaRPr>
          </a:p>
          <a:p>
            <a:pPr marL="50800">
              <a:lnSpc>
                <a:spcPts val="2120"/>
              </a:lnSpc>
            </a:pPr>
            <a:r>
              <a:rPr sz="1800" spc="15" dirty="0">
                <a:latin typeface="Cambria Math"/>
                <a:cs typeface="Cambria Math"/>
              </a:rPr>
              <a:t>𝑝(𝑖)</a:t>
            </a:r>
            <a:r>
              <a:rPr sz="1800" spc="15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frequency of </a:t>
            </a:r>
            <a:r>
              <a:rPr sz="1800" spc="-10" dirty="0">
                <a:latin typeface="Calibri"/>
                <a:cs typeface="Calibri"/>
              </a:rPr>
              <a:t>intensity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endParaRPr sz="1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Cambria Math"/>
                <a:cs typeface="Cambria Math"/>
              </a:rPr>
              <a:t>𝑤</a:t>
            </a:r>
            <a:r>
              <a:rPr sz="1950" spc="15" baseline="-14957" dirty="0">
                <a:latin typeface="Cambria Math"/>
                <a:cs typeface="Cambria Math"/>
              </a:rPr>
              <a:t>𝑘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5" dirty="0">
                <a:latin typeface="Calibri"/>
                <a:cs typeface="Calibri"/>
              </a:rPr>
              <a:t>Weight </a:t>
            </a:r>
            <a:r>
              <a:rPr sz="1800" spc="-5" dirty="0">
                <a:latin typeface="Calibri"/>
                <a:cs typeface="Calibri"/>
              </a:rPr>
              <a:t>of class </a:t>
            </a:r>
            <a:r>
              <a:rPr sz="1800" dirty="0">
                <a:latin typeface="Calibri"/>
                <a:cs typeface="Calibri"/>
              </a:rPr>
              <a:t>k </a:t>
            </a:r>
            <a:r>
              <a:rPr sz="1800" spc="-5" dirty="0">
                <a:latin typeface="Calibri"/>
                <a:cs typeface="Calibri"/>
              </a:rPr>
              <a:t>with threshold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  <a:p>
            <a:pPr marL="84455">
              <a:lnSpc>
                <a:spcPct val="100000"/>
              </a:lnSpc>
              <a:spcBef>
                <a:spcPts val="285"/>
              </a:spcBef>
              <a:tabLst>
                <a:tab pos="2724150" algn="l"/>
              </a:tabLst>
            </a:pPr>
            <a:r>
              <a:rPr sz="1450" spc="40" dirty="0">
                <a:latin typeface="Cambria Math"/>
                <a:cs typeface="Cambria Math"/>
              </a:rPr>
              <a:t>𝑡−1	</a:t>
            </a:r>
            <a:r>
              <a:rPr sz="2175" spc="44" baseline="3831" dirty="0">
                <a:latin typeface="Cambria Math"/>
                <a:cs typeface="Cambria Math"/>
              </a:rPr>
              <a:t>𝐿−1</a:t>
            </a:r>
            <a:endParaRPr sz="2175" baseline="3831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00525" y="5639206"/>
            <a:ext cx="276479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67485" algn="l"/>
                <a:tab pos="2640330" algn="l"/>
              </a:tabLst>
            </a:pPr>
            <a:r>
              <a:rPr sz="1450" spc="175" dirty="0">
                <a:latin typeface="Cambria Math"/>
                <a:cs typeface="Cambria Math"/>
              </a:rPr>
              <a:t>𝑏	</a:t>
            </a:r>
            <a:r>
              <a:rPr sz="2175" spc="262" baseline="1915" dirty="0">
                <a:latin typeface="Cambria Math"/>
                <a:cs typeface="Cambria Math"/>
              </a:rPr>
              <a:t>𝑏	</a:t>
            </a:r>
            <a:r>
              <a:rPr sz="2175" spc="217" baseline="1915" dirty="0">
                <a:latin typeface="Cambria Math"/>
                <a:cs typeface="Cambria Math"/>
              </a:rPr>
              <a:t>𝑓</a:t>
            </a:r>
            <a:endParaRPr sz="2175" baseline="1915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6797" y="5904382"/>
            <a:ext cx="3088005" cy="4908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8425">
              <a:lnSpc>
                <a:spcPts val="1614"/>
              </a:lnSpc>
              <a:spcBef>
                <a:spcPts val="115"/>
              </a:spcBef>
              <a:tabLst>
                <a:tab pos="2757805" algn="l"/>
              </a:tabLst>
            </a:pPr>
            <a:r>
              <a:rPr sz="1450" spc="40" dirty="0">
                <a:latin typeface="Cambria Math"/>
                <a:cs typeface="Cambria Math"/>
              </a:rPr>
              <a:t>𝑖=0	</a:t>
            </a:r>
            <a:r>
              <a:rPr sz="2175" spc="82" baseline="3831" dirty="0">
                <a:latin typeface="Cambria Math"/>
                <a:cs typeface="Cambria Math"/>
              </a:rPr>
              <a:t>𝑖=𝑡</a:t>
            </a:r>
            <a:endParaRPr sz="2175" baseline="3831">
              <a:latin typeface="Cambria Math"/>
              <a:cs typeface="Cambria Math"/>
            </a:endParaRPr>
          </a:p>
          <a:p>
            <a:pPr marL="50800">
              <a:lnSpc>
                <a:spcPts val="2035"/>
              </a:lnSpc>
            </a:pPr>
            <a:r>
              <a:rPr sz="1800" spc="60" dirty="0">
                <a:latin typeface="Cambria Math"/>
                <a:cs typeface="Cambria Math"/>
              </a:rPr>
              <a:t>𝜇</a:t>
            </a:r>
            <a:r>
              <a:rPr sz="1950" spc="89" baseline="-14957" dirty="0">
                <a:latin typeface="Cambria Math"/>
                <a:cs typeface="Cambria Math"/>
              </a:rPr>
              <a:t>𝑘</a:t>
            </a:r>
            <a:r>
              <a:rPr sz="1800" spc="60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Mean </a:t>
            </a:r>
            <a:r>
              <a:rPr sz="1800" spc="-5" dirty="0">
                <a:latin typeface="Calibri"/>
                <a:cs typeface="Calibri"/>
              </a:rPr>
              <a:t>of class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11388" y="5620613"/>
            <a:ext cx="13716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145" dirty="0">
                <a:latin typeface="Cambria Math"/>
                <a:cs typeface="Cambria Math"/>
              </a:rPr>
              <a:t>𝑓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9836" y="5510580"/>
            <a:ext cx="51809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693670" algn="l"/>
                <a:tab pos="4420235" algn="l"/>
              </a:tabLst>
            </a:pPr>
            <a:r>
              <a:rPr sz="2000" spc="80" dirty="0">
                <a:latin typeface="Cambria Math"/>
                <a:cs typeface="Cambria Math"/>
              </a:rPr>
              <a:t>𝜎</a:t>
            </a:r>
            <a:r>
              <a:rPr sz="2175" spc="120" baseline="30651" dirty="0">
                <a:latin typeface="Cambria Math"/>
                <a:cs typeface="Cambria Math"/>
              </a:rPr>
              <a:t>2  </a:t>
            </a:r>
            <a:r>
              <a:rPr sz="2000" dirty="0">
                <a:latin typeface="Cambria Math"/>
                <a:cs typeface="Cambria Math"/>
              </a:rPr>
              <a:t>=       </a:t>
            </a:r>
            <a:r>
              <a:rPr sz="2000" spc="-5" dirty="0">
                <a:latin typeface="Cambria Math"/>
                <a:cs typeface="Cambria Math"/>
              </a:rPr>
              <a:t>(𝑖 </a:t>
            </a:r>
            <a:r>
              <a:rPr sz="2000" dirty="0">
                <a:latin typeface="Cambria Math"/>
                <a:cs typeface="Cambria Math"/>
              </a:rPr>
              <a:t>− 𝜇 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)</a:t>
            </a:r>
            <a:r>
              <a:rPr sz="2175" spc="30" baseline="28735" dirty="0">
                <a:latin typeface="Cambria Math"/>
                <a:cs typeface="Cambria Math"/>
              </a:rPr>
              <a:t>2</a:t>
            </a:r>
            <a:r>
              <a:rPr sz="2175" spc="135" baseline="2873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𝑝(𝑖)	</a:t>
            </a:r>
            <a:r>
              <a:rPr sz="3000" spc="120" baseline="2777" dirty="0">
                <a:latin typeface="Cambria Math"/>
                <a:cs typeface="Cambria Math"/>
              </a:rPr>
              <a:t>𝜎</a:t>
            </a:r>
            <a:r>
              <a:rPr sz="2175" spc="120" baseline="34482" dirty="0">
                <a:latin typeface="Cambria Math"/>
                <a:cs typeface="Cambria Math"/>
              </a:rPr>
              <a:t>2  </a:t>
            </a:r>
            <a:r>
              <a:rPr sz="3000" baseline="2777" dirty="0">
                <a:latin typeface="Cambria Math"/>
                <a:cs typeface="Cambria Math"/>
              </a:rPr>
              <a:t>=       </a:t>
            </a:r>
            <a:r>
              <a:rPr sz="3000" spc="-7" baseline="2777" dirty="0">
                <a:latin typeface="Cambria Math"/>
                <a:cs typeface="Cambria Math"/>
              </a:rPr>
              <a:t>(𝑖</a:t>
            </a:r>
            <a:r>
              <a:rPr sz="3000" spc="187" baseline="2777" dirty="0">
                <a:latin typeface="Cambria Math"/>
                <a:cs typeface="Cambria Math"/>
              </a:rPr>
              <a:t> </a:t>
            </a:r>
            <a:r>
              <a:rPr sz="3000" baseline="2777" dirty="0">
                <a:latin typeface="Cambria Math"/>
                <a:cs typeface="Cambria Math"/>
              </a:rPr>
              <a:t>−</a:t>
            </a:r>
            <a:r>
              <a:rPr sz="3000" spc="7" baseline="2777" dirty="0">
                <a:latin typeface="Cambria Math"/>
                <a:cs typeface="Cambria Math"/>
              </a:rPr>
              <a:t> </a:t>
            </a:r>
            <a:r>
              <a:rPr sz="3000" baseline="2777" dirty="0">
                <a:latin typeface="Cambria Math"/>
                <a:cs typeface="Cambria Math"/>
              </a:rPr>
              <a:t>𝜇	</a:t>
            </a:r>
            <a:r>
              <a:rPr sz="3000" spc="30" baseline="2777" dirty="0">
                <a:latin typeface="Cambria Math"/>
                <a:cs typeface="Cambria Math"/>
              </a:rPr>
              <a:t>)</a:t>
            </a:r>
            <a:r>
              <a:rPr sz="2175" spc="30" baseline="30651" dirty="0">
                <a:latin typeface="Cambria Math"/>
                <a:cs typeface="Cambria Math"/>
              </a:rPr>
              <a:t>2</a:t>
            </a:r>
            <a:r>
              <a:rPr sz="2175" spc="89" baseline="30651" dirty="0">
                <a:latin typeface="Cambria Math"/>
                <a:cs typeface="Cambria Math"/>
              </a:rPr>
              <a:t> </a:t>
            </a:r>
            <a:r>
              <a:rPr sz="3000" spc="22" baseline="2777" dirty="0">
                <a:latin typeface="Cambria Math"/>
                <a:cs typeface="Cambria Math"/>
              </a:rPr>
              <a:t>𝑝(𝑖)</a:t>
            </a:r>
            <a:endParaRPr sz="3000" baseline="2777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282345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b="0" spc="-45" dirty="0">
                <a:latin typeface="Calibri Light"/>
                <a:cs typeface="Calibri Light"/>
              </a:rPr>
              <a:t>Otsu’s </a:t>
            </a:r>
            <a:r>
              <a:rPr sz="3600" b="0" spc="-5" dirty="0">
                <a:latin typeface="Calibri Light"/>
                <a:cs typeface="Calibri Light"/>
              </a:rPr>
              <a:t>Method</a:t>
            </a:r>
            <a:r>
              <a:rPr sz="3600" b="0" spc="40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(4)</a:t>
            </a:r>
            <a:endParaRPr sz="3600">
              <a:latin typeface="Calibri Light"/>
              <a:cs typeface="Calibri Light"/>
            </a:endParaRPr>
          </a:p>
          <a:p>
            <a:pPr marL="2299335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  <a:hlinkClick r:id="rId2"/>
              </a:rPr>
              <a:t>http://www.labbookpages.co.uk/software/imgProc/otsuThreshold.html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319" y="1783460"/>
            <a:ext cx="282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319" y="3485295"/>
            <a:ext cx="2778760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2720" marR="5080" indent="-172720" algn="r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72720" algn="l"/>
              </a:tabLst>
            </a:pPr>
            <a:r>
              <a:rPr sz="2400" spc="-10" dirty="0">
                <a:latin typeface="Calibri"/>
                <a:cs typeface="Calibri"/>
              </a:rPr>
              <a:t>Compute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L-1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bins</a:t>
            </a:r>
            <a:endParaRPr sz="2400">
              <a:latin typeface="Calibri"/>
              <a:cs typeface="Calibri"/>
            </a:endParaRPr>
          </a:p>
          <a:p>
            <a:pPr marL="172720" marR="65405" lvl="1" indent="-172720" algn="r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172720" algn="l"/>
              </a:tabLst>
            </a:pPr>
            <a:r>
              <a:rPr sz="2200" spc="-10" dirty="0">
                <a:latin typeface="Calibri"/>
                <a:cs typeface="Calibri"/>
              </a:rPr>
              <a:t>Inter-class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variance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319" y="5350561"/>
            <a:ext cx="6989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Find threshold </a:t>
            </a:r>
            <a:r>
              <a:rPr sz="2400" dirty="0">
                <a:latin typeface="Cambria Math"/>
                <a:cs typeface="Cambria Math"/>
              </a:rPr>
              <a:t>𝑡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inter-class </a:t>
            </a:r>
            <a:r>
              <a:rPr sz="2400" spc="-10" dirty="0">
                <a:latin typeface="Calibri"/>
                <a:cs typeface="Calibri"/>
              </a:rPr>
              <a:t>variance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6315" y="1841046"/>
            <a:ext cx="1192965" cy="1667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5603" y="1857941"/>
            <a:ext cx="1192915" cy="1682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08323" y="2315032"/>
            <a:ext cx="1125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58280" y="2290317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Foreground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0" y="4105732"/>
            <a:ext cx="24447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60" dirty="0">
                <a:latin typeface="Cambria Math"/>
                <a:cs typeface="Cambria Math"/>
              </a:rPr>
              <a:t>𝑊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7028" y="3839032"/>
            <a:ext cx="401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35" baseline="-20833" dirty="0">
                <a:latin typeface="Cambria Math"/>
                <a:cs typeface="Cambria Math"/>
              </a:rPr>
              <a:t>𝜎</a:t>
            </a:r>
            <a:r>
              <a:rPr sz="1750" spc="9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9815" y="3954856"/>
            <a:ext cx="2155825" cy="45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06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85" dirty="0">
                <a:latin typeface="Cambria Math"/>
                <a:cs typeface="Cambria Math"/>
              </a:rPr>
              <a:t>𝑤</a:t>
            </a:r>
            <a:r>
              <a:rPr sz="2625" spc="127" baseline="-15873" dirty="0">
                <a:latin typeface="Cambria Math"/>
                <a:cs typeface="Cambria Math"/>
              </a:rPr>
              <a:t>𝑏</a:t>
            </a:r>
            <a:r>
              <a:rPr sz="2400" spc="85" dirty="0">
                <a:latin typeface="Cambria Math"/>
                <a:cs typeface="Cambria Math"/>
              </a:rPr>
              <a:t>𝜎</a:t>
            </a:r>
            <a:r>
              <a:rPr sz="2625" spc="127" baseline="30158" dirty="0">
                <a:latin typeface="Cambria Math"/>
                <a:cs typeface="Cambria Math"/>
              </a:rPr>
              <a:t>2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𝑤</a:t>
            </a:r>
            <a:r>
              <a:rPr sz="2625" spc="67" baseline="-15873" dirty="0">
                <a:latin typeface="Cambria Math"/>
                <a:cs typeface="Cambria Math"/>
              </a:rPr>
              <a:t>𝑓</a:t>
            </a:r>
            <a:r>
              <a:rPr sz="2400" spc="45" dirty="0">
                <a:latin typeface="Cambria Math"/>
                <a:cs typeface="Cambria Math"/>
              </a:rPr>
              <a:t>𝜎</a:t>
            </a:r>
            <a:r>
              <a:rPr sz="2625" spc="67" baseline="30158" dirty="0">
                <a:latin typeface="Cambria Math"/>
                <a:cs typeface="Cambria Math"/>
              </a:rPr>
              <a:t>2</a:t>
            </a:r>
            <a:endParaRPr sz="2625" baseline="30158">
              <a:latin typeface="Cambria Math"/>
              <a:cs typeface="Cambria Math"/>
            </a:endParaRPr>
          </a:p>
          <a:p>
            <a:pPr marL="887094">
              <a:lnSpc>
                <a:spcPts val="1280"/>
              </a:lnSpc>
              <a:tabLst>
                <a:tab pos="1917700" algn="l"/>
              </a:tabLst>
            </a:pPr>
            <a:r>
              <a:rPr sz="1750" spc="105" dirty="0">
                <a:latin typeface="Cambria Math"/>
                <a:cs typeface="Cambria Math"/>
              </a:rPr>
              <a:t>𝑏	</a:t>
            </a:r>
            <a:r>
              <a:rPr sz="1750" spc="90" dirty="0">
                <a:latin typeface="Cambria Math"/>
                <a:cs typeface="Cambria Math"/>
              </a:rPr>
              <a:t>𝑓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8117" y="4408678"/>
            <a:ext cx="307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𝑤</a:t>
            </a:r>
            <a:r>
              <a:rPr sz="1950" spc="60" baseline="-14957" dirty="0">
                <a:latin typeface="Cambria Math"/>
                <a:cs typeface="Cambria Math"/>
              </a:rPr>
              <a:t>𝑘</a:t>
            </a:r>
            <a:r>
              <a:rPr sz="1800" spc="4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weight/probability of class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2390" y="4809489"/>
            <a:ext cx="1270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5" dirty="0"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8117" y="4693666"/>
            <a:ext cx="2112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mbria Math"/>
                <a:cs typeface="Cambria Math"/>
              </a:rPr>
              <a:t>𝜎</a:t>
            </a:r>
            <a:r>
              <a:rPr sz="1950" spc="104" baseline="29914" dirty="0">
                <a:latin typeface="Cambria Math"/>
                <a:cs typeface="Cambria Math"/>
              </a:rPr>
              <a:t>2</a:t>
            </a:r>
            <a:r>
              <a:rPr sz="1800" spc="7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variance of class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3373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b="0" spc="-45" dirty="0">
                <a:latin typeface="Calibri Light"/>
                <a:cs typeface="Calibri Light"/>
              </a:rPr>
              <a:t>Otsu’s </a:t>
            </a:r>
            <a:r>
              <a:rPr sz="3600" b="0" spc="-5" dirty="0">
                <a:latin typeface="Calibri Light"/>
                <a:cs typeface="Calibri Light"/>
              </a:rPr>
              <a:t>Method</a:t>
            </a:r>
            <a:r>
              <a:rPr sz="3600" b="0" spc="40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4)</a:t>
            </a:r>
            <a:endParaRPr sz="3600">
              <a:latin typeface="Calibri Light"/>
              <a:cs typeface="Calibri Light"/>
            </a:endParaRPr>
          </a:p>
          <a:p>
            <a:pPr marL="2299335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  <a:hlinkClick r:id="rId2"/>
              </a:rPr>
              <a:t>http://www.labbookpages.co.uk/software/imgProc/otsuThreshold.html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33007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our 6-intensity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5250941"/>
            <a:ext cx="496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Minimum </a:t>
            </a:r>
            <a:r>
              <a:rPr sz="2400" spc="-10" dirty="0">
                <a:latin typeface="Calibri"/>
                <a:cs typeface="Calibri"/>
              </a:rPr>
              <a:t>intra-class variance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mbria Math"/>
                <a:cs typeface="Cambria Math"/>
              </a:rPr>
              <a:t>𝑇 =</a:t>
            </a:r>
            <a:r>
              <a:rPr sz="2400" spc="2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833" y="3444240"/>
            <a:ext cx="8826178" cy="1570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8791" y="1960582"/>
            <a:ext cx="1085040" cy="1096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79645" y="3093846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1496299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45" dirty="0"/>
              <a:t>Otsu’s </a:t>
            </a:r>
            <a:r>
              <a:rPr sz="3600" spc="-5" dirty="0"/>
              <a:t>Method </a:t>
            </a:r>
            <a:r>
              <a:rPr sz="3600" dirty="0"/>
              <a:t>in</a:t>
            </a:r>
            <a:r>
              <a:rPr sz="3600" spc="40" dirty="0"/>
              <a:t> </a:t>
            </a:r>
            <a:r>
              <a:rPr sz="3600" spc="-10" dirty="0"/>
              <a:t>Matlab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6315" y="4270788"/>
            <a:ext cx="5083520" cy="208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7192" y="1829910"/>
            <a:ext cx="5152644" cy="2396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2371257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Region-based Image</a:t>
            </a:r>
            <a:r>
              <a:rPr sz="3600" dirty="0"/>
              <a:t> </a:t>
            </a:r>
            <a:r>
              <a:rPr sz="3600" spc="-15" dirty="0"/>
              <a:t>Segmentation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4279" y="2252472"/>
            <a:ext cx="2463165" cy="536575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latin typeface="Calibri"/>
                <a:cs typeface="Calibri"/>
              </a:rPr>
              <a:t>Image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9532" y="3212592"/>
            <a:ext cx="2463165" cy="536575"/>
          </a:xfrm>
          <a:prstGeom prst="rect">
            <a:avLst/>
          </a:prstGeom>
          <a:ln w="12192">
            <a:solidFill>
              <a:srgbClr val="444D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95"/>
              </a:lnSpc>
            </a:pPr>
            <a:r>
              <a:rPr sz="1800" spc="-10" dirty="0">
                <a:latin typeface="Calibri"/>
                <a:cs typeface="Calibri"/>
              </a:rPr>
              <a:t>General</a:t>
            </a:r>
            <a:r>
              <a:rPr sz="1800" spc="-5" dirty="0">
                <a:latin typeface="Calibri"/>
                <a:cs typeface="Calibri"/>
              </a:rPr>
              <a:t> Purpose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(bottom-up)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3203" y="3218688"/>
            <a:ext cx="2463165" cy="536575"/>
          </a:xfrm>
          <a:prstGeom prst="rect">
            <a:avLst/>
          </a:prstGeom>
          <a:ln w="12192">
            <a:solidFill>
              <a:srgbClr val="444D2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sz="1800" spc="-10" dirty="0">
                <a:latin typeface="Calibri"/>
                <a:cs typeface="Calibri"/>
              </a:rPr>
              <a:t>Knowledge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Guided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(top-down)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095" y="4361688"/>
            <a:ext cx="1312163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7095" y="4361688"/>
            <a:ext cx="1312545" cy="454659"/>
          </a:xfrm>
          <a:prstGeom prst="rect">
            <a:avLst/>
          </a:prstGeom>
          <a:ln w="6096">
            <a:solidFill>
              <a:srgbClr val="D092A7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595"/>
              </a:spcBef>
            </a:pPr>
            <a:r>
              <a:rPr sz="1800" spc="-15" dirty="0">
                <a:latin typeface="Calibri"/>
                <a:cs typeface="Calibri"/>
              </a:rPr>
              <a:t>Histogram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79548" y="4358513"/>
            <a:ext cx="1393190" cy="461009"/>
            <a:chOff x="1979548" y="4358513"/>
            <a:chExt cx="1393190" cy="461009"/>
          </a:xfrm>
        </p:grpSpPr>
        <p:sp>
          <p:nvSpPr>
            <p:cNvPr id="10" name="object 10"/>
            <p:cNvSpPr/>
            <p:nvPr/>
          </p:nvSpPr>
          <p:spPr>
            <a:xfrm>
              <a:off x="1982723" y="4361688"/>
              <a:ext cx="1386840" cy="454659"/>
            </a:xfrm>
            <a:custGeom>
              <a:avLst/>
              <a:gdLst/>
              <a:ahLst/>
              <a:cxnLst/>
              <a:rect l="l" t="t" r="r" b="b"/>
              <a:pathLst>
                <a:path w="1386839" h="454660">
                  <a:moveTo>
                    <a:pt x="1386839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1386839" y="454151"/>
                  </a:lnTo>
                  <a:lnTo>
                    <a:pt x="1386839" y="0"/>
                  </a:lnTo>
                  <a:close/>
                </a:path>
              </a:pathLst>
            </a:custGeom>
            <a:solidFill>
              <a:srgbClr val="B553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2723" y="4361688"/>
              <a:ext cx="1386840" cy="454659"/>
            </a:xfrm>
            <a:custGeom>
              <a:avLst/>
              <a:gdLst/>
              <a:ahLst/>
              <a:cxnLst/>
              <a:rect l="l" t="t" r="r" b="b"/>
              <a:pathLst>
                <a:path w="1386839" h="454660">
                  <a:moveTo>
                    <a:pt x="0" y="454151"/>
                  </a:moveTo>
                  <a:lnTo>
                    <a:pt x="1386839" y="454151"/>
                  </a:lnTo>
                  <a:lnTo>
                    <a:pt x="1386839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6096">
              <a:solidFill>
                <a:srgbClr val="7B35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71522" y="4287773"/>
            <a:ext cx="808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Region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3028" y="4361688"/>
            <a:ext cx="1220724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53028" y="4361688"/>
            <a:ext cx="1221105" cy="454659"/>
          </a:xfrm>
          <a:prstGeom prst="rect">
            <a:avLst/>
          </a:prstGeom>
          <a:ln w="6096">
            <a:solidFill>
              <a:srgbClr val="D092A7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595"/>
              </a:spcBef>
            </a:pPr>
            <a:r>
              <a:rPr sz="1800" spc="-10" dirty="0">
                <a:latin typeface="Calibri"/>
                <a:cs typeface="Calibri"/>
              </a:rPr>
              <a:t>Clustering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28945" y="4370704"/>
            <a:ext cx="1395095" cy="461009"/>
            <a:chOff x="5528945" y="4370704"/>
            <a:chExt cx="1395095" cy="461009"/>
          </a:xfrm>
        </p:grpSpPr>
        <p:sp>
          <p:nvSpPr>
            <p:cNvPr id="16" name="object 16"/>
            <p:cNvSpPr/>
            <p:nvPr/>
          </p:nvSpPr>
          <p:spPr>
            <a:xfrm>
              <a:off x="5532120" y="4373879"/>
              <a:ext cx="1388364" cy="4541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32120" y="4373879"/>
              <a:ext cx="1388745" cy="454659"/>
            </a:xfrm>
            <a:custGeom>
              <a:avLst/>
              <a:gdLst/>
              <a:ahLst/>
              <a:cxnLst/>
              <a:rect l="l" t="t" r="r" b="b"/>
              <a:pathLst>
                <a:path w="1388745" h="454660">
                  <a:moveTo>
                    <a:pt x="0" y="454152"/>
                  </a:moveTo>
                  <a:lnTo>
                    <a:pt x="1388364" y="454152"/>
                  </a:lnTo>
                  <a:lnTo>
                    <a:pt x="1388364" y="0"/>
                  </a:lnTo>
                  <a:lnTo>
                    <a:pt x="0" y="0"/>
                  </a:lnTo>
                  <a:lnTo>
                    <a:pt x="0" y="454152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4888" y="4299280"/>
            <a:ext cx="7829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Region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Splitting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99248" y="4358513"/>
            <a:ext cx="1781810" cy="461009"/>
            <a:chOff x="7199248" y="4358513"/>
            <a:chExt cx="1781810" cy="461009"/>
          </a:xfrm>
        </p:grpSpPr>
        <p:sp>
          <p:nvSpPr>
            <p:cNvPr id="20" name="object 20"/>
            <p:cNvSpPr/>
            <p:nvPr/>
          </p:nvSpPr>
          <p:spPr>
            <a:xfrm>
              <a:off x="7202423" y="4361688"/>
              <a:ext cx="1775460" cy="454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02423" y="4361688"/>
              <a:ext cx="1775460" cy="454659"/>
            </a:xfrm>
            <a:custGeom>
              <a:avLst/>
              <a:gdLst/>
              <a:ahLst/>
              <a:cxnLst/>
              <a:rect l="l" t="t" r="r" b="b"/>
              <a:pathLst>
                <a:path w="1775459" h="454660">
                  <a:moveTo>
                    <a:pt x="0" y="454151"/>
                  </a:moveTo>
                  <a:lnTo>
                    <a:pt x="1775460" y="454151"/>
                  </a:lnTo>
                  <a:lnTo>
                    <a:pt x="1775460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6096">
              <a:solidFill>
                <a:srgbClr val="D092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78293" y="4287773"/>
            <a:ext cx="8267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Rules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tu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20924" y="2782696"/>
            <a:ext cx="4234180" cy="457200"/>
          </a:xfrm>
          <a:custGeom>
            <a:avLst/>
            <a:gdLst/>
            <a:ahLst/>
            <a:cxnLst/>
            <a:rect l="l" t="t" r="r" b="b"/>
            <a:pathLst>
              <a:path w="4234180" h="457200">
                <a:moveTo>
                  <a:pt x="4234180" y="435483"/>
                </a:moveTo>
                <a:lnTo>
                  <a:pt x="4225518" y="428625"/>
                </a:lnTo>
                <a:lnTo>
                  <a:pt x="4167378" y="382524"/>
                </a:lnTo>
                <a:lnTo>
                  <a:pt x="4160850" y="413727"/>
                </a:lnTo>
                <a:lnTo>
                  <a:pt x="2176018" y="0"/>
                </a:lnTo>
                <a:lnTo>
                  <a:pt x="2174519" y="7340"/>
                </a:lnTo>
                <a:lnTo>
                  <a:pt x="2173097" y="0"/>
                </a:lnTo>
                <a:lnTo>
                  <a:pt x="73596" y="408419"/>
                </a:lnTo>
                <a:lnTo>
                  <a:pt x="67564" y="377190"/>
                </a:lnTo>
                <a:lnTo>
                  <a:pt x="0" y="429260"/>
                </a:lnTo>
                <a:lnTo>
                  <a:pt x="82042" y="451993"/>
                </a:lnTo>
                <a:lnTo>
                  <a:pt x="76479" y="423291"/>
                </a:lnTo>
                <a:lnTo>
                  <a:pt x="76009" y="420865"/>
                </a:lnTo>
                <a:lnTo>
                  <a:pt x="2174456" y="12661"/>
                </a:lnTo>
                <a:lnTo>
                  <a:pt x="4158272" y="426046"/>
                </a:lnTo>
                <a:lnTo>
                  <a:pt x="4151757" y="457200"/>
                </a:lnTo>
                <a:lnTo>
                  <a:pt x="4234180" y="43548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2416" y="3743070"/>
            <a:ext cx="3220720" cy="629920"/>
          </a:xfrm>
          <a:custGeom>
            <a:avLst/>
            <a:gdLst/>
            <a:ahLst/>
            <a:cxnLst/>
            <a:rect l="l" t="t" r="r" b="b"/>
            <a:pathLst>
              <a:path w="3220720" h="629920">
                <a:moveTo>
                  <a:pt x="3220593" y="618490"/>
                </a:moveTo>
                <a:lnTo>
                  <a:pt x="3204375" y="599440"/>
                </a:lnTo>
                <a:lnTo>
                  <a:pt x="3165348" y="553593"/>
                </a:lnTo>
                <a:lnTo>
                  <a:pt x="3152902" y="582803"/>
                </a:lnTo>
                <a:lnTo>
                  <a:pt x="1781048" y="127"/>
                </a:lnTo>
                <a:lnTo>
                  <a:pt x="1778533" y="5918"/>
                </a:lnTo>
                <a:lnTo>
                  <a:pt x="1777847" y="5740"/>
                </a:lnTo>
                <a:lnTo>
                  <a:pt x="1775841" y="0"/>
                </a:lnTo>
                <a:lnTo>
                  <a:pt x="69977" y="587679"/>
                </a:lnTo>
                <a:lnTo>
                  <a:pt x="59639" y="557657"/>
                </a:lnTo>
                <a:lnTo>
                  <a:pt x="0" y="618490"/>
                </a:lnTo>
                <a:lnTo>
                  <a:pt x="84455" y="629666"/>
                </a:lnTo>
                <a:lnTo>
                  <a:pt x="75514" y="603758"/>
                </a:lnTo>
                <a:lnTo>
                  <a:pt x="74091" y="599630"/>
                </a:lnTo>
                <a:lnTo>
                  <a:pt x="1770075" y="15367"/>
                </a:lnTo>
                <a:lnTo>
                  <a:pt x="1645158" y="542886"/>
                </a:lnTo>
                <a:lnTo>
                  <a:pt x="1614170" y="535559"/>
                </a:lnTo>
                <a:lnTo>
                  <a:pt x="1633728" y="618490"/>
                </a:lnTo>
                <a:lnTo>
                  <a:pt x="1684096" y="558165"/>
                </a:lnTo>
                <a:lnTo>
                  <a:pt x="1688338" y="553085"/>
                </a:lnTo>
                <a:lnTo>
                  <a:pt x="1657477" y="545795"/>
                </a:lnTo>
                <a:lnTo>
                  <a:pt x="1783219" y="14897"/>
                </a:lnTo>
                <a:lnTo>
                  <a:pt x="3147936" y="594487"/>
                </a:lnTo>
                <a:lnTo>
                  <a:pt x="3135503" y="623697"/>
                </a:lnTo>
                <a:lnTo>
                  <a:pt x="3220593" y="618490"/>
                </a:lnTo>
                <a:close/>
              </a:path>
            </a:pathLst>
          </a:custGeom>
          <a:solidFill>
            <a:srgbClr val="D09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7064" y="3749675"/>
            <a:ext cx="1863725" cy="624205"/>
          </a:xfrm>
          <a:custGeom>
            <a:avLst/>
            <a:gdLst/>
            <a:ahLst/>
            <a:cxnLst/>
            <a:rect l="l" t="t" r="r" b="b"/>
            <a:pathLst>
              <a:path w="1863725" h="624204">
                <a:moveTo>
                  <a:pt x="1863344" y="611759"/>
                </a:moveTo>
                <a:lnTo>
                  <a:pt x="1846046" y="585216"/>
                </a:lnTo>
                <a:lnTo>
                  <a:pt x="1816862" y="540385"/>
                </a:lnTo>
                <a:lnTo>
                  <a:pt x="1800834" y="567778"/>
                </a:lnTo>
                <a:lnTo>
                  <a:pt x="830707" y="0"/>
                </a:lnTo>
                <a:lnTo>
                  <a:pt x="827747" y="5080"/>
                </a:lnTo>
                <a:lnTo>
                  <a:pt x="824230" y="381"/>
                </a:lnTo>
                <a:lnTo>
                  <a:pt x="57251" y="573074"/>
                </a:lnTo>
                <a:lnTo>
                  <a:pt x="38227" y="547624"/>
                </a:lnTo>
                <a:lnTo>
                  <a:pt x="0" y="623697"/>
                </a:lnTo>
                <a:lnTo>
                  <a:pt x="83820" y="608584"/>
                </a:lnTo>
                <a:lnTo>
                  <a:pt x="70510" y="590804"/>
                </a:lnTo>
                <a:lnTo>
                  <a:pt x="64858" y="583247"/>
                </a:lnTo>
                <a:lnTo>
                  <a:pt x="828268" y="13220"/>
                </a:lnTo>
                <a:lnTo>
                  <a:pt x="1794370" y="578827"/>
                </a:lnTo>
                <a:lnTo>
                  <a:pt x="1778381" y="606171"/>
                </a:lnTo>
                <a:lnTo>
                  <a:pt x="1863344" y="611759"/>
                </a:lnTo>
                <a:close/>
              </a:path>
            </a:pathLst>
          </a:custGeom>
          <a:solidFill>
            <a:srgbClr val="D09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3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D" spc="-5" dirty="0"/>
              <a:t> 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5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82422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3654</Words>
  <Application>Microsoft Macintosh PowerPoint</Application>
  <PresentationFormat>On-screen Show (4:3)</PresentationFormat>
  <Paragraphs>898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Carlito</vt:lpstr>
      <vt:lpstr>Tahoma</vt:lpstr>
      <vt:lpstr>Times New Roman</vt:lpstr>
      <vt:lpstr>Trebuchet MS</vt:lpstr>
      <vt:lpstr>Wingdings</vt:lpstr>
      <vt:lpstr>Office Theme</vt:lpstr>
      <vt:lpstr>Pengolahan Citra Pengantar Mata Kuliah  Semester Genap 2019/2020   M.Naufal  Politeknik Harapan Bersama</vt:lpstr>
      <vt:lpstr>Citra Dijital</vt:lpstr>
      <vt:lpstr>Citra Dijital</vt:lpstr>
      <vt:lpstr>Informasi dari Citra Dijital</vt:lpstr>
      <vt:lpstr>Informasi dari Citra Dijital (2)</vt:lpstr>
      <vt:lpstr>Citra Dijital</vt:lpstr>
      <vt:lpstr>Citra Dijital</vt:lpstr>
      <vt:lpstr>Clustering Citra Dijital</vt:lpstr>
      <vt:lpstr>Clustering Citra Dijital (2)</vt:lpstr>
      <vt:lpstr>Klasifikasi Citra Dijital</vt:lpstr>
      <vt:lpstr>Real Research: Content-Based Image  Retrieval for Batik Patterns</vt:lpstr>
      <vt:lpstr>Real Research: Content-Based Image  Retrieval for Batik Patterns</vt:lpstr>
      <vt:lpstr>PowerPoint Presentation</vt:lpstr>
      <vt:lpstr>Computer Graphics</vt:lpstr>
      <vt:lpstr>Computer Graphics (2)</vt:lpstr>
      <vt:lpstr>Computer Vision</vt:lpstr>
      <vt:lpstr>Computer Vision (2)</vt:lpstr>
      <vt:lpstr>Pattern Recognition, Computer Vision,  and Artificial Intelligence</vt:lpstr>
      <vt:lpstr>Image Processing</vt:lpstr>
      <vt:lpstr>PowerPoint Presentation</vt:lpstr>
      <vt:lpstr>Image Acquisition</vt:lpstr>
      <vt:lpstr>Digital Images</vt:lpstr>
      <vt:lpstr>Citra Dijital</vt:lpstr>
      <vt:lpstr>Color Vision, Color Theory  and Color Models</vt:lpstr>
      <vt:lpstr>Color Vision</vt:lpstr>
      <vt:lpstr>Color Vision (2)</vt:lpstr>
      <vt:lpstr>Warna</vt:lpstr>
      <vt:lpstr>Relative Perceptual Attributes of Color</vt:lpstr>
      <vt:lpstr>Color Theory: Trichromatic Color Vision</vt:lpstr>
      <vt:lpstr>Young-Helmholtz Trichromatic Theory of  Color Vision</vt:lpstr>
      <vt:lpstr> Warna Primer vs Sekunder Pada Cahaya</vt:lpstr>
      <vt:lpstr>Three Sensitive Channels</vt:lpstr>
      <vt:lpstr>Color Theory: Opponent Color Theory</vt:lpstr>
      <vt:lpstr>The Opponent Theory of Color Vision</vt:lpstr>
      <vt:lpstr>PowerPoint Presentation</vt:lpstr>
      <vt:lpstr>PowerPoint Presentation</vt:lpstr>
      <vt:lpstr>Serba-Serbi Warna</vt:lpstr>
      <vt:lpstr>XYZ Tristimulus Values</vt:lpstr>
      <vt:lpstr>CIE Chromaticity Diagram</vt:lpstr>
      <vt:lpstr>What about digital monitors?</vt:lpstr>
      <vt:lpstr>Color Models for Hardware</vt:lpstr>
      <vt:lpstr>RGB Color Model</vt:lpstr>
      <vt:lpstr>RGB Channels</vt:lpstr>
      <vt:lpstr>RGB Colors</vt:lpstr>
      <vt:lpstr>Warna</vt:lpstr>
      <vt:lpstr> Warna Primer vs Sekunder Pada Pigmen</vt:lpstr>
      <vt:lpstr>Model CMY</vt:lpstr>
      <vt:lpstr>RGB ↔ CMY</vt:lpstr>
      <vt:lpstr>RGB and CMY in a Glance</vt:lpstr>
      <vt:lpstr>HSI (also known as HSV / HSL)</vt:lpstr>
      <vt:lpstr>HSV / HSL / HSI</vt:lpstr>
      <vt:lpstr>RGB→HSI</vt:lpstr>
      <vt:lpstr>Look it up yourselves..</vt:lpstr>
      <vt:lpstr>Image Restoration Muhammad Naufal Semester Gasal 2019/2020  Teknik Komputer Politeknik Harapan Bersama</vt:lpstr>
      <vt:lpstr>Review</vt:lpstr>
      <vt:lpstr>Correlation</vt:lpstr>
      <vt:lpstr>Convolution</vt:lpstr>
      <vt:lpstr>Noise Model</vt:lpstr>
      <vt:lpstr>Gaussian Noise</vt:lpstr>
      <vt:lpstr>Additive Noise</vt:lpstr>
      <vt:lpstr>Mean Filters</vt:lpstr>
      <vt:lpstr>Mean Filters (2)</vt:lpstr>
      <vt:lpstr>Mean Filters (3)</vt:lpstr>
      <vt:lpstr>Mean Filters (3)</vt:lpstr>
      <vt:lpstr>Image Segmentation</vt:lpstr>
      <vt:lpstr>Image Segmentation</vt:lpstr>
      <vt:lpstr>Image Segmentation (2)</vt:lpstr>
      <vt:lpstr>Edge and Region-Based Segmentation</vt:lpstr>
      <vt:lpstr>Edge and Region-Based Segmentation (2)</vt:lpstr>
      <vt:lpstr>Edge Based-Detection</vt:lpstr>
      <vt:lpstr>Edge Based-Detection (2)</vt:lpstr>
      <vt:lpstr>Analyzing an Edge</vt:lpstr>
      <vt:lpstr>Second Derivatives</vt:lpstr>
      <vt:lpstr>Edge Detection</vt:lpstr>
      <vt:lpstr>Edge Detection</vt:lpstr>
      <vt:lpstr>Basic Edge Detection</vt:lpstr>
      <vt:lpstr>Utilizing the Sobel Mask</vt:lpstr>
      <vt:lpstr>Utilizing the Sobel Mask (2)</vt:lpstr>
      <vt:lpstr>Gradient and Thresholding</vt:lpstr>
      <vt:lpstr>Canny Edge Detection</vt:lpstr>
      <vt:lpstr>Canny Edge Detection (2)</vt:lpstr>
      <vt:lpstr>Canny Edge Detection (3)</vt:lpstr>
      <vt:lpstr>Canny Edge Detection (3)</vt:lpstr>
      <vt:lpstr>Region-based Image Segmentation</vt:lpstr>
      <vt:lpstr>Region-based Image Segmentation</vt:lpstr>
      <vt:lpstr>Histogram Thresholding</vt:lpstr>
      <vt:lpstr>Histogram Thresholding (2)</vt:lpstr>
      <vt:lpstr>Histogram Thresholding (3)</vt:lpstr>
      <vt:lpstr>Potential Problems</vt:lpstr>
      <vt:lpstr>Basic Global Thresholding</vt:lpstr>
      <vt:lpstr>Otsu’s Thresholding Method</vt:lpstr>
      <vt:lpstr>PowerPoint Presentation</vt:lpstr>
      <vt:lpstr>PowerPoint Presentation</vt:lpstr>
      <vt:lpstr>PowerPoint Presentation</vt:lpstr>
      <vt:lpstr>PowerPoint Presentation</vt:lpstr>
      <vt:lpstr>Otsu’s Method in Matlab</vt:lpstr>
      <vt:lpstr>Region-based Image Segmentation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</dc:title>
  <dc:creator>Laksmitha</dc:creator>
  <cp:lastModifiedBy>Microsoft Office User</cp:lastModifiedBy>
  <cp:revision>9</cp:revision>
  <dcterms:created xsi:type="dcterms:W3CDTF">2020-03-07T06:43:12Z</dcterms:created>
  <dcterms:modified xsi:type="dcterms:W3CDTF">2020-04-13T14:29:04Z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2020-03-07T00:00:00Z</vt:filetime>
  </property>
</Properties>
</file>