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oboto Slab Bold" charset="1" panose="00000000000000000000"/>
      <p:regular r:id="rId12"/>
    </p:embeddedFont>
    <p:embeddedFont>
      <p:font typeface="Roboto" charset="1" panose="02000000000000000000"/>
      <p:regular r:id="rId13"/>
    </p:embeddedFont>
    <p:embeddedFont>
      <p:font typeface="Roboto Bold" charset="1" panose="02000000000000000000"/>
      <p:regular r:id="rId14"/>
    </p:embeddedFont>
    <p:embeddedFont>
      <p:font typeface="Open Sans Extra Bold" charset="1" panose="020B0906030804020204"/>
      <p:regular r:id="rId15"/>
    </p:embeddedFont>
    <p:embeddedFont>
      <p:font typeface="Roboto Italics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257585" y="3535926"/>
            <a:ext cx="3772830" cy="1375566"/>
          </a:xfrm>
          <a:custGeom>
            <a:avLst/>
            <a:gdLst/>
            <a:ahLst/>
            <a:cxnLst/>
            <a:rect r="r" b="b" t="t" l="l"/>
            <a:pathLst>
              <a:path h="1375566" w="3772830">
                <a:moveTo>
                  <a:pt x="0" y="0"/>
                </a:moveTo>
                <a:lnTo>
                  <a:pt x="3772830" y="0"/>
                </a:lnTo>
                <a:lnTo>
                  <a:pt x="3772830" y="1375566"/>
                </a:lnTo>
                <a:lnTo>
                  <a:pt x="0" y="1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77704" y="1915639"/>
            <a:ext cx="1273259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Penentuan rute terpendek angkutan tersier di Kantor Pos Cabang Magetan 63300 menggunakan metode Ant Colony Optimization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38735" y="745969"/>
            <a:ext cx="12122992" cy="70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Seminar Proposal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82504" y="5355759"/>
            <a:ext cx="12122992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Oleh :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Dimas Rizaldi (13119009)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38735" y="7161064"/>
            <a:ext cx="11610530" cy="177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PROGRAM STUDI MANAJEMEN TRANSPORTASI</a:t>
            </a:r>
          </a:p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FAKULTAS LOGSITIK TEKNOLOGI DAN BISNIS</a:t>
            </a:r>
          </a:p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UNIVERSITAS LOGISTIK DAN BISNIS INTERNASIONAL</a:t>
            </a:r>
          </a:p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BANDUNG</a:t>
            </a:r>
          </a:p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9135183" y="1897331"/>
            <a:ext cx="19050" cy="736092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9888317" y="4206938"/>
          <a:ext cx="7013041" cy="4651061"/>
        </p:xfrm>
        <a:graphic>
          <a:graphicData uri="http://schemas.openxmlformats.org/drawingml/2006/table">
            <a:tbl>
              <a:tblPr/>
              <a:tblGrid>
                <a:gridCol w="1241143"/>
                <a:gridCol w="1862200"/>
                <a:gridCol w="1911025"/>
                <a:gridCol w="1998673"/>
              </a:tblGrid>
              <a:tr h="719236">
                <a:tc gridSpan="4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TRAYEK UTARA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TRAYEK UTARA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TRAYEK UTARA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TRAYEK UTARA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48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Tanggal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Waktu berangkat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Waktu tiba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Terlambat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2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12:00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14:15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jam 15 menit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2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12:30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15:45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jam 5 menit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2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13:00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16:00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jam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2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12:00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15:00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jam</a:t>
                      </a:r>
                      <a:endParaRPr lang="en-US" sz="1100"/>
                    </a:p>
                  </a:txBody>
                  <a:tcPr marL="157182" marR="157182" marT="157182" marB="157182" anchor="ctr">
                    <a:lnL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43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1386641" y="2295385"/>
            <a:ext cx="7023225" cy="3086100"/>
            <a:chOff x="0" y="0"/>
            <a:chExt cx="1849738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49738" cy="812800"/>
            </a:xfrm>
            <a:custGeom>
              <a:avLst/>
              <a:gdLst/>
              <a:ahLst/>
              <a:cxnLst/>
              <a:rect r="r" b="b" t="t" l="l"/>
              <a:pathLst>
                <a:path h="812800" w="1849738">
                  <a:moveTo>
                    <a:pt x="0" y="0"/>
                  </a:moveTo>
                  <a:lnTo>
                    <a:pt x="1849738" y="0"/>
                  </a:lnTo>
                  <a:lnTo>
                    <a:pt x="184973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84973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dxx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890906" y="1897331"/>
            <a:ext cx="6120328" cy="1104377"/>
            <a:chOff x="0" y="0"/>
            <a:chExt cx="1611938" cy="2908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11938" cy="290865"/>
            </a:xfrm>
            <a:custGeom>
              <a:avLst/>
              <a:gdLst/>
              <a:ahLst/>
              <a:cxnLst/>
              <a:rect r="r" b="b" t="t" l="l"/>
              <a:pathLst>
                <a:path h="290865" w="1611938">
                  <a:moveTo>
                    <a:pt x="64513" y="0"/>
                  </a:moveTo>
                  <a:lnTo>
                    <a:pt x="1547426" y="0"/>
                  </a:lnTo>
                  <a:cubicBezTo>
                    <a:pt x="1564535" y="0"/>
                    <a:pt x="1580944" y="6797"/>
                    <a:pt x="1593043" y="18895"/>
                  </a:cubicBezTo>
                  <a:cubicBezTo>
                    <a:pt x="1605141" y="30994"/>
                    <a:pt x="1611938" y="47403"/>
                    <a:pt x="1611938" y="64513"/>
                  </a:cubicBezTo>
                  <a:lnTo>
                    <a:pt x="1611938" y="226352"/>
                  </a:lnTo>
                  <a:cubicBezTo>
                    <a:pt x="1611938" y="243462"/>
                    <a:pt x="1605141" y="259871"/>
                    <a:pt x="1593043" y="271969"/>
                  </a:cubicBezTo>
                  <a:cubicBezTo>
                    <a:pt x="1580944" y="284068"/>
                    <a:pt x="1564535" y="290865"/>
                    <a:pt x="1547426" y="290865"/>
                  </a:cubicBezTo>
                  <a:lnTo>
                    <a:pt x="64513" y="290865"/>
                  </a:lnTo>
                  <a:cubicBezTo>
                    <a:pt x="47403" y="290865"/>
                    <a:pt x="30994" y="284068"/>
                    <a:pt x="18895" y="271969"/>
                  </a:cubicBezTo>
                  <a:cubicBezTo>
                    <a:pt x="6797" y="259871"/>
                    <a:pt x="0" y="243462"/>
                    <a:pt x="0" y="226352"/>
                  </a:cubicBezTo>
                  <a:lnTo>
                    <a:pt x="0" y="64513"/>
                  </a:lnTo>
                  <a:cubicBezTo>
                    <a:pt x="0" y="47403"/>
                    <a:pt x="6797" y="30994"/>
                    <a:pt x="18895" y="18895"/>
                  </a:cubicBezTo>
                  <a:cubicBezTo>
                    <a:pt x="30994" y="6797"/>
                    <a:pt x="47403" y="0"/>
                    <a:pt x="64513" y="0"/>
                  </a:cubicBezTo>
                  <a:close/>
                </a:path>
              </a:pathLst>
            </a:custGeom>
            <a:solidFill>
              <a:srgbClr val="FFB29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611938" cy="367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Fenomena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082504" y="643890"/>
            <a:ext cx="12122992" cy="70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Latar belakang masalah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38090" y="3497008"/>
            <a:ext cx="6120328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Terjadi keterlambatan di kegiatan penjemputan barang oleh angkutan tersier Kantor Pos Magetan 63300.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86641" y="6172151"/>
            <a:ext cx="7023225" cy="3086100"/>
            <a:chOff x="0" y="0"/>
            <a:chExt cx="1849738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49738" cy="812800"/>
            </a:xfrm>
            <a:custGeom>
              <a:avLst/>
              <a:gdLst/>
              <a:ahLst/>
              <a:cxnLst/>
              <a:rect r="r" b="b" t="t" l="l"/>
              <a:pathLst>
                <a:path h="812800" w="1849738">
                  <a:moveTo>
                    <a:pt x="0" y="0"/>
                  </a:moveTo>
                  <a:lnTo>
                    <a:pt x="1849738" y="0"/>
                  </a:lnTo>
                  <a:lnTo>
                    <a:pt x="184973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84973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dxx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838090" y="7127191"/>
            <a:ext cx="6173143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Keterlambatan tersebut mengakibatkan proses distribusi barang dari KC Magetan menuju KCU Madiun dan SPP Surabaya  terlambat.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890906" y="5774096"/>
            <a:ext cx="6120328" cy="1104377"/>
            <a:chOff x="0" y="0"/>
            <a:chExt cx="1611938" cy="29086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11938" cy="290865"/>
            </a:xfrm>
            <a:custGeom>
              <a:avLst/>
              <a:gdLst/>
              <a:ahLst/>
              <a:cxnLst/>
              <a:rect r="r" b="b" t="t" l="l"/>
              <a:pathLst>
                <a:path h="290865" w="1611938">
                  <a:moveTo>
                    <a:pt x="64513" y="0"/>
                  </a:moveTo>
                  <a:lnTo>
                    <a:pt x="1547426" y="0"/>
                  </a:lnTo>
                  <a:cubicBezTo>
                    <a:pt x="1564535" y="0"/>
                    <a:pt x="1580944" y="6797"/>
                    <a:pt x="1593043" y="18895"/>
                  </a:cubicBezTo>
                  <a:cubicBezTo>
                    <a:pt x="1605141" y="30994"/>
                    <a:pt x="1611938" y="47403"/>
                    <a:pt x="1611938" y="64513"/>
                  </a:cubicBezTo>
                  <a:lnTo>
                    <a:pt x="1611938" y="226352"/>
                  </a:lnTo>
                  <a:cubicBezTo>
                    <a:pt x="1611938" y="243462"/>
                    <a:pt x="1605141" y="259871"/>
                    <a:pt x="1593043" y="271969"/>
                  </a:cubicBezTo>
                  <a:cubicBezTo>
                    <a:pt x="1580944" y="284068"/>
                    <a:pt x="1564535" y="290865"/>
                    <a:pt x="1547426" y="290865"/>
                  </a:cubicBezTo>
                  <a:lnTo>
                    <a:pt x="64513" y="290865"/>
                  </a:lnTo>
                  <a:cubicBezTo>
                    <a:pt x="47403" y="290865"/>
                    <a:pt x="30994" y="284068"/>
                    <a:pt x="18895" y="271969"/>
                  </a:cubicBezTo>
                  <a:cubicBezTo>
                    <a:pt x="6797" y="259871"/>
                    <a:pt x="0" y="243462"/>
                    <a:pt x="0" y="226352"/>
                  </a:cubicBezTo>
                  <a:lnTo>
                    <a:pt x="0" y="64513"/>
                  </a:lnTo>
                  <a:cubicBezTo>
                    <a:pt x="0" y="47403"/>
                    <a:pt x="6797" y="30994"/>
                    <a:pt x="18895" y="18895"/>
                  </a:cubicBezTo>
                  <a:cubicBezTo>
                    <a:pt x="30994" y="6797"/>
                    <a:pt x="47403" y="0"/>
                    <a:pt x="64513" y="0"/>
                  </a:cubicBezTo>
                  <a:close/>
                </a:path>
              </a:pathLst>
            </a:custGeom>
            <a:solidFill>
              <a:srgbClr val="FFB29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611938" cy="367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Masalah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941965" y="8899476"/>
            <a:ext cx="61203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51D40"/>
                </a:solidFill>
                <a:latin typeface="Roboto Bold"/>
                <a:ea typeface="Roboto Bold"/>
                <a:cs typeface="Roboto Bold"/>
                <a:sym typeface="Roboto Bold"/>
              </a:rPr>
              <a:t>*Data diambil pada bulan Januari tahun 2024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878133" y="2227480"/>
            <a:ext cx="7023225" cy="1543050"/>
            <a:chOff x="0" y="0"/>
            <a:chExt cx="1849738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49738" cy="406400"/>
            </a:xfrm>
            <a:custGeom>
              <a:avLst/>
              <a:gdLst/>
              <a:ahLst/>
              <a:cxnLst/>
              <a:rect r="r" b="b" t="t" l="l"/>
              <a:pathLst>
                <a:path h="406400" w="1849738">
                  <a:moveTo>
                    <a:pt x="0" y="0"/>
                  </a:moveTo>
                  <a:lnTo>
                    <a:pt x="1849738" y="0"/>
                  </a:lnTo>
                  <a:lnTo>
                    <a:pt x="184973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84973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dxx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368138" y="1897331"/>
            <a:ext cx="3413135" cy="660298"/>
            <a:chOff x="0" y="0"/>
            <a:chExt cx="898933" cy="17390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98933" cy="173906"/>
            </a:xfrm>
            <a:custGeom>
              <a:avLst/>
              <a:gdLst/>
              <a:ahLst/>
              <a:cxnLst/>
              <a:rect r="r" b="b" t="t" l="l"/>
              <a:pathLst>
                <a:path h="173906" w="898933">
                  <a:moveTo>
                    <a:pt x="86953" y="0"/>
                  </a:moveTo>
                  <a:lnTo>
                    <a:pt x="811980" y="0"/>
                  </a:lnTo>
                  <a:cubicBezTo>
                    <a:pt x="860003" y="0"/>
                    <a:pt x="898933" y="38930"/>
                    <a:pt x="898933" y="86953"/>
                  </a:cubicBezTo>
                  <a:lnTo>
                    <a:pt x="898933" y="86953"/>
                  </a:lnTo>
                  <a:cubicBezTo>
                    <a:pt x="898933" y="110014"/>
                    <a:pt x="889772" y="132131"/>
                    <a:pt x="873465" y="148438"/>
                  </a:cubicBezTo>
                  <a:cubicBezTo>
                    <a:pt x="857158" y="164745"/>
                    <a:pt x="835041" y="173906"/>
                    <a:pt x="811980" y="173906"/>
                  </a:cubicBezTo>
                  <a:lnTo>
                    <a:pt x="86953" y="173906"/>
                  </a:lnTo>
                  <a:cubicBezTo>
                    <a:pt x="38930" y="173906"/>
                    <a:pt x="0" y="134976"/>
                    <a:pt x="0" y="86953"/>
                  </a:cubicBezTo>
                  <a:lnTo>
                    <a:pt x="0" y="86953"/>
                  </a:lnTo>
                  <a:cubicBezTo>
                    <a:pt x="0" y="38930"/>
                    <a:pt x="38930" y="0"/>
                    <a:pt x="86953" y="0"/>
                  </a:cubicBezTo>
                  <a:close/>
                </a:path>
              </a:pathLst>
            </a:custGeom>
            <a:solidFill>
              <a:srgbClr val="FFB29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898933" cy="231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Tujuan penelitian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878133" y="2694552"/>
            <a:ext cx="582422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51D40"/>
                </a:solidFill>
                <a:latin typeface="Roboto Bold"/>
                <a:ea typeface="Roboto Bold"/>
                <a:cs typeface="Roboto Bold"/>
                <a:sym typeface="Roboto Bold"/>
              </a:rPr>
              <a:t> Mencari rute terpendek 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51D4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600">
                <a:solidFill>
                  <a:srgbClr val="051D40"/>
                </a:solidFill>
                <a:latin typeface="Roboto Bold"/>
                <a:ea typeface="Roboto Bold"/>
                <a:cs typeface="Roboto Bold"/>
                <a:sym typeface="Roboto Bold"/>
              </a:rPr>
              <a:t>Mengetahui pengematan waktu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-1897441" y="8629072"/>
            <a:ext cx="3735531" cy="373553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7766" y="-1867766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82504" y="643890"/>
            <a:ext cx="12122992" cy="70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Landasan Teori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00525" y="964352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4737" y="2694731"/>
            <a:ext cx="7023225" cy="6563569"/>
            <a:chOff x="0" y="0"/>
            <a:chExt cx="1849738" cy="172867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49738" cy="1728677"/>
            </a:xfrm>
            <a:custGeom>
              <a:avLst/>
              <a:gdLst/>
              <a:ahLst/>
              <a:cxnLst/>
              <a:rect r="r" b="b" t="t" l="l"/>
              <a:pathLst>
                <a:path h="1728677" w="1849738">
                  <a:moveTo>
                    <a:pt x="0" y="0"/>
                  </a:moveTo>
                  <a:lnTo>
                    <a:pt x="1849738" y="0"/>
                  </a:lnTo>
                  <a:lnTo>
                    <a:pt x="1849738" y="1728677"/>
                  </a:lnTo>
                  <a:lnTo>
                    <a:pt x="0" y="17286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849738" cy="1766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dxx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026186" y="2142542"/>
            <a:ext cx="6120328" cy="1104377"/>
            <a:chOff x="0" y="0"/>
            <a:chExt cx="1611938" cy="29086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11938" cy="290865"/>
            </a:xfrm>
            <a:custGeom>
              <a:avLst/>
              <a:gdLst/>
              <a:ahLst/>
              <a:cxnLst/>
              <a:rect r="r" b="b" t="t" l="l"/>
              <a:pathLst>
                <a:path h="290865" w="1611938">
                  <a:moveTo>
                    <a:pt x="64513" y="0"/>
                  </a:moveTo>
                  <a:lnTo>
                    <a:pt x="1547426" y="0"/>
                  </a:lnTo>
                  <a:cubicBezTo>
                    <a:pt x="1564535" y="0"/>
                    <a:pt x="1580944" y="6797"/>
                    <a:pt x="1593043" y="18895"/>
                  </a:cubicBezTo>
                  <a:cubicBezTo>
                    <a:pt x="1605141" y="30994"/>
                    <a:pt x="1611938" y="47403"/>
                    <a:pt x="1611938" y="64513"/>
                  </a:cubicBezTo>
                  <a:lnTo>
                    <a:pt x="1611938" y="226352"/>
                  </a:lnTo>
                  <a:cubicBezTo>
                    <a:pt x="1611938" y="243462"/>
                    <a:pt x="1605141" y="259871"/>
                    <a:pt x="1593043" y="271969"/>
                  </a:cubicBezTo>
                  <a:cubicBezTo>
                    <a:pt x="1580944" y="284068"/>
                    <a:pt x="1564535" y="290865"/>
                    <a:pt x="1547426" y="290865"/>
                  </a:cubicBezTo>
                  <a:lnTo>
                    <a:pt x="64513" y="290865"/>
                  </a:lnTo>
                  <a:cubicBezTo>
                    <a:pt x="47403" y="290865"/>
                    <a:pt x="30994" y="284068"/>
                    <a:pt x="18895" y="271969"/>
                  </a:cubicBezTo>
                  <a:cubicBezTo>
                    <a:pt x="6797" y="259871"/>
                    <a:pt x="0" y="243462"/>
                    <a:pt x="0" y="226352"/>
                  </a:cubicBezTo>
                  <a:lnTo>
                    <a:pt x="0" y="64513"/>
                  </a:lnTo>
                  <a:cubicBezTo>
                    <a:pt x="0" y="47403"/>
                    <a:pt x="6797" y="30994"/>
                    <a:pt x="18895" y="18895"/>
                  </a:cubicBezTo>
                  <a:cubicBezTo>
                    <a:pt x="30994" y="6797"/>
                    <a:pt x="47403" y="0"/>
                    <a:pt x="64513" y="0"/>
                  </a:cubicBezTo>
                  <a:close/>
                </a:path>
              </a:pathLst>
            </a:custGeom>
            <a:solidFill>
              <a:srgbClr val="FFB29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1611938" cy="367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Rute Optimal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690037" y="2694731"/>
            <a:ext cx="7023225" cy="6563569"/>
            <a:chOff x="0" y="0"/>
            <a:chExt cx="1849738" cy="172867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49738" cy="1728677"/>
            </a:xfrm>
            <a:custGeom>
              <a:avLst/>
              <a:gdLst/>
              <a:ahLst/>
              <a:cxnLst/>
              <a:rect r="r" b="b" t="t" l="l"/>
              <a:pathLst>
                <a:path h="1728677" w="1849738">
                  <a:moveTo>
                    <a:pt x="0" y="0"/>
                  </a:moveTo>
                  <a:lnTo>
                    <a:pt x="1849738" y="0"/>
                  </a:lnTo>
                  <a:lnTo>
                    <a:pt x="1849738" y="1728677"/>
                  </a:lnTo>
                  <a:lnTo>
                    <a:pt x="0" y="17286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849738" cy="1766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dxx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141486" y="2142542"/>
            <a:ext cx="6120328" cy="1104377"/>
            <a:chOff x="0" y="0"/>
            <a:chExt cx="1611938" cy="29086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11938" cy="290865"/>
            </a:xfrm>
            <a:custGeom>
              <a:avLst/>
              <a:gdLst/>
              <a:ahLst/>
              <a:cxnLst/>
              <a:rect r="r" b="b" t="t" l="l"/>
              <a:pathLst>
                <a:path h="290865" w="1611938">
                  <a:moveTo>
                    <a:pt x="64513" y="0"/>
                  </a:moveTo>
                  <a:lnTo>
                    <a:pt x="1547426" y="0"/>
                  </a:lnTo>
                  <a:cubicBezTo>
                    <a:pt x="1564535" y="0"/>
                    <a:pt x="1580944" y="6797"/>
                    <a:pt x="1593043" y="18895"/>
                  </a:cubicBezTo>
                  <a:cubicBezTo>
                    <a:pt x="1605141" y="30994"/>
                    <a:pt x="1611938" y="47403"/>
                    <a:pt x="1611938" y="64513"/>
                  </a:cubicBezTo>
                  <a:lnTo>
                    <a:pt x="1611938" y="226352"/>
                  </a:lnTo>
                  <a:cubicBezTo>
                    <a:pt x="1611938" y="243462"/>
                    <a:pt x="1605141" y="259871"/>
                    <a:pt x="1593043" y="271969"/>
                  </a:cubicBezTo>
                  <a:cubicBezTo>
                    <a:pt x="1580944" y="284068"/>
                    <a:pt x="1564535" y="290865"/>
                    <a:pt x="1547426" y="290865"/>
                  </a:cubicBezTo>
                  <a:lnTo>
                    <a:pt x="64513" y="290865"/>
                  </a:lnTo>
                  <a:cubicBezTo>
                    <a:pt x="47403" y="290865"/>
                    <a:pt x="30994" y="284068"/>
                    <a:pt x="18895" y="271969"/>
                  </a:cubicBezTo>
                  <a:cubicBezTo>
                    <a:pt x="6797" y="259871"/>
                    <a:pt x="0" y="243462"/>
                    <a:pt x="0" y="226352"/>
                  </a:cubicBezTo>
                  <a:lnTo>
                    <a:pt x="0" y="64513"/>
                  </a:lnTo>
                  <a:cubicBezTo>
                    <a:pt x="0" y="47403"/>
                    <a:pt x="6797" y="30994"/>
                    <a:pt x="18895" y="18895"/>
                  </a:cubicBezTo>
                  <a:cubicBezTo>
                    <a:pt x="30994" y="6797"/>
                    <a:pt x="47403" y="0"/>
                    <a:pt x="64513" y="0"/>
                  </a:cubicBezTo>
                  <a:close/>
                </a:path>
              </a:pathLst>
            </a:custGeom>
            <a:solidFill>
              <a:srgbClr val="FFB29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1611938" cy="367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Ant Colony Optimization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46976" y="3974043"/>
            <a:ext cx="6278748" cy="3928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319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erujuk pada rute yang dapat memaksimalkan efisiensi dengan meminimalkan biaya, waktu tempuh, emisi karbon, dan memaksimalkan kepuasan pelanggan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(Zhang dkk., 2024).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062276" y="4536018"/>
            <a:ext cx="6278748" cy="280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Metode yang terinspirasi dari perliaku semut dalam menetapkan jalan terpendek berdasarkan kadar feromon yang terdapat di sebuah jalur (Ilwaru dkk., 2017).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7766" y="-1867766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20234" y="-1867766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5848" y="2744786"/>
            <a:ext cx="3889798" cy="1035451"/>
            <a:chOff x="0" y="0"/>
            <a:chExt cx="1024473" cy="2727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24473" cy="272712"/>
            </a:xfrm>
            <a:custGeom>
              <a:avLst/>
              <a:gdLst/>
              <a:ahLst/>
              <a:cxnLst/>
              <a:rect r="r" b="b" t="t" l="l"/>
              <a:pathLst>
                <a:path h="272712" w="1024473">
                  <a:moveTo>
                    <a:pt x="101506" y="0"/>
                  </a:moveTo>
                  <a:lnTo>
                    <a:pt x="922967" y="0"/>
                  </a:lnTo>
                  <a:cubicBezTo>
                    <a:pt x="949888" y="0"/>
                    <a:pt x="975707" y="10694"/>
                    <a:pt x="994743" y="29730"/>
                  </a:cubicBezTo>
                  <a:cubicBezTo>
                    <a:pt x="1013779" y="48767"/>
                    <a:pt x="1024473" y="74585"/>
                    <a:pt x="1024473" y="101506"/>
                  </a:cubicBezTo>
                  <a:lnTo>
                    <a:pt x="1024473" y="171205"/>
                  </a:lnTo>
                  <a:cubicBezTo>
                    <a:pt x="1024473" y="198127"/>
                    <a:pt x="1013779" y="223945"/>
                    <a:pt x="994743" y="242981"/>
                  </a:cubicBezTo>
                  <a:cubicBezTo>
                    <a:pt x="975707" y="262017"/>
                    <a:pt x="949888" y="272712"/>
                    <a:pt x="922967" y="272712"/>
                  </a:cubicBezTo>
                  <a:lnTo>
                    <a:pt x="101506" y="272712"/>
                  </a:lnTo>
                  <a:cubicBezTo>
                    <a:pt x="74585" y="272712"/>
                    <a:pt x="48767" y="262017"/>
                    <a:pt x="29730" y="242981"/>
                  </a:cubicBezTo>
                  <a:cubicBezTo>
                    <a:pt x="10694" y="223945"/>
                    <a:pt x="0" y="198127"/>
                    <a:pt x="0" y="171205"/>
                  </a:cubicBezTo>
                  <a:lnTo>
                    <a:pt x="0" y="101506"/>
                  </a:lnTo>
                  <a:cubicBezTo>
                    <a:pt x="0" y="74585"/>
                    <a:pt x="10694" y="48767"/>
                    <a:pt x="29730" y="29730"/>
                  </a:cubicBezTo>
                  <a:cubicBezTo>
                    <a:pt x="48767" y="10694"/>
                    <a:pt x="74585" y="0"/>
                    <a:pt x="1015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24473" cy="3203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Rute </a:t>
              </a:r>
              <a:r>
                <a:rPr lang="en-US" sz="2499">
                  <a:solidFill>
                    <a:srgbClr val="000000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existing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35848" y="4446988"/>
            <a:ext cx="3889798" cy="1064817"/>
            <a:chOff x="0" y="0"/>
            <a:chExt cx="1024473" cy="2804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24473" cy="280446"/>
            </a:xfrm>
            <a:custGeom>
              <a:avLst/>
              <a:gdLst/>
              <a:ahLst/>
              <a:cxnLst/>
              <a:rect r="r" b="b" t="t" l="l"/>
              <a:pathLst>
                <a:path h="280446" w="1024473">
                  <a:moveTo>
                    <a:pt x="101506" y="0"/>
                  </a:moveTo>
                  <a:lnTo>
                    <a:pt x="922967" y="0"/>
                  </a:lnTo>
                  <a:cubicBezTo>
                    <a:pt x="949888" y="0"/>
                    <a:pt x="975707" y="10694"/>
                    <a:pt x="994743" y="29730"/>
                  </a:cubicBezTo>
                  <a:cubicBezTo>
                    <a:pt x="1013779" y="48767"/>
                    <a:pt x="1024473" y="74585"/>
                    <a:pt x="1024473" y="101506"/>
                  </a:cubicBezTo>
                  <a:lnTo>
                    <a:pt x="1024473" y="178940"/>
                  </a:lnTo>
                  <a:cubicBezTo>
                    <a:pt x="1024473" y="235000"/>
                    <a:pt x="979028" y="280446"/>
                    <a:pt x="922967" y="280446"/>
                  </a:cubicBezTo>
                  <a:lnTo>
                    <a:pt x="101506" y="280446"/>
                  </a:lnTo>
                  <a:cubicBezTo>
                    <a:pt x="74585" y="280446"/>
                    <a:pt x="48767" y="269751"/>
                    <a:pt x="29730" y="250715"/>
                  </a:cubicBezTo>
                  <a:cubicBezTo>
                    <a:pt x="10694" y="231679"/>
                    <a:pt x="0" y="205861"/>
                    <a:pt x="0" y="178940"/>
                  </a:cubicBezTo>
                  <a:lnTo>
                    <a:pt x="0" y="101506"/>
                  </a:lnTo>
                  <a:cubicBezTo>
                    <a:pt x="0" y="74585"/>
                    <a:pt x="10694" y="48767"/>
                    <a:pt x="29730" y="29730"/>
                  </a:cubicBezTo>
                  <a:cubicBezTo>
                    <a:pt x="48767" y="10694"/>
                    <a:pt x="74585" y="0"/>
                    <a:pt x="1015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024473" cy="328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Terjadi keterlambatan 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3080747" y="3780238"/>
            <a:ext cx="0" cy="6667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135848" y="6178555"/>
            <a:ext cx="3889798" cy="1363659"/>
            <a:chOff x="0" y="0"/>
            <a:chExt cx="1024473" cy="3591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4473" cy="359153"/>
            </a:xfrm>
            <a:custGeom>
              <a:avLst/>
              <a:gdLst/>
              <a:ahLst/>
              <a:cxnLst/>
              <a:rect r="r" b="b" t="t" l="l"/>
              <a:pathLst>
                <a:path h="359153" w="1024473">
                  <a:moveTo>
                    <a:pt x="101506" y="0"/>
                  </a:moveTo>
                  <a:lnTo>
                    <a:pt x="922967" y="0"/>
                  </a:lnTo>
                  <a:cubicBezTo>
                    <a:pt x="949888" y="0"/>
                    <a:pt x="975707" y="10694"/>
                    <a:pt x="994743" y="29730"/>
                  </a:cubicBezTo>
                  <a:cubicBezTo>
                    <a:pt x="1013779" y="48767"/>
                    <a:pt x="1024473" y="74585"/>
                    <a:pt x="1024473" y="101506"/>
                  </a:cubicBezTo>
                  <a:lnTo>
                    <a:pt x="1024473" y="257647"/>
                  </a:lnTo>
                  <a:cubicBezTo>
                    <a:pt x="1024473" y="284568"/>
                    <a:pt x="1013779" y="310386"/>
                    <a:pt x="994743" y="329422"/>
                  </a:cubicBezTo>
                  <a:cubicBezTo>
                    <a:pt x="975707" y="348459"/>
                    <a:pt x="949888" y="359153"/>
                    <a:pt x="922967" y="359153"/>
                  </a:cubicBezTo>
                  <a:lnTo>
                    <a:pt x="101506" y="359153"/>
                  </a:lnTo>
                  <a:cubicBezTo>
                    <a:pt x="74585" y="359153"/>
                    <a:pt x="48767" y="348459"/>
                    <a:pt x="29730" y="329422"/>
                  </a:cubicBezTo>
                  <a:cubicBezTo>
                    <a:pt x="10694" y="310386"/>
                    <a:pt x="0" y="284568"/>
                    <a:pt x="0" y="257647"/>
                  </a:cubicBezTo>
                  <a:lnTo>
                    <a:pt x="0" y="101506"/>
                  </a:lnTo>
                  <a:cubicBezTo>
                    <a:pt x="0" y="74585"/>
                    <a:pt x="10694" y="48767"/>
                    <a:pt x="29730" y="29730"/>
                  </a:cubicBezTo>
                  <a:cubicBezTo>
                    <a:pt x="48767" y="10694"/>
                    <a:pt x="74585" y="0"/>
                    <a:pt x="1015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24473" cy="406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Analisis rute menggunakan metode 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3080747" y="5511805"/>
            <a:ext cx="0" cy="6667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6532111" y="6364256"/>
            <a:ext cx="3889798" cy="992256"/>
            <a:chOff x="0" y="0"/>
            <a:chExt cx="1024473" cy="26133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4473" cy="261335"/>
            </a:xfrm>
            <a:custGeom>
              <a:avLst/>
              <a:gdLst/>
              <a:ahLst/>
              <a:cxnLst/>
              <a:rect r="r" b="b" t="t" l="l"/>
              <a:pathLst>
                <a:path h="261335" w="1024473">
                  <a:moveTo>
                    <a:pt x="101506" y="0"/>
                  </a:moveTo>
                  <a:lnTo>
                    <a:pt x="922967" y="0"/>
                  </a:lnTo>
                  <a:cubicBezTo>
                    <a:pt x="949888" y="0"/>
                    <a:pt x="975707" y="10694"/>
                    <a:pt x="994743" y="29730"/>
                  </a:cubicBezTo>
                  <a:cubicBezTo>
                    <a:pt x="1013779" y="48767"/>
                    <a:pt x="1024473" y="74585"/>
                    <a:pt x="1024473" y="101506"/>
                  </a:cubicBezTo>
                  <a:lnTo>
                    <a:pt x="1024473" y="159829"/>
                  </a:lnTo>
                  <a:cubicBezTo>
                    <a:pt x="1024473" y="186750"/>
                    <a:pt x="1013779" y="212568"/>
                    <a:pt x="994743" y="231604"/>
                  </a:cubicBezTo>
                  <a:cubicBezTo>
                    <a:pt x="975707" y="250641"/>
                    <a:pt x="949888" y="261335"/>
                    <a:pt x="922967" y="261335"/>
                  </a:cubicBezTo>
                  <a:lnTo>
                    <a:pt x="101506" y="261335"/>
                  </a:lnTo>
                  <a:cubicBezTo>
                    <a:pt x="74585" y="261335"/>
                    <a:pt x="48767" y="250641"/>
                    <a:pt x="29730" y="231604"/>
                  </a:cubicBezTo>
                  <a:cubicBezTo>
                    <a:pt x="10694" y="212568"/>
                    <a:pt x="0" y="186750"/>
                    <a:pt x="0" y="159829"/>
                  </a:cubicBezTo>
                  <a:lnTo>
                    <a:pt x="0" y="101506"/>
                  </a:lnTo>
                  <a:cubicBezTo>
                    <a:pt x="0" y="74585"/>
                    <a:pt x="10694" y="48767"/>
                    <a:pt x="29730" y="29730"/>
                  </a:cubicBezTo>
                  <a:cubicBezTo>
                    <a:pt x="48767" y="10694"/>
                    <a:pt x="74585" y="0"/>
                    <a:pt x="1015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024473" cy="308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Perbandingan rute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5025646" y="6860384"/>
            <a:ext cx="150646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3" id="23"/>
          <p:cNvGrpSpPr/>
          <p:nvPr/>
        </p:nvGrpSpPr>
        <p:grpSpPr>
          <a:xfrm rot="0">
            <a:off x="6532111" y="4446988"/>
            <a:ext cx="3889798" cy="1064817"/>
            <a:chOff x="0" y="0"/>
            <a:chExt cx="1024473" cy="28044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24473" cy="280446"/>
            </a:xfrm>
            <a:custGeom>
              <a:avLst/>
              <a:gdLst/>
              <a:ahLst/>
              <a:cxnLst/>
              <a:rect r="r" b="b" t="t" l="l"/>
              <a:pathLst>
                <a:path h="280446" w="1024473">
                  <a:moveTo>
                    <a:pt x="101506" y="0"/>
                  </a:moveTo>
                  <a:lnTo>
                    <a:pt x="922967" y="0"/>
                  </a:lnTo>
                  <a:cubicBezTo>
                    <a:pt x="949888" y="0"/>
                    <a:pt x="975707" y="10694"/>
                    <a:pt x="994743" y="29730"/>
                  </a:cubicBezTo>
                  <a:cubicBezTo>
                    <a:pt x="1013779" y="48767"/>
                    <a:pt x="1024473" y="74585"/>
                    <a:pt x="1024473" y="101506"/>
                  </a:cubicBezTo>
                  <a:lnTo>
                    <a:pt x="1024473" y="178940"/>
                  </a:lnTo>
                  <a:cubicBezTo>
                    <a:pt x="1024473" y="235000"/>
                    <a:pt x="979028" y="280446"/>
                    <a:pt x="922967" y="280446"/>
                  </a:cubicBezTo>
                  <a:lnTo>
                    <a:pt x="101506" y="280446"/>
                  </a:lnTo>
                  <a:cubicBezTo>
                    <a:pt x="74585" y="280446"/>
                    <a:pt x="48767" y="269751"/>
                    <a:pt x="29730" y="250715"/>
                  </a:cubicBezTo>
                  <a:cubicBezTo>
                    <a:pt x="10694" y="231679"/>
                    <a:pt x="0" y="205861"/>
                    <a:pt x="0" y="178940"/>
                  </a:cubicBezTo>
                  <a:lnTo>
                    <a:pt x="0" y="101506"/>
                  </a:lnTo>
                  <a:cubicBezTo>
                    <a:pt x="0" y="74585"/>
                    <a:pt x="10694" y="48767"/>
                    <a:pt x="29730" y="29730"/>
                  </a:cubicBezTo>
                  <a:cubicBezTo>
                    <a:pt x="48767" y="10694"/>
                    <a:pt x="74585" y="0"/>
                    <a:pt x="1015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024473" cy="328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Penetapan rute terbaik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V="true">
            <a:off x="8477010" y="5511805"/>
            <a:ext cx="0" cy="8524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11641108" y="1867766"/>
            <a:ext cx="0" cy="78686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13865128" y="1028700"/>
            <a:ext cx="2282402" cy="1035451"/>
            <a:chOff x="0" y="0"/>
            <a:chExt cx="601127" cy="27271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01127" cy="272712"/>
            </a:xfrm>
            <a:custGeom>
              <a:avLst/>
              <a:gdLst/>
              <a:ahLst/>
              <a:cxnLst/>
              <a:rect r="r" b="b" t="t" l="l"/>
              <a:pathLst>
                <a:path h="272712" w="601127">
                  <a:moveTo>
                    <a:pt x="300563" y="0"/>
                  </a:moveTo>
                  <a:cubicBezTo>
                    <a:pt x="134567" y="0"/>
                    <a:pt x="0" y="61049"/>
                    <a:pt x="0" y="136356"/>
                  </a:cubicBezTo>
                  <a:cubicBezTo>
                    <a:pt x="0" y="211663"/>
                    <a:pt x="134567" y="272712"/>
                    <a:pt x="300563" y="272712"/>
                  </a:cubicBezTo>
                  <a:cubicBezTo>
                    <a:pt x="466560" y="272712"/>
                    <a:pt x="601127" y="211663"/>
                    <a:pt x="601127" y="136356"/>
                  </a:cubicBezTo>
                  <a:cubicBezTo>
                    <a:pt x="601127" y="61049"/>
                    <a:pt x="466560" y="0"/>
                    <a:pt x="3005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56356" y="-22058"/>
              <a:ext cx="488415" cy="269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Mulai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860505" y="2603475"/>
            <a:ext cx="4291647" cy="992256"/>
            <a:chOff x="0" y="0"/>
            <a:chExt cx="1130310" cy="26133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30310" cy="261335"/>
            </a:xfrm>
            <a:custGeom>
              <a:avLst/>
              <a:gdLst/>
              <a:ahLst/>
              <a:cxnLst/>
              <a:rect r="r" b="b" t="t" l="l"/>
              <a:pathLst>
                <a:path h="261335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61335"/>
                  </a:lnTo>
                  <a:lnTo>
                    <a:pt x="0" y="2613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130310" cy="308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Studi lapangan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3082504" y="498071"/>
            <a:ext cx="12122992" cy="70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Kerangka Pemikiran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2860505" y="4138656"/>
            <a:ext cx="4291647" cy="992256"/>
            <a:chOff x="0" y="0"/>
            <a:chExt cx="1130310" cy="26133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30310" cy="261335"/>
            </a:xfrm>
            <a:custGeom>
              <a:avLst/>
              <a:gdLst/>
              <a:ahLst/>
              <a:cxnLst/>
              <a:rect r="r" b="b" t="t" l="l"/>
              <a:pathLst>
                <a:path h="261335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61335"/>
                  </a:lnTo>
                  <a:lnTo>
                    <a:pt x="0" y="2613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1130310" cy="308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Studi pustaka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860505" y="5673837"/>
            <a:ext cx="4291647" cy="992256"/>
            <a:chOff x="0" y="0"/>
            <a:chExt cx="1130310" cy="26133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30310" cy="261335"/>
            </a:xfrm>
            <a:custGeom>
              <a:avLst/>
              <a:gdLst/>
              <a:ahLst/>
              <a:cxnLst/>
              <a:rect r="r" b="b" t="t" l="l"/>
              <a:pathLst>
                <a:path h="261335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61335"/>
                  </a:lnTo>
                  <a:lnTo>
                    <a:pt x="0" y="2613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1130310" cy="308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Perumusan masalah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860505" y="7209018"/>
            <a:ext cx="4291647" cy="992256"/>
            <a:chOff x="0" y="0"/>
            <a:chExt cx="1130310" cy="26133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30310" cy="261335"/>
            </a:xfrm>
            <a:custGeom>
              <a:avLst/>
              <a:gdLst/>
              <a:ahLst/>
              <a:cxnLst/>
              <a:rect r="r" b="b" t="t" l="l"/>
              <a:pathLst>
                <a:path h="261335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61335"/>
                  </a:lnTo>
                  <a:lnTo>
                    <a:pt x="0" y="2613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1130310" cy="308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Tujuan penelitian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2860505" y="8744199"/>
            <a:ext cx="4291647" cy="992256"/>
            <a:chOff x="0" y="0"/>
            <a:chExt cx="1130310" cy="26133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130310" cy="261335"/>
            </a:xfrm>
            <a:custGeom>
              <a:avLst/>
              <a:gdLst/>
              <a:ahLst/>
              <a:cxnLst/>
              <a:rect r="r" b="b" t="t" l="l"/>
              <a:pathLst>
                <a:path h="261335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61335"/>
                  </a:lnTo>
                  <a:lnTo>
                    <a:pt x="0" y="2613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1130310" cy="308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Pengumpulan data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>
            <a:off x="15006329" y="2064151"/>
            <a:ext cx="0" cy="5393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>
            <a:off x="15006329" y="3595731"/>
            <a:ext cx="0" cy="5429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" id="49"/>
          <p:cNvSpPr/>
          <p:nvPr/>
        </p:nvSpPr>
        <p:spPr>
          <a:xfrm flipH="true">
            <a:off x="15004528" y="5130912"/>
            <a:ext cx="1801" cy="5411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0" id="50"/>
          <p:cNvSpPr/>
          <p:nvPr/>
        </p:nvSpPr>
        <p:spPr>
          <a:xfrm flipH="true">
            <a:off x="15004526" y="6665193"/>
            <a:ext cx="1801" cy="5411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 flipH="true">
            <a:off x="15004525" y="8199473"/>
            <a:ext cx="1801" cy="5411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2" id="52"/>
          <p:cNvGrpSpPr/>
          <p:nvPr/>
        </p:nvGrpSpPr>
        <p:grpSpPr>
          <a:xfrm rot="0">
            <a:off x="747857" y="9643525"/>
            <a:ext cx="1286950" cy="1286950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7766" y="-1867766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7857" y="9643525"/>
            <a:ext cx="1286950" cy="12869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12374" y="1705254"/>
            <a:ext cx="2282402" cy="814134"/>
            <a:chOff x="0" y="0"/>
            <a:chExt cx="601127" cy="2144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1127" cy="214422"/>
            </a:xfrm>
            <a:custGeom>
              <a:avLst/>
              <a:gdLst/>
              <a:ahLst/>
              <a:cxnLst/>
              <a:rect r="r" b="b" t="t" l="l"/>
              <a:pathLst>
                <a:path h="214422" w="601127">
                  <a:moveTo>
                    <a:pt x="300563" y="0"/>
                  </a:moveTo>
                  <a:cubicBezTo>
                    <a:pt x="134567" y="0"/>
                    <a:pt x="0" y="48000"/>
                    <a:pt x="0" y="107211"/>
                  </a:cubicBezTo>
                  <a:cubicBezTo>
                    <a:pt x="0" y="166422"/>
                    <a:pt x="134567" y="214422"/>
                    <a:pt x="300563" y="214422"/>
                  </a:cubicBezTo>
                  <a:cubicBezTo>
                    <a:pt x="466560" y="214422"/>
                    <a:pt x="601127" y="166422"/>
                    <a:pt x="601127" y="107211"/>
                  </a:cubicBezTo>
                  <a:cubicBezTo>
                    <a:pt x="601127" y="48000"/>
                    <a:pt x="466560" y="0"/>
                    <a:pt x="3005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56356" y="-27523"/>
              <a:ext cx="488415" cy="221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Mulai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707752" y="2943437"/>
            <a:ext cx="4291647" cy="780171"/>
            <a:chOff x="0" y="0"/>
            <a:chExt cx="1130310" cy="2054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30310" cy="205477"/>
            </a:xfrm>
            <a:custGeom>
              <a:avLst/>
              <a:gdLst/>
              <a:ahLst/>
              <a:cxnLst/>
              <a:rect r="r" b="b" t="t" l="l"/>
              <a:pathLst>
                <a:path h="205477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05477"/>
                  </a:lnTo>
                  <a:lnTo>
                    <a:pt x="0" y="20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130310" cy="25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Tujuan wawancara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707752" y="4150489"/>
            <a:ext cx="4291647" cy="780171"/>
            <a:chOff x="0" y="0"/>
            <a:chExt cx="1130310" cy="20547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30310" cy="205477"/>
            </a:xfrm>
            <a:custGeom>
              <a:avLst/>
              <a:gdLst/>
              <a:ahLst/>
              <a:cxnLst/>
              <a:rect r="r" b="b" t="t" l="l"/>
              <a:pathLst>
                <a:path h="205477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05477"/>
                  </a:lnTo>
                  <a:lnTo>
                    <a:pt x="0" y="20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130310" cy="25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Pemilihan narasumber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707752" y="5357540"/>
            <a:ext cx="4291647" cy="780171"/>
            <a:chOff x="0" y="0"/>
            <a:chExt cx="1130310" cy="20547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30310" cy="205477"/>
            </a:xfrm>
            <a:custGeom>
              <a:avLst/>
              <a:gdLst/>
              <a:ahLst/>
              <a:cxnLst/>
              <a:rect r="r" b="b" t="t" l="l"/>
              <a:pathLst>
                <a:path h="205477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05477"/>
                  </a:lnTo>
                  <a:lnTo>
                    <a:pt x="0" y="20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130310" cy="25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Wawancara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707752" y="6564592"/>
            <a:ext cx="4291647" cy="780171"/>
            <a:chOff x="0" y="0"/>
            <a:chExt cx="1130310" cy="2054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30310" cy="205477"/>
            </a:xfrm>
            <a:custGeom>
              <a:avLst/>
              <a:gdLst/>
              <a:ahLst/>
              <a:cxnLst/>
              <a:rect r="r" b="b" t="t" l="l"/>
              <a:pathLst>
                <a:path h="205477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05477"/>
                  </a:lnTo>
                  <a:lnTo>
                    <a:pt x="0" y="20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130310" cy="25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Analisis data wawancara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707752" y="7771643"/>
            <a:ext cx="4291647" cy="780171"/>
            <a:chOff x="0" y="0"/>
            <a:chExt cx="1130310" cy="20547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30310" cy="205477"/>
            </a:xfrm>
            <a:custGeom>
              <a:avLst/>
              <a:gdLst/>
              <a:ahLst/>
              <a:cxnLst/>
              <a:rect r="r" b="b" t="t" l="l"/>
              <a:pathLst>
                <a:path h="205477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05477"/>
                  </a:lnTo>
                  <a:lnTo>
                    <a:pt x="0" y="20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130310" cy="25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Dokumentasi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5853575" y="2519388"/>
            <a:ext cx="0" cy="4240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5853575" y="3723608"/>
            <a:ext cx="0" cy="4268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H="true">
            <a:off x="5851774" y="4930660"/>
            <a:ext cx="1801" cy="4254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flipH="true">
            <a:off x="5851773" y="6137004"/>
            <a:ext cx="1801" cy="4254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>
            <a:off x="5851771" y="7343347"/>
            <a:ext cx="1801" cy="4254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>
            <a:off x="5851771" y="8551895"/>
            <a:ext cx="1801" cy="4254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5" id="35"/>
          <p:cNvGrpSpPr/>
          <p:nvPr/>
        </p:nvGrpSpPr>
        <p:grpSpPr>
          <a:xfrm rot="0">
            <a:off x="4712374" y="8977440"/>
            <a:ext cx="2282402" cy="814134"/>
            <a:chOff x="0" y="0"/>
            <a:chExt cx="601127" cy="21442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01127" cy="214422"/>
            </a:xfrm>
            <a:custGeom>
              <a:avLst/>
              <a:gdLst/>
              <a:ahLst/>
              <a:cxnLst/>
              <a:rect r="r" b="b" t="t" l="l"/>
              <a:pathLst>
                <a:path h="214422" w="601127">
                  <a:moveTo>
                    <a:pt x="300563" y="0"/>
                  </a:moveTo>
                  <a:cubicBezTo>
                    <a:pt x="134567" y="0"/>
                    <a:pt x="0" y="48000"/>
                    <a:pt x="0" y="107211"/>
                  </a:cubicBezTo>
                  <a:cubicBezTo>
                    <a:pt x="0" y="166422"/>
                    <a:pt x="134567" y="214422"/>
                    <a:pt x="300563" y="214422"/>
                  </a:cubicBezTo>
                  <a:cubicBezTo>
                    <a:pt x="466560" y="214422"/>
                    <a:pt x="601127" y="166422"/>
                    <a:pt x="601127" y="107211"/>
                  </a:cubicBezTo>
                  <a:cubicBezTo>
                    <a:pt x="601127" y="48000"/>
                    <a:pt x="466560" y="0"/>
                    <a:pt x="3005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56356" y="-27523"/>
              <a:ext cx="488415" cy="221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Selesai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9144000" y="1855924"/>
            <a:ext cx="0" cy="801890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11282162" y="1520744"/>
            <a:ext cx="2260909" cy="806467"/>
            <a:chOff x="0" y="0"/>
            <a:chExt cx="601127" cy="21442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01127" cy="214422"/>
            </a:xfrm>
            <a:custGeom>
              <a:avLst/>
              <a:gdLst/>
              <a:ahLst/>
              <a:cxnLst/>
              <a:rect r="r" b="b" t="t" l="l"/>
              <a:pathLst>
                <a:path h="214422" w="601127">
                  <a:moveTo>
                    <a:pt x="300563" y="0"/>
                  </a:moveTo>
                  <a:cubicBezTo>
                    <a:pt x="134567" y="0"/>
                    <a:pt x="0" y="48000"/>
                    <a:pt x="0" y="107211"/>
                  </a:cubicBezTo>
                  <a:cubicBezTo>
                    <a:pt x="0" y="166422"/>
                    <a:pt x="134567" y="214422"/>
                    <a:pt x="300563" y="214422"/>
                  </a:cubicBezTo>
                  <a:cubicBezTo>
                    <a:pt x="466560" y="214422"/>
                    <a:pt x="601127" y="166422"/>
                    <a:pt x="601127" y="107211"/>
                  </a:cubicBezTo>
                  <a:cubicBezTo>
                    <a:pt x="601127" y="48000"/>
                    <a:pt x="466560" y="0"/>
                    <a:pt x="3005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56356" y="-27523"/>
              <a:ext cx="488415" cy="221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Mulai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287000" y="2694111"/>
            <a:ext cx="4251232" cy="772824"/>
            <a:chOff x="0" y="0"/>
            <a:chExt cx="1130310" cy="20547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130310" cy="205477"/>
            </a:xfrm>
            <a:custGeom>
              <a:avLst/>
              <a:gdLst/>
              <a:ahLst/>
              <a:cxnLst/>
              <a:rect r="r" b="b" t="t" l="l"/>
              <a:pathLst>
                <a:path h="205477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05477"/>
                  </a:lnTo>
                  <a:lnTo>
                    <a:pt x="0" y="20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130310" cy="25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Inisiasi nilai variabel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287000" y="3889796"/>
            <a:ext cx="4251232" cy="772824"/>
            <a:chOff x="0" y="0"/>
            <a:chExt cx="1130310" cy="20547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130310" cy="205477"/>
            </a:xfrm>
            <a:custGeom>
              <a:avLst/>
              <a:gdLst/>
              <a:ahLst/>
              <a:cxnLst/>
              <a:rect r="r" b="b" t="t" l="l"/>
              <a:pathLst>
                <a:path h="205477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05477"/>
                  </a:lnTo>
                  <a:lnTo>
                    <a:pt x="0" y="20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1130310" cy="25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Menghitung probabilitas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0287000" y="5085481"/>
            <a:ext cx="4251232" cy="772824"/>
            <a:chOff x="0" y="0"/>
            <a:chExt cx="1130310" cy="20547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130310" cy="205477"/>
            </a:xfrm>
            <a:custGeom>
              <a:avLst/>
              <a:gdLst/>
              <a:ahLst/>
              <a:cxnLst/>
              <a:rect r="r" b="b" t="t" l="l"/>
              <a:pathLst>
                <a:path h="205477" w="1130310">
                  <a:moveTo>
                    <a:pt x="0" y="0"/>
                  </a:moveTo>
                  <a:lnTo>
                    <a:pt x="1130310" y="0"/>
                  </a:lnTo>
                  <a:lnTo>
                    <a:pt x="1130310" y="205477"/>
                  </a:lnTo>
                  <a:lnTo>
                    <a:pt x="0" y="20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1130310" cy="25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Pembaruan feromon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947671" y="6279062"/>
            <a:ext cx="2817101" cy="2288352"/>
            <a:chOff x="0" y="0"/>
            <a:chExt cx="812800" cy="660244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660244"/>
            </a:xfrm>
            <a:custGeom>
              <a:avLst/>
              <a:gdLst/>
              <a:ahLst/>
              <a:cxnLst/>
              <a:rect r="r" b="b" t="t" l="l"/>
              <a:pathLst>
                <a:path h="660244" w="812800">
                  <a:moveTo>
                    <a:pt x="406400" y="0"/>
                  </a:moveTo>
                  <a:lnTo>
                    <a:pt x="812800" y="330122"/>
                  </a:lnTo>
                  <a:lnTo>
                    <a:pt x="406400" y="660244"/>
                  </a:lnTo>
                  <a:lnTo>
                    <a:pt x="0" y="33012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139700" y="65854"/>
              <a:ext cx="533400" cy="480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Mencapai iterasi maksimum?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1225767" y="8985107"/>
            <a:ext cx="2260909" cy="806467"/>
            <a:chOff x="0" y="0"/>
            <a:chExt cx="601127" cy="214422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01127" cy="214422"/>
            </a:xfrm>
            <a:custGeom>
              <a:avLst/>
              <a:gdLst/>
              <a:ahLst/>
              <a:cxnLst/>
              <a:rect r="r" b="b" t="t" l="l"/>
              <a:pathLst>
                <a:path h="214422" w="601127">
                  <a:moveTo>
                    <a:pt x="300563" y="0"/>
                  </a:moveTo>
                  <a:cubicBezTo>
                    <a:pt x="134567" y="0"/>
                    <a:pt x="0" y="48000"/>
                    <a:pt x="0" y="107211"/>
                  </a:cubicBezTo>
                  <a:cubicBezTo>
                    <a:pt x="0" y="166422"/>
                    <a:pt x="134567" y="214422"/>
                    <a:pt x="300563" y="214422"/>
                  </a:cubicBezTo>
                  <a:cubicBezTo>
                    <a:pt x="466560" y="214422"/>
                    <a:pt x="601127" y="166422"/>
                    <a:pt x="601127" y="107211"/>
                  </a:cubicBezTo>
                  <a:cubicBezTo>
                    <a:pt x="601127" y="48000"/>
                    <a:pt x="466560" y="0"/>
                    <a:pt x="3005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56356" y="-27523"/>
              <a:ext cx="488415" cy="221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Selesai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 flipH="true">
            <a:off x="12412616" y="2327212"/>
            <a:ext cx="0" cy="3668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8" id="58"/>
          <p:cNvSpPr/>
          <p:nvPr/>
        </p:nvSpPr>
        <p:spPr>
          <a:xfrm>
            <a:off x="12412616" y="3466935"/>
            <a:ext cx="0" cy="4228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9" id="59"/>
          <p:cNvSpPr/>
          <p:nvPr/>
        </p:nvSpPr>
        <p:spPr>
          <a:xfrm>
            <a:off x="12384636" y="4634640"/>
            <a:ext cx="27980" cy="4508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" id="60"/>
          <p:cNvSpPr/>
          <p:nvPr/>
        </p:nvSpPr>
        <p:spPr>
          <a:xfrm>
            <a:off x="12356221" y="5816334"/>
            <a:ext cx="0" cy="46272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1" id="61"/>
          <p:cNvSpPr/>
          <p:nvPr/>
        </p:nvSpPr>
        <p:spPr>
          <a:xfrm flipH="true">
            <a:off x="12356221" y="8567414"/>
            <a:ext cx="0" cy="4176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2" id="62"/>
          <p:cNvSpPr txBox="true"/>
          <p:nvPr/>
        </p:nvSpPr>
        <p:spPr>
          <a:xfrm rot="0">
            <a:off x="12142126" y="8562889"/>
            <a:ext cx="1400944" cy="37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  <a:spcBef>
                <a:spcPct val="0"/>
              </a:spcBef>
            </a:pPr>
            <a:r>
              <a:rPr lang="en-US" sz="217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Ya</a:t>
            </a:r>
          </a:p>
        </p:txBody>
      </p:sp>
      <p:sp>
        <p:nvSpPr>
          <p:cNvPr name="AutoShape 63" id="63"/>
          <p:cNvSpPr/>
          <p:nvPr/>
        </p:nvSpPr>
        <p:spPr>
          <a:xfrm>
            <a:off x="13764772" y="7423238"/>
            <a:ext cx="16368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" id="64"/>
          <p:cNvSpPr/>
          <p:nvPr/>
        </p:nvSpPr>
        <p:spPr>
          <a:xfrm flipV="true">
            <a:off x="15401611" y="3091486"/>
            <a:ext cx="0" cy="43317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 flipH="true" flipV="true">
            <a:off x="14538232" y="3080523"/>
            <a:ext cx="863379" cy="109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6" id="66"/>
          <p:cNvSpPr txBox="true"/>
          <p:nvPr/>
        </p:nvSpPr>
        <p:spPr>
          <a:xfrm rot="0">
            <a:off x="13543071" y="6907052"/>
            <a:ext cx="1400944" cy="37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  <a:spcBef>
                <a:spcPct val="0"/>
              </a:spcBef>
            </a:pPr>
            <a:r>
              <a:rPr lang="en-US" sz="2179">
                <a:solidFill>
                  <a:srgbClr val="051D40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2785604" y="530320"/>
            <a:ext cx="6358396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Pengumpulan data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9144000" y="530320"/>
            <a:ext cx="6358396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Pengolahan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082504" y="3977005"/>
            <a:ext cx="12122992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Sekian</a:t>
            </a:r>
          </a:p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51D4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DAGK_jO4NW0</dc:identifier>
  <dcterms:modified xsi:type="dcterms:W3CDTF">2011-08-01T06:04:30Z</dcterms:modified>
  <cp:revision>1</cp:revision>
  <dc:title>Penentuan rute terpendek angkutan tersier di Kantor Pos Cabang Magetan 63300 menggunakan metode Ant Colony Optimization</dc:title>
</cp:coreProperties>
</file>