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Inter SemiBold"/>
      <p:regular r:id="rId47"/>
      <p:bold r:id="rId48"/>
    </p:embeddedFont>
    <p:embeddedFont>
      <p:font typeface="Maven Pro SemiBold"/>
      <p:regular r:id="rId49"/>
      <p:bold r:id="rId50"/>
    </p:embeddedFont>
    <p:embeddedFont>
      <p:font typeface="Inter"/>
      <p:regular r:id="rId51"/>
      <p:bold r:id="rId52"/>
    </p:embeddedFont>
    <p:embeddedFont>
      <p:font typeface="Inter Medium"/>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5" roundtripDataSignature="AMtx7mhaAcuXvxTLMPlloSYPESA6QljH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InterSemiBold-bold.fntdata"/><Relationship Id="rId47" Type="http://schemas.openxmlformats.org/officeDocument/2006/relationships/font" Target="fonts/InterSemiBold-regular.fntdata"/><Relationship Id="rId49" Type="http://schemas.openxmlformats.org/officeDocument/2006/relationships/font" Target="fonts/MavenProSemiBo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Inter-regular.fntdata"/><Relationship Id="rId50" Type="http://schemas.openxmlformats.org/officeDocument/2006/relationships/font" Target="fonts/MavenProSemiBold-bold.fntdata"/><Relationship Id="rId53" Type="http://schemas.openxmlformats.org/officeDocument/2006/relationships/font" Target="fonts/InterMedium-regular.fntdata"/><Relationship Id="rId52" Type="http://schemas.openxmlformats.org/officeDocument/2006/relationships/font" Target="fonts/Inter-bold.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InterMedium-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bbedc844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13bbedc8447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bbedc844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13bbedc8447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bbedc844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3bbedc8447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bbedc844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13bbedc8447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bbedc844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13bbedc8447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bbedc844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3bbedc8447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bbedc844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3bbedc8447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bbedc844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3bbedc8447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bbedc844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13bbedc8447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Section list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bbedc844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13bbedc8447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3bbedc844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13bbedc8447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3bbedc844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13bbedc8447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3bbedc844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13bbedc844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3bbedc844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13bbedc8447_2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3bbedc8447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13bbedc8447_2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bbedc8447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13bbedc8447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3bbedc8447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13bbedc8447_2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3bbedc8447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13bbedc8447_2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3bbedc8447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13bbedc8447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3bbedc8447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13bbedc8447_2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3be585505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13be5855055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3be58550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13be585505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3bfa56ac0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13bfa56ac05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3bfa56ac0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13bfa56ac05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3690a2363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g13690a2363a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3bfa56ac0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g13bfa56ac05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bbedc84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3bbedc844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bbedc844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3bbedc8447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bbedc844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3bbedc844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 name="Shape 20"/>
        <p:cNvGrpSpPr/>
        <p:nvPr/>
      </p:nvGrpSpPr>
      <p:grpSpPr>
        <a:xfrm>
          <a:off x="0" y="0"/>
          <a:ext cx="0" cy="0"/>
          <a:chOff x="0" y="0"/>
          <a:chExt cx="0" cy="0"/>
        </a:xfrm>
      </p:grpSpPr>
      <p:sp>
        <p:nvSpPr>
          <p:cNvPr id="21" name="Google Shape;21;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5.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1209950"/>
            <a:ext cx="4200600" cy="926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90"/>
              <a:buNone/>
            </a:pPr>
            <a:r>
              <a:rPr lang="en"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55" name="Google Shape;55;p1"/>
          <p:cNvSpPr txBox="1"/>
          <p:nvPr>
            <p:ph idx="1" type="subTitle"/>
          </p:nvPr>
        </p:nvSpPr>
        <p:spPr>
          <a:xfrm>
            <a:off x="311700" y="3547100"/>
            <a:ext cx="4619400" cy="58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
          <p:cNvCxnSpPr/>
          <p:nvPr/>
        </p:nvCxnSpPr>
        <p:spPr>
          <a:xfrm>
            <a:off x="384025" y="4219296"/>
            <a:ext cx="1289400" cy="0"/>
          </a:xfrm>
          <a:prstGeom prst="straightConnector1">
            <a:avLst/>
          </a:prstGeom>
          <a:noFill/>
          <a:ln cap="flat" cmpd="sng" w="9525">
            <a:solidFill>
              <a:srgbClr val="A338EB"/>
            </a:solidFill>
            <a:prstDash val="solid"/>
            <a:round/>
            <a:headEnd len="sm" w="sm" type="none"/>
            <a:tailEnd len="sm" w="sm" type="none"/>
          </a:ln>
        </p:spPr>
      </p:cxnSp>
      <p:sp>
        <p:nvSpPr>
          <p:cNvPr id="57" name="Google Shape;57;p1"/>
          <p:cNvSpPr txBox="1"/>
          <p:nvPr>
            <p:ph idx="1" type="subTitle"/>
          </p:nvPr>
        </p:nvSpPr>
        <p:spPr>
          <a:xfrm>
            <a:off x="311700" y="2403875"/>
            <a:ext cx="4619400" cy="98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Nomor Kelompok:  4</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 Mentor: Diajeng Ciptaning Ayu</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 Kelompok:</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Dwi Ahmad Dzulhijjah</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Rizal Fadia Al Fikri</a:t>
            </a:r>
            <a:endParaRPr sz="1800">
              <a:solidFill>
                <a:schemeClr val="lt1"/>
              </a:solidFill>
              <a:latin typeface="Inter SemiBold"/>
              <a:ea typeface="Inter SemiBold"/>
              <a:cs typeface="Inter SemiBold"/>
              <a:sym typeface="Inter SemiBold"/>
            </a:endParaRPr>
          </a:p>
        </p:txBody>
      </p:sp>
      <p:sp>
        <p:nvSpPr>
          <p:cNvPr id="58" name="Google Shape;58;p1"/>
          <p:cNvSpPr txBox="1"/>
          <p:nvPr>
            <p:ph idx="1" type="subTitle"/>
          </p:nvPr>
        </p:nvSpPr>
        <p:spPr>
          <a:xfrm>
            <a:off x="311700" y="4281925"/>
            <a:ext cx="3227400" cy="5823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Program Studi Independen Bersertifikat</a:t>
            </a:r>
            <a:endParaRPr b="1" sz="1100">
              <a:solidFill>
                <a:srgbClr val="F4F0FF"/>
              </a:solidFill>
              <a:latin typeface="Inter"/>
              <a:ea typeface="Inter"/>
              <a:cs typeface="Inter"/>
              <a:sym typeface="Inter"/>
            </a:endParaRPr>
          </a:p>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Zenius Bersama Kampus Merdeka</a:t>
            </a:r>
            <a:endParaRPr b="1" sz="1100">
              <a:solidFill>
                <a:srgbClr val="F4F0FF"/>
              </a:solidFill>
              <a:latin typeface="Inter"/>
              <a:ea typeface="Inter"/>
              <a:cs typeface="Inter"/>
              <a:sym typeface="Inter"/>
            </a:endParaRPr>
          </a:p>
        </p:txBody>
      </p:sp>
      <p:pic>
        <p:nvPicPr>
          <p:cNvPr id="59" name="Google Shape;59;p1"/>
          <p:cNvPicPr preferRelativeResize="0"/>
          <p:nvPr/>
        </p:nvPicPr>
        <p:blipFill rotWithShape="1">
          <a:blip r:embed="rId3">
            <a:alphaModFix/>
          </a:blip>
          <a:srcRect b="0" l="-1385" r="20837" t="0"/>
          <a:stretch/>
        </p:blipFill>
        <p:spPr>
          <a:xfrm>
            <a:off x="4708725" y="0"/>
            <a:ext cx="4435275" cy="3231250"/>
          </a:xfrm>
          <a:prstGeom prst="rect">
            <a:avLst/>
          </a:prstGeom>
          <a:noFill/>
          <a:ln>
            <a:noFill/>
          </a:ln>
        </p:spPr>
      </p:pic>
      <p:pic>
        <p:nvPicPr>
          <p:cNvPr id="60" name="Google Shape;60;p1"/>
          <p:cNvPicPr preferRelativeResize="0"/>
          <p:nvPr/>
        </p:nvPicPr>
        <p:blipFill rotWithShape="1">
          <a:blip r:embed="rId4">
            <a:alphaModFix/>
          </a:blip>
          <a:srcRect b="0" l="-1001" r="15383" t="0"/>
          <a:stretch/>
        </p:blipFill>
        <p:spPr>
          <a:xfrm>
            <a:off x="5491100" y="1912250"/>
            <a:ext cx="3652900" cy="3231251"/>
          </a:xfrm>
          <a:prstGeom prst="rect">
            <a:avLst/>
          </a:prstGeom>
          <a:noFill/>
          <a:ln>
            <a:noFill/>
          </a:ln>
        </p:spPr>
      </p:pic>
      <p:grpSp>
        <p:nvGrpSpPr>
          <p:cNvPr id="61" name="Google Shape;61;p1"/>
          <p:cNvGrpSpPr/>
          <p:nvPr/>
        </p:nvGrpSpPr>
        <p:grpSpPr>
          <a:xfrm>
            <a:off x="384040" y="392237"/>
            <a:ext cx="2423786" cy="634878"/>
            <a:chOff x="384019" y="392240"/>
            <a:chExt cx="2701500" cy="707700"/>
          </a:xfrm>
        </p:grpSpPr>
        <p:sp>
          <p:nvSpPr>
            <p:cNvPr id="62" name="Google Shape;62;p1"/>
            <p:cNvSpPr/>
            <p:nvPr/>
          </p:nvSpPr>
          <p:spPr>
            <a:xfrm>
              <a:off x="384019" y="392240"/>
              <a:ext cx="2701500" cy="707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 name="Google Shape;63;p1"/>
            <p:cNvPicPr preferRelativeResize="0"/>
            <p:nvPr/>
          </p:nvPicPr>
          <p:blipFill rotWithShape="1">
            <a:blip r:embed="rId5">
              <a:alphaModFix/>
            </a:blip>
            <a:srcRect b="0" l="0" r="0" t="0"/>
            <a:stretch/>
          </p:blipFill>
          <p:spPr>
            <a:xfrm>
              <a:off x="2061996" y="546526"/>
              <a:ext cx="792749" cy="422701"/>
            </a:xfrm>
            <a:prstGeom prst="rect">
              <a:avLst/>
            </a:prstGeom>
            <a:noFill/>
            <a:ln>
              <a:noFill/>
            </a:ln>
          </p:spPr>
        </p:pic>
        <p:cxnSp>
          <p:nvCxnSpPr>
            <p:cNvPr id="64" name="Google Shape;64;p1"/>
            <p:cNvCxnSpPr/>
            <p:nvPr/>
          </p:nvCxnSpPr>
          <p:spPr>
            <a:xfrm>
              <a:off x="1787419" y="648184"/>
              <a:ext cx="0" cy="219345"/>
            </a:xfrm>
            <a:prstGeom prst="straightConnector1">
              <a:avLst/>
            </a:prstGeom>
            <a:noFill/>
            <a:ln cap="flat" cmpd="sng" w="9525">
              <a:solidFill>
                <a:schemeClr val="dk2"/>
              </a:solidFill>
              <a:prstDash val="solid"/>
              <a:round/>
              <a:headEnd len="sm" w="sm" type="none"/>
              <a:tailEnd len="sm" w="sm" type="none"/>
            </a:ln>
          </p:spPr>
        </p:cxnSp>
        <p:cxnSp>
          <p:nvCxnSpPr>
            <p:cNvPr id="65" name="Google Shape;65;p1"/>
            <p:cNvCxnSpPr/>
            <p:nvPr/>
          </p:nvCxnSpPr>
          <p:spPr>
            <a:xfrm>
              <a:off x="1787385" y="648184"/>
              <a:ext cx="0" cy="219345"/>
            </a:xfrm>
            <a:prstGeom prst="straightConnector1">
              <a:avLst/>
            </a:prstGeom>
            <a:noFill/>
            <a:ln cap="flat" cmpd="sng" w="9525">
              <a:solidFill>
                <a:schemeClr val="dk2"/>
              </a:solidFill>
              <a:prstDash val="solid"/>
              <a:round/>
              <a:headEnd len="sm" w="sm" type="none"/>
              <a:tailEnd len="sm" w="sm" type="none"/>
            </a:ln>
          </p:spPr>
        </p:cxnSp>
        <p:pic>
          <p:nvPicPr>
            <p:cNvPr id="66" name="Google Shape;66;p1"/>
            <p:cNvPicPr preferRelativeResize="0"/>
            <p:nvPr/>
          </p:nvPicPr>
          <p:blipFill rotWithShape="1">
            <a:blip r:embed="rId6">
              <a:alphaModFix/>
            </a:blip>
            <a:srcRect b="0" l="9893" r="8731" t="0"/>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idx="1" type="body"/>
          </p:nvPr>
        </p:nvSpPr>
        <p:spPr>
          <a:xfrm>
            <a:off x="311700" y="1556750"/>
            <a:ext cx="71913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Dari dataset yang kami peroleh, kami mendapat informasi bahwa terdapat 21 kolom, 2000 baris, tipe data integer sebanyak 19 dan float sebanyak 2. Dengan 20 kolom digunakan untuk prediksi fitur yang mempengaruhi klasifikasi, dan 1 kolom target prediksi yakni “price_range”.</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rPr lang="en" sz="1500">
                <a:solidFill>
                  <a:srgbClr val="282828"/>
                </a:solidFill>
                <a:latin typeface="Inter"/>
                <a:ea typeface="Inter"/>
                <a:cs typeface="Inter"/>
                <a:sym typeface="Inter"/>
              </a:rPr>
              <a:t>Untuk rentang harga dalam kolom “price_range” terdiri dari tiga kategori dengan kode numerik : [0] untuk harga murah (low cost),</a:t>
            </a:r>
            <a:r>
              <a:rPr lang="en" sz="1500">
                <a:solidFill>
                  <a:srgbClr val="282828"/>
                </a:solidFill>
                <a:latin typeface="Inter"/>
                <a:ea typeface="Inter"/>
                <a:cs typeface="Inter"/>
                <a:sym typeface="Inter"/>
              </a:rPr>
              <a:t>[1] untuk harga sedang (medium cost), [2] untuk harga mahal (high cost) dan [3] untuk harga sangat mahal (low very high).</a:t>
            </a:r>
            <a:endParaRPr sz="1500">
              <a:solidFill>
                <a:srgbClr val="282828"/>
              </a:solidFill>
              <a:latin typeface="Inter"/>
              <a:ea typeface="Inter"/>
              <a:cs typeface="Inter"/>
              <a:sym typeface="Inter"/>
            </a:endParaRPr>
          </a:p>
        </p:txBody>
      </p:sp>
      <p:sp>
        <p:nvSpPr>
          <p:cNvPr id="180" name="Google Shape;180;p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81" name="Google Shape;181;p8"/>
          <p:cNvGrpSpPr/>
          <p:nvPr/>
        </p:nvGrpSpPr>
        <p:grpSpPr>
          <a:xfrm>
            <a:off x="7503019" y="95797"/>
            <a:ext cx="1516771" cy="323122"/>
            <a:chOff x="400885" y="325214"/>
            <a:chExt cx="2298835" cy="489727"/>
          </a:xfrm>
        </p:grpSpPr>
        <p:pic>
          <p:nvPicPr>
            <p:cNvPr id="182" name="Google Shape;182;p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83" name="Google Shape;183;p8"/>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84" name="Google Shape;184;p8"/>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85" name="Google Shape;185;p8"/>
            <p:cNvPicPr preferRelativeResize="0"/>
            <p:nvPr/>
          </p:nvPicPr>
          <p:blipFill rotWithShape="1">
            <a:blip r:embed="rId4">
              <a:alphaModFix/>
            </a:blip>
            <a:srcRect b="0" l="9893" r="8731" t="0"/>
            <a:stretch/>
          </p:blipFill>
          <p:spPr>
            <a:xfrm>
              <a:off x="400885" y="325214"/>
              <a:ext cx="1033078" cy="489727"/>
            </a:xfrm>
            <a:prstGeom prst="rect">
              <a:avLst/>
            </a:prstGeom>
            <a:noFill/>
            <a:ln>
              <a:noFill/>
            </a:ln>
          </p:spPr>
        </p:pic>
      </p:grpSp>
      <p:sp>
        <p:nvSpPr>
          <p:cNvPr id="186" name="Google Shape;186;p8"/>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87" name="Google Shape;187;p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3bbedc8447_0_36"/>
          <p:cNvSpPr txBox="1"/>
          <p:nvPr>
            <p:ph idx="1" type="body"/>
          </p:nvPr>
        </p:nvSpPr>
        <p:spPr>
          <a:xfrm>
            <a:off x="311700" y="1556750"/>
            <a:ext cx="71913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Dari dataset yang kami peroleh kami tidak melakukan pembersihan data atau tindak lanjut data, karena berdasarkan hasil pemeriksaan:</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Tidak terdapat null values</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Data kategori sudah menjadi data numerik</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Tidak terdapat data yang duplikat</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Tidak terdapat outlier pada data</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Tidak terdapat kekeliruan data pada data kategorik (misal kasus biner)</a:t>
            </a:r>
            <a:endParaRPr sz="1500">
              <a:solidFill>
                <a:srgbClr val="282828"/>
              </a:solidFill>
              <a:latin typeface="Inter"/>
              <a:ea typeface="Inter"/>
              <a:cs typeface="Inter"/>
              <a:sym typeface="Inter"/>
            </a:endParaRPr>
          </a:p>
        </p:txBody>
      </p:sp>
      <p:sp>
        <p:nvSpPr>
          <p:cNvPr id="193" name="Google Shape;193;g13bbedc8447_0_3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94" name="Google Shape;194;g13bbedc8447_0_36"/>
          <p:cNvGrpSpPr/>
          <p:nvPr/>
        </p:nvGrpSpPr>
        <p:grpSpPr>
          <a:xfrm>
            <a:off x="7503019" y="95797"/>
            <a:ext cx="1516771" cy="323122"/>
            <a:chOff x="400885" y="325214"/>
            <a:chExt cx="2298835" cy="489727"/>
          </a:xfrm>
        </p:grpSpPr>
        <p:pic>
          <p:nvPicPr>
            <p:cNvPr id="195" name="Google Shape;195;g13bbedc8447_0_3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96" name="Google Shape;196;g13bbedc8447_0_36"/>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97" name="Google Shape;197;g13bbedc8447_0_36"/>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98" name="Google Shape;198;g13bbedc8447_0_3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99" name="Google Shape;199;g13bbedc8447_0_36"/>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200" name="Google Shape;200;g13bbedc8447_0_3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3bbedc8447_0_48"/>
          <p:cNvSpPr txBox="1"/>
          <p:nvPr>
            <p:ph idx="1" type="body"/>
          </p:nvPr>
        </p:nvSpPr>
        <p:spPr>
          <a:xfrm>
            <a:off x="311700" y="2182075"/>
            <a:ext cx="2404500" cy="12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SzPts val="1800"/>
              <a:buNone/>
            </a:pPr>
            <a:r>
              <a:rPr lang="en" sz="1500">
                <a:solidFill>
                  <a:srgbClr val="282828"/>
                </a:solidFill>
                <a:latin typeface="Inter"/>
                <a:ea typeface="Inter"/>
                <a:cs typeface="Inter"/>
                <a:sym typeface="Inter"/>
              </a:rPr>
              <a:t>Cuplikan distribusi data menggunakan histogram.</a:t>
            </a:r>
            <a:endParaRPr sz="1500">
              <a:solidFill>
                <a:srgbClr val="282828"/>
              </a:solidFill>
              <a:latin typeface="Inter"/>
              <a:ea typeface="Inter"/>
              <a:cs typeface="Inter"/>
              <a:sym typeface="Inter"/>
            </a:endParaRPr>
          </a:p>
        </p:txBody>
      </p:sp>
      <p:sp>
        <p:nvSpPr>
          <p:cNvPr id="206" name="Google Shape;206;g13bbedc8447_0_4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07" name="Google Shape;207;g13bbedc8447_0_48"/>
          <p:cNvGrpSpPr/>
          <p:nvPr/>
        </p:nvGrpSpPr>
        <p:grpSpPr>
          <a:xfrm>
            <a:off x="7503019" y="95797"/>
            <a:ext cx="1516771" cy="323122"/>
            <a:chOff x="400885" y="325214"/>
            <a:chExt cx="2298835" cy="489727"/>
          </a:xfrm>
        </p:grpSpPr>
        <p:pic>
          <p:nvPicPr>
            <p:cNvPr id="208" name="Google Shape;208;g13bbedc8447_0_4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09" name="Google Shape;209;g13bbedc8447_0_48"/>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10" name="Google Shape;210;g13bbedc8447_0_48"/>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11" name="Google Shape;211;g13bbedc8447_0_4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12" name="Google Shape;212;g13bbedc8447_0_48"/>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13" name="Google Shape;213;g13bbedc8447_0_4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14" name="Google Shape;214;g13bbedc8447_0_48"/>
          <p:cNvPicPr preferRelativeResize="0"/>
          <p:nvPr/>
        </p:nvPicPr>
        <p:blipFill>
          <a:blip r:embed="rId5">
            <a:alphaModFix/>
          </a:blip>
          <a:stretch>
            <a:fillRect/>
          </a:stretch>
        </p:blipFill>
        <p:spPr>
          <a:xfrm>
            <a:off x="2879700" y="1378087"/>
            <a:ext cx="4512725" cy="3341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3bbedc8447_0_89"/>
          <p:cNvSpPr txBox="1"/>
          <p:nvPr>
            <p:ph idx="1" type="body"/>
          </p:nvPr>
        </p:nvSpPr>
        <p:spPr>
          <a:xfrm>
            <a:off x="311700" y="2182075"/>
            <a:ext cx="8312700" cy="204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Dari masing-masing plot visual histogram nampak bahwa tidak terdapat outlier dimana tidak ada bentuk yang berbeda dan berada di luar rentang normal.</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rPr lang="en" sz="1500">
                <a:solidFill>
                  <a:srgbClr val="282828"/>
                </a:solidFill>
                <a:latin typeface="Inter"/>
                <a:ea typeface="Inter"/>
                <a:cs typeface="Inter"/>
                <a:sym typeface="Inter"/>
              </a:rPr>
              <a:t>Tidak terdapat kekeliruan data pada kolom numerik, misalnya pada kasus three_g yang tidak terdapat nilai selain 0.0 (tidak memiliki three_g) dan 1.0 (memiliki three_g), begitupun untuk kolom </a:t>
            </a:r>
            <a:r>
              <a:rPr lang="en" sz="1500">
                <a:solidFill>
                  <a:srgbClr val="282828"/>
                </a:solidFill>
                <a:latin typeface="Inter"/>
                <a:ea typeface="Inter"/>
                <a:cs typeface="Inter"/>
                <a:sym typeface="Inter"/>
              </a:rPr>
              <a:t>four_ge, </a:t>
            </a:r>
            <a:r>
              <a:rPr lang="en" sz="1500">
                <a:solidFill>
                  <a:srgbClr val="282828"/>
                </a:solidFill>
                <a:latin typeface="Inter"/>
                <a:ea typeface="Inter"/>
                <a:cs typeface="Inter"/>
                <a:sym typeface="Inter"/>
              </a:rPr>
              <a:t>touch_screen,wifi, price_range,blue, dan dual_sim.</a:t>
            </a:r>
            <a:endParaRPr sz="1500">
              <a:solidFill>
                <a:srgbClr val="282828"/>
              </a:solidFill>
              <a:latin typeface="Inter"/>
              <a:ea typeface="Inter"/>
              <a:cs typeface="Inter"/>
              <a:sym typeface="Inter"/>
            </a:endParaRPr>
          </a:p>
        </p:txBody>
      </p:sp>
      <p:sp>
        <p:nvSpPr>
          <p:cNvPr id="220" name="Google Shape;220;g13bbedc8447_0_8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21" name="Google Shape;221;g13bbedc8447_0_89"/>
          <p:cNvGrpSpPr/>
          <p:nvPr/>
        </p:nvGrpSpPr>
        <p:grpSpPr>
          <a:xfrm>
            <a:off x="7503019" y="95797"/>
            <a:ext cx="1516771" cy="323122"/>
            <a:chOff x="400885" y="325214"/>
            <a:chExt cx="2298835" cy="489727"/>
          </a:xfrm>
        </p:grpSpPr>
        <p:pic>
          <p:nvPicPr>
            <p:cNvPr id="222" name="Google Shape;222;g13bbedc8447_0_8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23" name="Google Shape;223;g13bbedc8447_0_8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24" name="Google Shape;224;g13bbedc8447_0_8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25" name="Google Shape;225;g13bbedc8447_0_8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26" name="Google Shape;226;g13bbedc8447_0_89"/>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27" name="Google Shape;227;g13bbedc8447_0_8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3bbedc8447_0_6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33" name="Google Shape;233;g13bbedc8447_0_61"/>
          <p:cNvGrpSpPr/>
          <p:nvPr/>
        </p:nvGrpSpPr>
        <p:grpSpPr>
          <a:xfrm>
            <a:off x="7503019" y="95797"/>
            <a:ext cx="1516771" cy="323122"/>
            <a:chOff x="400885" y="325214"/>
            <a:chExt cx="2298835" cy="489727"/>
          </a:xfrm>
        </p:grpSpPr>
        <p:pic>
          <p:nvPicPr>
            <p:cNvPr id="234" name="Google Shape;234;g13bbedc8447_0_6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35" name="Google Shape;235;g13bbedc8447_0_6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36" name="Google Shape;236;g13bbedc8447_0_6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37" name="Google Shape;237;g13bbedc8447_0_6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38" name="Google Shape;238;g13bbedc8447_0_61"/>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39" name="Google Shape;239;g13bbedc8447_0_6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40" name="Google Shape;240;g13bbedc8447_0_61"/>
          <p:cNvPicPr preferRelativeResize="0"/>
          <p:nvPr/>
        </p:nvPicPr>
        <p:blipFill>
          <a:blip r:embed="rId5">
            <a:alphaModFix/>
          </a:blip>
          <a:stretch>
            <a:fillRect/>
          </a:stretch>
        </p:blipFill>
        <p:spPr>
          <a:xfrm>
            <a:off x="704750" y="1492927"/>
            <a:ext cx="8238851" cy="31578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3bbedc8447_0_7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46" name="Google Shape;246;g13bbedc8447_0_76"/>
          <p:cNvGrpSpPr/>
          <p:nvPr/>
        </p:nvGrpSpPr>
        <p:grpSpPr>
          <a:xfrm>
            <a:off x="7503019" y="95797"/>
            <a:ext cx="1516771" cy="323122"/>
            <a:chOff x="400885" y="325214"/>
            <a:chExt cx="2298835" cy="489727"/>
          </a:xfrm>
        </p:grpSpPr>
        <p:pic>
          <p:nvPicPr>
            <p:cNvPr id="247" name="Google Shape;247;g13bbedc8447_0_7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48" name="Google Shape;248;g13bbedc8447_0_76"/>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49" name="Google Shape;249;g13bbedc8447_0_76"/>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50" name="Google Shape;250;g13bbedc8447_0_7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51" name="Google Shape;251;g13bbedc8447_0_76"/>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52" name="Google Shape;252;g13bbedc8447_0_7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53" name="Google Shape;253;g13bbedc8447_0_76"/>
          <p:cNvSpPr txBox="1"/>
          <p:nvPr>
            <p:ph idx="1" type="body"/>
          </p:nvPr>
        </p:nvSpPr>
        <p:spPr>
          <a:xfrm>
            <a:off x="311700" y="1739850"/>
            <a:ext cx="7511100" cy="151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SzPts val="1800"/>
              <a:buNone/>
            </a:pPr>
            <a:r>
              <a:rPr lang="en" sz="1500">
                <a:solidFill>
                  <a:srgbClr val="282828"/>
                </a:solidFill>
                <a:latin typeface="Inter"/>
                <a:ea typeface="Inter"/>
                <a:cs typeface="Inter"/>
                <a:sym typeface="Inter"/>
              </a:rPr>
              <a:t>Jumlah data pada masing - masing kategori yang terdapat pada kolom price_range sama banyaknya. Yakni harga dengan kategori </a:t>
            </a:r>
            <a:r>
              <a:rPr lang="en" sz="1500">
                <a:solidFill>
                  <a:srgbClr val="282828"/>
                </a:solidFill>
                <a:latin typeface="Inter"/>
                <a:ea typeface="Inter"/>
                <a:cs typeface="Inter"/>
                <a:sym typeface="Inter"/>
              </a:rPr>
              <a:t> [0] untuk harga murah (low cost) terdapat 500 data ,[1] untuk harga sedang (medium cost) terdapat 500 data, [2] untuk harga mahal (high cost) terdapat 500 data  dan [3] untuk harga sangat mahal (low very high) terdapat 500 data .</a:t>
            </a:r>
            <a:endParaRPr sz="1500">
              <a:solidFill>
                <a:srgbClr val="282828"/>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3bbedc8447_0_10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59" name="Google Shape;259;g13bbedc8447_0_102"/>
          <p:cNvGrpSpPr/>
          <p:nvPr/>
        </p:nvGrpSpPr>
        <p:grpSpPr>
          <a:xfrm>
            <a:off x="7503019" y="95797"/>
            <a:ext cx="1516771" cy="323122"/>
            <a:chOff x="400885" y="325214"/>
            <a:chExt cx="2298835" cy="489727"/>
          </a:xfrm>
        </p:grpSpPr>
        <p:pic>
          <p:nvPicPr>
            <p:cNvPr id="260" name="Google Shape;260;g13bbedc8447_0_10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61" name="Google Shape;261;g13bbedc8447_0_10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62" name="Google Shape;262;g13bbedc8447_0_10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63" name="Google Shape;263;g13bbedc8447_0_10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64" name="Google Shape;264;g13bbedc8447_0_102"/>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65" name="Google Shape;265;g13bbedc8447_0_10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66" name="Google Shape;266;g13bbedc8447_0_102"/>
          <p:cNvPicPr preferRelativeResize="0"/>
          <p:nvPr/>
        </p:nvPicPr>
        <p:blipFill>
          <a:blip r:embed="rId5">
            <a:alphaModFix/>
          </a:blip>
          <a:stretch>
            <a:fillRect/>
          </a:stretch>
        </p:blipFill>
        <p:spPr>
          <a:xfrm>
            <a:off x="3335400" y="1335550"/>
            <a:ext cx="4090681" cy="3392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3bbedc8447_0_14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72" name="Google Shape;272;g13bbedc8447_0_141"/>
          <p:cNvGrpSpPr/>
          <p:nvPr/>
        </p:nvGrpSpPr>
        <p:grpSpPr>
          <a:xfrm>
            <a:off x="7503019" y="95797"/>
            <a:ext cx="1516771" cy="323122"/>
            <a:chOff x="400885" y="325214"/>
            <a:chExt cx="2298835" cy="489727"/>
          </a:xfrm>
        </p:grpSpPr>
        <p:pic>
          <p:nvPicPr>
            <p:cNvPr id="273" name="Google Shape;273;g13bbedc8447_0_14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74" name="Google Shape;274;g13bbedc8447_0_14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75" name="Google Shape;275;g13bbedc8447_0_14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76" name="Google Shape;276;g13bbedc8447_0_14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77" name="Google Shape;277;g13bbedc8447_0_141"/>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78" name="Google Shape;278;g13bbedc8447_0_14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79" name="Google Shape;279;g13bbedc8447_0_141"/>
          <p:cNvSpPr txBox="1"/>
          <p:nvPr>
            <p:ph idx="1" type="body"/>
          </p:nvPr>
        </p:nvSpPr>
        <p:spPr>
          <a:xfrm>
            <a:off x="311700" y="1739850"/>
            <a:ext cx="8253300" cy="299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Hasil: </a:t>
            </a:r>
            <a:endParaRPr sz="1500">
              <a:solidFill>
                <a:srgbClr val="282828"/>
              </a:solidFill>
              <a:latin typeface="Inter"/>
              <a:ea typeface="Inter"/>
              <a:cs typeface="Inter"/>
              <a:sym typeface="Inter"/>
            </a:endParaRPr>
          </a:p>
          <a:p>
            <a:pPr indent="-323850" lvl="0" marL="457200" rtl="0" algn="l">
              <a:lnSpc>
                <a:spcPct val="115000"/>
              </a:lnSpc>
              <a:spcBef>
                <a:spcPts val="1000"/>
              </a:spcBef>
              <a:spcAft>
                <a:spcPts val="0"/>
              </a:spcAft>
              <a:buClr>
                <a:srgbClr val="282828"/>
              </a:buClr>
              <a:buSzPts val="1500"/>
              <a:buFont typeface="Inter"/>
              <a:buAutoNum type="arabicPeriod"/>
            </a:pPr>
            <a:r>
              <a:rPr lang="en" sz="1500">
                <a:solidFill>
                  <a:srgbClr val="282828"/>
                </a:solidFill>
                <a:latin typeface="Inter"/>
                <a:ea typeface="Inter"/>
                <a:cs typeface="Inter"/>
                <a:sym typeface="Inter"/>
              </a:rPr>
              <a:t>Ram memiliki korelasi positif yang tinggi terhadap kolom target yaitu price_range </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AutoNum type="arabicPeriod"/>
            </a:pPr>
            <a:r>
              <a:rPr lang="en" sz="1500">
                <a:solidFill>
                  <a:srgbClr val="282828"/>
                </a:solidFill>
                <a:latin typeface="Inter"/>
                <a:ea typeface="Inter"/>
                <a:cs typeface="Inter"/>
                <a:sym typeface="Inter"/>
              </a:rPr>
              <a:t>Kolom three_g memiliki korelasi terhadap kolom four_g, karena hampir semua smartphone yang sudah support four_g pasti sudah support three_g </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AutoNum type="arabicPeriod"/>
            </a:pPr>
            <a:r>
              <a:rPr lang="en" sz="1500">
                <a:solidFill>
                  <a:srgbClr val="282828"/>
                </a:solidFill>
                <a:latin typeface="Inter"/>
                <a:ea typeface="Inter"/>
                <a:cs typeface="Inter"/>
                <a:sym typeface="Inter"/>
              </a:rPr>
              <a:t>Kolom pc memiliki korelasi terhadap kolom fc, karena seperti yang kita ketahui bahwa semakin tinggi megapixel yang di miliki front_camera maka semakin tinggi pula megapixel primary_camera nya </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AutoNum type="arabicPeriod"/>
            </a:pPr>
            <a:r>
              <a:rPr lang="en" sz="1500">
                <a:solidFill>
                  <a:srgbClr val="282828"/>
                </a:solidFill>
                <a:latin typeface="Inter"/>
                <a:ea typeface="Inter"/>
                <a:cs typeface="Inter"/>
                <a:sym typeface="Inter"/>
              </a:rPr>
              <a:t>mobile_wt dan touch_screen memiliki korelasi negatif terbesar terhadap price_range</a:t>
            </a:r>
            <a:r>
              <a:rPr lang="en" sz="1500">
                <a:solidFill>
                  <a:srgbClr val="282828"/>
                </a:solidFill>
                <a:latin typeface="Inter"/>
                <a:ea typeface="Inter"/>
                <a:cs typeface="Inter"/>
                <a:sym typeface="Inter"/>
              </a:rPr>
              <a:t> </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AutoNum type="arabicPeriod"/>
            </a:pPr>
            <a:r>
              <a:rPr lang="en" sz="1500">
                <a:solidFill>
                  <a:srgbClr val="282828"/>
                </a:solidFill>
                <a:latin typeface="Inter"/>
                <a:ea typeface="Inter"/>
                <a:cs typeface="Inter"/>
                <a:sym typeface="Inter"/>
              </a:rPr>
              <a:t>T</a:t>
            </a:r>
            <a:r>
              <a:rPr lang="en" sz="1500">
                <a:solidFill>
                  <a:srgbClr val="282828"/>
                </a:solidFill>
                <a:latin typeface="Inter"/>
                <a:ea typeface="Inter"/>
                <a:cs typeface="Inter"/>
                <a:sym typeface="Inter"/>
              </a:rPr>
              <a:t>ouchscreen tidak mempengaruhi price_range. Kemungkinan data ini diambil dari data saat teknologi touchscreen belum mengalami trend</a:t>
            </a:r>
            <a:endParaRPr sz="1500">
              <a:solidFill>
                <a:srgbClr val="282828"/>
              </a:solidFill>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3bbedc8447_0_11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85" name="Google Shape;285;g13bbedc8447_0_114"/>
          <p:cNvGrpSpPr/>
          <p:nvPr/>
        </p:nvGrpSpPr>
        <p:grpSpPr>
          <a:xfrm>
            <a:off x="7503019" y="95797"/>
            <a:ext cx="1516771" cy="323122"/>
            <a:chOff x="400885" y="325214"/>
            <a:chExt cx="2298835" cy="489727"/>
          </a:xfrm>
        </p:grpSpPr>
        <p:pic>
          <p:nvPicPr>
            <p:cNvPr id="286" name="Google Shape;286;g13bbedc8447_0_11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87" name="Google Shape;287;g13bbedc8447_0_11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88" name="Google Shape;288;g13bbedc8447_0_11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89" name="Google Shape;289;g13bbedc8447_0_11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90" name="Google Shape;290;g13bbedc8447_0_11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91" name="Google Shape;291;g13bbedc8447_0_11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92" name="Google Shape;292;g13bbedc8447_0_114"/>
          <p:cNvSpPr txBox="1"/>
          <p:nvPr>
            <p:ph idx="1" type="body"/>
          </p:nvPr>
        </p:nvSpPr>
        <p:spPr>
          <a:xfrm>
            <a:off x="661875" y="3179750"/>
            <a:ext cx="8164200" cy="15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SzPts val="1800"/>
              <a:buNone/>
            </a:pPr>
            <a:r>
              <a:rPr lang="en" sz="1500">
                <a:solidFill>
                  <a:srgbClr val="282828"/>
                </a:solidFill>
                <a:latin typeface="Inter"/>
                <a:ea typeface="Inter"/>
                <a:cs typeface="Inter"/>
                <a:sym typeface="Inter"/>
              </a:rPr>
              <a:t>Koefisien korelasi menunjukkan fitur RAM memiliki korelasi besar dengan price_range, dan fitur mobile_wt dan touch_screen tidak memiliki korelasi positif.</a:t>
            </a:r>
            <a:endParaRPr sz="1500">
              <a:solidFill>
                <a:srgbClr val="282828"/>
              </a:solidFill>
              <a:latin typeface="Inter"/>
              <a:ea typeface="Inter"/>
              <a:cs typeface="Inter"/>
              <a:sym typeface="Inter"/>
            </a:endParaRPr>
          </a:p>
        </p:txBody>
      </p:sp>
      <p:pic>
        <p:nvPicPr>
          <p:cNvPr id="293" name="Google Shape;293;g13bbedc8447_0_114"/>
          <p:cNvPicPr preferRelativeResize="0"/>
          <p:nvPr/>
        </p:nvPicPr>
        <p:blipFill>
          <a:blip r:embed="rId5">
            <a:alphaModFix/>
          </a:blip>
          <a:stretch>
            <a:fillRect/>
          </a:stretch>
        </p:blipFill>
        <p:spPr>
          <a:xfrm>
            <a:off x="695850" y="1630500"/>
            <a:ext cx="8096250" cy="1047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3bbedc8447_0_15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99" name="Google Shape;299;g13bbedc8447_0_155"/>
          <p:cNvGrpSpPr/>
          <p:nvPr/>
        </p:nvGrpSpPr>
        <p:grpSpPr>
          <a:xfrm>
            <a:off x="7503019" y="95797"/>
            <a:ext cx="1516771" cy="323122"/>
            <a:chOff x="400885" y="325214"/>
            <a:chExt cx="2298835" cy="489727"/>
          </a:xfrm>
        </p:grpSpPr>
        <p:pic>
          <p:nvPicPr>
            <p:cNvPr id="300" name="Google Shape;300;g13bbedc8447_0_15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01" name="Google Shape;301;g13bbedc8447_0_15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02" name="Google Shape;302;g13bbedc8447_0_15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03" name="Google Shape;303;g13bbedc8447_0_15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04" name="Google Shape;304;g13bbedc8447_0_155"/>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305" name="Google Shape;305;g13bbedc8447_0_15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306" name="Google Shape;306;g13bbedc8447_0_155"/>
          <p:cNvSpPr txBox="1"/>
          <p:nvPr>
            <p:ph idx="1" type="body"/>
          </p:nvPr>
        </p:nvSpPr>
        <p:spPr>
          <a:xfrm>
            <a:off x="627900" y="3909450"/>
            <a:ext cx="8164200" cy="7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SzPts val="1800"/>
              <a:buNone/>
            </a:pPr>
            <a:r>
              <a:rPr lang="en" sz="1500">
                <a:solidFill>
                  <a:srgbClr val="282828"/>
                </a:solidFill>
                <a:latin typeface="Inter"/>
                <a:ea typeface="Inter"/>
                <a:cs typeface="Inter"/>
                <a:sym typeface="Inter"/>
              </a:rPr>
              <a:t>Semakin besar kapasitas RAM, semakin mahal rentang harga, saat RAM berkapasitas 3500 sudah menyentuh rentang harga berkategori 3, begitupun saat RAM berkapasitas 1000 menyentuh rentang harga berkisaran kisaran 0</a:t>
            </a:r>
            <a:endParaRPr sz="1500">
              <a:solidFill>
                <a:srgbClr val="282828"/>
              </a:solidFill>
              <a:latin typeface="Inter"/>
              <a:ea typeface="Inter"/>
              <a:cs typeface="Inter"/>
              <a:sym typeface="Inter"/>
            </a:endParaRPr>
          </a:p>
        </p:txBody>
      </p:sp>
      <p:pic>
        <p:nvPicPr>
          <p:cNvPr id="307" name="Google Shape;307;g13bbedc8447_0_155"/>
          <p:cNvPicPr preferRelativeResize="0"/>
          <p:nvPr/>
        </p:nvPicPr>
        <p:blipFill>
          <a:blip r:embed="rId5">
            <a:alphaModFix/>
          </a:blip>
          <a:stretch>
            <a:fillRect/>
          </a:stretch>
        </p:blipFill>
        <p:spPr>
          <a:xfrm>
            <a:off x="2937975" y="1355413"/>
            <a:ext cx="3544050" cy="2516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FF"/>
        </a:solidFill>
      </p:bgPr>
    </p:bg>
    <p:spTree>
      <p:nvGrpSpPr>
        <p:cNvPr id="70" name="Shape 70"/>
        <p:cNvGrpSpPr/>
        <p:nvPr/>
      </p:nvGrpSpPr>
      <p:grpSpPr>
        <a:xfrm>
          <a:off x="0" y="0"/>
          <a:ext cx="0" cy="0"/>
          <a:chOff x="0" y="0"/>
          <a:chExt cx="0" cy="0"/>
        </a:xfrm>
      </p:grpSpPr>
      <p:sp>
        <p:nvSpPr>
          <p:cNvPr id="71" name="Google Shape;71;p3"/>
          <p:cNvSpPr txBox="1"/>
          <p:nvPr>
            <p:ph type="title"/>
          </p:nvPr>
        </p:nvSpPr>
        <p:spPr>
          <a:xfrm>
            <a:off x="517750" y="1101600"/>
            <a:ext cx="6253800" cy="2940300"/>
          </a:xfrm>
          <a:prstGeom prst="rect">
            <a:avLst/>
          </a:prstGeom>
          <a:noFill/>
          <a:ln>
            <a:noFill/>
          </a:ln>
        </p:spPr>
        <p:txBody>
          <a:bodyPr anchorCtr="0" anchor="ctr" bIns="91425" lIns="91425" spcFirstLastPara="1" rIns="91425" wrap="square" tIns="91425">
            <a:normAutofit/>
          </a:bodyPr>
          <a:lstStyle/>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Eksplorasi Data dan Visualisasi</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72" name="Google Shape;72;p3"/>
          <p:cNvPicPr preferRelativeResize="0"/>
          <p:nvPr/>
        </p:nvPicPr>
        <p:blipFill rotWithShape="1">
          <a:blip r:embed="rId3">
            <a:alphaModFix/>
          </a:blip>
          <a:srcRect b="39246" l="0" r="43099" t="0"/>
          <a:stretch/>
        </p:blipFill>
        <p:spPr>
          <a:xfrm>
            <a:off x="5082000" y="1401150"/>
            <a:ext cx="4061998" cy="3742351"/>
          </a:xfrm>
          <a:prstGeom prst="rect">
            <a:avLst/>
          </a:prstGeom>
          <a:noFill/>
          <a:ln>
            <a:noFill/>
          </a:ln>
        </p:spPr>
      </p:pic>
      <p:sp>
        <p:nvSpPr>
          <p:cNvPr id="73" name="Google Shape;73;p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
        <p:nvSpPr>
          <p:cNvPr id="74" name="Google Shape;74;p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Daftar Isi (Outline Bahasan</a:t>
            </a:r>
            <a:r>
              <a:rPr b="1" lang="en" sz="1000">
                <a:solidFill>
                  <a:srgbClr val="601F99"/>
                </a:solidFill>
                <a:latin typeface="Inter"/>
                <a:ea typeface="Inter"/>
                <a:cs typeface="Inter"/>
                <a:sym typeface="Inter"/>
              </a:rPr>
              <a:t>)</a:t>
            </a:r>
            <a:endParaRPr b="1" i="0" sz="1000" u="none" cap="none" strike="noStrike">
              <a:solidFill>
                <a:srgbClr val="601F99"/>
              </a:solidFill>
              <a:latin typeface="Inter"/>
              <a:ea typeface="Inter"/>
              <a:cs typeface="Inter"/>
              <a:sym typeface="Inter"/>
            </a:endParaRPr>
          </a:p>
        </p:txBody>
      </p:sp>
      <p:grpSp>
        <p:nvGrpSpPr>
          <p:cNvPr id="75" name="Google Shape;75;p3"/>
          <p:cNvGrpSpPr/>
          <p:nvPr/>
        </p:nvGrpSpPr>
        <p:grpSpPr>
          <a:xfrm>
            <a:off x="7503019" y="95797"/>
            <a:ext cx="1516771" cy="323122"/>
            <a:chOff x="400885" y="325214"/>
            <a:chExt cx="2298835" cy="489727"/>
          </a:xfrm>
        </p:grpSpPr>
        <p:pic>
          <p:nvPicPr>
            <p:cNvPr id="76" name="Google Shape;76;p3"/>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77" name="Google Shape;77;p3"/>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78" name="Google Shape;78;p3"/>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79" name="Google Shape;79;p3"/>
            <p:cNvPicPr preferRelativeResize="0"/>
            <p:nvPr/>
          </p:nvPicPr>
          <p:blipFill rotWithShape="1">
            <a:blip r:embed="rId5">
              <a:alphaModFix/>
            </a:blip>
            <a:srcRect b="0" l="9893" r="8731" t="0"/>
            <a:stretch/>
          </p:blipFill>
          <p:spPr>
            <a:xfrm>
              <a:off x="400885" y="325214"/>
              <a:ext cx="1033078" cy="489727"/>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3bbedc8447_0_16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13" name="Google Shape;313;g13bbedc8447_0_169"/>
          <p:cNvGrpSpPr/>
          <p:nvPr/>
        </p:nvGrpSpPr>
        <p:grpSpPr>
          <a:xfrm>
            <a:off x="7503019" y="95797"/>
            <a:ext cx="1516771" cy="323122"/>
            <a:chOff x="400885" y="325214"/>
            <a:chExt cx="2298835" cy="489727"/>
          </a:xfrm>
        </p:grpSpPr>
        <p:pic>
          <p:nvPicPr>
            <p:cNvPr id="314" name="Google Shape;314;g13bbedc8447_0_16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15" name="Google Shape;315;g13bbedc8447_0_16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16" name="Google Shape;316;g13bbedc8447_0_16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17" name="Google Shape;317;g13bbedc8447_0_16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18" name="Google Shape;318;g13bbedc8447_0_169"/>
          <p:cNvSpPr txBox="1"/>
          <p:nvPr>
            <p:ph type="title"/>
          </p:nvPr>
        </p:nvSpPr>
        <p:spPr>
          <a:xfrm>
            <a:off x="331800" y="462088"/>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319" name="Google Shape;319;g13bbedc8447_0_16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320" name="Google Shape;320;g13bbedc8447_0_169"/>
          <p:cNvSpPr txBox="1"/>
          <p:nvPr>
            <p:ph idx="1" type="body"/>
          </p:nvPr>
        </p:nvSpPr>
        <p:spPr>
          <a:xfrm>
            <a:off x="475500" y="3680850"/>
            <a:ext cx="8315700" cy="7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SzPts val="1800"/>
              <a:buNone/>
            </a:pPr>
            <a:r>
              <a:rPr lang="en" sz="1500">
                <a:solidFill>
                  <a:srgbClr val="282828"/>
                </a:solidFill>
                <a:latin typeface="Inter"/>
                <a:ea typeface="Inter"/>
                <a:cs typeface="Inter"/>
                <a:sym typeface="Inter"/>
              </a:rPr>
              <a:t>Semakin besar tenaga baterai maka cenderung mempengaruhi rentang harga. Namun pada tenaga baterai antara 1200 ke 1250 memiliki kecenderungan mempengaruhi rentang harga yang sama yakni [1] harga menengah, dan [2] harga mahal, sehingga untuk rentang tenaga baterai itu memiliki rentang harga menengah-mahal.</a:t>
            </a:r>
            <a:endParaRPr sz="1500">
              <a:solidFill>
                <a:srgbClr val="282828"/>
              </a:solidFill>
              <a:latin typeface="Inter"/>
              <a:ea typeface="Inter"/>
              <a:cs typeface="Inter"/>
              <a:sym typeface="Inter"/>
            </a:endParaRPr>
          </a:p>
        </p:txBody>
      </p:sp>
      <p:pic>
        <p:nvPicPr>
          <p:cNvPr id="321" name="Google Shape;321;g13bbedc8447_0_169"/>
          <p:cNvPicPr preferRelativeResize="0"/>
          <p:nvPr/>
        </p:nvPicPr>
        <p:blipFill>
          <a:blip r:embed="rId5">
            <a:alphaModFix/>
          </a:blip>
          <a:stretch>
            <a:fillRect/>
          </a:stretch>
        </p:blipFill>
        <p:spPr>
          <a:xfrm>
            <a:off x="2884178" y="1164375"/>
            <a:ext cx="3651650" cy="2589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3bbedc8447_0_18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27" name="Google Shape;327;g13bbedc8447_0_185"/>
          <p:cNvGrpSpPr/>
          <p:nvPr/>
        </p:nvGrpSpPr>
        <p:grpSpPr>
          <a:xfrm>
            <a:off x="7503019" y="95797"/>
            <a:ext cx="1516771" cy="323122"/>
            <a:chOff x="400885" y="325214"/>
            <a:chExt cx="2298835" cy="489727"/>
          </a:xfrm>
        </p:grpSpPr>
        <p:pic>
          <p:nvPicPr>
            <p:cNvPr id="328" name="Google Shape;328;g13bbedc8447_0_18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29" name="Google Shape;329;g13bbedc8447_0_18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30" name="Google Shape;330;g13bbedc8447_0_18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31" name="Google Shape;331;g13bbedc8447_0_18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32" name="Google Shape;332;g13bbedc8447_0_185"/>
          <p:cNvSpPr txBox="1"/>
          <p:nvPr>
            <p:ph type="title"/>
          </p:nvPr>
        </p:nvSpPr>
        <p:spPr>
          <a:xfrm>
            <a:off x="331800" y="462088"/>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333" name="Google Shape;333;g13bbedc8447_0_18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334" name="Google Shape;334;g13bbedc8447_0_185"/>
          <p:cNvSpPr txBox="1"/>
          <p:nvPr>
            <p:ph idx="1" type="body"/>
          </p:nvPr>
        </p:nvSpPr>
        <p:spPr>
          <a:xfrm>
            <a:off x="475500" y="3945225"/>
            <a:ext cx="8315700" cy="7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SzPts val="1800"/>
              <a:buNone/>
            </a:pPr>
            <a:r>
              <a:t/>
            </a:r>
            <a:endParaRPr sz="1500">
              <a:solidFill>
                <a:srgbClr val="282828"/>
              </a:solidFill>
              <a:latin typeface="Inter"/>
              <a:ea typeface="Inter"/>
              <a:cs typeface="Inter"/>
              <a:sym typeface="Inter"/>
            </a:endParaRPr>
          </a:p>
        </p:txBody>
      </p:sp>
      <p:pic>
        <p:nvPicPr>
          <p:cNvPr id="335" name="Google Shape;335;g13bbedc8447_0_185"/>
          <p:cNvPicPr preferRelativeResize="0"/>
          <p:nvPr/>
        </p:nvPicPr>
        <p:blipFill>
          <a:blip r:embed="rId5">
            <a:alphaModFix/>
          </a:blip>
          <a:stretch>
            <a:fillRect/>
          </a:stretch>
        </p:blipFill>
        <p:spPr>
          <a:xfrm>
            <a:off x="2760800" y="1117154"/>
            <a:ext cx="3745100" cy="2688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13bbedc8447_0_19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41" name="Google Shape;341;g13bbedc8447_0_199"/>
          <p:cNvGrpSpPr/>
          <p:nvPr/>
        </p:nvGrpSpPr>
        <p:grpSpPr>
          <a:xfrm>
            <a:off x="7503019" y="95797"/>
            <a:ext cx="1516771" cy="323122"/>
            <a:chOff x="400885" y="325214"/>
            <a:chExt cx="2298835" cy="489727"/>
          </a:xfrm>
        </p:grpSpPr>
        <p:pic>
          <p:nvPicPr>
            <p:cNvPr id="342" name="Google Shape;342;g13bbedc8447_0_19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43" name="Google Shape;343;g13bbedc8447_0_19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44" name="Google Shape;344;g13bbedc8447_0_19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45" name="Google Shape;345;g13bbedc8447_0_19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46" name="Google Shape;346;g13bbedc8447_0_199"/>
          <p:cNvSpPr txBox="1"/>
          <p:nvPr>
            <p:ph type="title"/>
          </p:nvPr>
        </p:nvSpPr>
        <p:spPr>
          <a:xfrm>
            <a:off x="331800" y="194888"/>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347" name="Google Shape;347;g13bbedc8447_0_19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348" name="Google Shape;348;g13bbedc8447_0_199"/>
          <p:cNvSpPr txBox="1"/>
          <p:nvPr>
            <p:ph idx="1" type="body"/>
          </p:nvPr>
        </p:nvSpPr>
        <p:spPr>
          <a:xfrm>
            <a:off x="475500" y="3945225"/>
            <a:ext cx="8315700" cy="7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SzPts val="1800"/>
              <a:buNone/>
            </a:pPr>
            <a:r>
              <a:t/>
            </a:r>
            <a:endParaRPr sz="1500">
              <a:solidFill>
                <a:srgbClr val="282828"/>
              </a:solidFill>
              <a:latin typeface="Inter"/>
              <a:ea typeface="Inter"/>
              <a:cs typeface="Inter"/>
              <a:sym typeface="Inter"/>
            </a:endParaRPr>
          </a:p>
        </p:txBody>
      </p:sp>
      <p:pic>
        <p:nvPicPr>
          <p:cNvPr id="349" name="Google Shape;349;g13bbedc8447_0_199"/>
          <p:cNvPicPr preferRelativeResize="0"/>
          <p:nvPr/>
        </p:nvPicPr>
        <p:blipFill>
          <a:blip r:embed="rId5">
            <a:alphaModFix/>
          </a:blip>
          <a:stretch>
            <a:fillRect/>
          </a:stretch>
        </p:blipFill>
        <p:spPr>
          <a:xfrm>
            <a:off x="1336919" y="867106"/>
            <a:ext cx="6470175" cy="393350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3bbedc8447_2_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55" name="Google Shape;355;g13bbedc8447_2_0"/>
          <p:cNvGrpSpPr/>
          <p:nvPr/>
        </p:nvGrpSpPr>
        <p:grpSpPr>
          <a:xfrm>
            <a:off x="7503019" y="95797"/>
            <a:ext cx="1516771" cy="323122"/>
            <a:chOff x="400885" y="325214"/>
            <a:chExt cx="2298835" cy="489727"/>
          </a:xfrm>
        </p:grpSpPr>
        <p:pic>
          <p:nvPicPr>
            <p:cNvPr id="356" name="Google Shape;356;g13bbedc8447_2_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57" name="Google Shape;357;g13bbedc8447_2_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58" name="Google Shape;358;g13bbedc8447_2_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59" name="Google Shape;359;g13bbedc8447_2_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60" name="Google Shape;360;g13bbedc8447_2_0"/>
          <p:cNvSpPr txBox="1"/>
          <p:nvPr>
            <p:ph type="title"/>
          </p:nvPr>
        </p:nvSpPr>
        <p:spPr>
          <a:xfrm>
            <a:off x="331800" y="194888"/>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361" name="Google Shape;361;g13bbedc8447_2_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362" name="Google Shape;362;g13bbedc8447_2_0"/>
          <p:cNvSpPr txBox="1"/>
          <p:nvPr>
            <p:ph idx="1" type="body"/>
          </p:nvPr>
        </p:nvSpPr>
        <p:spPr>
          <a:xfrm>
            <a:off x="496500" y="1451400"/>
            <a:ext cx="8315700" cy="27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500">
                <a:solidFill>
                  <a:srgbClr val="282828"/>
                </a:solidFill>
                <a:latin typeface="Inter"/>
                <a:ea typeface="Inter"/>
                <a:cs typeface="Inter"/>
                <a:sym typeface="Inter"/>
              </a:rPr>
              <a:t>Dari gambar tersebut nampak dengan dot-dot  yang ada semakin besar kapasitas ram dan semakin besar tenaga baterai maka akan mempengaruhi ketebalan dari warna plotnya, artinya harganya semakin mahal.</a:t>
            </a:r>
            <a:endParaRPr sz="1500">
              <a:solidFill>
                <a:srgbClr val="282828"/>
              </a:solidFill>
              <a:latin typeface="Inter"/>
              <a:ea typeface="Inter"/>
              <a:cs typeface="Inter"/>
              <a:sym typeface="Inter"/>
            </a:endParaRPr>
          </a:p>
          <a:p>
            <a:pPr indent="0" lvl="0" marL="0" rtl="0" algn="l">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spcBef>
                <a:spcPts val="1000"/>
              </a:spcBef>
              <a:spcAft>
                <a:spcPts val="1000"/>
              </a:spcAft>
              <a:buSzPts val="1800"/>
              <a:buNone/>
            </a:pPr>
            <a:r>
              <a:rPr lang="en" sz="1500">
                <a:solidFill>
                  <a:srgbClr val="282828"/>
                </a:solidFill>
                <a:latin typeface="Inter"/>
                <a:ea typeface="Inter"/>
                <a:cs typeface="Inter"/>
                <a:sym typeface="Inter"/>
              </a:rPr>
              <a:t>Misal pada dot yang berada pada ram 3500 dan tenaga baterai 1800 maka dot akan tebal dengan kepekatan yang mengarah pada kategori rentang harga ke 3 yang menandakan harganya semakin mahal. </a:t>
            </a:r>
            <a:endParaRPr sz="1500">
              <a:solidFill>
                <a:srgbClr val="282828"/>
              </a:solidFill>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13bbedc8447_2_1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68" name="Google Shape;368;g13bbedc8447_2_13"/>
          <p:cNvGrpSpPr/>
          <p:nvPr/>
        </p:nvGrpSpPr>
        <p:grpSpPr>
          <a:xfrm>
            <a:off x="7503019" y="95797"/>
            <a:ext cx="1516771" cy="323122"/>
            <a:chOff x="400885" y="325214"/>
            <a:chExt cx="2298835" cy="489727"/>
          </a:xfrm>
        </p:grpSpPr>
        <p:pic>
          <p:nvPicPr>
            <p:cNvPr id="369" name="Google Shape;369;g13bbedc8447_2_1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70" name="Google Shape;370;g13bbedc8447_2_13"/>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71" name="Google Shape;371;g13bbedc8447_2_13"/>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72" name="Google Shape;372;g13bbedc8447_2_1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73" name="Google Shape;373;g13bbedc8447_2_13"/>
          <p:cNvSpPr txBox="1"/>
          <p:nvPr>
            <p:ph type="title"/>
          </p:nvPr>
        </p:nvSpPr>
        <p:spPr>
          <a:xfrm>
            <a:off x="331800" y="194888"/>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374" name="Google Shape;374;g13bbedc8447_2_1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375" name="Google Shape;375;g13bbedc8447_2_13"/>
          <p:cNvSpPr txBox="1"/>
          <p:nvPr>
            <p:ph idx="1" type="body"/>
          </p:nvPr>
        </p:nvSpPr>
        <p:spPr>
          <a:xfrm>
            <a:off x="475500" y="3945225"/>
            <a:ext cx="8315700" cy="7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SzPts val="1800"/>
              <a:buNone/>
            </a:pPr>
            <a:r>
              <a:t/>
            </a:r>
            <a:endParaRPr sz="1500">
              <a:solidFill>
                <a:srgbClr val="282828"/>
              </a:solidFill>
              <a:latin typeface="Inter"/>
              <a:ea typeface="Inter"/>
              <a:cs typeface="Inter"/>
              <a:sym typeface="Inter"/>
            </a:endParaRPr>
          </a:p>
        </p:txBody>
      </p:sp>
      <p:pic>
        <p:nvPicPr>
          <p:cNvPr id="376" name="Google Shape;376;g13bbedc8447_2_13"/>
          <p:cNvPicPr preferRelativeResize="0"/>
          <p:nvPr/>
        </p:nvPicPr>
        <p:blipFill>
          <a:blip r:embed="rId5">
            <a:alphaModFix/>
          </a:blip>
          <a:stretch>
            <a:fillRect/>
          </a:stretch>
        </p:blipFill>
        <p:spPr>
          <a:xfrm>
            <a:off x="1693725" y="940475"/>
            <a:ext cx="6366650" cy="386013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13bbedc8447_2_2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82" name="Google Shape;382;g13bbedc8447_2_26"/>
          <p:cNvGrpSpPr/>
          <p:nvPr/>
        </p:nvGrpSpPr>
        <p:grpSpPr>
          <a:xfrm>
            <a:off x="7503019" y="95797"/>
            <a:ext cx="1516771" cy="323122"/>
            <a:chOff x="400885" y="325214"/>
            <a:chExt cx="2298835" cy="489727"/>
          </a:xfrm>
        </p:grpSpPr>
        <p:pic>
          <p:nvPicPr>
            <p:cNvPr id="383" name="Google Shape;383;g13bbedc8447_2_2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84" name="Google Shape;384;g13bbedc8447_2_26"/>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85" name="Google Shape;385;g13bbedc8447_2_26"/>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86" name="Google Shape;386;g13bbedc8447_2_2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87" name="Google Shape;387;g13bbedc8447_2_26"/>
          <p:cNvSpPr txBox="1"/>
          <p:nvPr>
            <p:ph type="title"/>
          </p:nvPr>
        </p:nvSpPr>
        <p:spPr>
          <a:xfrm>
            <a:off x="331800" y="194888"/>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388" name="Google Shape;388;g13bbedc8447_2_2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389" name="Google Shape;389;g13bbedc8447_2_26"/>
          <p:cNvSpPr txBox="1"/>
          <p:nvPr>
            <p:ph idx="1" type="body"/>
          </p:nvPr>
        </p:nvSpPr>
        <p:spPr>
          <a:xfrm>
            <a:off x="496500" y="1451400"/>
            <a:ext cx="8315700" cy="27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500">
                <a:solidFill>
                  <a:srgbClr val="282828"/>
                </a:solidFill>
                <a:latin typeface="Inter"/>
                <a:ea typeface="Inter"/>
                <a:cs typeface="Inter"/>
                <a:sym typeface="Inter"/>
              </a:rPr>
              <a:t>Dari gambar tersebut nampak dengan dot-dot  yang tersebar begitu merata, sehingga secara visual nampak bahwa dimensi layar mobile tidak begitu mempengaruhi harga. </a:t>
            </a:r>
            <a:endParaRPr sz="1500">
              <a:solidFill>
                <a:srgbClr val="282828"/>
              </a:solidFill>
              <a:latin typeface="Inter"/>
              <a:ea typeface="Inter"/>
              <a:cs typeface="Inter"/>
              <a:sym typeface="Inter"/>
            </a:endParaRPr>
          </a:p>
          <a:p>
            <a:pPr indent="0" lvl="0" marL="0" rtl="0" algn="l">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spcBef>
                <a:spcPts val="1000"/>
              </a:spcBef>
              <a:spcAft>
                <a:spcPts val="1000"/>
              </a:spcAft>
              <a:buSzPts val="1800"/>
              <a:buNone/>
            </a:pPr>
            <a:r>
              <a:rPr lang="en" sz="1500">
                <a:solidFill>
                  <a:srgbClr val="282828"/>
                </a:solidFill>
                <a:latin typeface="Inter"/>
                <a:ea typeface="Inter"/>
                <a:cs typeface="Inter"/>
                <a:sym typeface="Inter"/>
              </a:rPr>
              <a:t>Pada gambar nampak seperti titik-titik terpotong, artinya dimensi layar memiliki rasio perbandingan, misal tinggi 700 dan lebar 800 pixel.</a:t>
            </a:r>
            <a:endParaRPr sz="1500">
              <a:solidFill>
                <a:srgbClr val="282828"/>
              </a:solidFill>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393" name="Shape 393"/>
        <p:cNvGrpSpPr/>
        <p:nvPr/>
      </p:nvGrpSpPr>
      <p:grpSpPr>
        <a:xfrm>
          <a:off x="0" y="0"/>
          <a:ext cx="0" cy="0"/>
          <a:chOff x="0" y="0"/>
          <a:chExt cx="0" cy="0"/>
        </a:xfrm>
      </p:grpSpPr>
      <p:sp>
        <p:nvSpPr>
          <p:cNvPr id="394" name="Google Shape;394;p11"/>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395" name="Google Shape;395;p11"/>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396" name="Google Shape;396;p1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397" name="Google Shape;397;p1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398" name="Google Shape;398;p11"/>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399" name="Google Shape;399;p11"/>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400" name="Google Shape;400;p11"/>
          <p:cNvPicPr preferRelativeResize="0"/>
          <p:nvPr/>
        </p:nvPicPr>
        <p:blipFill rotWithShape="1">
          <a:blip r:embed="rId4">
            <a:alphaModFix/>
          </a:blip>
          <a:srcRect b="31665" l="9893" r="8731" t="0"/>
          <a:stretch/>
        </p:blipFill>
        <p:spPr>
          <a:xfrm>
            <a:off x="7503025" y="95799"/>
            <a:ext cx="681626" cy="220799"/>
          </a:xfrm>
          <a:prstGeom prst="rect">
            <a:avLst/>
          </a:prstGeom>
          <a:noFill/>
          <a:ln>
            <a:noFill/>
          </a:ln>
        </p:spPr>
      </p:pic>
      <p:pic>
        <p:nvPicPr>
          <p:cNvPr id="401" name="Google Shape;401;p11"/>
          <p:cNvPicPr preferRelativeResize="0"/>
          <p:nvPr/>
        </p:nvPicPr>
        <p:blipFill rotWithShape="1">
          <a:blip r:embed="rId5">
            <a:alphaModFix/>
          </a:blip>
          <a:srcRect b="0" l="9893" r="8731" t="68332"/>
          <a:stretch/>
        </p:blipFill>
        <p:spPr>
          <a:xfrm>
            <a:off x="7503025" y="316596"/>
            <a:ext cx="681626" cy="102325"/>
          </a:xfrm>
          <a:prstGeom prst="rect">
            <a:avLst/>
          </a:prstGeom>
          <a:noFill/>
          <a:ln>
            <a:noFill/>
          </a:ln>
        </p:spPr>
      </p:pic>
      <p:pic>
        <p:nvPicPr>
          <p:cNvPr id="402" name="Google Shape;402;p11"/>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403" name="Google Shape;403;p1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Modelling</a:t>
            </a:r>
            <a:endParaRPr b="1" i="0" sz="1000" u="none" cap="none" strike="noStrike">
              <a:solidFill>
                <a:schemeClr val="lt1"/>
              </a:solidFill>
              <a:latin typeface="Inter"/>
              <a:ea typeface="Inter"/>
              <a:cs typeface="Inter"/>
              <a:sym typeface="Inter"/>
            </a:endParaRPr>
          </a:p>
        </p:txBody>
      </p:sp>
      <p:sp>
        <p:nvSpPr>
          <p:cNvPr id="404" name="Google Shape;404;p11"/>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2"/>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Normalisasi data menggunakan StandarScaler untuk fitur battery_power, int_memory, mobile_wt, px_height, px_width, dan RAM.</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p:txBody>
      </p:sp>
      <p:sp>
        <p:nvSpPr>
          <p:cNvPr id="410" name="Google Shape;410;p1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11" name="Google Shape;411;p12"/>
          <p:cNvGrpSpPr/>
          <p:nvPr/>
        </p:nvGrpSpPr>
        <p:grpSpPr>
          <a:xfrm>
            <a:off x="7503019" y="95797"/>
            <a:ext cx="1516771" cy="323122"/>
            <a:chOff x="400885" y="325214"/>
            <a:chExt cx="2298835" cy="489727"/>
          </a:xfrm>
        </p:grpSpPr>
        <p:pic>
          <p:nvPicPr>
            <p:cNvPr id="412" name="Google Shape;412;p1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13" name="Google Shape;413;p12"/>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414" name="Google Shape;414;p12"/>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415" name="Google Shape;415;p12"/>
            <p:cNvPicPr preferRelativeResize="0"/>
            <p:nvPr/>
          </p:nvPicPr>
          <p:blipFill rotWithShape="1">
            <a:blip r:embed="rId4">
              <a:alphaModFix/>
            </a:blip>
            <a:srcRect b="0" l="9893" r="8731" t="0"/>
            <a:stretch/>
          </p:blipFill>
          <p:spPr>
            <a:xfrm>
              <a:off x="400885" y="325214"/>
              <a:ext cx="1033078" cy="489727"/>
            </a:xfrm>
            <a:prstGeom prst="rect">
              <a:avLst/>
            </a:prstGeom>
            <a:noFill/>
            <a:ln>
              <a:noFill/>
            </a:ln>
          </p:spPr>
        </p:pic>
      </p:grpSp>
      <p:sp>
        <p:nvSpPr>
          <p:cNvPr id="416" name="Google Shape;416;p12"/>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Normalisasi Data</a:t>
            </a:r>
            <a:endParaRPr sz="2820">
              <a:solidFill>
                <a:srgbClr val="A338EB"/>
              </a:solidFill>
              <a:latin typeface="Maven Pro SemiBold"/>
              <a:ea typeface="Maven Pro SemiBold"/>
              <a:cs typeface="Maven Pro SemiBold"/>
              <a:sym typeface="Maven Pro SemiBold"/>
            </a:endParaRPr>
          </a:p>
        </p:txBody>
      </p:sp>
      <p:sp>
        <p:nvSpPr>
          <p:cNvPr id="417" name="Google Shape;417;p1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13bbedc8447_2_40"/>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Train-test split kami menggunakan rasio 7:3 dimana 70% dari 2000 dataset untuk data latih, dan 30%nya untuk data test, yang apabila dijumlahkan 1.400 untuk data latih dan 600 untuk data test.</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Pada train-test split ini kami akan menerapkannya kepada dua jenis data yakni data yang dinormalisasi dan data yang tidak dinormalisasi. Perlakuan sama untuk pembagian train-test split</a:t>
            </a:r>
            <a:endParaRPr sz="1500">
              <a:solidFill>
                <a:srgbClr val="282828"/>
              </a:solidFill>
              <a:latin typeface="Inter"/>
              <a:ea typeface="Inter"/>
              <a:cs typeface="Inter"/>
              <a:sym typeface="Inter"/>
            </a:endParaRPr>
          </a:p>
        </p:txBody>
      </p:sp>
      <p:sp>
        <p:nvSpPr>
          <p:cNvPr id="423" name="Google Shape;423;g13bbedc8447_2_4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24" name="Google Shape;424;g13bbedc8447_2_40"/>
          <p:cNvGrpSpPr/>
          <p:nvPr/>
        </p:nvGrpSpPr>
        <p:grpSpPr>
          <a:xfrm>
            <a:off x="7503019" y="95797"/>
            <a:ext cx="1516771" cy="323122"/>
            <a:chOff x="400885" y="325214"/>
            <a:chExt cx="2298835" cy="489727"/>
          </a:xfrm>
        </p:grpSpPr>
        <p:pic>
          <p:nvPicPr>
            <p:cNvPr id="425" name="Google Shape;425;g13bbedc8447_2_4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26" name="Google Shape;426;g13bbedc8447_2_4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27" name="Google Shape;427;g13bbedc8447_2_4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28" name="Google Shape;428;g13bbedc8447_2_4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29" name="Google Shape;429;g13bbedc8447_2_4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Train-Test Split</a:t>
            </a:r>
            <a:endParaRPr sz="2820">
              <a:solidFill>
                <a:srgbClr val="A338EB"/>
              </a:solidFill>
              <a:latin typeface="Maven Pro SemiBold"/>
              <a:ea typeface="Maven Pro SemiBold"/>
              <a:cs typeface="Maven Pro SemiBold"/>
              <a:sym typeface="Maven Pro SemiBold"/>
            </a:endParaRPr>
          </a:p>
        </p:txBody>
      </p:sp>
      <p:sp>
        <p:nvSpPr>
          <p:cNvPr id="430" name="Google Shape;430;g13bbedc8447_2_4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13bbedc8447_2_76"/>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Data kami terbagi menjadi dua jenis berdasarkan normalisasinya, yakni data yang dinormalisasi menggunakan standar scaler dan data normalisasi yang tanpa standar scaler (data asal).</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Pembagian ini digunakan untuk tiap-tiap model untuk melihat model mana dan jenis data apa yang optimal digunakan untuk klasifikasi.</a:t>
            </a:r>
            <a:endParaRPr sz="1500">
              <a:solidFill>
                <a:srgbClr val="282828"/>
              </a:solidFill>
              <a:latin typeface="Inter"/>
              <a:ea typeface="Inter"/>
              <a:cs typeface="Inter"/>
              <a:sym typeface="Inter"/>
            </a:endParaRPr>
          </a:p>
        </p:txBody>
      </p:sp>
      <p:sp>
        <p:nvSpPr>
          <p:cNvPr id="436" name="Google Shape;436;g13bbedc8447_2_7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37" name="Google Shape;437;g13bbedc8447_2_76"/>
          <p:cNvGrpSpPr/>
          <p:nvPr/>
        </p:nvGrpSpPr>
        <p:grpSpPr>
          <a:xfrm>
            <a:off x="7503019" y="95797"/>
            <a:ext cx="1516771" cy="323122"/>
            <a:chOff x="400885" y="325214"/>
            <a:chExt cx="2298835" cy="489727"/>
          </a:xfrm>
        </p:grpSpPr>
        <p:pic>
          <p:nvPicPr>
            <p:cNvPr id="438" name="Google Shape;438;g13bbedc8447_2_7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39" name="Google Shape;439;g13bbedc8447_2_76"/>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40" name="Google Shape;440;g13bbedc8447_2_76"/>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41" name="Google Shape;441;g13bbedc8447_2_7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42" name="Google Shape;442;g13bbedc8447_2_76"/>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Dua Jenis Data</a:t>
            </a:r>
            <a:endParaRPr sz="2820">
              <a:solidFill>
                <a:srgbClr val="A338EB"/>
              </a:solidFill>
              <a:latin typeface="Maven Pro SemiBold"/>
              <a:ea typeface="Maven Pro SemiBold"/>
              <a:cs typeface="Maven Pro SemiBold"/>
              <a:sym typeface="Maven Pro SemiBold"/>
            </a:endParaRPr>
          </a:p>
        </p:txBody>
      </p:sp>
      <p:sp>
        <p:nvSpPr>
          <p:cNvPr id="443" name="Google Shape;443;g13bbedc8447_2_7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83" name="Shape 83"/>
        <p:cNvGrpSpPr/>
        <p:nvPr/>
      </p:nvGrpSpPr>
      <p:grpSpPr>
        <a:xfrm>
          <a:off x="0" y="0"/>
          <a:ext cx="0" cy="0"/>
          <a:chOff x="0" y="0"/>
          <a:chExt cx="0" cy="0"/>
        </a:xfrm>
      </p:grpSpPr>
      <p:sp>
        <p:nvSpPr>
          <p:cNvPr id="84" name="Google Shape;84;p4"/>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85" name="Google Shape;85;p4"/>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86" name="Google Shape;86;p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87" name="Google Shape;87;p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88" name="Google Shape;88;p4"/>
          <p:cNvCxnSpPr/>
          <p:nvPr/>
        </p:nvCxnSpPr>
        <p:spPr>
          <a:xfrm>
            <a:off x="8315569" y="184983"/>
            <a:ext cx="0" cy="144724"/>
          </a:xfrm>
          <a:prstGeom prst="straightConnector1">
            <a:avLst/>
          </a:prstGeom>
          <a:noFill/>
          <a:ln cap="flat" cmpd="sng" w="9525">
            <a:solidFill>
              <a:srgbClr val="CCCCCC"/>
            </a:solidFill>
            <a:prstDash val="solid"/>
            <a:round/>
            <a:headEnd len="sm" w="sm" type="none"/>
            <a:tailEnd len="sm" w="sm" type="none"/>
          </a:ln>
        </p:spPr>
      </p:cxnSp>
      <p:cxnSp>
        <p:nvCxnSpPr>
          <p:cNvPr id="89" name="Google Shape;89;p4"/>
          <p:cNvCxnSpPr/>
          <p:nvPr/>
        </p:nvCxnSpPr>
        <p:spPr>
          <a:xfrm>
            <a:off x="8315546" y="184983"/>
            <a:ext cx="0" cy="144724"/>
          </a:xfrm>
          <a:prstGeom prst="straightConnector1">
            <a:avLst/>
          </a:prstGeom>
          <a:noFill/>
          <a:ln cap="flat" cmpd="sng" w="9525">
            <a:solidFill>
              <a:srgbClr val="CCCCCC"/>
            </a:solidFill>
            <a:prstDash val="solid"/>
            <a:round/>
            <a:headEnd len="sm" w="sm" type="none"/>
            <a:tailEnd len="sm" w="sm" type="none"/>
          </a:ln>
        </p:spPr>
      </p:cxnSp>
      <p:pic>
        <p:nvPicPr>
          <p:cNvPr id="90" name="Google Shape;90;p4"/>
          <p:cNvPicPr preferRelativeResize="0"/>
          <p:nvPr/>
        </p:nvPicPr>
        <p:blipFill rotWithShape="1">
          <a:blip r:embed="rId4">
            <a:alphaModFix/>
          </a:blip>
          <a:srcRect b="31665" l="9893" r="8731" t="0"/>
          <a:stretch/>
        </p:blipFill>
        <p:spPr>
          <a:xfrm>
            <a:off x="7503025" y="95799"/>
            <a:ext cx="681626" cy="220799"/>
          </a:xfrm>
          <a:prstGeom prst="rect">
            <a:avLst/>
          </a:prstGeom>
          <a:noFill/>
          <a:ln>
            <a:noFill/>
          </a:ln>
        </p:spPr>
      </p:pic>
      <p:pic>
        <p:nvPicPr>
          <p:cNvPr id="91" name="Google Shape;91;p4"/>
          <p:cNvPicPr preferRelativeResize="0"/>
          <p:nvPr/>
        </p:nvPicPr>
        <p:blipFill rotWithShape="1">
          <a:blip r:embed="rId5">
            <a:alphaModFix/>
          </a:blip>
          <a:srcRect b="0" l="9893" r="8731" t="68332"/>
          <a:stretch/>
        </p:blipFill>
        <p:spPr>
          <a:xfrm>
            <a:off x="7503025" y="316596"/>
            <a:ext cx="681626" cy="102325"/>
          </a:xfrm>
          <a:prstGeom prst="rect">
            <a:avLst/>
          </a:prstGeom>
          <a:noFill/>
          <a:ln>
            <a:noFill/>
          </a:ln>
        </p:spPr>
      </p:pic>
      <p:pic>
        <p:nvPicPr>
          <p:cNvPr id="92" name="Google Shape;92;p4"/>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93" name="Google Shape;93;p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Pendahuluan</a:t>
            </a:r>
            <a:endParaRPr b="1" i="0" sz="1000" u="none" cap="none" strike="noStrike">
              <a:solidFill>
                <a:schemeClr val="lt1"/>
              </a:solidFill>
              <a:latin typeface="Inter"/>
              <a:ea typeface="Inter"/>
              <a:cs typeface="Inter"/>
              <a:sym typeface="Inter"/>
            </a:endParaRPr>
          </a:p>
        </p:txBody>
      </p:sp>
      <p:sp>
        <p:nvSpPr>
          <p:cNvPr id="94" name="Google Shape;94;p4"/>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13bbedc8447_2_64"/>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82828"/>
                </a:solidFill>
                <a:latin typeface="Inter"/>
                <a:ea typeface="Inter"/>
                <a:cs typeface="Inter"/>
                <a:sym typeface="Inter"/>
              </a:rPr>
              <a:t>Kami menggunakan matrix evaluasi yang berupa confusion matrix untuk masalah klasifikasi ini dengan laporan klasifikasi berupa presisi, recall, f1-score, support dan akurasi.</a:t>
            </a:r>
            <a:endParaRPr sz="1500">
              <a:solidFill>
                <a:srgbClr val="282828"/>
              </a:solidFill>
              <a:latin typeface="Inter"/>
              <a:ea typeface="Inter"/>
              <a:cs typeface="Inter"/>
              <a:sym typeface="Inter"/>
            </a:endParaRPr>
          </a:p>
        </p:txBody>
      </p:sp>
      <p:sp>
        <p:nvSpPr>
          <p:cNvPr id="449" name="Google Shape;449;g13bbedc8447_2_6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50" name="Google Shape;450;g13bbedc8447_2_64"/>
          <p:cNvGrpSpPr/>
          <p:nvPr/>
        </p:nvGrpSpPr>
        <p:grpSpPr>
          <a:xfrm>
            <a:off x="7503019" y="95797"/>
            <a:ext cx="1516771" cy="323122"/>
            <a:chOff x="400885" y="325214"/>
            <a:chExt cx="2298835" cy="489727"/>
          </a:xfrm>
        </p:grpSpPr>
        <p:pic>
          <p:nvPicPr>
            <p:cNvPr id="451" name="Google Shape;451;g13bbedc8447_2_6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52" name="Google Shape;452;g13bbedc8447_2_6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53" name="Google Shape;453;g13bbedc8447_2_6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54" name="Google Shape;454;g13bbedc8447_2_6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55" name="Google Shape;455;g13bbedc8447_2_6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Matrix Evaluasi</a:t>
            </a:r>
            <a:endParaRPr sz="2820">
              <a:solidFill>
                <a:srgbClr val="A338EB"/>
              </a:solidFill>
              <a:latin typeface="Maven Pro SemiBold"/>
              <a:ea typeface="Maven Pro SemiBold"/>
              <a:cs typeface="Maven Pro SemiBold"/>
              <a:sym typeface="Maven Pro SemiBold"/>
            </a:endParaRPr>
          </a:p>
        </p:txBody>
      </p:sp>
      <p:sp>
        <p:nvSpPr>
          <p:cNvPr id="456" name="Google Shape;456;g13bbedc8447_2_6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13bbedc8447_2_88"/>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82828"/>
                </a:solidFill>
                <a:latin typeface="Inter"/>
                <a:ea typeface="Inter"/>
                <a:cs typeface="Inter"/>
                <a:sym typeface="Inter"/>
              </a:rPr>
              <a:t>Kami menggunakan model-model klasifikasi berikut :</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Logistic Regression</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Naive Bayes</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K-Nearest Neighbour (KNN)</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Decision</a:t>
            </a:r>
            <a:r>
              <a:rPr lang="en" sz="1500">
                <a:solidFill>
                  <a:srgbClr val="282828"/>
                </a:solidFill>
                <a:latin typeface="Inter"/>
                <a:ea typeface="Inter"/>
                <a:cs typeface="Inter"/>
                <a:sym typeface="Inter"/>
              </a:rPr>
              <a:t> Tree</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Random Forest</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Support Vector Machine (SVM)</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Adaboost Classifier</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Gradient Boosting Classifier</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XGBClassifier</a:t>
            </a:r>
            <a:endParaRPr sz="1500">
              <a:solidFill>
                <a:srgbClr val="282828"/>
              </a:solidFill>
              <a:latin typeface="Inter"/>
              <a:ea typeface="Inter"/>
              <a:cs typeface="Inter"/>
              <a:sym typeface="Inter"/>
            </a:endParaRPr>
          </a:p>
        </p:txBody>
      </p:sp>
      <p:sp>
        <p:nvSpPr>
          <p:cNvPr id="462" name="Google Shape;462;g13bbedc8447_2_8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63" name="Google Shape;463;g13bbedc8447_2_88"/>
          <p:cNvGrpSpPr/>
          <p:nvPr/>
        </p:nvGrpSpPr>
        <p:grpSpPr>
          <a:xfrm>
            <a:off x="7503019" y="95797"/>
            <a:ext cx="1516771" cy="323122"/>
            <a:chOff x="400885" y="325214"/>
            <a:chExt cx="2298835" cy="489727"/>
          </a:xfrm>
        </p:grpSpPr>
        <p:pic>
          <p:nvPicPr>
            <p:cNvPr id="464" name="Google Shape;464;g13bbedc8447_2_8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65" name="Google Shape;465;g13bbedc8447_2_88"/>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66" name="Google Shape;466;g13bbedc8447_2_88"/>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67" name="Google Shape;467;g13bbedc8447_2_8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68" name="Google Shape;468;g13bbedc8447_2_88"/>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Model-Model yang digunakan</a:t>
            </a:r>
            <a:endParaRPr sz="2820">
              <a:solidFill>
                <a:srgbClr val="A338EB"/>
              </a:solidFill>
              <a:latin typeface="Maven Pro SemiBold"/>
              <a:ea typeface="Maven Pro SemiBold"/>
              <a:cs typeface="Maven Pro SemiBold"/>
              <a:sym typeface="Maven Pro SemiBold"/>
            </a:endParaRPr>
          </a:p>
        </p:txBody>
      </p:sp>
      <p:sp>
        <p:nvSpPr>
          <p:cNvPr id="469" name="Google Shape;469;g13bbedc8447_2_8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13bbedc8447_2_10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
        <p:nvSpPr>
          <p:cNvPr id="475" name="Google Shape;475;g13bbedc8447_2_100"/>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rPr b="1" lang="en" sz="1500">
                <a:solidFill>
                  <a:srgbClr val="282828"/>
                </a:solidFill>
                <a:latin typeface="Inter"/>
                <a:ea typeface="Inter"/>
                <a:cs typeface="Inter"/>
                <a:sym typeface="Inter"/>
              </a:rPr>
              <a:t>Normalisasi vs Tanpa Normalisasi</a:t>
            </a:r>
            <a:endParaRPr b="1"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Membuat perbandingan akurasi dengan normalisasi (standar scaler) dan tanpa normalisasi. Untuk beberapa model tidak ada perbedaan seperti naive bayes. Ada model yang drastis berubah akurasinya seperti KNN. Ada model yang meningkat akurasinya apabila dinormalisasi.</a:t>
            </a:r>
            <a:endParaRPr b="1"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b="1" lang="en" sz="1500">
                <a:solidFill>
                  <a:srgbClr val="282828"/>
                </a:solidFill>
                <a:latin typeface="Inter"/>
                <a:ea typeface="Inter"/>
                <a:cs typeface="Inter"/>
                <a:sym typeface="Inter"/>
              </a:rPr>
              <a:t>KNN: Elbow Method</a:t>
            </a:r>
            <a:endParaRPr b="1"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Dengan mencari jumlah tetangga terdekat. Menunjukkan nilai optimal pada grafik adalah pada jumlah tetangga terdekat sebanyak 8.</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t/>
            </a:r>
            <a:endParaRPr b="1" sz="1500">
              <a:solidFill>
                <a:srgbClr val="282828"/>
              </a:solidFill>
              <a:latin typeface="Inter"/>
              <a:ea typeface="Inter"/>
              <a:cs typeface="Inter"/>
              <a:sym typeface="Inter"/>
            </a:endParaRPr>
          </a:p>
        </p:txBody>
      </p:sp>
      <p:grpSp>
        <p:nvGrpSpPr>
          <p:cNvPr id="476" name="Google Shape;476;g13bbedc8447_2_100"/>
          <p:cNvGrpSpPr/>
          <p:nvPr/>
        </p:nvGrpSpPr>
        <p:grpSpPr>
          <a:xfrm>
            <a:off x="7503019" y="95797"/>
            <a:ext cx="1516771" cy="323122"/>
            <a:chOff x="400885" y="325214"/>
            <a:chExt cx="2298835" cy="489727"/>
          </a:xfrm>
        </p:grpSpPr>
        <p:pic>
          <p:nvPicPr>
            <p:cNvPr id="477" name="Google Shape;477;g13bbedc8447_2_10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78" name="Google Shape;478;g13bbedc8447_2_10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79" name="Google Shape;479;g13bbedc8447_2_10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80" name="Google Shape;480;g13bbedc8447_2_10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81" name="Google Shape;481;g13bbedc8447_2_10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Upaya Menambah Akurasi Model</a:t>
            </a:r>
            <a:endParaRPr sz="2820">
              <a:solidFill>
                <a:srgbClr val="A338EB"/>
              </a:solidFill>
              <a:latin typeface="Maven Pro SemiBold"/>
              <a:ea typeface="Maven Pro SemiBold"/>
              <a:cs typeface="Maven Pro SemiBold"/>
              <a:sym typeface="Maven Pro SemiBold"/>
            </a:endParaRPr>
          </a:p>
        </p:txBody>
      </p:sp>
      <p:sp>
        <p:nvSpPr>
          <p:cNvPr id="482" name="Google Shape;482;g13bbedc8447_2_10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13be5855055_0_1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
        <p:nvSpPr>
          <p:cNvPr id="488" name="Google Shape;488;g13be5855055_0_17"/>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82828"/>
                </a:solidFill>
                <a:latin typeface="Inter"/>
                <a:ea typeface="Inter"/>
                <a:cs typeface="Inter"/>
                <a:sym typeface="Inter"/>
              </a:rPr>
              <a:t>Berdasarkan model yang sudah diketahui akurasinya :</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Model dengan data yang sudah dinormalisasi yakni </a:t>
            </a:r>
            <a:r>
              <a:rPr i="1" lang="en" sz="1500">
                <a:solidFill>
                  <a:srgbClr val="282828"/>
                </a:solidFill>
                <a:latin typeface="Inter"/>
                <a:ea typeface="Inter"/>
                <a:cs typeface="Inter"/>
                <a:sym typeface="Inter"/>
              </a:rPr>
              <a:t>Support Vector Machine</a:t>
            </a:r>
            <a:r>
              <a:rPr lang="en" sz="1500">
                <a:solidFill>
                  <a:srgbClr val="282828"/>
                </a:solidFill>
                <a:latin typeface="Inter"/>
                <a:ea typeface="Inter"/>
                <a:cs typeface="Inter"/>
                <a:sym typeface="Inter"/>
              </a:rPr>
              <a:t> (SVM) memiliki tingkat akurasi tertinggi sebesar 95.5%. </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Model dengan data yang sudah dinormalisasi yakni K-Nearest Neighboard memiliki akurasi terendah sebesar 31.5%.</a:t>
            </a:r>
            <a:endParaRPr sz="1500">
              <a:solidFill>
                <a:srgbClr val="282828"/>
              </a:solidFill>
              <a:latin typeface="Inter"/>
              <a:ea typeface="Inter"/>
              <a:cs typeface="Inter"/>
              <a:sym typeface="Inter"/>
            </a:endParaRPr>
          </a:p>
          <a:p>
            <a:pPr indent="-323850" lvl="0" marL="457200" rtl="0" algn="l">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Model dengan data yang sudah dinormalisasi yakni XGB-Boost berada pada urutan ke 5, dengan akurasi sebesar 84.5%.</a:t>
            </a:r>
            <a:endParaRPr sz="1500">
              <a:solidFill>
                <a:srgbClr val="282828"/>
              </a:solidFill>
              <a:latin typeface="Inter"/>
              <a:ea typeface="Inter"/>
              <a:cs typeface="Inter"/>
              <a:sym typeface="Inter"/>
            </a:endParaRPr>
          </a:p>
        </p:txBody>
      </p:sp>
      <p:grpSp>
        <p:nvGrpSpPr>
          <p:cNvPr id="489" name="Google Shape;489;g13be5855055_0_17"/>
          <p:cNvGrpSpPr/>
          <p:nvPr/>
        </p:nvGrpSpPr>
        <p:grpSpPr>
          <a:xfrm>
            <a:off x="7503019" y="95797"/>
            <a:ext cx="1516771" cy="323122"/>
            <a:chOff x="400885" y="325214"/>
            <a:chExt cx="2298835" cy="489727"/>
          </a:xfrm>
        </p:grpSpPr>
        <p:pic>
          <p:nvPicPr>
            <p:cNvPr id="490" name="Google Shape;490;g13be5855055_0_1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91" name="Google Shape;491;g13be5855055_0_17"/>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92" name="Google Shape;492;g13be5855055_0_17"/>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93" name="Google Shape;493;g13be5855055_0_1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94" name="Google Shape;494;g13be5855055_0_17"/>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 Final untuk Prediksi</a:t>
            </a:r>
            <a:endParaRPr sz="2820">
              <a:solidFill>
                <a:srgbClr val="A338EB"/>
              </a:solidFill>
              <a:latin typeface="Maven Pro SemiBold"/>
              <a:ea typeface="Maven Pro SemiBold"/>
              <a:cs typeface="Maven Pro SemiBold"/>
              <a:sym typeface="Maven Pro SemiBold"/>
            </a:endParaRPr>
          </a:p>
        </p:txBody>
      </p:sp>
      <p:sp>
        <p:nvSpPr>
          <p:cNvPr id="495" name="Google Shape;495;g13be5855055_0_1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13be5855055_0_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501" name="Google Shape;501;g13be5855055_0_0"/>
          <p:cNvGrpSpPr/>
          <p:nvPr/>
        </p:nvGrpSpPr>
        <p:grpSpPr>
          <a:xfrm>
            <a:off x="7503019" y="95797"/>
            <a:ext cx="1516771" cy="323122"/>
            <a:chOff x="400885" y="325214"/>
            <a:chExt cx="2298835" cy="489727"/>
          </a:xfrm>
        </p:grpSpPr>
        <p:pic>
          <p:nvPicPr>
            <p:cNvPr id="502" name="Google Shape;502;g13be5855055_0_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503" name="Google Shape;503;g13be5855055_0_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504" name="Google Shape;504;g13be5855055_0_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505" name="Google Shape;505;g13be5855055_0_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506" name="Google Shape;506;g13be5855055_0_0"/>
          <p:cNvSpPr txBox="1"/>
          <p:nvPr>
            <p:ph type="title"/>
          </p:nvPr>
        </p:nvSpPr>
        <p:spPr>
          <a:xfrm>
            <a:off x="331800" y="5802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520">
                <a:solidFill>
                  <a:srgbClr val="A338EB"/>
                </a:solidFill>
                <a:latin typeface="Maven Pro SemiBold"/>
                <a:ea typeface="Maven Pro SemiBold"/>
                <a:cs typeface="Maven Pro SemiBold"/>
                <a:sym typeface="Maven Pro SemiBold"/>
              </a:rPr>
              <a:t>Overfitting dan Underfitting Pada Model Terpilih (SVM)</a:t>
            </a:r>
            <a:endParaRPr sz="2520">
              <a:solidFill>
                <a:srgbClr val="A338EB"/>
              </a:solidFill>
              <a:latin typeface="Maven Pro SemiBold"/>
              <a:ea typeface="Maven Pro SemiBold"/>
              <a:cs typeface="Maven Pro SemiBold"/>
              <a:sym typeface="Maven Pro SemiBold"/>
            </a:endParaRPr>
          </a:p>
        </p:txBody>
      </p:sp>
      <p:sp>
        <p:nvSpPr>
          <p:cNvPr id="507" name="Google Shape;507;g13be5855055_0_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508" name="Google Shape;508;g13be5855055_0_0"/>
          <p:cNvSpPr txBox="1"/>
          <p:nvPr/>
        </p:nvSpPr>
        <p:spPr>
          <a:xfrm>
            <a:off x="933775" y="1599950"/>
            <a:ext cx="73872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Inter"/>
              <a:buChar char="●"/>
            </a:pPr>
            <a:r>
              <a:rPr lang="en">
                <a:latin typeface="Inter"/>
                <a:ea typeface="Inter"/>
                <a:cs typeface="Inter"/>
                <a:sym typeface="Inter"/>
              </a:rPr>
              <a:t>U</a:t>
            </a:r>
            <a:r>
              <a:rPr lang="en">
                <a:latin typeface="Inter"/>
                <a:ea typeface="Inter"/>
                <a:cs typeface="Inter"/>
                <a:sym typeface="Inter"/>
              </a:rPr>
              <a:t>ntuk masalah overfitting dapat dilihat dari perbandingan nilai recallnya untuk class 0-3 tidak terlalu jauh, dan tidak ada nilai yang. 1.00 , dan rentang akurasi data train sama data test tidak terlalu jauh. </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Untuk masalah underfitting model ini tidak termasuk underfitting kaena akurasi data test nya yang tinggi.</a:t>
            </a:r>
            <a:endParaRPr>
              <a:latin typeface="Inter"/>
              <a:ea typeface="Inter"/>
              <a:cs typeface="Inter"/>
              <a:sym typeface="Inte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13bfa56ac05_0_35"/>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82828"/>
                </a:solidFill>
                <a:latin typeface="Inter"/>
                <a:ea typeface="Inter"/>
                <a:cs typeface="Inter"/>
                <a:sym typeface="Inter"/>
              </a:rPr>
              <a:t>Model final yang digunakan untuk prediksi adalah Support Vector Machine (SVM), karena model ini memiliki akurasi tertinggi pada data test sebesar 94.5%, selain itu nilai recall pada model Support Vector Machine (SVM) itu yang tertinggi dibandingkan dengan model lain dan tidak mengalami overfitting, yang artinya tingkat keberhasilan model dalam memprediksi sebuah data menjadi yang tertinggi.</a:t>
            </a:r>
            <a:endParaRPr sz="1500">
              <a:solidFill>
                <a:srgbClr val="282828"/>
              </a:solidFill>
              <a:latin typeface="Inter"/>
              <a:ea typeface="Inter"/>
              <a:cs typeface="Inter"/>
              <a:sym typeface="Inter"/>
            </a:endParaRPr>
          </a:p>
        </p:txBody>
      </p:sp>
      <p:sp>
        <p:nvSpPr>
          <p:cNvPr id="514" name="Google Shape;514;g13bfa56ac05_0_3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515" name="Google Shape;515;g13bfa56ac05_0_35"/>
          <p:cNvGrpSpPr/>
          <p:nvPr/>
        </p:nvGrpSpPr>
        <p:grpSpPr>
          <a:xfrm>
            <a:off x="7503019" y="95797"/>
            <a:ext cx="1516771" cy="323122"/>
            <a:chOff x="400885" y="325214"/>
            <a:chExt cx="2298835" cy="489727"/>
          </a:xfrm>
        </p:grpSpPr>
        <p:pic>
          <p:nvPicPr>
            <p:cNvPr id="516" name="Google Shape;516;g13bfa56ac05_0_3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517" name="Google Shape;517;g13bfa56ac05_0_3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518" name="Google Shape;518;g13bfa56ac05_0_3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519" name="Google Shape;519;g13bfa56ac05_0_3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520" name="Google Shape;520;g13bfa56ac05_0_35"/>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 Final Untuk Prediksi</a:t>
            </a:r>
            <a:endParaRPr sz="2820">
              <a:solidFill>
                <a:srgbClr val="A338EB"/>
              </a:solidFill>
              <a:latin typeface="Maven Pro SemiBold"/>
              <a:ea typeface="Maven Pro SemiBold"/>
              <a:cs typeface="Maven Pro SemiBold"/>
              <a:sym typeface="Maven Pro SemiBold"/>
            </a:endParaRPr>
          </a:p>
        </p:txBody>
      </p:sp>
      <p:sp>
        <p:nvSpPr>
          <p:cNvPr id="521" name="Google Shape;521;g13bfa56ac05_0_3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25" name="Shape 525"/>
        <p:cNvGrpSpPr/>
        <p:nvPr/>
      </p:nvGrpSpPr>
      <p:grpSpPr>
        <a:xfrm>
          <a:off x="0" y="0"/>
          <a:ext cx="0" cy="0"/>
          <a:chOff x="0" y="0"/>
          <a:chExt cx="0" cy="0"/>
        </a:xfrm>
      </p:grpSpPr>
      <p:sp>
        <p:nvSpPr>
          <p:cNvPr id="526" name="Google Shape;526;p15"/>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Kesimpulan</a:t>
            </a:r>
            <a:endParaRPr sz="3600">
              <a:solidFill>
                <a:schemeClr val="lt1"/>
              </a:solidFill>
              <a:latin typeface="Maven Pro SemiBold"/>
              <a:ea typeface="Maven Pro SemiBold"/>
              <a:cs typeface="Maven Pro SemiBold"/>
              <a:sym typeface="Maven Pro SemiBold"/>
            </a:endParaRPr>
          </a:p>
        </p:txBody>
      </p:sp>
      <p:pic>
        <p:nvPicPr>
          <p:cNvPr id="527" name="Google Shape;527;p15"/>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528" name="Google Shape;528;p1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529" name="Google Shape;529;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530" name="Google Shape;530;p15"/>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531" name="Google Shape;531;p15"/>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532" name="Google Shape;532;p15"/>
          <p:cNvPicPr preferRelativeResize="0"/>
          <p:nvPr/>
        </p:nvPicPr>
        <p:blipFill rotWithShape="1">
          <a:blip r:embed="rId4">
            <a:alphaModFix/>
          </a:blip>
          <a:srcRect b="31665" l="9893" r="8731" t="0"/>
          <a:stretch/>
        </p:blipFill>
        <p:spPr>
          <a:xfrm>
            <a:off x="7503025" y="95799"/>
            <a:ext cx="681626" cy="220799"/>
          </a:xfrm>
          <a:prstGeom prst="rect">
            <a:avLst/>
          </a:prstGeom>
          <a:noFill/>
          <a:ln>
            <a:noFill/>
          </a:ln>
        </p:spPr>
      </p:pic>
      <p:pic>
        <p:nvPicPr>
          <p:cNvPr id="533" name="Google Shape;533;p15"/>
          <p:cNvPicPr preferRelativeResize="0"/>
          <p:nvPr/>
        </p:nvPicPr>
        <p:blipFill rotWithShape="1">
          <a:blip r:embed="rId5">
            <a:alphaModFix/>
          </a:blip>
          <a:srcRect b="0" l="9893" r="8731" t="68332"/>
          <a:stretch/>
        </p:blipFill>
        <p:spPr>
          <a:xfrm>
            <a:off x="7503025" y="316596"/>
            <a:ext cx="681626" cy="102325"/>
          </a:xfrm>
          <a:prstGeom prst="rect">
            <a:avLst/>
          </a:prstGeom>
          <a:noFill/>
          <a:ln>
            <a:noFill/>
          </a:ln>
        </p:spPr>
      </p:pic>
      <p:pic>
        <p:nvPicPr>
          <p:cNvPr id="534" name="Google Shape;534;p15"/>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535" name="Google Shape;535;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Conclusion</a:t>
            </a:r>
            <a:endParaRPr b="1" i="0" sz="1000" u="none" cap="none" strike="noStrike">
              <a:solidFill>
                <a:schemeClr val="lt1"/>
              </a:solidFill>
              <a:latin typeface="Inter"/>
              <a:ea typeface="Inter"/>
              <a:cs typeface="Inter"/>
              <a:sym typeface="Inter"/>
            </a:endParaRPr>
          </a:p>
        </p:txBody>
      </p:sp>
      <p:sp>
        <p:nvSpPr>
          <p:cNvPr id="536" name="Google Shape;536;p15"/>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16"/>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Faktor yang paling mempengaruhi price_range dari sebuah smartphone adalah ram dan battery_power, karena semakin besar ram dan battery_power maka price_range nya juga semakin tinggi, namun fitur yang paling besar berpengaruh terhadap price_range adalah ram</a:t>
            </a:r>
            <a:endParaRPr sz="1500">
              <a:solidFill>
                <a:srgbClr val="282828"/>
              </a:solidFill>
              <a:latin typeface="Inter"/>
              <a:ea typeface="Inter"/>
              <a:cs typeface="Inter"/>
              <a:sym typeface="Inter"/>
            </a:endParaRPr>
          </a:p>
        </p:txBody>
      </p:sp>
      <p:sp>
        <p:nvSpPr>
          <p:cNvPr id="542" name="Google Shape;542;p1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543" name="Google Shape;543;p16"/>
          <p:cNvGrpSpPr/>
          <p:nvPr/>
        </p:nvGrpSpPr>
        <p:grpSpPr>
          <a:xfrm>
            <a:off x="7503019" y="95797"/>
            <a:ext cx="1516771" cy="323122"/>
            <a:chOff x="400885" y="325214"/>
            <a:chExt cx="2298835" cy="489727"/>
          </a:xfrm>
        </p:grpSpPr>
        <p:pic>
          <p:nvPicPr>
            <p:cNvPr id="544" name="Google Shape;544;p1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545" name="Google Shape;545;p16"/>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546" name="Google Shape;546;p16"/>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547" name="Google Shape;547;p16"/>
            <p:cNvPicPr preferRelativeResize="0"/>
            <p:nvPr/>
          </p:nvPicPr>
          <p:blipFill rotWithShape="1">
            <a:blip r:embed="rId4">
              <a:alphaModFix/>
            </a:blip>
            <a:srcRect b="0" l="9893" r="8731" t="0"/>
            <a:stretch/>
          </p:blipFill>
          <p:spPr>
            <a:xfrm>
              <a:off x="400885" y="325214"/>
              <a:ext cx="1033078" cy="489727"/>
            </a:xfrm>
            <a:prstGeom prst="rect">
              <a:avLst/>
            </a:prstGeom>
            <a:noFill/>
            <a:ln>
              <a:noFill/>
            </a:ln>
          </p:spPr>
        </p:pic>
      </p:grpSp>
      <p:sp>
        <p:nvSpPr>
          <p:cNvPr id="548" name="Google Shape;548;p16"/>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Interesting Insights</a:t>
            </a:r>
            <a:endParaRPr sz="2820">
              <a:solidFill>
                <a:srgbClr val="A338EB"/>
              </a:solidFill>
              <a:latin typeface="Maven Pro SemiBold"/>
              <a:ea typeface="Maven Pro SemiBold"/>
              <a:cs typeface="Maven Pro SemiBold"/>
              <a:sym typeface="Maven Pro SemiBold"/>
            </a:endParaRPr>
          </a:p>
        </p:txBody>
      </p:sp>
      <p:sp>
        <p:nvSpPr>
          <p:cNvPr id="549" name="Google Shape;549;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13bfa56ac05_0_21"/>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Apabila hendak membeli smartphone yang memiliki harga murah, maka pilihlah smartphone yang memiliki kapasitas ram yang sedikit, begitu pula sebaliknya apabila hendak membeli smartphone yang memiliki harga mahal, maka pilihlah smartphone yang memiliki kapasitas ram yang besar. </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Dari model yang kami buat kami merekomendasikan untuk menggunakan SVM dengan normalisasi karena akurasinya 94%.</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None/>
            </a:pPr>
            <a:r>
              <a:t/>
            </a:r>
            <a:endParaRPr sz="1500">
              <a:solidFill>
                <a:srgbClr val="282828"/>
              </a:solidFill>
              <a:latin typeface="Inter"/>
              <a:ea typeface="Inter"/>
              <a:cs typeface="Inter"/>
              <a:sym typeface="Inter"/>
            </a:endParaRPr>
          </a:p>
        </p:txBody>
      </p:sp>
      <p:sp>
        <p:nvSpPr>
          <p:cNvPr id="555" name="Google Shape;555;g13bfa56ac05_0_2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556" name="Google Shape;556;g13bfa56ac05_0_21"/>
          <p:cNvGrpSpPr/>
          <p:nvPr/>
        </p:nvGrpSpPr>
        <p:grpSpPr>
          <a:xfrm>
            <a:off x="7503019" y="95797"/>
            <a:ext cx="1516771" cy="323122"/>
            <a:chOff x="400885" y="325214"/>
            <a:chExt cx="2298835" cy="489727"/>
          </a:xfrm>
        </p:grpSpPr>
        <p:pic>
          <p:nvPicPr>
            <p:cNvPr id="557" name="Google Shape;557;g13bfa56ac05_0_2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558" name="Google Shape;558;g13bfa56ac05_0_2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559" name="Google Shape;559;g13bfa56ac05_0_2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560" name="Google Shape;560;g13bfa56ac05_0_2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561" name="Google Shape;561;g13bfa56ac05_0_21"/>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Rekomendasi</a:t>
            </a:r>
            <a:endParaRPr sz="2820">
              <a:solidFill>
                <a:srgbClr val="A338EB"/>
              </a:solidFill>
              <a:latin typeface="Maven Pro SemiBold"/>
              <a:ea typeface="Maven Pro SemiBold"/>
              <a:cs typeface="Maven Pro SemiBold"/>
              <a:sym typeface="Maven Pro SemiBold"/>
            </a:endParaRPr>
          </a:p>
        </p:txBody>
      </p:sp>
      <p:sp>
        <p:nvSpPr>
          <p:cNvPr id="562" name="Google Shape;562;g13bfa56ac05_0_2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13690a2363a_1_1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568" name="Google Shape;568;g13690a2363a_1_12"/>
          <p:cNvGrpSpPr/>
          <p:nvPr/>
        </p:nvGrpSpPr>
        <p:grpSpPr>
          <a:xfrm>
            <a:off x="7503019" y="95797"/>
            <a:ext cx="1516771" cy="323122"/>
            <a:chOff x="400885" y="325214"/>
            <a:chExt cx="2298835" cy="489727"/>
          </a:xfrm>
        </p:grpSpPr>
        <p:pic>
          <p:nvPicPr>
            <p:cNvPr id="569" name="Google Shape;569;g13690a2363a_1_1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570" name="Google Shape;570;g13690a2363a_1_1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571" name="Google Shape;571;g13690a2363a_1_1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572" name="Google Shape;572;g13690a2363a_1_1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573" name="Google Shape;573;g13690a2363a_1_12"/>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Semi Deployment</a:t>
            </a:r>
            <a:endParaRPr sz="2820">
              <a:solidFill>
                <a:srgbClr val="A338EB"/>
              </a:solidFill>
              <a:latin typeface="Maven Pro SemiBold"/>
              <a:ea typeface="Maven Pro SemiBold"/>
              <a:cs typeface="Maven Pro SemiBold"/>
              <a:sym typeface="Maven Pro SemiBold"/>
            </a:endParaRPr>
          </a:p>
        </p:txBody>
      </p:sp>
      <p:sp>
        <p:nvSpPr>
          <p:cNvPr id="574" name="Google Shape;574;g13690a2363a_1_1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575" name="Google Shape;575;g13690a2363a_1_12"/>
          <p:cNvPicPr preferRelativeResize="0"/>
          <p:nvPr/>
        </p:nvPicPr>
        <p:blipFill>
          <a:blip r:embed="rId5">
            <a:alphaModFix/>
          </a:blip>
          <a:stretch>
            <a:fillRect/>
          </a:stretch>
        </p:blipFill>
        <p:spPr>
          <a:xfrm>
            <a:off x="2847050" y="1382000"/>
            <a:ext cx="5362575" cy="933450"/>
          </a:xfrm>
          <a:prstGeom prst="rect">
            <a:avLst/>
          </a:prstGeom>
          <a:noFill/>
          <a:ln>
            <a:noFill/>
          </a:ln>
        </p:spPr>
      </p:pic>
      <p:pic>
        <p:nvPicPr>
          <p:cNvPr id="576" name="Google Shape;576;g13690a2363a_1_12"/>
          <p:cNvPicPr preferRelativeResize="0"/>
          <p:nvPr/>
        </p:nvPicPr>
        <p:blipFill>
          <a:blip r:embed="rId6">
            <a:alphaModFix/>
          </a:blip>
          <a:stretch>
            <a:fillRect/>
          </a:stretch>
        </p:blipFill>
        <p:spPr>
          <a:xfrm>
            <a:off x="2412200" y="2467850"/>
            <a:ext cx="4279399" cy="2180350"/>
          </a:xfrm>
          <a:prstGeom prst="rect">
            <a:avLst/>
          </a:prstGeom>
          <a:noFill/>
          <a:ln>
            <a:noFill/>
          </a:ln>
        </p:spPr>
      </p:pic>
      <p:sp>
        <p:nvSpPr>
          <p:cNvPr id="577" name="Google Shape;577;g13690a2363a_1_12"/>
          <p:cNvSpPr txBox="1"/>
          <p:nvPr>
            <p:ph idx="1" type="body"/>
          </p:nvPr>
        </p:nvSpPr>
        <p:spPr>
          <a:xfrm>
            <a:off x="311700" y="1492925"/>
            <a:ext cx="3532800" cy="622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000"/>
              </a:spcBef>
              <a:spcAft>
                <a:spcPts val="1000"/>
              </a:spcAft>
              <a:buNone/>
            </a:pPr>
            <a:r>
              <a:rPr lang="en" sz="1500">
                <a:solidFill>
                  <a:srgbClr val="282828"/>
                </a:solidFill>
                <a:latin typeface="Inter"/>
                <a:ea typeface="Inter"/>
                <a:cs typeface="Inter"/>
                <a:sym typeface="Inter"/>
              </a:rPr>
              <a:t>Proses Input Data : </a:t>
            </a:r>
            <a:endParaRPr sz="1500">
              <a:solidFill>
                <a:srgbClr val="282828"/>
              </a:solidFill>
              <a:latin typeface="Inter"/>
              <a:ea typeface="Inter"/>
              <a:cs typeface="Inter"/>
              <a:sym typeface="Inter"/>
            </a:endParaRPr>
          </a:p>
        </p:txBody>
      </p:sp>
      <p:sp>
        <p:nvSpPr>
          <p:cNvPr id="578" name="Google Shape;578;g13690a2363a_1_12"/>
          <p:cNvSpPr txBox="1"/>
          <p:nvPr>
            <p:ph idx="1" type="body"/>
          </p:nvPr>
        </p:nvSpPr>
        <p:spPr>
          <a:xfrm>
            <a:off x="-360975" y="2835513"/>
            <a:ext cx="3532800" cy="622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000"/>
              </a:spcBef>
              <a:spcAft>
                <a:spcPts val="1000"/>
              </a:spcAft>
              <a:buNone/>
            </a:pPr>
            <a:r>
              <a:rPr lang="en" sz="1500">
                <a:solidFill>
                  <a:srgbClr val="282828"/>
                </a:solidFill>
                <a:latin typeface="Inter"/>
                <a:ea typeface="Inter"/>
                <a:cs typeface="Inter"/>
                <a:sym typeface="Inter"/>
              </a:rPr>
              <a:t>Semua data diinput :</a:t>
            </a:r>
            <a:endParaRPr sz="1500">
              <a:solidFill>
                <a:srgbClr val="282828"/>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5"/>
          <p:cNvSpPr txBox="1"/>
          <p:nvPr>
            <p:ph idx="1" type="body"/>
          </p:nvPr>
        </p:nvSpPr>
        <p:spPr>
          <a:xfrm>
            <a:off x="311700" y="1744750"/>
            <a:ext cx="65910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Sumber Data: https://www.kaggle.com/datasets/iabhishekofficial/mobile-price-classification</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Problem: </a:t>
            </a:r>
            <a:r>
              <a:rPr b="1" lang="en" sz="1500">
                <a:solidFill>
                  <a:srgbClr val="282828"/>
                </a:solidFill>
                <a:latin typeface="Inter"/>
                <a:ea typeface="Inter"/>
                <a:cs typeface="Inter"/>
                <a:sym typeface="Inter"/>
              </a:rPr>
              <a:t>classification</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Tujuan: </a:t>
            </a:r>
            <a:endParaRPr sz="1500">
              <a:solidFill>
                <a:srgbClr val="282828"/>
              </a:solidFill>
              <a:latin typeface="Inter"/>
              <a:ea typeface="Inter"/>
              <a:cs typeface="Inter"/>
              <a:sym typeface="Inter"/>
            </a:endParaRPr>
          </a:p>
          <a:p>
            <a:pPr indent="-323850" lvl="0" marL="457200" rtl="0" algn="l">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Mengklasifikasikan harga smartphone pada range tertentu</a:t>
            </a:r>
            <a:endParaRPr sz="1500">
              <a:solidFill>
                <a:srgbClr val="282828"/>
              </a:solidFill>
              <a:latin typeface="Inter"/>
              <a:ea typeface="Inter"/>
              <a:cs typeface="Inter"/>
              <a:sym typeface="Inter"/>
            </a:endParaRPr>
          </a:p>
          <a:p>
            <a:pPr indent="-323850" lvl="0" marL="457200" rtl="0" algn="l">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Mengeksplorasi dan memperoleh insight dari data</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t/>
            </a:r>
            <a:endParaRPr sz="1500">
              <a:solidFill>
                <a:srgbClr val="282828"/>
              </a:solidFill>
              <a:latin typeface="Inter"/>
              <a:ea typeface="Inter"/>
              <a:cs typeface="Inter"/>
              <a:sym typeface="Inter"/>
            </a:endParaRPr>
          </a:p>
        </p:txBody>
      </p:sp>
      <p:sp>
        <p:nvSpPr>
          <p:cNvPr id="100" name="Google Shape;100;p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101" name="Google Shape;101;p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02" name="Google Shape;102;p5"/>
          <p:cNvGrpSpPr/>
          <p:nvPr/>
        </p:nvGrpSpPr>
        <p:grpSpPr>
          <a:xfrm>
            <a:off x="7503019" y="95797"/>
            <a:ext cx="1516771" cy="323122"/>
            <a:chOff x="400885" y="325214"/>
            <a:chExt cx="2298835" cy="489727"/>
          </a:xfrm>
        </p:grpSpPr>
        <p:pic>
          <p:nvPicPr>
            <p:cNvPr id="103" name="Google Shape;103;p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04" name="Google Shape;104;p5"/>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05" name="Google Shape;105;p5"/>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06" name="Google Shape;106;p5"/>
            <p:cNvPicPr preferRelativeResize="0"/>
            <p:nvPr/>
          </p:nvPicPr>
          <p:blipFill rotWithShape="1">
            <a:blip r:embed="rId4">
              <a:alphaModFix/>
            </a:blip>
            <a:srcRect b="0" l="9893" r="8731" t="0"/>
            <a:stretch/>
          </p:blipFill>
          <p:spPr>
            <a:xfrm>
              <a:off x="400885" y="325214"/>
              <a:ext cx="1033078" cy="489727"/>
            </a:xfrm>
            <a:prstGeom prst="rect">
              <a:avLst/>
            </a:prstGeom>
            <a:noFill/>
            <a:ln>
              <a:noFill/>
            </a:ln>
          </p:spPr>
        </p:pic>
      </p:grpSp>
      <p:sp>
        <p:nvSpPr>
          <p:cNvPr id="107" name="Google Shape;107;p5"/>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13bfa56ac05_0_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584" name="Google Shape;584;g13bfa56ac05_0_4"/>
          <p:cNvGrpSpPr/>
          <p:nvPr/>
        </p:nvGrpSpPr>
        <p:grpSpPr>
          <a:xfrm>
            <a:off x="7503019" y="95797"/>
            <a:ext cx="1516771" cy="323122"/>
            <a:chOff x="400885" y="325214"/>
            <a:chExt cx="2298835" cy="489727"/>
          </a:xfrm>
        </p:grpSpPr>
        <p:pic>
          <p:nvPicPr>
            <p:cNvPr id="585" name="Google Shape;585;g13bfa56ac05_0_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586" name="Google Shape;586;g13bfa56ac05_0_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587" name="Google Shape;587;g13bfa56ac05_0_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588" name="Google Shape;588;g13bfa56ac05_0_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589" name="Google Shape;589;g13bfa56ac05_0_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Semi Deployment</a:t>
            </a:r>
            <a:endParaRPr sz="2820">
              <a:solidFill>
                <a:srgbClr val="A338EB"/>
              </a:solidFill>
              <a:latin typeface="Maven Pro SemiBold"/>
              <a:ea typeface="Maven Pro SemiBold"/>
              <a:cs typeface="Maven Pro SemiBold"/>
              <a:sym typeface="Maven Pro SemiBold"/>
            </a:endParaRPr>
          </a:p>
        </p:txBody>
      </p:sp>
      <p:sp>
        <p:nvSpPr>
          <p:cNvPr id="590" name="Google Shape;590;g13bfa56ac05_0_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591" name="Google Shape;591;g13bfa56ac05_0_4"/>
          <p:cNvSpPr txBox="1"/>
          <p:nvPr>
            <p:ph idx="1" type="body"/>
          </p:nvPr>
        </p:nvSpPr>
        <p:spPr>
          <a:xfrm>
            <a:off x="543100" y="1554038"/>
            <a:ext cx="3532800" cy="622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000"/>
              </a:spcBef>
              <a:spcAft>
                <a:spcPts val="1000"/>
              </a:spcAft>
              <a:buNone/>
            </a:pPr>
            <a:r>
              <a:rPr lang="en" sz="1500">
                <a:solidFill>
                  <a:srgbClr val="282828"/>
                </a:solidFill>
                <a:latin typeface="Inter"/>
                <a:ea typeface="Inter"/>
                <a:cs typeface="Inter"/>
                <a:sym typeface="Inter"/>
              </a:rPr>
              <a:t>Hasil prediksi</a:t>
            </a:r>
            <a:endParaRPr sz="1500">
              <a:solidFill>
                <a:srgbClr val="282828"/>
              </a:solidFill>
              <a:latin typeface="Inter"/>
              <a:ea typeface="Inter"/>
              <a:cs typeface="Inter"/>
              <a:sym typeface="Inter"/>
            </a:endParaRPr>
          </a:p>
        </p:txBody>
      </p:sp>
      <p:pic>
        <p:nvPicPr>
          <p:cNvPr id="592" name="Google Shape;592;g13bfa56ac05_0_4"/>
          <p:cNvPicPr preferRelativeResize="0"/>
          <p:nvPr/>
        </p:nvPicPr>
        <p:blipFill>
          <a:blip r:embed="rId5">
            <a:alphaModFix/>
          </a:blip>
          <a:stretch>
            <a:fillRect/>
          </a:stretch>
        </p:blipFill>
        <p:spPr>
          <a:xfrm>
            <a:off x="1419550" y="2088750"/>
            <a:ext cx="5667375" cy="367156"/>
          </a:xfrm>
          <a:prstGeom prst="rect">
            <a:avLst/>
          </a:prstGeom>
          <a:noFill/>
          <a:ln>
            <a:noFill/>
          </a:ln>
        </p:spPr>
      </p:pic>
      <p:sp>
        <p:nvSpPr>
          <p:cNvPr id="593" name="Google Shape;593;g13bfa56ac05_0_4"/>
          <p:cNvSpPr txBox="1"/>
          <p:nvPr>
            <p:ph idx="1" type="body"/>
          </p:nvPr>
        </p:nvSpPr>
        <p:spPr>
          <a:xfrm>
            <a:off x="1081725" y="3549675"/>
            <a:ext cx="5523900" cy="6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1000"/>
              </a:spcAft>
              <a:buNone/>
            </a:pPr>
            <a:r>
              <a:rPr lang="en" sz="1500">
                <a:solidFill>
                  <a:srgbClr val="282828"/>
                </a:solidFill>
                <a:latin typeface="Inter"/>
                <a:ea typeface="Inter"/>
                <a:cs typeface="Inter"/>
                <a:sym typeface="Inter"/>
              </a:rPr>
              <a:t>Menunjukkan bahwa dari data yang telah user input tergolong ke dalam harga menengah (kode : 2)</a:t>
            </a:r>
            <a:endParaRPr sz="1500">
              <a:solidFill>
                <a:srgbClr val="282828"/>
              </a:solidFill>
              <a:latin typeface="Inter"/>
              <a:ea typeface="Inter"/>
              <a:cs typeface="Inter"/>
              <a:sym typeface="Inte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97" name="Shape 597"/>
        <p:cNvGrpSpPr/>
        <p:nvPr/>
      </p:nvGrpSpPr>
      <p:grpSpPr>
        <a:xfrm>
          <a:off x="0" y="0"/>
          <a:ext cx="0" cy="0"/>
          <a:chOff x="0" y="0"/>
          <a:chExt cx="0" cy="0"/>
        </a:xfrm>
      </p:grpSpPr>
      <p:sp>
        <p:nvSpPr>
          <p:cNvPr id="598" name="Google Shape;598;p17"/>
          <p:cNvSpPr txBox="1"/>
          <p:nvPr>
            <p:ph type="title"/>
          </p:nvPr>
        </p:nvSpPr>
        <p:spPr>
          <a:xfrm>
            <a:off x="430058" y="1162650"/>
            <a:ext cx="4114800" cy="2644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4800"/>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indent="0" lvl="0" marL="0" rtl="0" algn="ctr">
              <a:lnSpc>
                <a:spcPct val="115000"/>
              </a:lnSpc>
              <a:spcBef>
                <a:spcPts val="0"/>
              </a:spcBef>
              <a:spcAft>
                <a:spcPts val="0"/>
              </a:spcAft>
              <a:buSzPts val="4800"/>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599" name="Google Shape;599;p17"/>
          <p:cNvPicPr preferRelativeResize="0"/>
          <p:nvPr/>
        </p:nvPicPr>
        <p:blipFill rotWithShape="1">
          <a:blip r:embed="rId3">
            <a:alphaModFix/>
          </a:blip>
          <a:srcRect b="0" l="0" r="0" t="0"/>
          <a:stretch/>
        </p:blipFill>
        <p:spPr>
          <a:xfrm>
            <a:off x="5029200" y="0"/>
            <a:ext cx="4114800" cy="5143500"/>
          </a:xfrm>
          <a:prstGeom prst="rect">
            <a:avLst/>
          </a:prstGeom>
          <a:noFill/>
          <a:ln>
            <a:noFill/>
          </a:ln>
        </p:spPr>
      </p:pic>
      <p:sp>
        <p:nvSpPr>
          <p:cNvPr id="600" name="Google Shape;600;p17"/>
          <p:cNvSpPr/>
          <p:nvPr/>
        </p:nvSpPr>
        <p:spPr>
          <a:xfrm>
            <a:off x="6256350" y="1438550"/>
            <a:ext cx="1655700" cy="543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1" name="Google Shape;601;p17"/>
          <p:cNvPicPr preferRelativeResize="0"/>
          <p:nvPr/>
        </p:nvPicPr>
        <p:blipFill rotWithShape="1">
          <a:blip r:embed="rId4">
            <a:alphaModFix/>
          </a:blip>
          <a:srcRect b="0" l="9893" r="8731" t="0"/>
          <a:stretch/>
        </p:blipFill>
        <p:spPr>
          <a:xfrm>
            <a:off x="6381425" y="1382127"/>
            <a:ext cx="1405548" cy="66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3bbedc8447_0_0"/>
          <p:cNvSpPr txBox="1"/>
          <p:nvPr>
            <p:ph idx="1" type="body"/>
          </p:nvPr>
        </p:nvSpPr>
        <p:spPr>
          <a:xfrm>
            <a:off x="311700" y="1744750"/>
            <a:ext cx="6591000" cy="29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sz="1500">
                <a:solidFill>
                  <a:srgbClr val="282828"/>
                </a:solidFill>
                <a:latin typeface="Inter"/>
                <a:ea typeface="Inter"/>
                <a:cs typeface="Inter"/>
                <a:sym typeface="Inter"/>
              </a:rPr>
              <a:t>Berdasarkan dataset yang kami terima, bahwa client ingin mengetahui apa saja fitur yang mempengaruhi harga perangkat mobile. </a:t>
            </a:r>
            <a:br>
              <a:rPr lang="en" sz="1500">
                <a:solidFill>
                  <a:srgbClr val="282828"/>
                </a:solidFill>
                <a:latin typeface="Inter"/>
                <a:ea typeface="Inter"/>
                <a:cs typeface="Inter"/>
                <a:sym typeface="Inter"/>
              </a:rPr>
            </a:br>
            <a:br>
              <a:rPr lang="en" sz="1500">
                <a:solidFill>
                  <a:srgbClr val="282828"/>
                </a:solidFill>
                <a:latin typeface="Inter"/>
                <a:ea typeface="Inter"/>
                <a:cs typeface="Inter"/>
                <a:sym typeface="Inter"/>
              </a:rPr>
            </a:br>
            <a:r>
              <a:rPr lang="en" sz="1500">
                <a:solidFill>
                  <a:srgbClr val="282828"/>
                </a:solidFill>
                <a:latin typeface="Inter"/>
                <a:ea typeface="Inter"/>
                <a:cs typeface="Inter"/>
                <a:sym typeface="Inter"/>
              </a:rPr>
              <a:t>Permasalahan bisnis ini bisa dipecahkan menggunakan metode klasifikasi pembelajaran mesin sehingga kami akan mencoba menjelaskan.</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t/>
            </a:r>
            <a:endParaRPr sz="1500">
              <a:solidFill>
                <a:srgbClr val="282828"/>
              </a:solidFill>
              <a:latin typeface="Inter"/>
              <a:ea typeface="Inter"/>
              <a:cs typeface="Inter"/>
              <a:sym typeface="Inter"/>
            </a:endParaRPr>
          </a:p>
        </p:txBody>
      </p:sp>
      <p:sp>
        <p:nvSpPr>
          <p:cNvPr id="113" name="Google Shape;113;g13bbedc8447_0_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114" name="Google Shape;114;g13bbedc8447_0_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15" name="Google Shape;115;g13bbedc8447_0_0"/>
          <p:cNvGrpSpPr/>
          <p:nvPr/>
        </p:nvGrpSpPr>
        <p:grpSpPr>
          <a:xfrm>
            <a:off x="7503019" y="95797"/>
            <a:ext cx="1516771" cy="323122"/>
            <a:chOff x="400885" y="325214"/>
            <a:chExt cx="2298835" cy="489727"/>
          </a:xfrm>
        </p:grpSpPr>
        <p:pic>
          <p:nvPicPr>
            <p:cNvPr id="116" name="Google Shape;116;g13bbedc8447_0_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17" name="Google Shape;117;g13bbedc8447_0_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18" name="Google Shape;118;g13bbedc8447_0_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19" name="Google Shape;119;g13bbedc8447_0_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20" name="Google Shape;120;g13bbedc8447_0_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24" name="Shape 124"/>
        <p:cNvGrpSpPr/>
        <p:nvPr/>
      </p:nvGrpSpPr>
      <p:grpSpPr>
        <a:xfrm>
          <a:off x="0" y="0"/>
          <a:ext cx="0" cy="0"/>
          <a:chOff x="0" y="0"/>
          <a:chExt cx="0" cy="0"/>
        </a:xfrm>
      </p:grpSpPr>
      <p:sp>
        <p:nvSpPr>
          <p:cNvPr id="125" name="Google Shape;125;p6"/>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Eksplorasi </a:t>
            </a:r>
            <a:r>
              <a:rPr lang="en" sz="3600">
                <a:solidFill>
                  <a:schemeClr val="lt1"/>
                </a:solidFill>
                <a:latin typeface="Maven Pro SemiBold"/>
                <a:ea typeface="Maven Pro SemiBold"/>
                <a:cs typeface="Maven Pro SemiBold"/>
                <a:sym typeface="Maven Pro SemiBold"/>
              </a:rPr>
              <a:t>Data dan Visualisasi</a:t>
            </a:r>
            <a:endParaRPr sz="3600">
              <a:solidFill>
                <a:schemeClr val="lt1"/>
              </a:solidFill>
              <a:latin typeface="Maven Pro SemiBold"/>
              <a:ea typeface="Maven Pro SemiBold"/>
              <a:cs typeface="Maven Pro SemiBold"/>
              <a:sym typeface="Maven Pro SemiBold"/>
            </a:endParaRPr>
          </a:p>
        </p:txBody>
      </p:sp>
      <p:pic>
        <p:nvPicPr>
          <p:cNvPr id="126" name="Google Shape;126;p6"/>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127" name="Google Shape;127;p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28" name="Google Shape;128;p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29" name="Google Shape;129;p6"/>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130" name="Google Shape;130;p6"/>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131" name="Google Shape;131;p6"/>
          <p:cNvPicPr preferRelativeResize="0"/>
          <p:nvPr/>
        </p:nvPicPr>
        <p:blipFill rotWithShape="1">
          <a:blip r:embed="rId4">
            <a:alphaModFix/>
          </a:blip>
          <a:srcRect b="31665" l="9893" r="8731" t="0"/>
          <a:stretch/>
        </p:blipFill>
        <p:spPr>
          <a:xfrm>
            <a:off x="7503025" y="95799"/>
            <a:ext cx="681626" cy="220799"/>
          </a:xfrm>
          <a:prstGeom prst="rect">
            <a:avLst/>
          </a:prstGeom>
          <a:noFill/>
          <a:ln>
            <a:noFill/>
          </a:ln>
        </p:spPr>
      </p:pic>
      <p:pic>
        <p:nvPicPr>
          <p:cNvPr id="132" name="Google Shape;132;p6"/>
          <p:cNvPicPr preferRelativeResize="0"/>
          <p:nvPr/>
        </p:nvPicPr>
        <p:blipFill rotWithShape="1">
          <a:blip r:embed="rId5">
            <a:alphaModFix/>
          </a:blip>
          <a:srcRect b="0" l="9893" r="8731" t="68332"/>
          <a:stretch/>
        </p:blipFill>
        <p:spPr>
          <a:xfrm>
            <a:off x="7503025" y="316596"/>
            <a:ext cx="681626" cy="102325"/>
          </a:xfrm>
          <a:prstGeom prst="rect">
            <a:avLst/>
          </a:prstGeom>
          <a:noFill/>
          <a:ln>
            <a:noFill/>
          </a:ln>
        </p:spPr>
      </p:pic>
      <p:pic>
        <p:nvPicPr>
          <p:cNvPr id="133" name="Google Shape;133;p6"/>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34" name="Google Shape;134;p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Explorasi Data dan Visualisasi</a:t>
            </a:r>
            <a:endParaRPr b="1" i="0" sz="1000" u="none" cap="none" strike="noStrike">
              <a:solidFill>
                <a:schemeClr val="lt1"/>
              </a:solidFill>
              <a:latin typeface="Inter"/>
              <a:ea typeface="Inter"/>
              <a:cs typeface="Inter"/>
              <a:sym typeface="Inter"/>
            </a:endParaRPr>
          </a:p>
        </p:txBody>
      </p:sp>
      <p:sp>
        <p:nvSpPr>
          <p:cNvPr id="135" name="Google Shape;135;p6"/>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idx="1" type="body"/>
          </p:nvPr>
        </p:nvSpPr>
        <p:spPr>
          <a:xfrm>
            <a:off x="311700" y="1556750"/>
            <a:ext cx="78669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Perangkat mobile adalah perangkat komputer yang dapat digenggam atau juga disebut sebagai ponsel cerdas (</a:t>
            </a:r>
            <a:r>
              <a:rPr i="1" lang="en" sz="1500">
                <a:solidFill>
                  <a:srgbClr val="282828"/>
                </a:solidFill>
                <a:latin typeface="Inter"/>
                <a:ea typeface="Inter"/>
                <a:cs typeface="Inter"/>
                <a:sym typeface="Inter"/>
              </a:rPr>
              <a:t>smartphone)</a:t>
            </a:r>
            <a:r>
              <a:rPr lang="en" sz="1500">
                <a:solidFill>
                  <a:srgbClr val="282828"/>
                </a:solidFill>
                <a:latin typeface="Inter"/>
                <a:ea typeface="Inter"/>
                <a:cs typeface="Inter"/>
                <a:sym typeface="Inter"/>
              </a:rPr>
              <a:t>. Perangkat ini mempermudah pengguna untuk menggunakan komputer dengan mobilitas tinggi atau yang menginginkan perangkat komputer portabel. Perangkat mobile kini menjadi teknologi yang sering digunakan manusia sehari-hari.</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Perangkat mobile selalu berkembang baik secara hardware maupun softwarenya. Fitur software misalnya sistem operasi dan aplikasi-aplikasi praktis. Hardware misalnya RAM, processor, kamera, dan layar. Keduanya setiap tahun selalu mengalami perkembangan mulai dari kapasitas maupun kemampuannya dalam operasi komputasi.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p:txBody>
      </p:sp>
      <p:sp>
        <p:nvSpPr>
          <p:cNvPr id="141" name="Google Shape;141;p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42" name="Google Shape;142;p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43" name="Google Shape;143;p7"/>
          <p:cNvGrpSpPr/>
          <p:nvPr/>
        </p:nvGrpSpPr>
        <p:grpSpPr>
          <a:xfrm>
            <a:off x="7503019" y="95797"/>
            <a:ext cx="1516771" cy="323122"/>
            <a:chOff x="400885" y="325214"/>
            <a:chExt cx="2298835" cy="489727"/>
          </a:xfrm>
        </p:grpSpPr>
        <p:pic>
          <p:nvPicPr>
            <p:cNvPr id="144" name="Google Shape;144;p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45" name="Google Shape;145;p7"/>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46" name="Google Shape;146;p7"/>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47" name="Google Shape;147;p7"/>
            <p:cNvPicPr preferRelativeResize="0"/>
            <p:nvPr/>
          </p:nvPicPr>
          <p:blipFill rotWithShape="1">
            <a:blip r:embed="rId4">
              <a:alphaModFix/>
            </a:blip>
            <a:srcRect b="0" l="9893" r="8731" t="0"/>
            <a:stretch/>
          </p:blipFill>
          <p:spPr>
            <a:xfrm>
              <a:off x="400885" y="325214"/>
              <a:ext cx="1033078" cy="489727"/>
            </a:xfrm>
            <a:prstGeom prst="rect">
              <a:avLst/>
            </a:prstGeom>
            <a:noFill/>
            <a:ln>
              <a:noFill/>
            </a:ln>
          </p:spPr>
        </p:pic>
      </p:grpSp>
      <p:sp>
        <p:nvSpPr>
          <p:cNvPr id="148" name="Google Shape;148;p7"/>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3bbedc8447_0_24"/>
          <p:cNvSpPr txBox="1"/>
          <p:nvPr>
            <p:ph idx="1" type="body"/>
          </p:nvPr>
        </p:nvSpPr>
        <p:spPr>
          <a:xfrm>
            <a:off x="311700" y="1556750"/>
            <a:ext cx="7866900" cy="29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500">
                <a:solidFill>
                  <a:srgbClr val="282828"/>
                </a:solidFill>
                <a:latin typeface="Inter"/>
                <a:ea typeface="Inter"/>
                <a:cs typeface="Inter"/>
                <a:sym typeface="Inter"/>
              </a:rPr>
              <a:t>Fitur-fitur canggih mempengaruhi harga. Perusahaan akan menyesuaikan fitur-fitur dengan harga berdasarkan kecanggihannya. Teknologi kapasitas ram yang semakin besar dapat mempengaruhi harga menjadi semakin mahal. Tenaga baterai tertentu secara linier mempengaruhi harga.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spcBef>
                <a:spcPts val="0"/>
              </a:spcBef>
              <a:spcAft>
                <a:spcPts val="0"/>
              </a:spcAft>
              <a:buClr>
                <a:schemeClr val="dk1"/>
              </a:buClr>
              <a:buSzPts val="1800"/>
              <a:buFont typeface="Arial"/>
              <a:buNone/>
            </a:pPr>
            <a:r>
              <a:rPr lang="en" sz="1500">
                <a:solidFill>
                  <a:srgbClr val="282828"/>
                </a:solidFill>
                <a:latin typeface="Inter"/>
                <a:ea typeface="Inter"/>
                <a:cs typeface="Inter"/>
                <a:sym typeface="Inter"/>
              </a:rPr>
              <a:t>Terdapat banyak fitur-fitur yang mempengaruhi harga dari sebuah perangkat mobile yakni tenaga baterai, ketersediaan bluetooth, dual sim, kamera depan dan kamera utama, jenis jaringan, clock speed, kapasitas penyimpanan internal, kapasitas RAM, dan lain-lain.</a:t>
            </a:r>
            <a:endParaRPr sz="1500">
              <a:solidFill>
                <a:srgbClr val="282828"/>
              </a:solidFill>
              <a:latin typeface="Inter"/>
              <a:ea typeface="Inter"/>
              <a:cs typeface="Inter"/>
              <a:sym typeface="Inter"/>
            </a:endParaRPr>
          </a:p>
        </p:txBody>
      </p:sp>
      <p:sp>
        <p:nvSpPr>
          <p:cNvPr id="154" name="Google Shape;154;g13bbedc8447_0_2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55" name="Google Shape;155;g13bbedc8447_0_2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56" name="Google Shape;156;g13bbedc8447_0_24"/>
          <p:cNvGrpSpPr/>
          <p:nvPr/>
        </p:nvGrpSpPr>
        <p:grpSpPr>
          <a:xfrm>
            <a:off x="7503019" y="95797"/>
            <a:ext cx="1516771" cy="323122"/>
            <a:chOff x="400885" y="325214"/>
            <a:chExt cx="2298835" cy="489727"/>
          </a:xfrm>
        </p:grpSpPr>
        <p:pic>
          <p:nvPicPr>
            <p:cNvPr id="157" name="Google Shape;157;g13bbedc8447_0_2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58" name="Google Shape;158;g13bbedc8447_0_2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59" name="Google Shape;159;g13bbedc8447_0_2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60" name="Google Shape;160;g13bbedc8447_0_2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61" name="Google Shape;161;g13bbedc8447_0_2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3bbedc8447_0_12"/>
          <p:cNvSpPr txBox="1"/>
          <p:nvPr>
            <p:ph idx="1" type="body"/>
          </p:nvPr>
        </p:nvSpPr>
        <p:spPr>
          <a:xfrm>
            <a:off x="311700" y="1556750"/>
            <a:ext cx="71913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Mobile price atau harga perangkat mobile terdiri dari empat kategori yakni (harga murah, harga sedang, harga mahal, dan harga sangat mahal).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Dari dataset yang kami terima fitur-fitur ini terkategori ke dalam hardware. Maka fitur-fitur hardware ini akan dijadikan analisis klasifikasi harga.</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p:txBody>
      </p:sp>
      <p:sp>
        <p:nvSpPr>
          <p:cNvPr id="167" name="Google Shape;167;g13bbedc8447_0_1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68" name="Google Shape;168;g13bbedc8447_0_1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69" name="Google Shape;169;g13bbedc8447_0_12"/>
          <p:cNvGrpSpPr/>
          <p:nvPr/>
        </p:nvGrpSpPr>
        <p:grpSpPr>
          <a:xfrm>
            <a:off x="7503019" y="95797"/>
            <a:ext cx="1516771" cy="323122"/>
            <a:chOff x="400885" y="325214"/>
            <a:chExt cx="2298835" cy="489727"/>
          </a:xfrm>
        </p:grpSpPr>
        <p:pic>
          <p:nvPicPr>
            <p:cNvPr id="170" name="Google Shape;170;g13bbedc8447_0_1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71" name="Google Shape;171;g13bbedc8447_0_1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72" name="Google Shape;172;g13bbedc8447_0_1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73" name="Google Shape;173;g13bbedc8447_0_1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74" name="Google Shape;174;g13bbedc8447_0_12"/>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