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" userDrawn="1">
          <p15:clr>
            <a:srgbClr val="A4A3A4"/>
          </p15:clr>
        </p15:guide>
        <p15:guide id="2" pos="9638" userDrawn="1">
          <p15:clr>
            <a:srgbClr val="A4A3A4"/>
          </p15:clr>
        </p15:guide>
        <p15:guide id="3" pos="3016" userDrawn="1">
          <p15:clr>
            <a:srgbClr val="A4A3A4"/>
          </p15:clr>
        </p15:guide>
        <p15:guide id="4" orient="horz" pos="5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D0"/>
    <a:srgbClr val="FDB073"/>
    <a:srgbClr val="073B51"/>
    <a:srgbClr val="9D9D9D"/>
    <a:srgbClr val="1290D0"/>
    <a:srgbClr val="65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36"/>
    <p:restoredTop sz="91577"/>
  </p:normalViewPr>
  <p:slideViewPr>
    <p:cSldViewPr snapToGrid="0" snapToObjects="1">
      <p:cViewPr varScale="1">
        <p:scale>
          <a:sx n="52" d="100"/>
          <a:sy n="52" d="100"/>
        </p:scale>
        <p:origin x="648" y="200"/>
      </p:cViewPr>
      <p:guideLst>
        <p:guide orient="horz" pos="861"/>
        <p:guide pos="9638"/>
        <p:guide pos="3016"/>
        <p:guide orient="horz"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00EF6-6501-F140-9FB2-49F6B06942A8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DEC57-3620-DC45-A521-FE5B59478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DEC57-3620-DC45-A521-FE5B59478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7BB1-5A62-6D44-B0E3-F219BEA52F19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4874-845C-9B40-B58A-C5EBB356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766C969-E396-9142-91BB-6E3396B2A145}"/>
              </a:ext>
            </a:extLst>
          </p:cNvPr>
          <p:cNvGrpSpPr/>
          <p:nvPr/>
        </p:nvGrpSpPr>
        <p:grpSpPr>
          <a:xfrm>
            <a:off x="3264547" y="1566355"/>
            <a:ext cx="10926935" cy="7955397"/>
            <a:chOff x="3264547" y="1566355"/>
            <a:chExt cx="10926935" cy="7955397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28759A0-E7B0-344F-ABC7-824CA5D4F492}"/>
                </a:ext>
              </a:extLst>
            </p:cNvPr>
            <p:cNvSpPr/>
            <p:nvPr/>
          </p:nvSpPr>
          <p:spPr>
            <a:xfrm>
              <a:off x="4864077" y="2426960"/>
              <a:ext cx="7675228" cy="63655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5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25ADCE4-107F-8343-8BF1-245DE398DFA1}"/>
                </a:ext>
              </a:extLst>
            </p:cNvPr>
            <p:cNvSpPr/>
            <p:nvPr/>
          </p:nvSpPr>
          <p:spPr>
            <a:xfrm>
              <a:off x="4855137" y="2413121"/>
              <a:ext cx="5545630" cy="6365517"/>
            </a:xfrm>
            <a:prstGeom prst="rect">
              <a:avLst/>
            </a:prstGeom>
            <a:solidFill>
              <a:srgbClr val="1290D0">
                <a:alpha val="3000"/>
              </a:srgb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C94FF9E-B3C8-B84A-8957-81837A6E7946}"/>
                </a:ext>
              </a:extLst>
            </p:cNvPr>
            <p:cNvSpPr/>
            <p:nvPr/>
          </p:nvSpPr>
          <p:spPr>
            <a:xfrm>
              <a:off x="10400767" y="2419861"/>
              <a:ext cx="2135594" cy="6387305"/>
            </a:xfrm>
            <a:prstGeom prst="rect">
              <a:avLst/>
            </a:prstGeom>
            <a:solidFill>
              <a:srgbClr val="1290D0">
                <a:alpha val="7000"/>
              </a:srgb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91ADFB2-4B1A-4145-9E95-919EEFC104DC}"/>
                </a:ext>
              </a:extLst>
            </p:cNvPr>
            <p:cNvGrpSpPr/>
            <p:nvPr/>
          </p:nvGrpSpPr>
          <p:grpSpPr>
            <a:xfrm>
              <a:off x="7154408" y="1973458"/>
              <a:ext cx="5068117" cy="6332419"/>
              <a:chOff x="4250076" y="129188"/>
              <a:chExt cx="5068117" cy="6332419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D5F252F-1602-5B4D-B2DD-ECE491DBB712}"/>
                  </a:ext>
                </a:extLst>
              </p:cNvPr>
              <p:cNvGrpSpPr/>
              <p:nvPr/>
            </p:nvGrpSpPr>
            <p:grpSpPr>
              <a:xfrm>
                <a:off x="8850964" y="129188"/>
                <a:ext cx="85899" cy="3338230"/>
                <a:chOff x="8850964" y="129188"/>
                <a:chExt cx="85899" cy="3338230"/>
              </a:xfrm>
            </p:grpSpPr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C2447A97-BEE8-1C40-A927-D888B8896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3915" y="1720423"/>
                  <a:ext cx="0" cy="17469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88EE8869-C497-1845-AAB1-B56FA9B54BD6}"/>
                    </a:ext>
                  </a:extLst>
                </p:cNvPr>
                <p:cNvSpPr/>
                <p:nvPr/>
              </p:nvSpPr>
              <p:spPr>
                <a:xfrm>
                  <a:off x="8850964" y="129188"/>
                  <a:ext cx="85899" cy="850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843955B-7FD7-144B-9A05-9405F2007541}"/>
                  </a:ext>
                </a:extLst>
              </p:cNvPr>
              <p:cNvGrpSpPr/>
              <p:nvPr/>
            </p:nvGrpSpPr>
            <p:grpSpPr>
              <a:xfrm>
                <a:off x="8098270" y="139423"/>
                <a:ext cx="85899" cy="3327995"/>
                <a:chOff x="8098270" y="139423"/>
                <a:chExt cx="85899" cy="3327995"/>
              </a:xfrm>
            </p:grpSpPr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DB6953BF-F6B5-674F-B91B-2DD29098E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1059" y="1270558"/>
                  <a:ext cx="1" cy="2196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EAF3167B-164D-A74A-803C-DE09E6E839D5}"/>
                    </a:ext>
                  </a:extLst>
                </p:cNvPr>
                <p:cNvSpPr/>
                <p:nvPr/>
              </p:nvSpPr>
              <p:spPr>
                <a:xfrm>
                  <a:off x="8098270" y="139423"/>
                  <a:ext cx="85899" cy="850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A3C1E79-41E1-0042-A2E2-CB5D4B8612EC}"/>
                  </a:ext>
                </a:extLst>
              </p:cNvPr>
              <p:cNvGrpSpPr/>
              <p:nvPr/>
            </p:nvGrpSpPr>
            <p:grpSpPr>
              <a:xfrm>
                <a:off x="4250076" y="1175880"/>
                <a:ext cx="5068117" cy="5285727"/>
                <a:chOff x="5089525" y="321388"/>
                <a:chExt cx="5068117" cy="5285727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A73AA5D-96CC-CE4B-9786-681D51F8B9C7}"/>
                    </a:ext>
                  </a:extLst>
                </p:cNvPr>
                <p:cNvGrpSpPr/>
                <p:nvPr/>
              </p:nvGrpSpPr>
              <p:grpSpPr>
                <a:xfrm>
                  <a:off x="5089525" y="321388"/>
                  <a:ext cx="1631872" cy="5285727"/>
                  <a:chOff x="5317065" y="321388"/>
                  <a:chExt cx="1401235" cy="5285727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D8EBEA4-FCF0-FC4F-B84B-36A7EE31A8C6}"/>
                      </a:ext>
                    </a:extLst>
                  </p:cNvPr>
                  <p:cNvSpPr/>
                  <p:nvPr/>
                </p:nvSpPr>
                <p:spPr>
                  <a:xfrm>
                    <a:off x="5320272" y="4887448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Extruded polystyrene (EPS)</a:t>
                    </a:r>
                    <a:r>
                      <a:rPr lang="en-US" spc="-300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 </a:t>
                    </a: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production</a:t>
                    </a:r>
                  </a:p>
                </p:txBody>
              </p:sp>
              <p:sp>
                <p:nvSpPr>
                  <p:cNvPr id="21" name="Rounded Rectangle 20">
                    <a:extLst>
                      <a:ext uri="{FF2B5EF4-FFF2-40B4-BE49-F238E27FC236}">
                        <a16:creationId xmlns:a16="http://schemas.microsoft.com/office/drawing/2014/main" id="{ADD2E465-5841-2C41-8035-29B42AFCF040}"/>
                      </a:ext>
                    </a:extLst>
                  </p:cNvPr>
                  <p:cNvSpPr/>
                  <p:nvPr/>
                </p:nvSpPr>
                <p:spPr>
                  <a:xfrm>
                    <a:off x="5320272" y="3970920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Expanded polystyrene (XPS)</a:t>
                    </a:r>
                    <a:r>
                      <a:rPr lang="en-US" spc="-300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 </a:t>
                    </a: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production</a:t>
                    </a:r>
                  </a:p>
                </p:txBody>
              </p:sp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15593F4E-9390-DB4E-9FBD-DF672D2132C5}"/>
                      </a:ext>
                    </a:extLst>
                  </p:cNvPr>
                  <p:cNvSpPr/>
                  <p:nvPr/>
                </p:nvSpPr>
                <p:spPr>
                  <a:xfrm>
                    <a:off x="5320273" y="2137864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Limestone production</a:t>
                    </a:r>
                  </a:p>
                </p:txBody>
              </p:sp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0A6A8E0A-7290-624E-8C94-6010E5C8FE68}"/>
                      </a:ext>
                    </a:extLst>
                  </p:cNvPr>
                  <p:cNvSpPr/>
                  <p:nvPr/>
                </p:nvSpPr>
                <p:spPr>
                  <a:xfrm>
                    <a:off x="5317065" y="3069166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Steel reinforcement production</a:t>
                    </a:r>
                  </a:p>
                </p:txBody>
              </p:sp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702F2F6-25C1-BD4B-8C48-7484A007B54E}"/>
                      </a:ext>
                    </a:extLst>
                  </p:cNvPr>
                  <p:cNvSpPr/>
                  <p:nvPr/>
                </p:nvSpPr>
                <p:spPr>
                  <a:xfrm>
                    <a:off x="5320273" y="1221336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Sand production</a:t>
                    </a:r>
                  </a:p>
                </p:txBody>
              </p:sp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068E399D-099B-E341-8718-BAC4E8CEC0FF}"/>
                      </a:ext>
                    </a:extLst>
                  </p:cNvPr>
                  <p:cNvSpPr/>
                  <p:nvPr/>
                </p:nvSpPr>
                <p:spPr>
                  <a:xfrm>
                    <a:off x="5317065" y="321388"/>
                    <a:ext cx="1398027" cy="71966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60000"/>
                      </a:lnSpc>
                    </a:pPr>
                    <a:r>
                      <a:rPr lang="en-US" dirty="0">
                        <a:solidFill>
                          <a:schemeClr val="tx1"/>
                        </a:solidFill>
                        <a:latin typeface="Apple Symbols" panose="02000000000000000000" pitchFamily="2" charset="-79"/>
                        <a:ea typeface="Apple Symbols" panose="02000000000000000000" pitchFamily="2" charset="-79"/>
                        <a:cs typeface="Apple Symbols" panose="02000000000000000000" pitchFamily="2" charset="-79"/>
                      </a:rPr>
                      <a:t>Cement production</a:t>
                    </a:r>
                  </a:p>
                </p:txBody>
              </p:sp>
            </p:grp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ADCBCBBC-C68B-2840-AA3A-DDEC355162F7}"/>
                    </a:ext>
                  </a:extLst>
                </p:cNvPr>
                <p:cNvSpPr/>
                <p:nvPr/>
              </p:nvSpPr>
              <p:spPr>
                <a:xfrm>
                  <a:off x="8529506" y="2612926"/>
                  <a:ext cx="1628136" cy="719667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Reinforced concrete</a:t>
                  </a: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production</a:t>
                  </a:r>
                </a:p>
              </p:txBody>
            </p:sp>
            <p:sp>
              <p:nvSpPr>
                <p:cNvPr id="94" name="Arc 93">
                  <a:extLst>
                    <a:ext uri="{FF2B5EF4-FFF2-40B4-BE49-F238E27FC236}">
                      <a16:creationId xmlns:a16="http://schemas.microsoft.com/office/drawing/2014/main" id="{DE06F6CE-B5CD-854E-91C8-D9B2D2E46D47}"/>
                    </a:ext>
                  </a:extLst>
                </p:cNvPr>
                <p:cNvSpPr/>
                <p:nvPr/>
              </p:nvSpPr>
              <p:spPr>
                <a:xfrm>
                  <a:off x="7942494" y="1590724"/>
                  <a:ext cx="85469" cy="745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AFD1FD89-5D5E-0040-AE4F-4D2263A45A65}"/>
                    </a:ext>
                  </a:extLst>
                </p:cNvPr>
                <p:cNvGrpSpPr/>
                <p:nvPr/>
              </p:nvGrpSpPr>
              <p:grpSpPr>
                <a:xfrm>
                  <a:off x="7719080" y="1590724"/>
                  <a:ext cx="802607" cy="1220611"/>
                  <a:chOff x="7719080" y="1590724"/>
                  <a:chExt cx="802607" cy="1220611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A7119E79-4BF8-9849-B0D2-4233A5F38E58}"/>
                      </a:ext>
                    </a:extLst>
                  </p:cNvPr>
                  <p:cNvGrpSpPr/>
                  <p:nvPr/>
                </p:nvGrpSpPr>
                <p:grpSpPr>
                  <a:xfrm>
                    <a:off x="7719080" y="1590724"/>
                    <a:ext cx="802607" cy="1216958"/>
                    <a:chOff x="7847844" y="667170"/>
                    <a:chExt cx="905873" cy="1216958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9AF92800-820F-F84D-B21D-651A371F9AF1}"/>
                        </a:ext>
                      </a:extLst>
                    </p:cNvPr>
                    <p:cNvCxnSpPr>
                      <a:cxnSpLocks/>
                      <a:endCxn id="94" idx="0"/>
                    </p:cNvCxnSpPr>
                    <p:nvPr/>
                  </p:nvCxnSpPr>
                  <p:spPr>
                    <a:xfrm>
                      <a:off x="7847844" y="667170"/>
                      <a:ext cx="30039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EFE4A9AB-5819-DE49-93E9-89C9B7DDA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6469" y="704425"/>
                      <a:ext cx="557248" cy="1179703"/>
                      <a:chOff x="8108046" y="704425"/>
                      <a:chExt cx="708779" cy="1179703"/>
                    </a:xfrm>
                  </p:grpSpPr>
                  <p:cxnSp>
                    <p:nvCxnSpPr>
                      <p:cNvPr id="83" name="Straight Arrow Connector 82">
                        <a:extLst>
                          <a:ext uri="{FF2B5EF4-FFF2-40B4-BE49-F238E27FC236}">
                            <a16:creationId xmlns:a16="http://schemas.microsoft.com/office/drawing/2014/main" id="{888E0002-FBA2-ED4F-A6F1-6AD1E0BC5E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163593" y="1881866"/>
                        <a:ext cx="653232" cy="226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297B325B-C612-CD45-896E-059BD35076B2}"/>
                          </a:ext>
                        </a:extLst>
                      </p:cNvPr>
                      <p:cNvCxnSpPr>
                        <a:cxnSpLocks/>
                        <a:stCxn id="106" idx="2"/>
                        <a:endCxn id="94" idx="2"/>
                      </p:cNvCxnSpPr>
                      <p:nvPr/>
                    </p:nvCxnSpPr>
                    <p:spPr>
                      <a:xfrm flipV="1">
                        <a:off x="8108045" y="704425"/>
                        <a:ext cx="0" cy="114206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6" name="Arc 105">
                    <a:extLst>
                      <a:ext uri="{FF2B5EF4-FFF2-40B4-BE49-F238E27FC236}">
                        <a16:creationId xmlns:a16="http://schemas.microsoft.com/office/drawing/2014/main" id="{DF35DA27-127F-DC46-B594-2DF007EA39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27963" y="2728759"/>
                    <a:ext cx="77388" cy="82576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D1434B6C-C479-2348-8939-B757D47E6274}"/>
                    </a:ext>
                  </a:extLst>
                </p:cNvPr>
                <p:cNvGrpSpPr/>
                <p:nvPr/>
              </p:nvGrpSpPr>
              <p:grpSpPr>
                <a:xfrm>
                  <a:off x="7855808" y="2537414"/>
                  <a:ext cx="662180" cy="374591"/>
                  <a:chOff x="7855808" y="2537414"/>
                  <a:chExt cx="662180" cy="374591"/>
                </a:xfrm>
              </p:grpSpPr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FBFE49B4-04A0-224F-9D5B-A90AF9BED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93084" y="2909383"/>
                    <a:ext cx="624904" cy="26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74F0295-A513-AD42-8E00-AEA98A5C3134}"/>
                      </a:ext>
                    </a:extLst>
                  </p:cNvPr>
                  <p:cNvCxnSpPr>
                    <a:cxnSpLocks/>
                    <a:stCxn id="126" idx="2"/>
                    <a:endCxn id="132" idx="2"/>
                  </p:cNvCxnSpPr>
                  <p:nvPr/>
                </p:nvCxnSpPr>
                <p:spPr>
                  <a:xfrm flipV="1">
                    <a:off x="7855808" y="2537414"/>
                    <a:ext cx="0" cy="33068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Arc 125">
                    <a:extLst>
                      <a:ext uri="{FF2B5EF4-FFF2-40B4-BE49-F238E27FC236}">
                        <a16:creationId xmlns:a16="http://schemas.microsoft.com/office/drawing/2014/main" id="{45453731-A278-3C42-8BDD-A12A62BCEA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855808" y="2826807"/>
                    <a:ext cx="77388" cy="82576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1BEDE2E6-DDD8-F143-8CA0-268C7621CD55}"/>
                    </a:ext>
                  </a:extLst>
                </p:cNvPr>
                <p:cNvSpPr/>
                <p:nvPr/>
              </p:nvSpPr>
              <p:spPr>
                <a:xfrm>
                  <a:off x="7770339" y="2500159"/>
                  <a:ext cx="85469" cy="74510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EAFB5F9-DE7D-814A-B6B0-F2FCC54D1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8567" y="2497697"/>
                  <a:ext cx="1902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B858BEC-F7EA-ED49-A474-E7F0F3C40B13}"/>
                    </a:ext>
                  </a:extLst>
                </p:cNvPr>
                <p:cNvSpPr/>
                <p:nvPr/>
              </p:nvSpPr>
              <p:spPr>
                <a:xfrm>
                  <a:off x="6965131" y="1237281"/>
                  <a:ext cx="802519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357.7</a:t>
                  </a:r>
                  <a:r>
                    <a:rPr lang="en-US" sz="1300" spc="-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</a:t>
                  </a: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kg sand</a:t>
                  </a:r>
                </a:p>
              </p:txBody>
            </p: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91874095-63B7-4847-BD3A-EE2492142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0090" y="3018170"/>
                  <a:ext cx="63160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FA6813F3-F992-AC40-9542-0E68624E1B24}"/>
                    </a:ext>
                  </a:extLst>
                </p:cNvPr>
                <p:cNvGrpSpPr/>
                <p:nvPr/>
              </p:nvGrpSpPr>
              <p:grpSpPr>
                <a:xfrm>
                  <a:off x="7813073" y="671479"/>
                  <a:ext cx="708653" cy="2034800"/>
                  <a:chOff x="7813073" y="671479"/>
                  <a:chExt cx="708653" cy="2034800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DF027E5D-3E12-034C-8113-552A48A5D90E}"/>
                      </a:ext>
                    </a:extLst>
                  </p:cNvPr>
                  <p:cNvGrpSpPr/>
                  <p:nvPr/>
                </p:nvGrpSpPr>
                <p:grpSpPr>
                  <a:xfrm>
                    <a:off x="7813073" y="671479"/>
                    <a:ext cx="708653" cy="2034800"/>
                    <a:chOff x="7813073" y="671479"/>
                    <a:chExt cx="708653" cy="2034800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A954E392-D9EE-F343-A247-73E46DAA90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3073" y="671479"/>
                      <a:ext cx="708653" cy="2032240"/>
                      <a:chOff x="7813073" y="671479"/>
                      <a:chExt cx="708653" cy="2032240"/>
                    </a:xfrm>
                  </p:grpSpPr>
                  <p:grpSp>
                    <p:nvGrpSpPr>
                      <p:cNvPr id="73" name="Group 72">
                        <a:extLst>
                          <a:ext uri="{FF2B5EF4-FFF2-40B4-BE49-F238E27FC236}">
                            <a16:creationId xmlns:a16="http://schemas.microsoft.com/office/drawing/2014/main" id="{441E67FC-681D-234E-A8C3-54CFEE550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02325" y="708734"/>
                        <a:ext cx="319401" cy="1994985"/>
                        <a:chOff x="8115439" y="708734"/>
                        <a:chExt cx="406252" cy="1994985"/>
                      </a:xfrm>
                    </p:grpSpPr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C32B1AD2-6955-164F-8B5C-C318DBC987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169032" y="2703719"/>
                          <a:ext cx="352659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FC5625EF-0849-8A49-987A-01862F13A3BB}"/>
                            </a:ext>
                          </a:extLst>
                        </p:cNvPr>
                        <p:cNvCxnSpPr>
                          <a:cxnSpLocks/>
                          <a:endCxn id="168" idx="2"/>
                        </p:cNvCxnSpPr>
                        <p:nvPr/>
                      </p:nvCxnSpPr>
                      <p:spPr>
                        <a:xfrm flipH="1" flipV="1">
                          <a:off x="8115444" y="708734"/>
                          <a:ext cx="168" cy="195443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74993727-7C4C-8744-8182-FCE43BBA6116}"/>
                          </a:ext>
                        </a:extLst>
                      </p:cNvPr>
                      <p:cNvCxnSpPr>
                        <a:cxnSpLocks/>
                        <a:endCxn id="168" idx="0"/>
                      </p:cNvCxnSpPr>
                      <p:nvPr/>
                    </p:nvCxnSpPr>
                    <p:spPr>
                      <a:xfrm>
                        <a:off x="7813073" y="671479"/>
                        <a:ext cx="34734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5" name="Arc 164">
                      <a:extLst>
                        <a:ext uri="{FF2B5EF4-FFF2-40B4-BE49-F238E27FC236}">
                          <a16:creationId xmlns:a16="http://schemas.microsoft.com/office/drawing/2014/main" id="{9CC7FDC3-091E-3544-AD86-2F2F4E8B4BB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205766" y="2623703"/>
                      <a:ext cx="77388" cy="82576"/>
                    </a:xfrm>
                    <a:prstGeom prst="arc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68" name="Arc 167">
                    <a:extLst>
                      <a:ext uri="{FF2B5EF4-FFF2-40B4-BE49-F238E27FC236}">
                        <a16:creationId xmlns:a16="http://schemas.microsoft.com/office/drawing/2014/main" id="{57D19E19-59EB-5147-9AF3-81B384D5937A}"/>
                      </a:ext>
                    </a:extLst>
                  </p:cNvPr>
                  <p:cNvSpPr/>
                  <p:nvPr/>
                </p:nvSpPr>
                <p:spPr>
                  <a:xfrm>
                    <a:off x="8118511" y="671479"/>
                    <a:ext cx="83816" cy="74510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CDEA114B-5D7D-414A-A24F-8A0A9ED9B448}"/>
                    </a:ext>
                  </a:extLst>
                </p:cNvPr>
                <p:cNvSpPr/>
                <p:nvPr/>
              </p:nvSpPr>
              <p:spPr>
                <a:xfrm>
                  <a:off x="7033837" y="327819"/>
                  <a:ext cx="814587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168.5</a:t>
                  </a:r>
                  <a:r>
                    <a:rPr lang="en-US" sz="1300" spc="-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</a:t>
                  </a: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kg cement</a:t>
                  </a:r>
                </a:p>
              </p:txBody>
            </p: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B0623199-0A90-2142-806C-0876DEF04749}"/>
                    </a:ext>
                  </a:extLst>
                </p:cNvPr>
                <p:cNvGrpSpPr/>
                <p:nvPr/>
              </p:nvGrpSpPr>
              <p:grpSpPr>
                <a:xfrm>
                  <a:off x="7616479" y="3226454"/>
                  <a:ext cx="901509" cy="2020828"/>
                  <a:chOff x="7616479" y="3226454"/>
                  <a:chExt cx="901509" cy="2020828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0B80B48-50AE-B84D-942D-01A042A4B018}"/>
                      </a:ext>
                    </a:extLst>
                  </p:cNvPr>
                  <p:cNvCxnSpPr>
                    <a:cxnSpLocks/>
                    <a:endCxn id="189" idx="2"/>
                  </p:cNvCxnSpPr>
                  <p:nvPr/>
                </p:nvCxnSpPr>
                <p:spPr>
                  <a:xfrm>
                    <a:off x="7616479" y="5247282"/>
                    <a:ext cx="52028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>
                    <a:extLst>
                      <a:ext uri="{FF2B5EF4-FFF2-40B4-BE49-F238E27FC236}">
                        <a16:creationId xmlns:a16="http://schemas.microsoft.com/office/drawing/2014/main" id="{852BC3A7-31BC-0240-8557-2016D6D4A5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704" y="3227358"/>
                    <a:ext cx="26628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60519C5E-27B3-2746-9947-3674BF6876BB}"/>
                      </a:ext>
                    </a:extLst>
                  </p:cNvPr>
                  <p:cNvCxnSpPr>
                    <a:cxnSpLocks/>
                    <a:stCxn id="189" idx="0"/>
                  </p:cNvCxnSpPr>
                  <p:nvPr/>
                </p:nvCxnSpPr>
                <p:spPr>
                  <a:xfrm flipH="1" flipV="1">
                    <a:off x="8190051" y="3278772"/>
                    <a:ext cx="9638" cy="19039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Arc 182">
                    <a:extLst>
                      <a:ext uri="{FF2B5EF4-FFF2-40B4-BE49-F238E27FC236}">
                        <a16:creationId xmlns:a16="http://schemas.microsoft.com/office/drawing/2014/main" id="{73B81F9D-833F-9F4A-B0EA-823BC5EE333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191203" y="3228079"/>
                    <a:ext cx="129103" cy="125854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Arc 188">
                    <a:extLst>
                      <a:ext uri="{FF2B5EF4-FFF2-40B4-BE49-F238E27FC236}">
                        <a16:creationId xmlns:a16="http://schemas.microsoft.com/office/drawing/2014/main" id="{26298D38-46E5-9444-BBC6-91579676DD0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72210" y="5119803"/>
                    <a:ext cx="129103" cy="125854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EF46CBEA-991D-B843-AC4D-702D6106BD60}"/>
                    </a:ext>
                  </a:extLst>
                </p:cNvPr>
                <p:cNvGrpSpPr/>
                <p:nvPr/>
              </p:nvGrpSpPr>
              <p:grpSpPr>
                <a:xfrm>
                  <a:off x="7616479" y="3123472"/>
                  <a:ext cx="901509" cy="1207282"/>
                  <a:chOff x="7616479" y="3123472"/>
                  <a:chExt cx="901509" cy="1207282"/>
                </a:xfrm>
              </p:grpSpPr>
              <p:cxnSp>
                <p:nvCxnSpPr>
                  <p:cNvPr id="158" name="Straight Arrow Connector 157">
                    <a:extLst>
                      <a:ext uri="{FF2B5EF4-FFF2-40B4-BE49-F238E27FC236}">
                        <a16:creationId xmlns:a16="http://schemas.microsoft.com/office/drawing/2014/main" id="{C2636675-10FE-EF4D-89AB-47E20DE03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6657" y="3123472"/>
                    <a:ext cx="45133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Arc 192">
                    <a:extLst>
                      <a:ext uri="{FF2B5EF4-FFF2-40B4-BE49-F238E27FC236}">
                        <a16:creationId xmlns:a16="http://schemas.microsoft.com/office/drawing/2014/main" id="{B8666B64-6CE5-6747-825E-91ACA3CCDC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015597" y="3126929"/>
                    <a:ext cx="129103" cy="125854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30D614DB-5098-D747-BE2C-F112E5159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16401" y="3178016"/>
                    <a:ext cx="0" cy="10881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CAEFEAA0-EABB-5B46-AD8E-AEBB0608A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16479" y="4330754"/>
                    <a:ext cx="33563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Arc 198">
                    <a:extLst>
                      <a:ext uri="{FF2B5EF4-FFF2-40B4-BE49-F238E27FC236}">
                        <a16:creationId xmlns:a16="http://schemas.microsoft.com/office/drawing/2014/main" id="{D72CD023-7A55-E84B-BCED-C8E24CD9B2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88466" y="4203275"/>
                    <a:ext cx="129103" cy="125854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AEE8A08A-5B33-D14D-839D-62D16CDD1023}"/>
                    </a:ext>
                  </a:extLst>
                </p:cNvPr>
                <p:cNvSpPr/>
                <p:nvPr/>
              </p:nvSpPr>
              <p:spPr>
                <a:xfrm>
                  <a:off x="6875278" y="2137824"/>
                  <a:ext cx="802518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7 kg limestone</a:t>
                  </a:r>
                </a:p>
              </p:txBody>
            </p:sp>
            <p:sp>
              <p:nvSpPr>
                <p:cNvPr id="204" name="Rounded Rectangle 203">
                  <a:extLst>
                    <a:ext uri="{FF2B5EF4-FFF2-40B4-BE49-F238E27FC236}">
                      <a16:creationId xmlns:a16="http://schemas.microsoft.com/office/drawing/2014/main" id="{7D0427A7-5A23-F14B-9DC1-7C72642E1CDF}"/>
                    </a:ext>
                  </a:extLst>
                </p:cNvPr>
                <p:cNvSpPr/>
                <p:nvPr/>
              </p:nvSpPr>
              <p:spPr>
                <a:xfrm>
                  <a:off x="7027820" y="4887448"/>
                  <a:ext cx="649976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0.01</a:t>
                  </a:r>
                  <a:r>
                    <a:rPr lang="en-US" sz="1300" spc="-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</a:t>
                  </a: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kg EPS</a:t>
                  </a:r>
                </a:p>
              </p:txBody>
            </p:sp>
            <p:sp>
              <p:nvSpPr>
                <p:cNvPr id="205" name="Rounded Rectangle 204">
                  <a:extLst>
                    <a:ext uri="{FF2B5EF4-FFF2-40B4-BE49-F238E27FC236}">
                      <a16:creationId xmlns:a16="http://schemas.microsoft.com/office/drawing/2014/main" id="{12FF05EE-7037-3745-B7DC-BA98FC92190E}"/>
                    </a:ext>
                  </a:extLst>
                </p:cNvPr>
                <p:cNvSpPr/>
                <p:nvPr/>
              </p:nvSpPr>
              <p:spPr>
                <a:xfrm>
                  <a:off x="7003798" y="3973170"/>
                  <a:ext cx="649976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0.05</a:t>
                  </a:r>
                  <a:r>
                    <a:rPr lang="en-US" sz="1300" spc="-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</a:t>
                  </a: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kg XPS</a:t>
                  </a:r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B76F415-47BC-4041-8E89-390CD3D1D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5743" y="3428769"/>
                  <a:ext cx="25730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Arc 210">
                  <a:extLst>
                    <a:ext uri="{FF2B5EF4-FFF2-40B4-BE49-F238E27FC236}">
                      <a16:creationId xmlns:a16="http://schemas.microsoft.com/office/drawing/2014/main" id="{5DA600B1-AEB2-924B-99DF-956D72F51A91}"/>
                    </a:ext>
                  </a:extLst>
                </p:cNvPr>
                <p:cNvSpPr/>
                <p:nvPr/>
              </p:nvSpPr>
              <p:spPr>
                <a:xfrm rot="16200000">
                  <a:off x="7844042" y="3019519"/>
                  <a:ext cx="129103" cy="125854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Arc 212">
                  <a:extLst>
                    <a:ext uri="{FF2B5EF4-FFF2-40B4-BE49-F238E27FC236}">
                      <a16:creationId xmlns:a16="http://schemas.microsoft.com/office/drawing/2014/main" id="{B2A06C22-922B-274E-B210-EC39DB6E3A29}"/>
                    </a:ext>
                  </a:extLst>
                </p:cNvPr>
                <p:cNvSpPr/>
                <p:nvPr/>
              </p:nvSpPr>
              <p:spPr>
                <a:xfrm rot="5400000">
                  <a:off x="7717454" y="3302364"/>
                  <a:ext cx="129103" cy="125854"/>
                </a:xfrm>
                <a:prstGeom prst="arc">
                  <a:avLst>
                    <a:gd name="adj1" fmla="val 16200000"/>
                    <a:gd name="adj2" fmla="val 2132905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60E79FE1-395E-1B44-BFAC-4D96E0001C01}"/>
                    </a:ext>
                  </a:extLst>
                </p:cNvPr>
                <p:cNvCxnSpPr>
                  <a:cxnSpLocks/>
                  <a:stCxn id="213" idx="0"/>
                </p:cNvCxnSpPr>
                <p:nvPr/>
              </p:nvCxnSpPr>
              <p:spPr>
                <a:xfrm flipV="1">
                  <a:off x="7844933" y="3069167"/>
                  <a:ext cx="0" cy="2961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ounded Rectangle 220">
                  <a:extLst>
                    <a:ext uri="{FF2B5EF4-FFF2-40B4-BE49-F238E27FC236}">
                      <a16:creationId xmlns:a16="http://schemas.microsoft.com/office/drawing/2014/main" id="{8BDDDB44-AD2D-2246-A2F8-753C0029A7F9}"/>
                    </a:ext>
                  </a:extLst>
                </p:cNvPr>
                <p:cNvSpPr/>
                <p:nvPr/>
              </p:nvSpPr>
              <p:spPr>
                <a:xfrm>
                  <a:off x="6870575" y="3068936"/>
                  <a:ext cx="729507" cy="7196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42.9</a:t>
                  </a:r>
                  <a:r>
                    <a:rPr lang="en-US" sz="1300" spc="-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 </a:t>
                  </a:r>
                  <a:r>
                    <a:rPr lang="en-US" sz="1300" dirty="0">
                      <a:solidFill>
                        <a:schemeClr val="tx1"/>
                      </a:solidFill>
                      <a:latin typeface="Apple Symbols" panose="02000000000000000000" pitchFamily="2" charset="-79"/>
                      <a:ea typeface="Apple Symbols" panose="02000000000000000000" pitchFamily="2" charset="-79"/>
                      <a:cs typeface="Apple Symbols" panose="02000000000000000000" pitchFamily="2" charset="-79"/>
                    </a:rPr>
                    <a:t>kg steel</a:t>
                  </a:r>
                </a:p>
              </p:txBody>
            </p:sp>
          </p:grpSp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0CA6192F-F3FE-004A-BEC5-36FB566F42F7}"/>
                  </a:ext>
                </a:extLst>
              </p:cNvPr>
              <p:cNvSpPr/>
              <p:nvPr/>
            </p:nvSpPr>
            <p:spPr>
              <a:xfrm>
                <a:off x="7736476" y="761304"/>
                <a:ext cx="814587" cy="7196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59.4</a:t>
                </a:r>
                <a:r>
                  <a:rPr lang="en-US" sz="1300" spc="-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en-US" sz="1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kg gravel</a:t>
                </a: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E1EA0384-4726-884E-849B-77D71D7594C4}"/>
                  </a:ext>
                </a:extLst>
              </p:cNvPr>
              <p:cNvSpPr/>
              <p:nvPr/>
            </p:nvSpPr>
            <p:spPr>
              <a:xfrm>
                <a:off x="8486619" y="1203392"/>
                <a:ext cx="814587" cy="7196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0.39</a:t>
                </a:r>
                <a:r>
                  <a:rPr lang="en-US" sz="1300" spc="-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en-US" sz="1300" dirty="0">
                    <a:solidFill>
                      <a:schemeClr val="tx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kg water</a:t>
                </a:r>
              </a:p>
            </p:txBody>
          </p: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078401B-5562-914C-9796-DA21FDACF642}"/>
                </a:ext>
              </a:extLst>
            </p:cNvPr>
            <p:cNvSpPr/>
            <p:nvPr/>
          </p:nvSpPr>
          <p:spPr>
            <a:xfrm>
              <a:off x="3272473" y="1566355"/>
              <a:ext cx="10919009" cy="872230"/>
            </a:xfrm>
            <a:prstGeom prst="rect">
              <a:avLst/>
            </a:prstGeom>
            <a:solidFill>
              <a:srgbClr val="65B4B4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D289CF9-C127-934D-90E3-8C7BC25D6599}"/>
                </a:ext>
              </a:extLst>
            </p:cNvPr>
            <p:cNvSpPr/>
            <p:nvPr/>
          </p:nvSpPr>
          <p:spPr>
            <a:xfrm>
              <a:off x="3272473" y="2438585"/>
              <a:ext cx="1576600" cy="6375680"/>
            </a:xfrm>
            <a:prstGeom prst="rect">
              <a:avLst/>
            </a:prstGeom>
            <a:solidFill>
              <a:srgbClr val="65B4B4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B732A79-3CEB-E741-A376-3AEED037637C}"/>
                </a:ext>
              </a:extLst>
            </p:cNvPr>
            <p:cNvSpPr/>
            <p:nvPr/>
          </p:nvSpPr>
          <p:spPr>
            <a:xfrm>
              <a:off x="3272473" y="8807942"/>
              <a:ext cx="10919009" cy="713810"/>
            </a:xfrm>
            <a:prstGeom prst="rect">
              <a:avLst/>
            </a:prstGeom>
            <a:solidFill>
              <a:srgbClr val="65B4B4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4DAFE5D-A0B8-A94C-B6D4-16D36A60EDBB}"/>
                </a:ext>
              </a:extLst>
            </p:cNvPr>
            <p:cNvSpPr/>
            <p:nvPr/>
          </p:nvSpPr>
          <p:spPr>
            <a:xfrm>
              <a:off x="12542248" y="2439247"/>
              <a:ext cx="1649234" cy="6375018"/>
            </a:xfrm>
            <a:prstGeom prst="rect">
              <a:avLst/>
            </a:prstGeom>
            <a:solidFill>
              <a:srgbClr val="65B4B4">
                <a:alpha val="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A8015ECD-31FE-3046-9A4D-5423173F0F7E}"/>
                </a:ext>
              </a:extLst>
            </p:cNvPr>
            <p:cNvSpPr/>
            <p:nvPr/>
          </p:nvSpPr>
          <p:spPr>
            <a:xfrm>
              <a:off x="11160328" y="8284047"/>
              <a:ext cx="1367917" cy="7196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i="1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Technosphere</a:t>
              </a:r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C3F0DC86-F60A-E846-BBFA-48551F220989}"/>
                </a:ext>
              </a:extLst>
            </p:cNvPr>
            <p:cNvSpPr/>
            <p:nvPr/>
          </p:nvSpPr>
          <p:spPr>
            <a:xfrm>
              <a:off x="12972567" y="1713088"/>
              <a:ext cx="1058648" cy="3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i="1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Biosphere</a:t>
              </a:r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6A96A6E-3FB9-314B-9B4E-29B7598F5072}"/>
                </a:ext>
              </a:extLst>
            </p:cNvPr>
            <p:cNvGrpSpPr/>
            <p:nvPr/>
          </p:nvGrpSpPr>
          <p:grpSpPr>
            <a:xfrm>
              <a:off x="5056296" y="3009863"/>
              <a:ext cx="2244346" cy="5410511"/>
              <a:chOff x="1987074" y="1038981"/>
              <a:chExt cx="2244346" cy="5410511"/>
            </a:xfrm>
          </p:grpSpPr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1EF838F1-960E-3A49-82A6-39117C3CE74B}"/>
                  </a:ext>
                </a:extLst>
              </p:cNvPr>
              <p:cNvSpPr/>
              <p:nvPr/>
            </p:nvSpPr>
            <p:spPr>
              <a:xfrm>
                <a:off x="2654448" y="5621760"/>
                <a:ext cx="89972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Chemical substances</a:t>
                </a: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FE352ED9-4BA8-1941-93EB-462918BBB4AE}"/>
                  </a:ext>
                </a:extLst>
              </p:cNvPr>
              <p:cNvSpPr/>
              <p:nvPr/>
            </p:nvSpPr>
            <p:spPr>
              <a:xfrm>
                <a:off x="2719958" y="4705232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Carbon</a:t>
                </a:r>
                <a:b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</a:b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production</a:t>
                </a: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E60A1E4F-E7EB-A040-A879-B1E2C26CE99F}"/>
                  </a:ext>
                </a:extLst>
              </p:cNvPr>
              <p:cNvSpPr/>
              <p:nvPr/>
            </p:nvSpPr>
            <p:spPr>
              <a:xfrm>
                <a:off x="2719959" y="2872176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Limestone</a:t>
                </a:r>
              </a:p>
            </p:txBody>
          </p:sp>
          <p:sp>
            <p:nvSpPr>
              <p:cNvPr id="256" name="Rounded Rectangle 255">
                <a:extLst>
                  <a:ext uri="{FF2B5EF4-FFF2-40B4-BE49-F238E27FC236}">
                    <a16:creationId xmlns:a16="http://schemas.microsoft.com/office/drawing/2014/main" id="{0A009978-2694-1248-9C13-1761A672DD85}"/>
                  </a:ext>
                </a:extLst>
              </p:cNvPr>
              <p:cNvSpPr/>
              <p:nvPr/>
            </p:nvSpPr>
            <p:spPr>
              <a:xfrm>
                <a:off x="2716223" y="3803478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Steel alloy production</a:t>
                </a:r>
              </a:p>
            </p:txBody>
          </p:sp>
          <p:sp>
            <p:nvSpPr>
              <p:cNvPr id="257" name="Rounded Rectangle 256">
                <a:extLst>
                  <a:ext uri="{FF2B5EF4-FFF2-40B4-BE49-F238E27FC236}">
                    <a16:creationId xmlns:a16="http://schemas.microsoft.com/office/drawing/2014/main" id="{BD17A0C0-06EE-4F40-B2B8-F938A72AC965}"/>
                  </a:ext>
                </a:extLst>
              </p:cNvPr>
              <p:cNvSpPr/>
              <p:nvPr/>
            </p:nvSpPr>
            <p:spPr>
              <a:xfrm>
                <a:off x="2719959" y="1955648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Electricity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production</a:t>
                </a:r>
              </a:p>
            </p:txBody>
          </p:sp>
          <p:sp>
            <p:nvSpPr>
              <p:cNvPr id="258" name="Rounded Rectangle 257">
                <a:extLst>
                  <a:ext uri="{FF2B5EF4-FFF2-40B4-BE49-F238E27FC236}">
                    <a16:creationId xmlns:a16="http://schemas.microsoft.com/office/drawing/2014/main" id="{32E84C51-FCA3-3F4A-9A02-63ECAA17BD3C}"/>
                  </a:ext>
                </a:extLst>
              </p:cNvPr>
              <p:cNvSpPr/>
              <p:nvPr/>
            </p:nvSpPr>
            <p:spPr>
              <a:xfrm>
                <a:off x="2716223" y="1055700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Cement production</a:t>
                </a:r>
              </a:p>
            </p:txBody>
          </p:sp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D300D8BE-6189-B349-BCEE-C0EBAA3CC204}"/>
                  </a:ext>
                </a:extLst>
              </p:cNvPr>
              <p:cNvSpPr/>
              <p:nvPr/>
            </p:nvSpPr>
            <p:spPr>
              <a:xfrm>
                <a:off x="1990809" y="6084182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Sodium chloride</a:t>
                </a: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AC9EBF90-A0A6-B04F-AD6F-D6E4F52CB7B6}"/>
                  </a:ext>
                </a:extLst>
              </p:cNvPr>
              <p:cNvSpPr/>
              <p:nvPr/>
            </p:nvSpPr>
            <p:spPr>
              <a:xfrm>
                <a:off x="1990809" y="5167654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Styrene</a:t>
                </a:r>
                <a:r>
                  <a:rPr lang="en-US" sz="1300" spc="-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 </a:t>
                </a: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production</a:t>
                </a: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F8070A38-8D64-E745-A846-854F64DC8F77}"/>
                  </a:ext>
                </a:extLst>
              </p:cNvPr>
              <p:cNvSpPr/>
              <p:nvPr/>
            </p:nvSpPr>
            <p:spPr>
              <a:xfrm>
                <a:off x="1990810" y="3334598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Aluminum</a:t>
                </a: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F20FAED5-87A5-BB47-BB4E-DCCC8897044C}"/>
                  </a:ext>
                </a:extLst>
              </p:cNvPr>
              <p:cNvSpPr/>
              <p:nvPr/>
            </p:nvSpPr>
            <p:spPr>
              <a:xfrm>
                <a:off x="1987074" y="4265900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Iron production</a:t>
                </a: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73E90519-A845-8E49-9A93-8F607031094C}"/>
                  </a:ext>
                </a:extLst>
              </p:cNvPr>
              <p:cNvSpPr/>
              <p:nvPr/>
            </p:nvSpPr>
            <p:spPr>
              <a:xfrm>
                <a:off x="1990810" y="2418070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Crushed material</a:t>
                </a: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3535C170-208E-9544-908F-4C362D7C57D9}"/>
                  </a:ext>
                </a:extLst>
              </p:cNvPr>
              <p:cNvSpPr/>
              <p:nvPr/>
            </p:nvSpPr>
            <p:spPr>
              <a:xfrm>
                <a:off x="1987074" y="1518122"/>
                <a:ext cx="834214" cy="365310"/>
              </a:xfrm>
              <a:prstGeom prst="roundRect">
                <a:avLst/>
              </a:prstGeom>
              <a:noFill/>
              <a:ln>
                <a:solidFill>
                  <a:srgbClr val="073B51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1300" dirty="0">
                    <a:solidFill>
                      <a:schemeClr val="accent1">
                        <a:lumMod val="75000"/>
                      </a:schemeClr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Clinker production</a:t>
                </a: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31B8CFE4-C002-6445-9AA0-70F04A51A8BF}"/>
                  </a:ext>
                </a:extLst>
              </p:cNvPr>
              <p:cNvSpPr/>
              <p:nvPr/>
            </p:nvSpPr>
            <p:spPr>
              <a:xfrm>
                <a:off x="3972521" y="1038981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AEDFF95C-144B-7349-9557-ADFED21522D1}"/>
                  </a:ext>
                </a:extLst>
              </p:cNvPr>
              <p:cNvCxnSpPr>
                <a:cxnSpLocks/>
                <a:stCxn id="258" idx="3"/>
                <a:endCxn id="270" idx="1"/>
              </p:cNvCxnSpPr>
              <p:nvPr/>
            </p:nvCxnSpPr>
            <p:spPr>
              <a:xfrm>
                <a:off x="3550437" y="1238355"/>
                <a:ext cx="422084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ounded Rectangle 287">
                <a:extLst>
                  <a:ext uri="{FF2B5EF4-FFF2-40B4-BE49-F238E27FC236}">
                    <a16:creationId xmlns:a16="http://schemas.microsoft.com/office/drawing/2014/main" id="{99D2F2F1-08E9-F642-98BE-CA02BABDE7B5}"/>
                  </a:ext>
                </a:extLst>
              </p:cNvPr>
              <p:cNvSpPr/>
              <p:nvPr/>
            </p:nvSpPr>
            <p:spPr>
              <a:xfrm>
                <a:off x="3979543" y="1504592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CD3C3BC9-71AF-5B4E-B6B3-2C108533FCE3}"/>
                  </a:ext>
                </a:extLst>
              </p:cNvPr>
              <p:cNvCxnSpPr>
                <a:cxnSpLocks/>
                <a:stCxn id="264" idx="3"/>
              </p:cNvCxnSpPr>
              <p:nvPr/>
            </p:nvCxnSpPr>
            <p:spPr>
              <a:xfrm>
                <a:off x="2821288" y="1700777"/>
                <a:ext cx="1158701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C9635D47-2AF7-2241-8657-9487A2268414}"/>
                  </a:ext>
                </a:extLst>
              </p:cNvPr>
              <p:cNvSpPr/>
              <p:nvPr/>
            </p:nvSpPr>
            <p:spPr>
              <a:xfrm>
                <a:off x="3997320" y="1951556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046E801-6B5F-7E4A-868F-1FE54A4A8C6B}"/>
                  </a:ext>
                </a:extLst>
              </p:cNvPr>
              <p:cNvCxnSpPr>
                <a:cxnSpLocks/>
                <a:endCxn id="294" idx="1"/>
              </p:cNvCxnSpPr>
              <p:nvPr/>
            </p:nvCxnSpPr>
            <p:spPr>
              <a:xfrm>
                <a:off x="3575237" y="2150930"/>
                <a:ext cx="422083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CDE168C5-F1D4-0647-BF2B-D00C33F0AE31}"/>
                  </a:ext>
                </a:extLst>
              </p:cNvPr>
              <p:cNvSpPr/>
              <p:nvPr/>
            </p:nvSpPr>
            <p:spPr>
              <a:xfrm>
                <a:off x="4004342" y="2417167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FA942978-D7DA-D445-913B-374014D24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6088" y="2613352"/>
                <a:ext cx="1158700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E5A128CE-4266-3241-AC8F-4557BE75DFE2}"/>
                  </a:ext>
                </a:extLst>
              </p:cNvPr>
              <p:cNvSpPr/>
              <p:nvPr/>
            </p:nvSpPr>
            <p:spPr>
              <a:xfrm>
                <a:off x="3984971" y="2865642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9EEB3669-83DD-E94E-BAFE-DBA30EB0C1C9}"/>
                  </a:ext>
                </a:extLst>
              </p:cNvPr>
              <p:cNvCxnSpPr>
                <a:cxnSpLocks/>
                <a:endCxn id="300" idx="1"/>
              </p:cNvCxnSpPr>
              <p:nvPr/>
            </p:nvCxnSpPr>
            <p:spPr>
              <a:xfrm>
                <a:off x="3562888" y="3065016"/>
                <a:ext cx="422083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D6701BBE-0E50-C24F-9353-2389E6EED04F}"/>
                  </a:ext>
                </a:extLst>
              </p:cNvPr>
              <p:cNvSpPr/>
              <p:nvPr/>
            </p:nvSpPr>
            <p:spPr>
              <a:xfrm>
                <a:off x="3991993" y="3331253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20BF6DF-561D-2541-9A3A-C686D197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3739" y="3527438"/>
                <a:ext cx="1158700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21903515-7FCA-2247-8DDF-34D948064C88}"/>
                  </a:ext>
                </a:extLst>
              </p:cNvPr>
              <p:cNvSpPr/>
              <p:nvPr/>
            </p:nvSpPr>
            <p:spPr>
              <a:xfrm>
                <a:off x="4009770" y="3778217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573AEDCE-1B3B-3C48-9069-DD02508D0EB2}"/>
                  </a:ext>
                </a:extLst>
              </p:cNvPr>
              <p:cNvCxnSpPr>
                <a:cxnSpLocks/>
                <a:endCxn id="304" idx="1"/>
              </p:cNvCxnSpPr>
              <p:nvPr/>
            </p:nvCxnSpPr>
            <p:spPr>
              <a:xfrm>
                <a:off x="3587687" y="3977591"/>
                <a:ext cx="422083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Rounded Rectangle 305">
                <a:extLst>
                  <a:ext uri="{FF2B5EF4-FFF2-40B4-BE49-F238E27FC236}">
                    <a16:creationId xmlns:a16="http://schemas.microsoft.com/office/drawing/2014/main" id="{C4C95944-E0EA-5E46-8DEA-470C477AE6FC}"/>
                  </a:ext>
                </a:extLst>
              </p:cNvPr>
              <p:cNvSpPr/>
              <p:nvPr/>
            </p:nvSpPr>
            <p:spPr>
              <a:xfrm>
                <a:off x="4016792" y="4243828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66C36068-B1D1-9C4D-A096-E7D0E5C8E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538" y="4440013"/>
                <a:ext cx="1158700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F4602363-C5B3-B149-9C6E-57AA6504FCF2}"/>
                  </a:ext>
                </a:extLst>
              </p:cNvPr>
              <p:cNvSpPr/>
              <p:nvPr/>
            </p:nvSpPr>
            <p:spPr>
              <a:xfrm>
                <a:off x="3998254" y="4665399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E11EB1F6-FA6C-2449-BA1A-556E97EB420F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>
                <a:off x="3576171" y="4864773"/>
                <a:ext cx="422083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9824A78C-D6BA-9046-B36B-504DB2EF5826}"/>
                  </a:ext>
                </a:extLst>
              </p:cNvPr>
              <p:cNvSpPr/>
              <p:nvPr/>
            </p:nvSpPr>
            <p:spPr>
              <a:xfrm>
                <a:off x="4005276" y="5131010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BD2E48FA-42A4-8247-B926-567160BB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7022" y="5327195"/>
                <a:ext cx="1158700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67D9BF7-E314-DE47-9AFC-A1E4E8E4E3FC}"/>
                  </a:ext>
                </a:extLst>
              </p:cNvPr>
              <p:cNvSpPr/>
              <p:nvPr/>
            </p:nvSpPr>
            <p:spPr>
              <a:xfrm>
                <a:off x="4023053" y="5577974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F981C1BC-B938-7E4D-9A3A-F7EDE6CC857A}"/>
                  </a:ext>
                </a:extLst>
              </p:cNvPr>
              <p:cNvCxnSpPr>
                <a:cxnSpLocks/>
                <a:endCxn id="313" idx="1"/>
              </p:cNvCxnSpPr>
              <p:nvPr/>
            </p:nvCxnSpPr>
            <p:spPr>
              <a:xfrm>
                <a:off x="3600970" y="5777348"/>
                <a:ext cx="422083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96D4EEB9-5B5F-574F-9AA5-BC615C68A2E8}"/>
                  </a:ext>
                </a:extLst>
              </p:cNvPr>
              <p:cNvSpPr/>
              <p:nvPr/>
            </p:nvSpPr>
            <p:spPr>
              <a:xfrm>
                <a:off x="4030075" y="6043585"/>
                <a:ext cx="201345" cy="3987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endParaRPr>
              </a:p>
            </p:txBody>
          </p: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ED239C9A-EDA1-7E49-8710-02F8E0E05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1821" y="6239770"/>
                <a:ext cx="1158700" cy="0"/>
              </a:xfrm>
              <a:prstGeom prst="straightConnector1">
                <a:avLst/>
              </a:prstGeom>
              <a:ln>
                <a:solidFill>
                  <a:srgbClr val="073B51">
                    <a:alpha val="6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2A1E7CA2-4838-7D4F-9D07-98BB50BC0DE0}"/>
                </a:ext>
              </a:extLst>
            </p:cNvPr>
            <p:cNvSpPr/>
            <p:nvPr/>
          </p:nvSpPr>
          <p:spPr>
            <a:xfrm>
              <a:off x="10868714" y="7531647"/>
              <a:ext cx="1209135" cy="3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dirty="0">
                  <a:solidFill>
                    <a:srgbClr val="073B5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Foreground</a:t>
              </a:r>
            </a:p>
          </p:txBody>
        </p:sp>
        <p:sp>
          <p:nvSpPr>
            <p:cNvPr id="320" name="Rounded Rectangle 319">
              <a:extLst>
                <a:ext uri="{FF2B5EF4-FFF2-40B4-BE49-F238E27FC236}">
                  <a16:creationId xmlns:a16="http://schemas.microsoft.com/office/drawing/2014/main" id="{6D1CF19D-D9B8-CA44-982F-4D762D6624FD}"/>
                </a:ext>
              </a:extLst>
            </p:cNvPr>
            <p:cNvSpPr/>
            <p:nvPr/>
          </p:nvSpPr>
          <p:spPr>
            <a:xfrm>
              <a:off x="7099297" y="2563172"/>
              <a:ext cx="1209135" cy="3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dirty="0">
                  <a:solidFill>
                    <a:srgbClr val="073B5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Background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CD74349-A37E-D944-ABC6-382A28EE6067}"/>
                </a:ext>
              </a:extLst>
            </p:cNvPr>
            <p:cNvCxnSpPr>
              <a:cxnSpLocks/>
            </p:cNvCxnSpPr>
            <p:nvPr/>
          </p:nvCxnSpPr>
          <p:spPr>
            <a:xfrm>
              <a:off x="8800267" y="3370236"/>
              <a:ext cx="347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B119806-B2FD-7B41-B758-A805B11A2BC8}"/>
                </a:ext>
              </a:extLst>
            </p:cNvPr>
            <p:cNvCxnSpPr>
              <a:cxnSpLocks/>
            </p:cNvCxnSpPr>
            <p:nvPr/>
          </p:nvCxnSpPr>
          <p:spPr>
            <a:xfrm>
              <a:off x="8800267" y="4295875"/>
              <a:ext cx="266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17049FC-F2AE-5F45-B96B-4B2C781032A9}"/>
                </a:ext>
              </a:extLst>
            </p:cNvPr>
            <p:cNvCxnSpPr>
              <a:cxnSpLocks/>
            </p:cNvCxnSpPr>
            <p:nvPr/>
          </p:nvCxnSpPr>
          <p:spPr>
            <a:xfrm>
              <a:off x="8799868" y="5208367"/>
              <a:ext cx="19029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B7D39BE-60C8-A248-AA7A-1836258511E0}"/>
                </a:ext>
              </a:extLst>
            </p:cNvPr>
            <p:cNvCxnSpPr>
              <a:cxnSpLocks/>
            </p:cNvCxnSpPr>
            <p:nvPr/>
          </p:nvCxnSpPr>
          <p:spPr>
            <a:xfrm>
              <a:off x="8782940" y="6120858"/>
              <a:ext cx="2573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F92D15B-EFC4-3845-9C1A-BBE4BB913CE7}"/>
                </a:ext>
              </a:extLst>
            </p:cNvPr>
            <p:cNvCxnSpPr>
              <a:cxnSpLocks/>
            </p:cNvCxnSpPr>
            <p:nvPr/>
          </p:nvCxnSpPr>
          <p:spPr>
            <a:xfrm>
              <a:off x="8793947" y="7017641"/>
              <a:ext cx="335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8E5E291-FF49-1849-A92E-B704C087E8B7}"/>
                </a:ext>
              </a:extLst>
            </p:cNvPr>
            <p:cNvCxnSpPr>
              <a:cxnSpLocks/>
            </p:cNvCxnSpPr>
            <p:nvPr/>
          </p:nvCxnSpPr>
          <p:spPr>
            <a:xfrm>
              <a:off x="8793947" y="7945517"/>
              <a:ext cx="298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58131E1-A0B9-DC41-AC04-8AAE7DB3A89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322" y="2068696"/>
              <a:ext cx="0" cy="718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95DE86E-C83F-A04F-9AAC-648955C5C8E5}"/>
                </a:ext>
              </a:extLst>
            </p:cNvPr>
            <p:cNvCxnSpPr>
              <a:cxnSpLocks/>
            </p:cNvCxnSpPr>
            <p:nvPr/>
          </p:nvCxnSpPr>
          <p:spPr>
            <a:xfrm>
              <a:off x="11798247" y="2068696"/>
              <a:ext cx="0" cy="1140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78777C1-F171-3344-9B04-358C30F067EC}"/>
                </a:ext>
              </a:extLst>
            </p:cNvPr>
            <p:cNvGrpSpPr/>
            <p:nvPr/>
          </p:nvGrpSpPr>
          <p:grpSpPr>
            <a:xfrm>
              <a:off x="3381432" y="5430263"/>
              <a:ext cx="1461853" cy="344097"/>
              <a:chOff x="3273482" y="5430263"/>
              <a:chExt cx="1461853" cy="344097"/>
            </a:xfrm>
          </p:grpSpPr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81A89058-8FDA-AE45-87A8-2AEADC51FF5A}"/>
                  </a:ext>
                </a:extLst>
              </p:cNvPr>
              <p:cNvSpPr/>
              <p:nvPr/>
            </p:nvSpPr>
            <p:spPr>
              <a:xfrm>
                <a:off x="3273482" y="5430263"/>
                <a:ext cx="1039256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Raw materials</a:t>
                </a: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F61AD55B-21CC-CA40-B9FC-DA1212F75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4101" y="5590863"/>
                <a:ext cx="361234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6712594E-CBFD-3F43-A4EA-6FD793B12BD4}"/>
                  </a:ext>
                </a:extLst>
              </p:cNvPr>
              <p:cNvSpPr/>
              <p:nvPr/>
            </p:nvSpPr>
            <p:spPr>
              <a:xfrm>
                <a:off x="4309124" y="5548361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4EB1A67-C1DC-0D47-ADBB-F99CA979415F}"/>
                </a:ext>
              </a:extLst>
            </p:cNvPr>
            <p:cNvGrpSpPr/>
            <p:nvPr/>
          </p:nvGrpSpPr>
          <p:grpSpPr>
            <a:xfrm>
              <a:off x="3264547" y="6042661"/>
              <a:ext cx="1577122" cy="344097"/>
              <a:chOff x="3153477" y="5430263"/>
              <a:chExt cx="1577122" cy="344097"/>
            </a:xfrm>
          </p:grpSpPr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A8B003BC-5FA4-314B-9EB3-F71DFA35981D}"/>
                  </a:ext>
                </a:extLst>
              </p:cNvPr>
              <p:cNvSpPr/>
              <p:nvPr/>
            </p:nvSpPr>
            <p:spPr>
              <a:xfrm>
                <a:off x="3153477" y="5430263"/>
                <a:ext cx="1136783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Raw substances</a:t>
                </a: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99C0C04A-A536-374B-B33E-90D0D8451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9365" y="5590863"/>
                <a:ext cx="361234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FDB6C9A-9356-BB42-AB81-518A9F003351}"/>
                  </a:ext>
                </a:extLst>
              </p:cNvPr>
              <p:cNvSpPr/>
              <p:nvPr/>
            </p:nvSpPr>
            <p:spPr>
              <a:xfrm>
                <a:off x="4309124" y="5548361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82D40474-01AB-284F-89FB-7F7E1A49EA0D}"/>
                </a:ext>
              </a:extLst>
            </p:cNvPr>
            <p:cNvGrpSpPr/>
            <p:nvPr/>
          </p:nvGrpSpPr>
          <p:grpSpPr>
            <a:xfrm>
              <a:off x="3264547" y="4822468"/>
              <a:ext cx="1579653" cy="344097"/>
              <a:chOff x="3153477" y="5430263"/>
              <a:chExt cx="1579653" cy="344097"/>
            </a:xfrm>
          </p:grpSpPr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43D3BFEA-CA6D-F14E-8FB1-921847719ECD}"/>
                  </a:ext>
                </a:extLst>
              </p:cNvPr>
              <p:cNvSpPr/>
              <p:nvPr/>
            </p:nvSpPr>
            <p:spPr>
              <a:xfrm>
                <a:off x="3153477" y="5430263"/>
                <a:ext cx="1136783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Raw energy</a:t>
                </a:r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20A6378-5621-7847-AB4A-FA481D0D6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4735" y="5590863"/>
                <a:ext cx="328395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A9336D87-9136-EE4D-AE7B-742DE03A242F}"/>
                  </a:ext>
                </a:extLst>
              </p:cNvPr>
              <p:cNvSpPr/>
              <p:nvPr/>
            </p:nvSpPr>
            <p:spPr>
              <a:xfrm>
                <a:off x="4309124" y="5548361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906CAA-E551-914C-B7DD-A3BC57C4CE2F}"/>
                </a:ext>
              </a:extLst>
            </p:cNvPr>
            <p:cNvGrpSpPr/>
            <p:nvPr/>
          </p:nvGrpSpPr>
          <p:grpSpPr>
            <a:xfrm>
              <a:off x="12530972" y="5394592"/>
              <a:ext cx="1461527" cy="344097"/>
              <a:chOff x="2737499" y="5430263"/>
              <a:chExt cx="1461527" cy="344097"/>
            </a:xfrm>
          </p:grpSpPr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DF59E23F-627A-2A4A-BCE0-D4CFFDD472EB}"/>
                  </a:ext>
                </a:extLst>
              </p:cNvPr>
              <p:cNvSpPr/>
              <p:nvPr/>
            </p:nvSpPr>
            <p:spPr>
              <a:xfrm>
                <a:off x="3159770" y="5430263"/>
                <a:ext cx="1039256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Emissions to water</a:t>
                </a:r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A7B53C3-1D5F-DD4F-A220-B63F6D47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499" y="5576493"/>
                <a:ext cx="361234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67F376F0-0BC3-144F-9C01-D03D14FA7BA5}"/>
                  </a:ext>
                </a:extLst>
              </p:cNvPr>
              <p:cNvSpPr/>
              <p:nvPr/>
            </p:nvSpPr>
            <p:spPr>
              <a:xfrm>
                <a:off x="3113138" y="5533991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C1F623E-B76D-E041-96DC-7B63ADB055D2}"/>
                </a:ext>
              </a:extLst>
            </p:cNvPr>
            <p:cNvGrpSpPr/>
            <p:nvPr/>
          </p:nvGrpSpPr>
          <p:grpSpPr>
            <a:xfrm>
              <a:off x="12526787" y="6006990"/>
              <a:ext cx="1560066" cy="344097"/>
              <a:chOff x="2730194" y="5430263"/>
              <a:chExt cx="1560066" cy="344097"/>
            </a:xfrm>
          </p:grpSpPr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1C080EEE-3571-9748-9A83-A1A118E41525}"/>
                  </a:ext>
                </a:extLst>
              </p:cNvPr>
              <p:cNvSpPr/>
              <p:nvPr/>
            </p:nvSpPr>
            <p:spPr>
              <a:xfrm>
                <a:off x="3153477" y="5430263"/>
                <a:ext cx="1136783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Emissions to soil</a:t>
                </a: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4430C2D-2D36-F94B-A58D-A51B49999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0194" y="5592332"/>
                <a:ext cx="361234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39868205-3E9B-7E44-BCC0-AF3CF924712E}"/>
                  </a:ext>
                </a:extLst>
              </p:cNvPr>
              <p:cNvSpPr/>
              <p:nvPr/>
            </p:nvSpPr>
            <p:spPr>
              <a:xfrm>
                <a:off x="3091428" y="5552980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977FCD80-D3B9-514B-B482-EC2897C45A2A}"/>
                </a:ext>
              </a:extLst>
            </p:cNvPr>
            <p:cNvGrpSpPr/>
            <p:nvPr/>
          </p:nvGrpSpPr>
          <p:grpSpPr>
            <a:xfrm>
              <a:off x="12545377" y="4786797"/>
              <a:ext cx="1541476" cy="344097"/>
              <a:chOff x="2748784" y="5430263"/>
              <a:chExt cx="1541476" cy="344097"/>
            </a:xfrm>
          </p:grpSpPr>
          <p:sp>
            <p:nvSpPr>
              <p:cNvPr id="399" name="Rounded Rectangle 398">
                <a:extLst>
                  <a:ext uri="{FF2B5EF4-FFF2-40B4-BE49-F238E27FC236}">
                    <a16:creationId xmlns:a16="http://schemas.microsoft.com/office/drawing/2014/main" id="{084A2F2D-A356-8A48-A457-73A7E3C37841}"/>
                  </a:ext>
                </a:extLst>
              </p:cNvPr>
              <p:cNvSpPr/>
              <p:nvPr/>
            </p:nvSpPr>
            <p:spPr>
              <a:xfrm>
                <a:off x="3153477" y="5430263"/>
                <a:ext cx="1136783" cy="3440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60000"/>
                  </a:lnSpc>
                </a:pPr>
                <a:r>
                  <a:rPr lang="en-US" dirty="0">
                    <a:solidFill>
                      <a:srgbClr val="073B51"/>
                    </a:solidFill>
                    <a:latin typeface="Apple Symbols" panose="02000000000000000000" pitchFamily="2" charset="-79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Emissions to air</a:t>
                </a:r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756B2D6D-B4ED-AA40-BA72-6629BEE32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784" y="5588567"/>
                <a:ext cx="361234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E7B7225F-B5A0-774F-AA1D-5DE8F07601A9}"/>
                  </a:ext>
                </a:extLst>
              </p:cNvPr>
              <p:cNvSpPr/>
              <p:nvPr/>
            </p:nvSpPr>
            <p:spPr>
              <a:xfrm>
                <a:off x="3125542" y="5547049"/>
                <a:ext cx="85899" cy="850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15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6335</TotalTime>
  <Words>92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 Taufiq Fauzi</dc:creator>
  <cp:lastModifiedBy>Rizal Taufiq Fauzi</cp:lastModifiedBy>
  <cp:revision>94</cp:revision>
  <dcterms:created xsi:type="dcterms:W3CDTF">2020-05-14T11:02:52Z</dcterms:created>
  <dcterms:modified xsi:type="dcterms:W3CDTF">2020-06-26T14:39:00Z</dcterms:modified>
</cp:coreProperties>
</file>