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embeddedFontLst>
    <p:embeddedFont>
      <p:font typeface="Roboto Mon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746DBE-3CE9-4484-83AF-F3F691319315}">
  <a:tblStyle styleId="{83746DBE-3CE9-4484-83AF-F3F6913193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Mono-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Mono-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Mono-italic.fntdata"/><Relationship Id="rId14" Type="http://schemas.openxmlformats.org/officeDocument/2006/relationships/slide" Target="slides/slide8.xml"/><Relationship Id="rId58" Type="http://schemas.openxmlformats.org/officeDocument/2006/relationships/font" Target="fonts/RobotoMon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f2b2bca40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f2b2bca40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f2b2bca40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f2b2bca40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f2b2bca40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f2b2bca40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f2b2bca40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f2b2bca40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f2b2bca40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f2b2bca40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f2b2bca40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f2b2bca40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f2b2bca40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f2b2bca40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f2b2bca40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f2b2bca40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f2b2bca40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f2b2bca40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f2b2bca40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f2b2bca40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f2b2bca40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f2b2bca40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f2b2bca40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f2b2bca40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f2b2bca40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f2b2bca40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f2b2bca40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f2b2bca40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f2b2bca40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f2b2bca40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f2b2bca40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f2b2bca40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f2b2bca40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f2b2bca40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d89ceed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d89cee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d89ceedf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d89ceedf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ea47e02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ea47e02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ea47e028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ea47e028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ea47e028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ea47e028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f2b2bca40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f2b2bca40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ea47e028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ea47e028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ea47e028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ea47e028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ea47e028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ea47e028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ea47e02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ea47e02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ea47e028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ea47e028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ea47e028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ea47e028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ea47e028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ea47e028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ea47e028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ea47e028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ea47e028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ea47e028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ea47e028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ea47e028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f2b2bca40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f2b2bca40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ea47e028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ea47e028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ea47e028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ea47e028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ea47e028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ea47e028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ea47e028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ea47e028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ea47e028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ea47e028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ea47e028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eea47e028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ea47e028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ea47e028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ea47e028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ea47e028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ea47e028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ea47e028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ea47e028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ea47e028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f2b2bca40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f2b2bca40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ea47e028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ea47e028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f2b2bca40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f2b2bca40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f2b2bca40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f2b2bca40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f2b2bca40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f2b2bca40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f2b2bca40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f2b2bca40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mongodb.com/manual/core/index-tex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ProgrammerZamanNow/belajar-mongodb/blob/master/scripts/index-text.j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mongodb.com/manual/core/index-wildcar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ProgrammerZamanNow/belajar-mongodb/blob/master/scripts/index-wildcard.j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cs.mongodb.com/manual/core/index-propert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mongodb.com/manual/core/index-tt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cs.mongodb.com/manual/core/index-uniqu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ProgrammerZamanNow/belajar-mongodb/blob/master/scripts/index-properties.j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ocs.mongodb.com/manual/core/transaction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ocs.mongodb.com/manual/reference/method/Sess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ocs.mongodb.com/manual/core/read-prefere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mongodb.com/manual/reference/method/db.collection.createIndex"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ocs.mongodb.com/manual/reference/read-concer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ocs.mongodb.com/manual/reference/write-concer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github.com/ProgrammerZamanNow/belajar-mongodb/blob/master/scripts/transaction.j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github.com/ProgrammerZamanNow/belajar-mongodb/blob/master/scripts/security.j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tools.ietf.org/html/rfc5802" TargetMode="External"/><Relationship Id="rId4" Type="http://schemas.openxmlformats.org/officeDocument/2006/relationships/hyperlink" Target="https://docs.mongodb.com/manual/core/authenticatio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docs.mongodb.com/manual/core/security-us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mongodb.com/manual/core/index-singl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docs.mongodb.com/manual/reference/method/js-user-managemen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github.com/ProgrammerZamanNow/belajar-mongodb/blob/master/scripts/authentication.j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docs.mongodb.com/manual/core/authorization"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docs.mongodb.com/manual/reference/built-in-role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docs.mongodb.com/manual/reference/built-in-role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docs.mongodb.com/manual/reference/built-in-role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docs.mongodb.com/manual/reference/built-in-role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docs.mongodb.com/manual/core/authorization"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docs.mongodb.com/manual/reference/method/js-role-managem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mongodb.com/manual/core/index-single" TargetMode="Externa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github.com/ProgrammerZamanNow/belajar-mongodb/blob/master/scripts/authorization.j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mongodb.com/manual/core/index-compoun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mongodb.com/manual/applications/index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ProgrammerZamanNow/belajar-mongodb/blob/master/scripts/index.j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A6A1"/>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chemeClr val="lt1"/>
                </a:solidFill>
              </a:rPr>
              <a:t>Indexes</a:t>
            </a:r>
            <a:endParaRPr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A6A1"/>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chemeClr val="lt1"/>
                </a:solidFill>
              </a:rPr>
              <a:t>Text </a:t>
            </a:r>
            <a:r>
              <a:rPr b="1" lang="en">
                <a:solidFill>
                  <a:schemeClr val="lt1"/>
                </a:solidFill>
              </a:rPr>
              <a:t>Indexes</a:t>
            </a:r>
            <a:endParaRPr b="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Text </a:t>
            </a:r>
            <a:r>
              <a:rPr b="1" lang="en"/>
              <a:t>Indexes</a:t>
            </a:r>
            <a:endParaRPr b="1"/>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MongoDB menyediakan text index untuk mendukung pencarian text di tipe data string</a:t>
            </a:r>
            <a:endParaRPr/>
          </a:p>
          <a:p>
            <a:pPr indent="-342900" lvl="0" marL="457200" rtl="0" algn="l">
              <a:lnSpc>
                <a:spcPct val="115000"/>
              </a:lnSpc>
              <a:spcBef>
                <a:spcPts val="1000"/>
              </a:spcBef>
              <a:spcAft>
                <a:spcPts val="1000"/>
              </a:spcAft>
              <a:buSzPts val="1800"/>
              <a:buChar char="●"/>
            </a:pPr>
            <a:r>
              <a:rPr lang="en"/>
              <a:t>Text index tidak hanya bisa digunakan pada field dengan tipe data string, namun juga pada array berisi tipe data string</a:t>
            </a:r>
            <a:endParaRPr/>
          </a:p>
        </p:txBody>
      </p:sp>
      <p:sp>
        <p:nvSpPr>
          <p:cNvPr id="123" name="Google Shape;123;p23"/>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https://docs.mongodb.com/manual/core/index-text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Syntax </a:t>
            </a:r>
            <a:r>
              <a:rPr b="1" lang="en"/>
              <a:t>Text Indexes</a:t>
            </a:r>
            <a:endParaRPr b="1"/>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t/>
            </a:r>
            <a:endParaRPr/>
          </a:p>
        </p:txBody>
      </p:sp>
      <p:sp>
        <p:nvSpPr>
          <p:cNvPr id="130" name="Google Shape;130;p24"/>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1" name="Google Shape;131;p24"/>
          <p:cNvPicPr preferRelativeResize="0"/>
          <p:nvPr/>
        </p:nvPicPr>
        <p:blipFill>
          <a:blip r:embed="rId3">
            <a:alphaModFix/>
          </a:blip>
          <a:stretch>
            <a:fillRect/>
          </a:stretch>
        </p:blipFill>
        <p:spPr>
          <a:xfrm>
            <a:off x="311697" y="1152475"/>
            <a:ext cx="3685350" cy="3416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Kode Program</a:t>
            </a:r>
            <a:endParaRPr b="1"/>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lang="en" u="sng">
                <a:solidFill>
                  <a:schemeClr val="hlink"/>
                </a:solidFill>
                <a:hlinkClick r:id="rId3"/>
              </a:rPr>
              <a:t>https://github.com/ProgrammerZamanNow/belajar-mongodb/blob/master/scripts/index-text.js</a:t>
            </a: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A6A1"/>
        </a:solidFill>
      </p:bgPr>
    </p:bg>
    <p:spTree>
      <p:nvGrpSpPr>
        <p:cNvPr id="141" name="Shape 141"/>
        <p:cNvGrpSpPr/>
        <p:nvPr/>
      </p:nvGrpSpPr>
      <p:grpSpPr>
        <a:xfrm>
          <a:off x="0" y="0"/>
          <a:ext cx="0" cy="0"/>
          <a:chOff x="0" y="0"/>
          <a:chExt cx="0" cy="0"/>
        </a:xfrm>
      </p:grpSpPr>
      <p:sp>
        <p:nvSpPr>
          <p:cNvPr id="142" name="Google Shape;142;p2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chemeClr val="lt1"/>
                </a:solidFill>
              </a:rPr>
              <a:t>Wildcard </a:t>
            </a:r>
            <a:r>
              <a:rPr b="1" lang="en">
                <a:solidFill>
                  <a:schemeClr val="lt1"/>
                </a:solidFill>
              </a:rPr>
              <a:t>Indexes</a:t>
            </a:r>
            <a:endParaRPr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Wildcard </a:t>
            </a:r>
            <a:r>
              <a:rPr b="1" lang="en"/>
              <a:t>Indexes</a:t>
            </a:r>
            <a:endParaRPr b="1"/>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MongoDB mendukung wildcard indexes, dimana ini digunakan untuk membuat index terhadap field yang belum diketahui atau field yang sering berubah-ubah</a:t>
            </a:r>
            <a:endParaRPr/>
          </a:p>
          <a:p>
            <a:pPr indent="-342900" lvl="0" marL="457200" rtl="0" algn="l">
              <a:lnSpc>
                <a:spcPct val="115000"/>
              </a:lnSpc>
              <a:spcBef>
                <a:spcPts val="1000"/>
              </a:spcBef>
              <a:spcAft>
                <a:spcPts val="0"/>
              </a:spcAft>
              <a:buSzPts val="1800"/>
              <a:buChar char="●"/>
            </a:pPr>
            <a:r>
              <a:rPr lang="en"/>
              <a:t>Misal contoh kita punya embedded document dengan tipe field customField, dimana isi nya bisa bebas sesuai dengan data yang dimasukkan</a:t>
            </a:r>
            <a:endParaRPr/>
          </a:p>
          <a:p>
            <a:pPr indent="-342900" lvl="0" marL="457200" rtl="0" algn="l">
              <a:lnSpc>
                <a:spcPct val="115000"/>
              </a:lnSpc>
              <a:spcBef>
                <a:spcPts val="1000"/>
              </a:spcBef>
              <a:spcAft>
                <a:spcPts val="1000"/>
              </a:spcAft>
              <a:buSzPts val="1800"/>
              <a:buChar char="●"/>
            </a:pPr>
            <a:r>
              <a:rPr lang="en"/>
              <a:t>Agar bisa mendukung proses query yang cepat pada field tersebut, kita bisa menggunakan wildcard index</a:t>
            </a:r>
            <a:endParaRPr/>
          </a:p>
        </p:txBody>
      </p:sp>
      <p:sp>
        <p:nvSpPr>
          <p:cNvPr id="149" name="Google Shape;149;p27"/>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https://docs.mongodb.com/manual/core/index-wildcard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Syntax Wildcard Indexes</a:t>
            </a:r>
            <a:endParaRPr b="1"/>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t/>
            </a:r>
            <a:endParaRPr/>
          </a:p>
        </p:txBody>
      </p:sp>
      <p:sp>
        <p:nvSpPr>
          <p:cNvPr id="156" name="Google Shape;156;p28"/>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7" name="Google Shape;157;p28"/>
          <p:cNvPicPr preferRelativeResize="0"/>
          <p:nvPr/>
        </p:nvPicPr>
        <p:blipFill>
          <a:blip r:embed="rId3">
            <a:alphaModFix/>
          </a:blip>
          <a:stretch>
            <a:fillRect/>
          </a:stretch>
        </p:blipFill>
        <p:spPr>
          <a:xfrm>
            <a:off x="311688" y="1152475"/>
            <a:ext cx="4486275" cy="1562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Kode Program</a:t>
            </a:r>
            <a:endParaRPr b="1"/>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lang="en" u="sng">
                <a:solidFill>
                  <a:schemeClr val="hlink"/>
                </a:solidFill>
                <a:hlinkClick r:id="rId3"/>
              </a:rPr>
              <a:t>https://github.com/ProgrammerZamanNow/belajar-mongodb/blob/master/scripts/index-wildcard.js</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A6A1"/>
        </a:solidFill>
      </p:bgPr>
    </p:bg>
    <p:spTree>
      <p:nvGrpSpPr>
        <p:cNvPr id="167" name="Shape 167"/>
        <p:cNvGrpSpPr/>
        <p:nvPr/>
      </p:nvGrpSpPr>
      <p:grpSpPr>
        <a:xfrm>
          <a:off x="0" y="0"/>
          <a:ext cx="0" cy="0"/>
          <a:chOff x="0" y="0"/>
          <a:chExt cx="0" cy="0"/>
        </a:xfrm>
      </p:grpSpPr>
      <p:sp>
        <p:nvSpPr>
          <p:cNvPr id="168" name="Google Shape;168;p3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chemeClr val="lt1"/>
                </a:solidFill>
              </a:rPr>
              <a:t>Index Properties</a:t>
            </a:r>
            <a:endParaRPr b="1">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Index Properties</a:t>
            </a:r>
            <a:endParaRPr b="1"/>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MongoDB mendukung properties di index</a:t>
            </a:r>
            <a:endParaRPr/>
          </a:p>
          <a:p>
            <a:pPr indent="-342900" lvl="0" marL="457200" rtl="0" algn="l">
              <a:lnSpc>
                <a:spcPct val="115000"/>
              </a:lnSpc>
              <a:spcBef>
                <a:spcPts val="1000"/>
              </a:spcBef>
              <a:spcAft>
                <a:spcPts val="1000"/>
              </a:spcAft>
              <a:buSzPts val="1800"/>
              <a:buChar char="●"/>
            </a:pPr>
            <a:r>
              <a:rPr lang="en"/>
              <a:t>Istilah properties di Index mungkin agak sedikit membingungkan, sederhananya adalah menambahkan behaviour atau kemampuan tertentu terhadap index yang kita buat</a:t>
            </a:r>
            <a:endParaRPr/>
          </a:p>
        </p:txBody>
      </p:sp>
      <p:sp>
        <p:nvSpPr>
          <p:cNvPr id="175" name="Google Shape;175;p31"/>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https://docs.mongodb.com/manual/core/index-properties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Indexes</a:t>
            </a:r>
            <a:endParaRPr b="1"/>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en"/>
              <a:t>Index adalah fitur di MongoDB untuk mengefisienkan proses query. Tanpa index, MongoDB harus melakukan proses query dengan cara collection scan (mencari ke seluruh data dari awal sampai akhir)</a:t>
            </a:r>
            <a:endParaRPr/>
          </a:p>
          <a:p>
            <a:pPr indent="-334327" lvl="0" marL="457200" rtl="0" algn="l">
              <a:lnSpc>
                <a:spcPct val="115000"/>
              </a:lnSpc>
              <a:spcBef>
                <a:spcPts val="1000"/>
              </a:spcBef>
              <a:spcAft>
                <a:spcPts val="0"/>
              </a:spcAft>
              <a:buSzPct val="100000"/>
              <a:buChar char="●"/>
            </a:pPr>
            <a:r>
              <a:rPr lang="en"/>
              <a:t>Jika terdapat index pada collection, MongoDB bisa menggunakan index untuk mendapatkan data, tanpa harus melakukan pencarian keseluruh document</a:t>
            </a:r>
            <a:endParaRPr/>
          </a:p>
          <a:p>
            <a:pPr indent="-334327" lvl="0" marL="457200" rtl="0" algn="l">
              <a:lnSpc>
                <a:spcPct val="115000"/>
              </a:lnSpc>
              <a:spcBef>
                <a:spcPts val="1000"/>
              </a:spcBef>
              <a:spcAft>
                <a:spcPts val="0"/>
              </a:spcAft>
              <a:buSzPct val="100000"/>
              <a:buChar char="●"/>
            </a:pPr>
            <a:r>
              <a:rPr lang="en"/>
              <a:t>Index adalah struktur data khusus yang menyimpan data dalam struktur yang mudah untuk dicari</a:t>
            </a:r>
            <a:endParaRPr/>
          </a:p>
          <a:p>
            <a:pPr indent="-334327" lvl="0" marL="457200" rtl="0" algn="l">
              <a:lnSpc>
                <a:spcPct val="115000"/>
              </a:lnSpc>
              <a:spcBef>
                <a:spcPts val="1000"/>
              </a:spcBef>
              <a:spcAft>
                <a:spcPts val="0"/>
              </a:spcAft>
              <a:buSzPct val="100000"/>
              <a:buChar char="●"/>
            </a:pPr>
            <a:r>
              <a:rPr lang="en"/>
              <a:t>Index menyimpan spesifik field, lalu mengurutkan data field tersebut. Hal ini tidak hanya mempermudah ketika proses pencarian. Namun mempermudah ketika kita butuh melakukan pencarian dalam bentuk range document (seperti paging)</a:t>
            </a:r>
            <a:endParaRPr/>
          </a:p>
          <a:p>
            <a:pPr indent="-334327" lvl="0" marL="457200" rtl="0" algn="l">
              <a:lnSpc>
                <a:spcPct val="115000"/>
              </a:lnSpc>
              <a:spcBef>
                <a:spcPts val="1000"/>
              </a:spcBef>
              <a:spcAft>
                <a:spcPts val="1000"/>
              </a:spcAft>
              <a:buSzPct val="100000"/>
              <a:buChar char="●"/>
            </a:pPr>
            <a:r>
              <a:rPr lang="en"/>
              <a:t>Secara dasar, index di MongoDB cara kerjanya sama seperti Index di Relational DB</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TTL Index</a:t>
            </a:r>
            <a:endParaRPr b="1"/>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TTL adalah singkatan dari Time To Live, yaitu waktu untuk hidup</a:t>
            </a:r>
            <a:endParaRPr/>
          </a:p>
          <a:p>
            <a:pPr indent="-342900" lvl="0" marL="457200" rtl="0" algn="l">
              <a:lnSpc>
                <a:spcPct val="115000"/>
              </a:lnSpc>
              <a:spcBef>
                <a:spcPts val="1000"/>
              </a:spcBef>
              <a:spcAft>
                <a:spcPts val="0"/>
              </a:spcAft>
              <a:buSzPts val="1800"/>
              <a:buChar char="●"/>
            </a:pPr>
            <a:r>
              <a:rPr lang="en"/>
              <a:t>TTL index digunakan sebagai waktu hidup document di collection, artinya data akan hilang dalam kurun waktu tertentu secara otomatis</a:t>
            </a:r>
            <a:endParaRPr/>
          </a:p>
          <a:p>
            <a:pPr indent="-342900" lvl="0" marL="457200" rtl="0" algn="l">
              <a:lnSpc>
                <a:spcPct val="115000"/>
              </a:lnSpc>
              <a:spcBef>
                <a:spcPts val="1000"/>
              </a:spcBef>
              <a:spcAft>
                <a:spcPts val="0"/>
              </a:spcAft>
              <a:buSzPts val="1800"/>
              <a:buChar char="●"/>
            </a:pPr>
            <a:r>
              <a:rPr lang="en"/>
              <a:t>TTL index hanya dapat digunakan di field dengan tipe data Date</a:t>
            </a:r>
            <a:endParaRPr/>
          </a:p>
          <a:p>
            <a:pPr indent="-342900" lvl="0" marL="457200" rtl="0" algn="l">
              <a:lnSpc>
                <a:spcPct val="115000"/>
              </a:lnSpc>
              <a:spcBef>
                <a:spcPts val="1000"/>
              </a:spcBef>
              <a:spcAft>
                <a:spcPts val="0"/>
              </a:spcAft>
              <a:buSzPts val="1800"/>
              <a:buChar char="●"/>
            </a:pPr>
            <a:r>
              <a:rPr lang="en"/>
              <a:t>Background process di MongoDB akan secara reguler melakukan penghapusan data secara otomatis</a:t>
            </a:r>
            <a:endParaRPr/>
          </a:p>
          <a:p>
            <a:pPr indent="-342900" lvl="0" marL="457200" rtl="0" algn="l">
              <a:lnSpc>
                <a:spcPct val="115000"/>
              </a:lnSpc>
              <a:spcBef>
                <a:spcPts val="1000"/>
              </a:spcBef>
              <a:spcAft>
                <a:spcPts val="1000"/>
              </a:spcAft>
              <a:buSzPts val="1800"/>
              <a:buChar char="●"/>
            </a:pPr>
            <a:r>
              <a:rPr lang="en"/>
              <a:t>Sayangnya, proses Background tersebut berjalan setiap 60 detik sekali</a:t>
            </a:r>
            <a:endParaRPr/>
          </a:p>
        </p:txBody>
      </p:sp>
      <p:sp>
        <p:nvSpPr>
          <p:cNvPr id="182" name="Google Shape;182;p32"/>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https://docs.mongodb.com/manual/core/index-ttl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Syntax TTL Index</a:t>
            </a:r>
            <a:endParaRPr b="1"/>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t/>
            </a:r>
            <a:endParaRPr/>
          </a:p>
        </p:txBody>
      </p:sp>
      <p:sp>
        <p:nvSpPr>
          <p:cNvPr id="189" name="Google Shape;189;p33"/>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90" name="Google Shape;190;p33"/>
          <p:cNvPicPr preferRelativeResize="0"/>
          <p:nvPr/>
        </p:nvPicPr>
        <p:blipFill>
          <a:blip r:embed="rId3">
            <a:alphaModFix/>
          </a:blip>
          <a:stretch>
            <a:fillRect/>
          </a:stretch>
        </p:blipFill>
        <p:spPr>
          <a:xfrm>
            <a:off x="311688" y="1152475"/>
            <a:ext cx="4219575" cy="2419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Unique </a:t>
            </a:r>
            <a:r>
              <a:rPr b="1" lang="en"/>
              <a:t>Index</a:t>
            </a:r>
            <a:endParaRPr b="1"/>
          </a:p>
        </p:txBody>
      </p:sp>
      <p:sp>
        <p:nvSpPr>
          <p:cNvPr id="196" name="Google Shape;19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Unique Index memastikan bahwa field-field di index tersebut tidak menyimpan data duplicate</a:t>
            </a:r>
            <a:endParaRPr/>
          </a:p>
          <a:p>
            <a:pPr indent="-342900" lvl="0" marL="457200" rtl="0" algn="l">
              <a:lnSpc>
                <a:spcPct val="115000"/>
              </a:lnSpc>
              <a:spcBef>
                <a:spcPts val="1000"/>
              </a:spcBef>
              <a:spcAft>
                <a:spcPts val="1000"/>
              </a:spcAft>
              <a:buSzPts val="1800"/>
              <a:buChar char="●"/>
            </a:pPr>
            <a:r>
              <a:rPr lang="en"/>
              <a:t>Contohnya di MongoDB, field _id secara otomatis merupakan unique index, sehingga tidak bisa membuat document dengan field _id yang sama</a:t>
            </a:r>
            <a:endParaRPr/>
          </a:p>
        </p:txBody>
      </p:sp>
      <p:sp>
        <p:nvSpPr>
          <p:cNvPr id="197" name="Google Shape;197;p34"/>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https://docs.mongodb.com/manual/core/index-unique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Syntax Unique Index</a:t>
            </a:r>
            <a:endParaRPr b="1"/>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t/>
            </a:r>
            <a:endParaRPr/>
          </a:p>
        </p:txBody>
      </p:sp>
      <p:sp>
        <p:nvSpPr>
          <p:cNvPr id="204" name="Google Shape;204;p35"/>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05" name="Google Shape;205;p35"/>
          <p:cNvPicPr preferRelativeResize="0"/>
          <p:nvPr/>
        </p:nvPicPr>
        <p:blipFill>
          <a:blip r:embed="rId3">
            <a:alphaModFix/>
          </a:blip>
          <a:stretch>
            <a:fillRect/>
          </a:stretch>
        </p:blipFill>
        <p:spPr>
          <a:xfrm>
            <a:off x="311688" y="1152475"/>
            <a:ext cx="4257675" cy="2571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Kode Program</a:t>
            </a:r>
            <a:endParaRPr b="1"/>
          </a:p>
        </p:txBody>
      </p:sp>
      <p:sp>
        <p:nvSpPr>
          <p:cNvPr id="211" name="Google Shape;21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lang="en" u="sng">
                <a:solidFill>
                  <a:schemeClr val="hlink"/>
                </a:solidFill>
                <a:hlinkClick r:id="rId3"/>
              </a:rPr>
              <a:t>https://github.com/ProgrammerZamanNow/belajar-mongodb/blob/master/scripts/index-properties.js</a:t>
            </a:r>
            <a:r>
              <a:rPr lang="en"/>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A6A1"/>
        </a:solidFill>
      </p:bgPr>
    </p:bg>
    <p:spTree>
      <p:nvGrpSpPr>
        <p:cNvPr id="215" name="Shape 215"/>
        <p:cNvGrpSpPr/>
        <p:nvPr/>
      </p:nvGrpSpPr>
      <p:grpSpPr>
        <a:xfrm>
          <a:off x="0" y="0"/>
          <a:ext cx="0" cy="0"/>
          <a:chOff x="0" y="0"/>
          <a:chExt cx="0" cy="0"/>
        </a:xfrm>
      </p:grpSpPr>
      <p:sp>
        <p:nvSpPr>
          <p:cNvPr id="216" name="Google Shape;216;p3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chemeClr val="lt1"/>
                </a:solidFill>
              </a:rPr>
              <a:t>Transactions</a:t>
            </a:r>
            <a:endParaRPr b="1">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Transactions</a:t>
            </a:r>
            <a:endParaRPr b="1"/>
          </a:p>
        </p:txBody>
      </p:sp>
      <p:sp>
        <p:nvSpPr>
          <p:cNvPr id="222" name="Google Shape;22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t>Di Relational DB, fitur yang sangat berguna dan banyak orang gunakan adalah fitur transaction </a:t>
            </a:r>
            <a:endParaRPr/>
          </a:p>
          <a:p>
            <a:pPr indent="-342900" lvl="0" marL="457200" rtl="0" algn="l">
              <a:lnSpc>
                <a:spcPct val="115000"/>
              </a:lnSpc>
              <a:spcBef>
                <a:spcPts val="0"/>
              </a:spcBef>
              <a:spcAft>
                <a:spcPts val="0"/>
              </a:spcAft>
              <a:buSzPts val="1800"/>
              <a:buChar char="●"/>
            </a:pPr>
            <a:r>
              <a:rPr lang="en"/>
              <a:t>Fitur transaction secara sederhana adalah menggabungkan beberapa operasi database dalam satu transaction, dimana transaction akan dianggap sukses jika semua operasi sukses, dan transaction akan dianggap gagal jika ada salah satu operasi yang gagal</a:t>
            </a:r>
            <a:endParaRPr/>
          </a:p>
          <a:p>
            <a:pPr indent="-342900" lvl="0" marL="457200" rtl="0" algn="l">
              <a:lnSpc>
                <a:spcPct val="115000"/>
              </a:lnSpc>
              <a:spcBef>
                <a:spcPts val="0"/>
              </a:spcBef>
              <a:spcAft>
                <a:spcPts val="0"/>
              </a:spcAft>
              <a:buSzPts val="1800"/>
              <a:buChar char="●"/>
            </a:pPr>
            <a:r>
              <a:rPr lang="en"/>
              <a:t>Dan jika transaction gagal, maka seluruh operasi yang sukses sebelumnya harus dibatalkan (rollback)</a:t>
            </a:r>
            <a:endParaRPr/>
          </a:p>
          <a:p>
            <a:pPr indent="-342900" lvl="0" marL="457200" rtl="0" algn="l">
              <a:lnSpc>
                <a:spcPct val="115000"/>
              </a:lnSpc>
              <a:spcBef>
                <a:spcPts val="0"/>
              </a:spcBef>
              <a:spcAft>
                <a:spcPts val="0"/>
              </a:spcAft>
              <a:buSzPts val="1800"/>
              <a:buChar char="●"/>
            </a:pPr>
            <a:r>
              <a:rPr lang="en"/>
              <a:t>Fitur transaction di MongoDB hanya bisa jalan di cluster (replica-set) tidak di single node</a:t>
            </a:r>
            <a:endParaRPr/>
          </a:p>
          <a:p>
            <a:pPr indent="-342900" lvl="0" marL="457200" rtl="0" algn="l">
              <a:lnSpc>
                <a:spcPct val="115000"/>
              </a:lnSpc>
              <a:spcBef>
                <a:spcPts val="0"/>
              </a:spcBef>
              <a:spcAft>
                <a:spcPts val="0"/>
              </a:spcAft>
              <a:buSzPts val="1800"/>
              <a:buChar char="●"/>
            </a:pPr>
            <a:r>
              <a:rPr lang="en"/>
              <a:t>Dalam cluster, database di MongoDB akan memiliki primary dan secondary data</a:t>
            </a:r>
            <a:endParaRPr/>
          </a:p>
        </p:txBody>
      </p:sp>
      <p:sp>
        <p:nvSpPr>
          <p:cNvPr id="223" name="Google Shape;223;p38"/>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https://docs.mongodb.com/manual/core/transactions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MongoDB Cluster Replica Set</a:t>
            </a:r>
            <a:endParaRPr b="1"/>
          </a:p>
        </p:txBody>
      </p:sp>
      <p:sp>
        <p:nvSpPr>
          <p:cNvPr id="229" name="Google Shape;229;p39"/>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30" name="Google Shape;230;p39"/>
          <p:cNvPicPr preferRelativeResize="0"/>
          <p:nvPr/>
        </p:nvPicPr>
        <p:blipFill>
          <a:blip r:embed="rId3">
            <a:alphaModFix/>
          </a:blip>
          <a:stretch>
            <a:fillRect/>
          </a:stretch>
        </p:blipFill>
        <p:spPr>
          <a:xfrm>
            <a:off x="990275" y="1072350"/>
            <a:ext cx="7163460" cy="38209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4" name="Shape 234"/>
        <p:cNvGrpSpPr/>
        <p:nvPr/>
      </p:nvGrpSpPr>
      <p:grpSpPr>
        <a:xfrm>
          <a:off x="0" y="0"/>
          <a:ext cx="0" cy="0"/>
          <a:chOff x="0" y="0"/>
          <a:chExt cx="0" cy="0"/>
        </a:xfrm>
      </p:grpSpPr>
      <p:sp>
        <p:nvSpPr>
          <p:cNvPr id="235" name="Google Shape;23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Transaction Functions</a:t>
            </a:r>
            <a:endParaRPr b="1"/>
          </a:p>
        </p:txBody>
      </p:sp>
      <p:graphicFrame>
        <p:nvGraphicFramePr>
          <p:cNvPr id="236" name="Google Shape;236;p40"/>
          <p:cNvGraphicFramePr/>
          <p:nvPr/>
        </p:nvGraphicFramePr>
        <p:xfrm>
          <a:off x="311700" y="1253092"/>
          <a:ext cx="3000000" cy="3000000"/>
        </p:xfrm>
        <a:graphic>
          <a:graphicData uri="http://schemas.openxmlformats.org/drawingml/2006/table">
            <a:tbl>
              <a:tblPr>
                <a:noFill/>
                <a:tableStyleId>{83746DBE-3CE9-4484-83AF-F3F691319315}</a:tableStyleId>
              </a:tblPr>
              <a:tblGrid>
                <a:gridCol w="3706600"/>
                <a:gridCol w="4814000"/>
              </a:tblGrid>
              <a:tr h="375950">
                <a:tc>
                  <a:txBody>
                    <a:bodyPr/>
                    <a:lstStyle/>
                    <a:p>
                      <a:pPr indent="0" lvl="0" marL="0" rtl="0" algn="l">
                        <a:spcBef>
                          <a:spcPts val="0"/>
                        </a:spcBef>
                        <a:spcAft>
                          <a:spcPts val="0"/>
                        </a:spcAft>
                        <a:buNone/>
                      </a:pPr>
                      <a:r>
                        <a:rPr b="1" lang="en"/>
                        <a:t>Function</a:t>
                      </a:r>
                      <a:endParaRPr b="1"/>
                    </a:p>
                  </a:txBody>
                  <a:tcPr marT="91425" marB="91425" marR="91425" marL="91425">
                    <a:solidFill>
                      <a:srgbClr val="B7B7B7"/>
                    </a:solidFill>
                  </a:tcPr>
                </a:tc>
                <a:tc>
                  <a:txBody>
                    <a:bodyPr/>
                    <a:lstStyle/>
                    <a:p>
                      <a:pPr indent="0" lvl="0" marL="0" rtl="0" algn="l">
                        <a:spcBef>
                          <a:spcPts val="0"/>
                        </a:spcBef>
                        <a:spcAft>
                          <a:spcPts val="0"/>
                        </a:spcAft>
                        <a:buNone/>
                      </a:pPr>
                      <a:r>
                        <a:rPr b="1" lang="en"/>
                        <a:t>Keterangan</a:t>
                      </a:r>
                      <a:endParaRPr b="1"/>
                    </a:p>
                  </a:txBody>
                  <a:tcPr marT="91425" marB="91425" marR="91425" marL="91425">
                    <a:solidFill>
                      <a:srgbClr val="B7B7B7"/>
                    </a:solidFill>
                  </a:tcPr>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session.startTransaction()</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Memulai transaksi</a:t>
                      </a:r>
                      <a:endParaRPr/>
                    </a:p>
                  </a:txBody>
                  <a:tcPr marT="91425" marB="91425" marR="91425" marL="91425"/>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session.commitTransaction()</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Commit transaksi</a:t>
                      </a:r>
                      <a:endParaRPr/>
                    </a:p>
                  </a:txBody>
                  <a:tcPr marT="91425" marB="91425" marR="91425" marL="91425"/>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session.abortTransaction()</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Membatalkan transaksi</a:t>
                      </a:r>
                      <a:endParaRPr/>
                    </a:p>
                  </a:txBody>
                  <a:tcPr marT="91425" marB="91425" marR="91425" marL="91425"/>
                </a:tc>
              </a:tr>
            </a:tbl>
          </a:graphicData>
        </a:graphic>
      </p:graphicFrame>
      <p:sp>
        <p:nvSpPr>
          <p:cNvPr id="237" name="Google Shape;237;p40"/>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https://docs.mongodb.com/manual/reference/method/Session/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Read Preferences</a:t>
            </a:r>
            <a:endParaRPr b="1"/>
          </a:p>
        </p:txBody>
      </p:sp>
      <p:sp>
        <p:nvSpPr>
          <p:cNvPr id="243" name="Google Shape;24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
              <a:t>Read preferences adalah bagaimana MongoDB mengontrol darimana kita membaca data:</a:t>
            </a:r>
            <a:endParaRPr/>
          </a:p>
          <a:p>
            <a:pPr indent="-342900" lvl="0" marL="457200" rtl="0" algn="l">
              <a:lnSpc>
                <a:spcPct val="115000"/>
              </a:lnSpc>
              <a:spcBef>
                <a:spcPts val="1000"/>
              </a:spcBef>
              <a:spcAft>
                <a:spcPts val="0"/>
              </a:spcAft>
              <a:buSzPts val="1800"/>
              <a:buChar char="●"/>
            </a:pPr>
            <a:r>
              <a:rPr lang="en"/>
              <a:t>p</a:t>
            </a:r>
            <a:r>
              <a:rPr lang="en"/>
              <a:t>rimary: Semua query diambil dari primary replica-set</a:t>
            </a:r>
            <a:endParaRPr/>
          </a:p>
          <a:p>
            <a:pPr indent="-342900" lvl="0" marL="457200" rtl="0" algn="l">
              <a:lnSpc>
                <a:spcPct val="115000"/>
              </a:lnSpc>
              <a:spcBef>
                <a:spcPts val="0"/>
              </a:spcBef>
              <a:spcAft>
                <a:spcPts val="0"/>
              </a:spcAft>
              <a:buSzPts val="1800"/>
              <a:buChar char="●"/>
            </a:pPr>
            <a:r>
              <a:rPr lang="en"/>
              <a:t>primaryPreferred: Semua query diambil dari replica-set, namun jika tidak ada primary replica-set, maka diambil dari secondary replica-set</a:t>
            </a:r>
            <a:endParaRPr/>
          </a:p>
          <a:p>
            <a:pPr indent="-342900" lvl="0" marL="457200" rtl="0" algn="l">
              <a:lnSpc>
                <a:spcPct val="115000"/>
              </a:lnSpc>
              <a:spcBef>
                <a:spcPts val="0"/>
              </a:spcBef>
              <a:spcAft>
                <a:spcPts val="0"/>
              </a:spcAft>
              <a:buSzPts val="1800"/>
              <a:buChar char="●"/>
            </a:pPr>
            <a:r>
              <a:rPr lang="en"/>
              <a:t>s</a:t>
            </a:r>
            <a:r>
              <a:rPr lang="en"/>
              <a:t>econdary: Semua query diambil dari secondary replica-set</a:t>
            </a:r>
            <a:endParaRPr/>
          </a:p>
          <a:p>
            <a:pPr indent="-342900" lvl="0" marL="457200" rtl="0" algn="l">
              <a:lnSpc>
                <a:spcPct val="115000"/>
              </a:lnSpc>
              <a:spcBef>
                <a:spcPts val="0"/>
              </a:spcBef>
              <a:spcAft>
                <a:spcPts val="0"/>
              </a:spcAft>
              <a:buSzPts val="1800"/>
              <a:buChar char="●"/>
            </a:pPr>
            <a:r>
              <a:rPr lang="en"/>
              <a:t>secondaryPrefered: Semua query diambil dari secondary replica-set, namun jika tidak ada secondary replica-set, maka diambil dari primary replica-set</a:t>
            </a:r>
            <a:endParaRPr/>
          </a:p>
          <a:p>
            <a:pPr indent="-342900" lvl="0" marL="457200" rtl="0" algn="l">
              <a:lnSpc>
                <a:spcPct val="115000"/>
              </a:lnSpc>
              <a:spcBef>
                <a:spcPts val="0"/>
              </a:spcBef>
              <a:spcAft>
                <a:spcPts val="0"/>
              </a:spcAft>
              <a:buSzPts val="1800"/>
              <a:buChar char="●"/>
            </a:pPr>
            <a:r>
              <a:rPr lang="en"/>
              <a:t>n</a:t>
            </a:r>
            <a:r>
              <a:rPr lang="en"/>
              <a:t>earest: Semua query diambil dari replica-set paling murah network latency-nya</a:t>
            </a:r>
            <a:endParaRPr/>
          </a:p>
        </p:txBody>
      </p:sp>
      <p:sp>
        <p:nvSpPr>
          <p:cNvPr id="244" name="Google Shape;244;p41"/>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https://docs.mongodb.com/manual/core/read-preference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Create Index Method</a:t>
            </a:r>
            <a:endParaRPr b="1"/>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t/>
            </a:r>
            <a:endParaRPr/>
          </a:p>
        </p:txBody>
      </p:sp>
      <p:graphicFrame>
        <p:nvGraphicFramePr>
          <p:cNvPr id="67" name="Google Shape;67;p15"/>
          <p:cNvGraphicFramePr/>
          <p:nvPr/>
        </p:nvGraphicFramePr>
        <p:xfrm>
          <a:off x="311700" y="1152467"/>
          <a:ext cx="3000000" cy="3000000"/>
        </p:xfrm>
        <a:graphic>
          <a:graphicData uri="http://schemas.openxmlformats.org/drawingml/2006/table">
            <a:tbl>
              <a:tblPr>
                <a:noFill/>
                <a:tableStyleId>{83746DBE-3CE9-4484-83AF-F3F691319315}</a:tableStyleId>
              </a:tblPr>
              <a:tblGrid>
                <a:gridCol w="3795100"/>
                <a:gridCol w="4725500"/>
              </a:tblGrid>
              <a:tr h="236850">
                <a:tc>
                  <a:txBody>
                    <a:bodyPr/>
                    <a:lstStyle/>
                    <a:p>
                      <a:pPr indent="0" lvl="0" marL="0" rtl="0" algn="l">
                        <a:spcBef>
                          <a:spcPts val="0"/>
                        </a:spcBef>
                        <a:spcAft>
                          <a:spcPts val="0"/>
                        </a:spcAft>
                        <a:buNone/>
                      </a:pPr>
                      <a:r>
                        <a:rPr b="1" lang="en"/>
                        <a:t>Method</a:t>
                      </a:r>
                      <a:endParaRPr b="1"/>
                    </a:p>
                  </a:txBody>
                  <a:tcPr marT="91425" marB="91425" marR="91425" marL="91425">
                    <a:solidFill>
                      <a:srgbClr val="B7B7B7"/>
                    </a:solidFill>
                  </a:tcPr>
                </a:tc>
                <a:tc>
                  <a:txBody>
                    <a:bodyPr/>
                    <a:lstStyle/>
                    <a:p>
                      <a:pPr indent="0" lvl="0" marL="0" rtl="0" algn="l">
                        <a:spcBef>
                          <a:spcPts val="0"/>
                        </a:spcBef>
                        <a:spcAft>
                          <a:spcPts val="0"/>
                        </a:spcAft>
                        <a:buNone/>
                      </a:pPr>
                      <a:r>
                        <a:rPr b="1" lang="en"/>
                        <a:t>Keterangan</a:t>
                      </a:r>
                      <a:endParaRPr b="1"/>
                    </a:p>
                  </a:txBody>
                  <a:tcPr marT="91425" marB="91425" marR="91425" marL="91425">
                    <a:solidFill>
                      <a:srgbClr val="B7B7B7"/>
                    </a:solidFill>
                  </a:tcPr>
                </a:tc>
              </a:tr>
              <a:tr h="100000">
                <a:tc>
                  <a:txBody>
                    <a:bodyPr/>
                    <a:lstStyle/>
                    <a:p>
                      <a:pPr indent="0" lvl="0" marL="0" rtl="0" algn="l">
                        <a:spcBef>
                          <a:spcPts val="0"/>
                        </a:spcBef>
                        <a:spcAft>
                          <a:spcPts val="0"/>
                        </a:spcAft>
                        <a:buNone/>
                      </a:pPr>
                      <a:r>
                        <a:rPr lang="en">
                          <a:latin typeface="Roboto Mono"/>
                          <a:ea typeface="Roboto Mono"/>
                          <a:cs typeface="Roboto Mono"/>
                          <a:sym typeface="Roboto Mono"/>
                        </a:rPr>
                        <a:t>db.&lt;collection</a:t>
                      </a:r>
                      <a:r>
                        <a:rPr lang="en">
                          <a:latin typeface="Roboto Mono"/>
                          <a:ea typeface="Roboto Mono"/>
                          <a:cs typeface="Roboto Mono"/>
                          <a:sym typeface="Roboto Mono"/>
                        </a:rPr>
                        <a:t>&gt;.createIndex()</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Membuat index di collection</a:t>
                      </a:r>
                      <a:endParaRPr/>
                    </a:p>
                  </a:txBody>
                  <a:tcPr marT="91425" marB="91425" marR="91425" marL="91425"/>
                </a:tc>
              </a:tr>
              <a:tr h="100000">
                <a:tc>
                  <a:txBody>
                    <a:bodyPr/>
                    <a:lstStyle/>
                    <a:p>
                      <a:pPr indent="0" lvl="0" marL="0" rtl="0" algn="l">
                        <a:spcBef>
                          <a:spcPts val="0"/>
                        </a:spcBef>
                        <a:spcAft>
                          <a:spcPts val="0"/>
                        </a:spcAft>
                        <a:buNone/>
                      </a:pPr>
                      <a:r>
                        <a:rPr lang="en">
                          <a:solidFill>
                            <a:schemeClr val="dk1"/>
                          </a:solidFill>
                          <a:latin typeface="Roboto Mono"/>
                          <a:ea typeface="Roboto Mono"/>
                          <a:cs typeface="Roboto Mono"/>
                          <a:sym typeface="Roboto Mono"/>
                        </a:rPr>
                        <a:t>db.&lt;collection&gt;.getIndexes()</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Melihat semua index di collection</a:t>
                      </a:r>
                      <a:endParaRPr/>
                    </a:p>
                  </a:txBody>
                  <a:tcPr marT="91425" marB="91425" marR="91425" marL="91425"/>
                </a:tc>
              </a:tr>
              <a:tr h="100000">
                <a:tc>
                  <a:txBody>
                    <a:bodyPr/>
                    <a:lstStyle/>
                    <a:p>
                      <a:pPr indent="0" lvl="0" marL="0" rtl="0" algn="l">
                        <a:spcBef>
                          <a:spcPts val="0"/>
                        </a:spcBef>
                        <a:spcAft>
                          <a:spcPts val="0"/>
                        </a:spcAft>
                        <a:buNone/>
                      </a:pPr>
                      <a:r>
                        <a:rPr lang="en">
                          <a:solidFill>
                            <a:schemeClr val="dk1"/>
                          </a:solidFill>
                          <a:latin typeface="Roboto Mono"/>
                          <a:ea typeface="Roboto Mono"/>
                          <a:cs typeface="Roboto Mono"/>
                          <a:sym typeface="Roboto Mono"/>
                        </a:rPr>
                        <a:t>db.&lt;collection&gt;.dropIndex()</a:t>
                      </a:r>
                      <a:endParaRPr>
                        <a:solidFill>
                          <a:schemeClr val="dk1"/>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solidFill>
                            <a:schemeClr val="dk1"/>
                          </a:solidFill>
                        </a:rPr>
                        <a:t>Menghapus index di collection</a:t>
                      </a:r>
                      <a:endParaRPr>
                        <a:solidFill>
                          <a:schemeClr val="dk1"/>
                        </a:solidFill>
                      </a:endParaRPr>
                    </a:p>
                  </a:txBody>
                  <a:tcPr marT="91425" marB="91425" marR="91425" marL="91425"/>
                </a:tc>
              </a:tr>
            </a:tbl>
          </a:graphicData>
        </a:graphic>
      </p:graphicFrame>
      <p:sp>
        <p:nvSpPr>
          <p:cNvPr id="68" name="Google Shape;68;p15"/>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https://docs.mongodb.com/manual/reference/method/db.collection.createIndex</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8" name="Shape 248"/>
        <p:cNvGrpSpPr/>
        <p:nvPr/>
      </p:nvGrpSpPr>
      <p:grpSpPr>
        <a:xfrm>
          <a:off x="0" y="0"/>
          <a:ext cx="0" cy="0"/>
          <a:chOff x="0" y="0"/>
          <a:chExt cx="0" cy="0"/>
        </a:xfrm>
      </p:grpSpPr>
      <p:sp>
        <p:nvSpPr>
          <p:cNvPr id="249" name="Google Shape;24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Read Concern</a:t>
            </a:r>
            <a:endParaRPr b="1"/>
          </a:p>
        </p:txBody>
      </p:sp>
      <p:sp>
        <p:nvSpPr>
          <p:cNvPr id="250" name="Google Shape;25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Read preferences adalah bagaimana MongoDB mengontrol data yang kita dapatkan:</a:t>
            </a:r>
            <a:endParaRPr/>
          </a:p>
          <a:p>
            <a:pPr indent="-342900" lvl="0" marL="457200" rtl="0" algn="l">
              <a:lnSpc>
                <a:spcPct val="115000"/>
              </a:lnSpc>
              <a:spcBef>
                <a:spcPts val="1000"/>
              </a:spcBef>
              <a:spcAft>
                <a:spcPts val="0"/>
              </a:spcAft>
              <a:buSzPts val="1800"/>
              <a:buChar char="●"/>
            </a:pPr>
            <a:r>
              <a:rPr lang="en"/>
              <a:t>l</a:t>
            </a:r>
            <a:r>
              <a:rPr lang="en"/>
              <a:t>ocal: Data akan didapatkan di local node</a:t>
            </a:r>
            <a:endParaRPr/>
          </a:p>
          <a:p>
            <a:pPr indent="-342900" lvl="0" marL="457200" rtl="0" algn="l">
              <a:lnSpc>
                <a:spcPct val="115000"/>
              </a:lnSpc>
              <a:spcBef>
                <a:spcPts val="0"/>
              </a:spcBef>
              <a:spcAft>
                <a:spcPts val="0"/>
              </a:spcAft>
              <a:buSzPts val="1800"/>
              <a:buChar char="●"/>
            </a:pPr>
            <a:r>
              <a:rPr lang="en"/>
              <a:t>a</a:t>
            </a:r>
            <a:r>
              <a:rPr lang="en"/>
              <a:t>vailable: Data akan didapatkan dimanapun (tidak peduli node dimana)</a:t>
            </a:r>
            <a:endParaRPr/>
          </a:p>
          <a:p>
            <a:pPr indent="-342900" lvl="0" marL="457200" rtl="0" algn="l">
              <a:lnSpc>
                <a:spcPct val="115000"/>
              </a:lnSpc>
              <a:spcBef>
                <a:spcPts val="0"/>
              </a:spcBef>
              <a:spcAft>
                <a:spcPts val="0"/>
              </a:spcAft>
              <a:buSzPts val="1800"/>
              <a:buChar char="●"/>
            </a:pPr>
            <a:r>
              <a:rPr lang="en"/>
              <a:t>m</a:t>
            </a:r>
            <a:r>
              <a:rPr lang="en"/>
              <a:t>ajority: Data akan didapatkan di mayoritas data di semua node</a:t>
            </a:r>
            <a:endParaRPr/>
          </a:p>
          <a:p>
            <a:pPr indent="-342900" lvl="0" marL="457200" rtl="0" algn="l">
              <a:lnSpc>
                <a:spcPct val="115000"/>
              </a:lnSpc>
              <a:spcBef>
                <a:spcPts val="0"/>
              </a:spcBef>
              <a:spcAft>
                <a:spcPts val="0"/>
              </a:spcAft>
              <a:buSzPts val="1800"/>
              <a:buChar char="●"/>
            </a:pPr>
            <a:r>
              <a:rPr lang="en"/>
              <a:t>l</a:t>
            </a:r>
            <a:r>
              <a:rPr lang="en"/>
              <a:t>inearizable: Data akan dipastikan data paling terbaru di semua node</a:t>
            </a:r>
            <a:endParaRPr/>
          </a:p>
          <a:p>
            <a:pPr indent="-342900" lvl="0" marL="457200" rtl="0" algn="l">
              <a:lnSpc>
                <a:spcPct val="115000"/>
              </a:lnSpc>
              <a:spcBef>
                <a:spcPts val="0"/>
              </a:spcBef>
              <a:spcAft>
                <a:spcPts val="0"/>
              </a:spcAft>
              <a:buSzPts val="1800"/>
              <a:buChar char="●"/>
            </a:pPr>
            <a:r>
              <a:rPr lang="en"/>
              <a:t>s</a:t>
            </a:r>
            <a:r>
              <a:rPr lang="en"/>
              <a:t>napshot: Data akan diambil dari mayoritas data snapshot (data yang di commit) di semua node</a:t>
            </a:r>
            <a:endParaRPr/>
          </a:p>
        </p:txBody>
      </p:sp>
      <p:sp>
        <p:nvSpPr>
          <p:cNvPr id="251" name="Google Shape;251;p42"/>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https://docs.mongodb.com/manual/reference/read-concern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5" name="Shape 255"/>
        <p:cNvGrpSpPr/>
        <p:nvPr/>
      </p:nvGrpSpPr>
      <p:grpSpPr>
        <a:xfrm>
          <a:off x="0" y="0"/>
          <a:ext cx="0" cy="0"/>
          <a:chOff x="0" y="0"/>
          <a:chExt cx="0" cy="0"/>
        </a:xfrm>
      </p:grpSpPr>
      <p:sp>
        <p:nvSpPr>
          <p:cNvPr id="256" name="Google Shape;25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Write </a:t>
            </a:r>
            <a:r>
              <a:rPr b="1" lang="en"/>
              <a:t>Concern</a:t>
            </a:r>
            <a:endParaRPr b="1"/>
          </a:p>
        </p:txBody>
      </p:sp>
      <p:sp>
        <p:nvSpPr>
          <p:cNvPr id="257" name="Google Shape;25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Read preferences adalah bagaimana MongoDB mengontrol operasi write (insert, update delete):</a:t>
            </a:r>
            <a:endParaRPr/>
          </a:p>
          <a:p>
            <a:pPr indent="-342900" lvl="0" marL="457200" rtl="0" algn="l">
              <a:lnSpc>
                <a:spcPct val="115000"/>
              </a:lnSpc>
              <a:spcBef>
                <a:spcPts val="1000"/>
              </a:spcBef>
              <a:spcAft>
                <a:spcPts val="0"/>
              </a:spcAft>
              <a:buSzPts val="1800"/>
              <a:buChar char="●"/>
            </a:pPr>
            <a:r>
              <a:rPr lang="en"/>
              <a:t>&lt;number&gt;: Operasi dianggap sukses jika sudah berhasil melakukan operasi write di node sejumlah &lt;number&gt;</a:t>
            </a:r>
            <a:endParaRPr/>
          </a:p>
          <a:p>
            <a:pPr indent="-342900" lvl="0" marL="457200" rtl="0" algn="l">
              <a:lnSpc>
                <a:spcPct val="115000"/>
              </a:lnSpc>
              <a:spcBef>
                <a:spcPts val="0"/>
              </a:spcBef>
              <a:spcAft>
                <a:spcPts val="0"/>
              </a:spcAft>
              <a:buSzPts val="1800"/>
              <a:buChar char="●"/>
            </a:pPr>
            <a:r>
              <a:rPr lang="en"/>
              <a:t>m</a:t>
            </a:r>
            <a:r>
              <a:rPr lang="en"/>
              <a:t>ajority: Operasi dianggap sukses jika sudah berhasil melakukan operasi write di mayoritas node</a:t>
            </a:r>
            <a:endParaRPr/>
          </a:p>
        </p:txBody>
      </p:sp>
      <p:sp>
        <p:nvSpPr>
          <p:cNvPr id="258" name="Google Shape;258;p43"/>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https://docs.mongodb.com/manual/reference/write-concern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2" name="Shape 262"/>
        <p:cNvGrpSpPr/>
        <p:nvPr/>
      </p:nvGrpSpPr>
      <p:grpSpPr>
        <a:xfrm>
          <a:off x="0" y="0"/>
          <a:ext cx="0" cy="0"/>
          <a:chOff x="0" y="0"/>
          <a:chExt cx="0" cy="0"/>
        </a:xfrm>
      </p:grpSpPr>
      <p:sp>
        <p:nvSpPr>
          <p:cNvPr id="263" name="Google Shape;26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Kode Program</a:t>
            </a:r>
            <a:endParaRPr b="1"/>
          </a:p>
        </p:txBody>
      </p:sp>
      <p:sp>
        <p:nvSpPr>
          <p:cNvPr id="264" name="Google Shape;26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u="sng">
                <a:solidFill>
                  <a:schemeClr val="hlink"/>
                </a:solidFill>
                <a:hlinkClick r:id="rId3"/>
              </a:rPr>
              <a:t>https://github.com/ProgrammerZamanNow/belajar-mongodb/blob/master/scripts/transaction.js</a:t>
            </a:r>
            <a:endParaRPr/>
          </a:p>
        </p:txBody>
      </p:sp>
      <p:sp>
        <p:nvSpPr>
          <p:cNvPr id="265" name="Google Shape;265;p44"/>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A6A1"/>
        </a:solidFill>
      </p:bgPr>
    </p:bg>
    <p:spTree>
      <p:nvGrpSpPr>
        <p:cNvPr id="269" name="Shape 269"/>
        <p:cNvGrpSpPr/>
        <p:nvPr/>
      </p:nvGrpSpPr>
      <p:grpSpPr>
        <a:xfrm>
          <a:off x="0" y="0"/>
          <a:ext cx="0" cy="0"/>
          <a:chOff x="0" y="0"/>
          <a:chExt cx="0" cy="0"/>
        </a:xfrm>
      </p:grpSpPr>
      <p:sp>
        <p:nvSpPr>
          <p:cNvPr id="270" name="Google Shape;270;p4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chemeClr val="lt1"/>
                </a:solidFill>
              </a:rPr>
              <a:t>Security</a:t>
            </a:r>
            <a:endParaRPr b="1">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4" name="Shape 274"/>
        <p:cNvGrpSpPr/>
        <p:nvPr/>
      </p:nvGrpSpPr>
      <p:grpSpPr>
        <a:xfrm>
          <a:off x="0" y="0"/>
          <a:ext cx="0" cy="0"/>
          <a:chOff x="0" y="0"/>
          <a:chExt cx="0" cy="0"/>
        </a:xfrm>
      </p:grpSpPr>
      <p:sp>
        <p:nvSpPr>
          <p:cNvPr id="275" name="Google Shape;27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Security</a:t>
            </a:r>
            <a:endParaRPr b="1"/>
          </a:p>
        </p:txBody>
      </p:sp>
      <p:sp>
        <p:nvSpPr>
          <p:cNvPr id="276" name="Google Shape;27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Secara default, jika kita menjalankan MongoDB mode yang dijalankan tidak aman</a:t>
            </a:r>
            <a:endParaRPr/>
          </a:p>
          <a:p>
            <a:pPr indent="-342900" lvl="0" marL="457200" rtl="0" algn="l">
              <a:lnSpc>
                <a:spcPct val="115000"/>
              </a:lnSpc>
              <a:spcBef>
                <a:spcPts val="0"/>
              </a:spcBef>
              <a:spcAft>
                <a:spcPts val="0"/>
              </a:spcAft>
              <a:buSzPts val="1800"/>
              <a:buChar char="●"/>
            </a:pPr>
            <a:r>
              <a:rPr lang="en"/>
              <a:t>Tidak ada Authentication dan Authorization</a:t>
            </a:r>
            <a:endParaRPr/>
          </a:p>
          <a:p>
            <a:pPr indent="-342900" lvl="0" marL="457200" rtl="0" algn="l">
              <a:lnSpc>
                <a:spcPct val="115000"/>
              </a:lnSpc>
              <a:spcBef>
                <a:spcPts val="0"/>
              </a:spcBef>
              <a:spcAft>
                <a:spcPts val="0"/>
              </a:spcAft>
              <a:buSzPts val="1800"/>
              <a:buChar char="●"/>
            </a:pPr>
            <a:r>
              <a:rPr lang="en"/>
              <a:t>Agar aman, kita harus mengaktifkan fitur access control di MongoDB</a:t>
            </a:r>
            <a:endParaRPr/>
          </a:p>
        </p:txBody>
      </p:sp>
      <p:sp>
        <p:nvSpPr>
          <p:cNvPr id="277" name="Google Shape;277;p46"/>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1" name="Shape 281"/>
        <p:cNvGrpSpPr/>
        <p:nvPr/>
      </p:nvGrpSpPr>
      <p:grpSpPr>
        <a:xfrm>
          <a:off x="0" y="0"/>
          <a:ext cx="0" cy="0"/>
          <a:chOff x="0" y="0"/>
          <a:chExt cx="0" cy="0"/>
        </a:xfrm>
      </p:grpSpPr>
      <p:sp>
        <p:nvSpPr>
          <p:cNvPr id="282" name="Google Shape;28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User Admin</a:t>
            </a:r>
            <a:endParaRPr b="1"/>
          </a:p>
        </p:txBody>
      </p:sp>
      <p:sp>
        <p:nvSpPr>
          <p:cNvPr id="283" name="Google Shape;283;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User admin harus ada terlebih dahulu sebelum kita mengaktifkan access control</a:t>
            </a:r>
            <a:endParaRPr/>
          </a:p>
          <a:p>
            <a:pPr indent="-342900" lvl="0" marL="457200" rtl="0" algn="l">
              <a:lnSpc>
                <a:spcPct val="115000"/>
              </a:lnSpc>
              <a:spcBef>
                <a:spcPts val="0"/>
              </a:spcBef>
              <a:spcAft>
                <a:spcPts val="0"/>
              </a:spcAft>
              <a:buSzPts val="1800"/>
              <a:buChar char="●"/>
            </a:pPr>
            <a:r>
              <a:rPr lang="en"/>
              <a:t>User admin adalah user yang memiliki role userAdminAnyDatabase dan readWriteAnyDatabase</a:t>
            </a:r>
            <a:endParaRPr/>
          </a:p>
          <a:p>
            <a:pPr indent="-342900" lvl="0" marL="457200" rtl="0" algn="l">
              <a:lnSpc>
                <a:spcPct val="115000"/>
              </a:lnSpc>
              <a:spcBef>
                <a:spcPts val="0"/>
              </a:spcBef>
              <a:spcAft>
                <a:spcPts val="0"/>
              </a:spcAft>
              <a:buSzPts val="1800"/>
              <a:buChar char="●"/>
            </a:pPr>
            <a:r>
              <a:rPr lang="en"/>
              <a:t>Setelah membuat user admin, kita bisa menjalankan ulang MongoDB dengan perintah </a:t>
            </a:r>
            <a:r>
              <a:rPr lang="en">
                <a:latin typeface="Consolas"/>
                <a:ea typeface="Consolas"/>
                <a:cs typeface="Consolas"/>
                <a:sym typeface="Consolas"/>
              </a:rPr>
              <a:t>--auth</a:t>
            </a:r>
            <a:endParaRPr>
              <a:latin typeface="Consolas"/>
              <a:ea typeface="Consolas"/>
              <a:cs typeface="Consolas"/>
              <a:sym typeface="Consolas"/>
            </a:endParaRPr>
          </a:p>
        </p:txBody>
      </p:sp>
      <p:sp>
        <p:nvSpPr>
          <p:cNvPr id="284" name="Google Shape;284;p47"/>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8" name="Shape 288"/>
        <p:cNvGrpSpPr/>
        <p:nvPr/>
      </p:nvGrpSpPr>
      <p:grpSpPr>
        <a:xfrm>
          <a:off x="0" y="0"/>
          <a:ext cx="0" cy="0"/>
          <a:chOff x="0" y="0"/>
          <a:chExt cx="0" cy="0"/>
        </a:xfrm>
      </p:grpSpPr>
      <p:sp>
        <p:nvSpPr>
          <p:cNvPr id="289" name="Google Shape;28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Kode Program</a:t>
            </a:r>
            <a:endParaRPr b="1"/>
          </a:p>
        </p:txBody>
      </p:sp>
      <p:sp>
        <p:nvSpPr>
          <p:cNvPr id="290" name="Google Shape;29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u="sng">
                <a:solidFill>
                  <a:schemeClr val="hlink"/>
                </a:solidFill>
                <a:hlinkClick r:id="rId3"/>
              </a:rPr>
              <a:t>https://github.com/ProgrammerZamanNow/belajar-mongodb/blob/master/scripts/security.js</a:t>
            </a:r>
            <a:endParaRPr/>
          </a:p>
        </p:txBody>
      </p:sp>
      <p:sp>
        <p:nvSpPr>
          <p:cNvPr id="291" name="Google Shape;291;p48"/>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A6A1"/>
        </a:solidFill>
      </p:bgPr>
    </p:bg>
    <p:spTree>
      <p:nvGrpSpPr>
        <p:cNvPr id="295" name="Shape 295"/>
        <p:cNvGrpSpPr/>
        <p:nvPr/>
      </p:nvGrpSpPr>
      <p:grpSpPr>
        <a:xfrm>
          <a:off x="0" y="0"/>
          <a:ext cx="0" cy="0"/>
          <a:chOff x="0" y="0"/>
          <a:chExt cx="0" cy="0"/>
        </a:xfrm>
      </p:grpSpPr>
      <p:sp>
        <p:nvSpPr>
          <p:cNvPr id="296" name="Google Shape;296;p4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chemeClr val="lt1"/>
                </a:solidFill>
              </a:rPr>
              <a:t>Authentication</a:t>
            </a:r>
            <a:endParaRPr b="1">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0" name="Shape 300"/>
        <p:cNvGrpSpPr/>
        <p:nvPr/>
      </p:nvGrpSpPr>
      <p:grpSpPr>
        <a:xfrm>
          <a:off x="0" y="0"/>
          <a:ext cx="0" cy="0"/>
          <a:chOff x="0" y="0"/>
          <a:chExt cx="0" cy="0"/>
        </a:xfrm>
      </p:grpSpPr>
      <p:sp>
        <p:nvSpPr>
          <p:cNvPr id="301" name="Google Shape;30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Authentication</a:t>
            </a:r>
            <a:endParaRPr b="1"/>
          </a:p>
        </p:txBody>
      </p:sp>
      <p:sp>
        <p:nvSpPr>
          <p:cNvPr id="302" name="Google Shape;302;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Authentication adalah proses memverifikasi identitas pengguna ketika mengakses MongoDB</a:t>
            </a:r>
            <a:endParaRPr/>
          </a:p>
          <a:p>
            <a:pPr indent="-342900" lvl="0" marL="457200" rtl="0" algn="l">
              <a:lnSpc>
                <a:spcPct val="115000"/>
              </a:lnSpc>
              <a:spcBef>
                <a:spcPts val="0"/>
              </a:spcBef>
              <a:spcAft>
                <a:spcPts val="0"/>
              </a:spcAft>
              <a:buSzPts val="1800"/>
              <a:buChar char="●"/>
            </a:pPr>
            <a:r>
              <a:rPr lang="en"/>
              <a:t>Saat menggunakan authentication, maka client wajib menggunakan username dan password untuk terkoneksi ke MongoDB Server</a:t>
            </a:r>
            <a:endParaRPr/>
          </a:p>
          <a:p>
            <a:pPr indent="-342900" lvl="0" marL="457200" rtl="0" algn="l">
              <a:lnSpc>
                <a:spcPct val="115000"/>
              </a:lnSpc>
              <a:spcBef>
                <a:spcPts val="0"/>
              </a:spcBef>
              <a:spcAft>
                <a:spcPts val="0"/>
              </a:spcAft>
              <a:buSzPts val="1800"/>
              <a:buChar char="●"/>
            </a:pPr>
            <a:r>
              <a:rPr lang="en"/>
              <a:t>MongoDB mendukung banyak mekanisme authentication:</a:t>
            </a:r>
            <a:endParaRPr/>
          </a:p>
          <a:p>
            <a:pPr indent="-317500" lvl="1" marL="914400" rtl="0" algn="l">
              <a:lnSpc>
                <a:spcPct val="115000"/>
              </a:lnSpc>
              <a:spcBef>
                <a:spcPts val="0"/>
              </a:spcBef>
              <a:spcAft>
                <a:spcPts val="0"/>
              </a:spcAft>
              <a:buSzPts val="1400"/>
              <a:buChar char="○"/>
            </a:pPr>
            <a:r>
              <a:rPr lang="en"/>
              <a:t>SCRAM : </a:t>
            </a:r>
            <a:r>
              <a:rPr lang="en" u="sng">
                <a:solidFill>
                  <a:schemeClr val="hlink"/>
                </a:solidFill>
                <a:hlinkClick r:id="rId3"/>
              </a:rPr>
              <a:t>https://tools.ietf.org/html/rfc5802</a:t>
            </a:r>
            <a:r>
              <a:rPr lang="en"/>
              <a:t> </a:t>
            </a:r>
            <a:endParaRPr/>
          </a:p>
          <a:p>
            <a:pPr indent="-317500" lvl="1" marL="914400" rtl="0" algn="l">
              <a:lnSpc>
                <a:spcPct val="115000"/>
              </a:lnSpc>
              <a:spcBef>
                <a:spcPts val="0"/>
              </a:spcBef>
              <a:spcAft>
                <a:spcPts val="0"/>
              </a:spcAft>
              <a:buSzPts val="1400"/>
              <a:buChar char="○"/>
            </a:pPr>
            <a:r>
              <a:rPr lang="en"/>
              <a:t>Certificate Authentication</a:t>
            </a:r>
            <a:endParaRPr/>
          </a:p>
          <a:p>
            <a:pPr indent="-317500" lvl="1" marL="914400" rtl="0" algn="l">
              <a:lnSpc>
                <a:spcPct val="115000"/>
              </a:lnSpc>
              <a:spcBef>
                <a:spcPts val="0"/>
              </a:spcBef>
              <a:spcAft>
                <a:spcPts val="0"/>
              </a:spcAft>
              <a:buSzPts val="1400"/>
              <a:buChar char="○"/>
            </a:pPr>
            <a:r>
              <a:rPr lang="en"/>
              <a:t>LDAP</a:t>
            </a:r>
            <a:endParaRPr/>
          </a:p>
          <a:p>
            <a:pPr indent="-317500" lvl="1" marL="914400" rtl="0" algn="l">
              <a:lnSpc>
                <a:spcPct val="115000"/>
              </a:lnSpc>
              <a:spcBef>
                <a:spcPts val="0"/>
              </a:spcBef>
              <a:spcAft>
                <a:spcPts val="0"/>
              </a:spcAft>
              <a:buSzPts val="1400"/>
              <a:buChar char="○"/>
            </a:pPr>
            <a:r>
              <a:rPr lang="en"/>
              <a:t>Kerberos dll</a:t>
            </a:r>
            <a:endParaRPr/>
          </a:p>
        </p:txBody>
      </p:sp>
      <p:sp>
        <p:nvSpPr>
          <p:cNvPr id="303" name="Google Shape;303;p50"/>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https://docs.mongodb.com/manual/core/authentication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7" name="Shape 307"/>
        <p:cNvGrpSpPr/>
        <p:nvPr/>
      </p:nvGrpSpPr>
      <p:grpSpPr>
        <a:xfrm>
          <a:off x="0" y="0"/>
          <a:ext cx="0" cy="0"/>
          <a:chOff x="0" y="0"/>
          <a:chExt cx="0" cy="0"/>
        </a:xfrm>
      </p:grpSpPr>
      <p:sp>
        <p:nvSpPr>
          <p:cNvPr id="308" name="Google Shape;30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User</a:t>
            </a:r>
            <a:endParaRPr b="1"/>
          </a:p>
        </p:txBody>
      </p:sp>
      <p:sp>
        <p:nvSpPr>
          <p:cNvPr id="309" name="Google Shape;309;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Di MongoDB kita bisa menambahkan user dan juga menambahkan role ke user tersebut</a:t>
            </a:r>
            <a:endParaRPr/>
          </a:p>
          <a:p>
            <a:pPr indent="-342900" lvl="0" marL="457200" rtl="0" algn="l">
              <a:lnSpc>
                <a:spcPct val="115000"/>
              </a:lnSpc>
              <a:spcBef>
                <a:spcPts val="0"/>
              </a:spcBef>
              <a:spcAft>
                <a:spcPts val="0"/>
              </a:spcAft>
              <a:buSzPts val="1800"/>
              <a:buChar char="●"/>
            </a:pPr>
            <a:r>
              <a:rPr lang="en"/>
              <a:t>Saat kita membuat user, kita harus menentukan database sebagai authentication database</a:t>
            </a:r>
            <a:endParaRPr/>
          </a:p>
          <a:p>
            <a:pPr indent="-342900" lvl="0" marL="457200" rtl="0" algn="l">
              <a:lnSpc>
                <a:spcPct val="115000"/>
              </a:lnSpc>
              <a:spcBef>
                <a:spcPts val="0"/>
              </a:spcBef>
              <a:spcAft>
                <a:spcPts val="0"/>
              </a:spcAft>
              <a:buSzPts val="1800"/>
              <a:buChar char="●"/>
            </a:pPr>
            <a:r>
              <a:rPr lang="en"/>
              <a:t>Namun bukan berarti user hanya bisa mengakses database itu saja, tapi user juga bisa mengakses database lain jika mau</a:t>
            </a:r>
            <a:endParaRPr/>
          </a:p>
          <a:p>
            <a:pPr indent="-342900" lvl="0" marL="457200" rtl="0" algn="l">
              <a:lnSpc>
                <a:spcPct val="115000"/>
              </a:lnSpc>
              <a:spcBef>
                <a:spcPts val="0"/>
              </a:spcBef>
              <a:spcAft>
                <a:spcPts val="0"/>
              </a:spcAft>
              <a:buSzPts val="1800"/>
              <a:buChar char="●"/>
            </a:pPr>
            <a:r>
              <a:rPr lang="en"/>
              <a:t>Nama user harus unik per database. Namun, jika databasenya berbeda, kita bisa membuat user dengan nama yang sama</a:t>
            </a:r>
            <a:endParaRPr/>
          </a:p>
        </p:txBody>
      </p:sp>
      <p:sp>
        <p:nvSpPr>
          <p:cNvPr id="310" name="Google Shape;310;p51"/>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https://docs.mongodb.com/manual/core/security-users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Single Field Index</a:t>
            </a:r>
            <a:endParaRPr b="1"/>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Secara default, field _id di MongoDB sudah di index secara otomatis. Jadi kita tidak perlu membuat index lagi secara manual untuk field _id</a:t>
            </a:r>
            <a:endParaRPr/>
          </a:p>
          <a:p>
            <a:pPr indent="-342900" lvl="0" marL="457200" rtl="0" algn="l">
              <a:lnSpc>
                <a:spcPct val="115000"/>
              </a:lnSpc>
              <a:spcBef>
                <a:spcPts val="1000"/>
              </a:spcBef>
              <a:spcAft>
                <a:spcPts val="1000"/>
              </a:spcAft>
              <a:buSzPts val="1800"/>
              <a:buChar char="●"/>
            </a:pPr>
            <a:r>
              <a:rPr lang="en"/>
              <a:t>MongoDB mendukung penuh pembuatan index di semua field yang ada di document. Dengan begitu, ini bisa mempercepat proses query di MongoDB untuk query terhadap field tersebut</a:t>
            </a:r>
            <a:endParaRPr/>
          </a:p>
        </p:txBody>
      </p:sp>
      <p:sp>
        <p:nvSpPr>
          <p:cNvPr id="75" name="Google Shape;75;p16"/>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https://docs.mongodb.com/manual/core/index-single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4" name="Shape 314"/>
        <p:cNvGrpSpPr/>
        <p:nvPr/>
      </p:nvGrpSpPr>
      <p:grpSpPr>
        <a:xfrm>
          <a:off x="0" y="0"/>
          <a:ext cx="0" cy="0"/>
          <a:chOff x="0" y="0"/>
          <a:chExt cx="0" cy="0"/>
        </a:xfrm>
      </p:grpSpPr>
      <p:sp>
        <p:nvSpPr>
          <p:cNvPr id="315" name="Google Shape;315;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User Function</a:t>
            </a:r>
            <a:endParaRPr b="1"/>
          </a:p>
        </p:txBody>
      </p:sp>
      <p:graphicFrame>
        <p:nvGraphicFramePr>
          <p:cNvPr id="316" name="Google Shape;316;p52"/>
          <p:cNvGraphicFramePr/>
          <p:nvPr/>
        </p:nvGraphicFramePr>
        <p:xfrm>
          <a:off x="311700" y="1253092"/>
          <a:ext cx="3000000" cy="3000000"/>
        </p:xfrm>
        <a:graphic>
          <a:graphicData uri="http://schemas.openxmlformats.org/drawingml/2006/table">
            <a:tbl>
              <a:tblPr>
                <a:noFill/>
                <a:tableStyleId>{83746DBE-3CE9-4484-83AF-F3F691319315}</a:tableStyleId>
              </a:tblPr>
              <a:tblGrid>
                <a:gridCol w="3706600"/>
                <a:gridCol w="4814000"/>
              </a:tblGrid>
              <a:tr h="375950">
                <a:tc>
                  <a:txBody>
                    <a:bodyPr/>
                    <a:lstStyle/>
                    <a:p>
                      <a:pPr indent="0" lvl="0" marL="0" rtl="0" algn="l">
                        <a:spcBef>
                          <a:spcPts val="0"/>
                        </a:spcBef>
                        <a:spcAft>
                          <a:spcPts val="0"/>
                        </a:spcAft>
                        <a:buNone/>
                      </a:pPr>
                      <a:r>
                        <a:rPr b="1" lang="en"/>
                        <a:t>Function</a:t>
                      </a:r>
                      <a:endParaRPr b="1"/>
                    </a:p>
                  </a:txBody>
                  <a:tcPr marT="91425" marB="91425" marR="91425" marL="91425">
                    <a:solidFill>
                      <a:srgbClr val="B7B7B7"/>
                    </a:solidFill>
                  </a:tcPr>
                </a:tc>
                <a:tc>
                  <a:txBody>
                    <a:bodyPr/>
                    <a:lstStyle/>
                    <a:p>
                      <a:pPr indent="0" lvl="0" marL="0" rtl="0" algn="l">
                        <a:spcBef>
                          <a:spcPts val="0"/>
                        </a:spcBef>
                        <a:spcAft>
                          <a:spcPts val="0"/>
                        </a:spcAft>
                        <a:buNone/>
                      </a:pPr>
                      <a:r>
                        <a:rPr b="1" lang="en"/>
                        <a:t>Keterangan</a:t>
                      </a:r>
                      <a:endParaRPr b="1"/>
                    </a:p>
                  </a:txBody>
                  <a:tcPr marT="91425" marB="91425" marR="91425" marL="91425">
                    <a:solidFill>
                      <a:srgbClr val="B7B7B7"/>
                    </a:solidFill>
                  </a:tcPr>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db</a:t>
                      </a:r>
                      <a:r>
                        <a:rPr lang="en">
                          <a:latin typeface="Roboto Mono"/>
                          <a:ea typeface="Roboto Mono"/>
                          <a:cs typeface="Roboto Mono"/>
                          <a:sym typeface="Roboto Mono"/>
                        </a:rPr>
                        <a:t>.createUser()</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Membuat user</a:t>
                      </a:r>
                      <a:endParaRPr/>
                    </a:p>
                  </a:txBody>
                  <a:tcPr marT="91425" marB="91425" marR="91425" marL="91425"/>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db</a:t>
                      </a:r>
                      <a:r>
                        <a:rPr lang="en">
                          <a:latin typeface="Roboto Mono"/>
                          <a:ea typeface="Roboto Mono"/>
                          <a:cs typeface="Roboto Mono"/>
                          <a:sym typeface="Roboto Mono"/>
                        </a:rPr>
                        <a:t>.getUsers()</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Mendapatkan semua user</a:t>
                      </a:r>
                      <a:endParaRPr/>
                    </a:p>
                  </a:txBody>
                  <a:tcPr marT="91425" marB="91425" marR="91425" marL="91425"/>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db</a:t>
                      </a:r>
                      <a:r>
                        <a:rPr lang="en">
                          <a:latin typeface="Roboto Mono"/>
                          <a:ea typeface="Roboto Mono"/>
                          <a:cs typeface="Roboto Mono"/>
                          <a:sym typeface="Roboto Mono"/>
                        </a:rPr>
                        <a:t>.dropUser()</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Menghapus user</a:t>
                      </a:r>
                      <a:endParaRPr/>
                    </a:p>
                  </a:txBody>
                  <a:tcPr marT="91425" marB="91425" marR="91425" marL="91425"/>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db.updateUser()</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Mengupdate user</a:t>
                      </a:r>
                      <a:endParaRPr/>
                    </a:p>
                  </a:txBody>
                  <a:tcPr marT="91425" marB="91425" marR="91425" marL="91425"/>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db.changeUserPassword()</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Mengubah user password</a:t>
                      </a:r>
                      <a:endParaRPr/>
                    </a:p>
                  </a:txBody>
                  <a:tcPr marT="91425" marB="91425" marR="91425" marL="91425"/>
                </a:tc>
              </a:tr>
            </a:tbl>
          </a:graphicData>
        </a:graphic>
      </p:graphicFrame>
      <p:sp>
        <p:nvSpPr>
          <p:cNvPr id="317" name="Google Shape;317;p52"/>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https://docs.mongodb.com/manual/reference/method/js-user-management/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1" name="Shape 321"/>
        <p:cNvGrpSpPr/>
        <p:nvPr/>
      </p:nvGrpSpPr>
      <p:grpSpPr>
        <a:xfrm>
          <a:off x="0" y="0"/>
          <a:ext cx="0" cy="0"/>
          <a:chOff x="0" y="0"/>
          <a:chExt cx="0" cy="0"/>
        </a:xfrm>
      </p:grpSpPr>
      <p:sp>
        <p:nvSpPr>
          <p:cNvPr id="322" name="Google Shape;32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Kode Program</a:t>
            </a:r>
            <a:endParaRPr b="1"/>
          </a:p>
        </p:txBody>
      </p:sp>
      <p:sp>
        <p:nvSpPr>
          <p:cNvPr id="323" name="Google Shape;323;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u="sng">
                <a:solidFill>
                  <a:schemeClr val="hlink"/>
                </a:solidFill>
                <a:hlinkClick r:id="rId3"/>
              </a:rPr>
              <a:t>https://github.com/ProgrammerZamanNow/belajar-mongodb/blob/master/scripts/authentication.js</a:t>
            </a:r>
            <a:r>
              <a:rPr lang="en"/>
              <a:t> </a:t>
            </a:r>
            <a:endParaRPr/>
          </a:p>
        </p:txBody>
      </p:sp>
      <p:sp>
        <p:nvSpPr>
          <p:cNvPr id="324" name="Google Shape;324;p53"/>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A6A1"/>
        </a:solidFill>
      </p:bgPr>
    </p:bg>
    <p:spTree>
      <p:nvGrpSpPr>
        <p:cNvPr id="328" name="Shape 328"/>
        <p:cNvGrpSpPr/>
        <p:nvPr/>
      </p:nvGrpSpPr>
      <p:grpSpPr>
        <a:xfrm>
          <a:off x="0" y="0"/>
          <a:ext cx="0" cy="0"/>
          <a:chOff x="0" y="0"/>
          <a:chExt cx="0" cy="0"/>
        </a:xfrm>
      </p:grpSpPr>
      <p:sp>
        <p:nvSpPr>
          <p:cNvPr id="329" name="Google Shape;329;p5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chemeClr val="lt1"/>
                </a:solidFill>
              </a:rPr>
              <a:t>Authorization</a:t>
            </a:r>
            <a:endParaRPr b="1">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3" name="Shape 333"/>
        <p:cNvGrpSpPr/>
        <p:nvPr/>
      </p:nvGrpSpPr>
      <p:grpSpPr>
        <a:xfrm>
          <a:off x="0" y="0"/>
          <a:ext cx="0" cy="0"/>
          <a:chOff x="0" y="0"/>
          <a:chExt cx="0" cy="0"/>
        </a:xfrm>
      </p:grpSpPr>
      <p:sp>
        <p:nvSpPr>
          <p:cNvPr id="334" name="Google Shape;33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Authorization</a:t>
            </a:r>
            <a:endParaRPr b="1"/>
          </a:p>
        </p:txBody>
      </p:sp>
      <p:sp>
        <p:nvSpPr>
          <p:cNvPr id="335" name="Google Shape;335;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Authorization adalah proses yang dilakukan setelah proses Authentication sukses</a:t>
            </a:r>
            <a:endParaRPr/>
          </a:p>
          <a:p>
            <a:pPr indent="-342900" lvl="0" marL="457200" rtl="0" algn="l">
              <a:lnSpc>
                <a:spcPct val="115000"/>
              </a:lnSpc>
              <a:spcBef>
                <a:spcPts val="0"/>
              </a:spcBef>
              <a:spcAft>
                <a:spcPts val="0"/>
              </a:spcAft>
              <a:buSzPts val="1800"/>
              <a:buChar char="●"/>
            </a:pPr>
            <a:r>
              <a:rPr lang="en"/>
              <a:t>Authorization dilakukan untuk melakukan pengecekan apakah user memilii hak akses untuk melakukan sebuah action</a:t>
            </a:r>
            <a:endParaRPr/>
          </a:p>
          <a:p>
            <a:pPr indent="-342900" lvl="0" marL="457200" rtl="0" algn="l">
              <a:lnSpc>
                <a:spcPct val="115000"/>
              </a:lnSpc>
              <a:spcBef>
                <a:spcPts val="0"/>
              </a:spcBef>
              <a:spcAft>
                <a:spcPts val="0"/>
              </a:spcAft>
              <a:buSzPts val="1800"/>
              <a:buChar char="●"/>
            </a:pPr>
            <a:r>
              <a:rPr lang="en"/>
              <a:t>Hak akses di MongoDB disimpan dalma bentuk role</a:t>
            </a:r>
            <a:endParaRPr/>
          </a:p>
        </p:txBody>
      </p:sp>
      <p:sp>
        <p:nvSpPr>
          <p:cNvPr id="336" name="Google Shape;336;p55"/>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https://docs.mongodb.com/manual/core/authorization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0" name="Shape 340"/>
        <p:cNvGrpSpPr/>
        <p:nvPr/>
      </p:nvGrpSpPr>
      <p:grpSpPr>
        <a:xfrm>
          <a:off x="0" y="0"/>
          <a:ext cx="0" cy="0"/>
          <a:chOff x="0" y="0"/>
          <a:chExt cx="0" cy="0"/>
        </a:xfrm>
      </p:grpSpPr>
      <p:sp>
        <p:nvSpPr>
          <p:cNvPr id="341" name="Google Shape;34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Database Roles</a:t>
            </a:r>
            <a:endParaRPr b="1"/>
          </a:p>
        </p:txBody>
      </p:sp>
      <p:graphicFrame>
        <p:nvGraphicFramePr>
          <p:cNvPr id="342" name="Google Shape;342;p56"/>
          <p:cNvGraphicFramePr/>
          <p:nvPr/>
        </p:nvGraphicFramePr>
        <p:xfrm>
          <a:off x="311700" y="1253092"/>
          <a:ext cx="3000000" cy="3000000"/>
        </p:xfrm>
        <a:graphic>
          <a:graphicData uri="http://schemas.openxmlformats.org/drawingml/2006/table">
            <a:tbl>
              <a:tblPr>
                <a:noFill/>
                <a:tableStyleId>{83746DBE-3CE9-4484-83AF-F3F691319315}</a:tableStyleId>
              </a:tblPr>
              <a:tblGrid>
                <a:gridCol w="1687050"/>
                <a:gridCol w="6833550"/>
              </a:tblGrid>
              <a:tr h="375950">
                <a:tc>
                  <a:txBody>
                    <a:bodyPr/>
                    <a:lstStyle/>
                    <a:p>
                      <a:pPr indent="0" lvl="0" marL="0" rtl="0" algn="l">
                        <a:spcBef>
                          <a:spcPts val="0"/>
                        </a:spcBef>
                        <a:spcAft>
                          <a:spcPts val="0"/>
                        </a:spcAft>
                        <a:buNone/>
                      </a:pPr>
                      <a:r>
                        <a:rPr b="1" lang="en"/>
                        <a:t>Role</a:t>
                      </a:r>
                      <a:endParaRPr b="1"/>
                    </a:p>
                  </a:txBody>
                  <a:tcPr marT="91425" marB="91425" marR="91425" marL="91425">
                    <a:solidFill>
                      <a:srgbClr val="B7B7B7"/>
                    </a:solidFill>
                  </a:tcPr>
                </a:tc>
                <a:tc>
                  <a:txBody>
                    <a:bodyPr/>
                    <a:lstStyle/>
                    <a:p>
                      <a:pPr indent="0" lvl="0" marL="0" rtl="0" algn="l">
                        <a:spcBef>
                          <a:spcPts val="0"/>
                        </a:spcBef>
                        <a:spcAft>
                          <a:spcPts val="0"/>
                        </a:spcAft>
                        <a:buNone/>
                      </a:pPr>
                      <a:r>
                        <a:rPr b="1" lang="en"/>
                        <a:t>Keterangan</a:t>
                      </a:r>
                      <a:endParaRPr b="1"/>
                    </a:p>
                  </a:txBody>
                  <a:tcPr marT="91425" marB="91425" marR="91425" marL="91425">
                    <a:solidFill>
                      <a:srgbClr val="B7B7B7"/>
                    </a:solidFill>
                  </a:tcPr>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read</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Bisa membaca data di semua collection yang bukan sistem collecton</a:t>
                      </a:r>
                      <a:endParaRPr/>
                    </a:p>
                  </a:txBody>
                  <a:tcPr marT="91425" marB="91425" marR="91425" marL="91425"/>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readWrite</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Bisa membaca dan mengubah data di semua collection yang bukan sistem collection</a:t>
                      </a:r>
                      <a:endParaRPr/>
                    </a:p>
                  </a:txBody>
                  <a:tcPr marT="91425" marB="91425" marR="91425" marL="91425"/>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dbAdmin</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Bisa melakukan kemampuan administrasi database</a:t>
                      </a:r>
                      <a:endParaRPr/>
                    </a:p>
                  </a:txBody>
                  <a:tcPr marT="91425" marB="91425" marR="91425" marL="91425"/>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userAdmin</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Mampu membuat user dan role</a:t>
                      </a:r>
                      <a:endParaRPr/>
                    </a:p>
                  </a:txBody>
                  <a:tcPr marT="91425" marB="91425" marR="91425" marL="91425"/>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dbOwner</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Kombinasi readWrite, dbAdmin, dan userAdmin</a:t>
                      </a:r>
                      <a:endParaRPr/>
                    </a:p>
                  </a:txBody>
                  <a:tcPr marT="91425" marB="91425" marR="91425" marL="91425"/>
                </a:tc>
              </a:tr>
            </a:tbl>
          </a:graphicData>
        </a:graphic>
      </p:graphicFrame>
      <p:sp>
        <p:nvSpPr>
          <p:cNvPr id="343" name="Google Shape;343;p56"/>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https://docs.mongodb.com/manual/reference/built-in-roles/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7" name="Shape 347"/>
        <p:cNvGrpSpPr/>
        <p:nvPr/>
      </p:nvGrpSpPr>
      <p:grpSpPr>
        <a:xfrm>
          <a:off x="0" y="0"/>
          <a:ext cx="0" cy="0"/>
          <a:chOff x="0" y="0"/>
          <a:chExt cx="0" cy="0"/>
        </a:xfrm>
      </p:grpSpPr>
      <p:sp>
        <p:nvSpPr>
          <p:cNvPr id="348" name="Google Shape;348;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All </a:t>
            </a:r>
            <a:r>
              <a:rPr b="1" lang="en"/>
              <a:t>Database Roles</a:t>
            </a:r>
            <a:endParaRPr b="1"/>
          </a:p>
        </p:txBody>
      </p:sp>
      <p:graphicFrame>
        <p:nvGraphicFramePr>
          <p:cNvPr id="349" name="Google Shape;349;p57"/>
          <p:cNvGraphicFramePr/>
          <p:nvPr/>
        </p:nvGraphicFramePr>
        <p:xfrm>
          <a:off x="311700" y="1253092"/>
          <a:ext cx="3000000" cy="3000000"/>
        </p:xfrm>
        <a:graphic>
          <a:graphicData uri="http://schemas.openxmlformats.org/drawingml/2006/table">
            <a:tbl>
              <a:tblPr>
                <a:noFill/>
                <a:tableStyleId>{83746DBE-3CE9-4484-83AF-F3F691319315}</a:tableStyleId>
              </a:tblPr>
              <a:tblGrid>
                <a:gridCol w="2907175"/>
                <a:gridCol w="5613425"/>
              </a:tblGrid>
              <a:tr h="375950">
                <a:tc>
                  <a:txBody>
                    <a:bodyPr/>
                    <a:lstStyle/>
                    <a:p>
                      <a:pPr indent="0" lvl="0" marL="0" rtl="0" algn="l">
                        <a:spcBef>
                          <a:spcPts val="0"/>
                        </a:spcBef>
                        <a:spcAft>
                          <a:spcPts val="0"/>
                        </a:spcAft>
                        <a:buNone/>
                      </a:pPr>
                      <a:r>
                        <a:rPr b="1" lang="en"/>
                        <a:t>Role</a:t>
                      </a:r>
                      <a:endParaRPr b="1"/>
                    </a:p>
                  </a:txBody>
                  <a:tcPr marT="91425" marB="91425" marR="91425" marL="91425">
                    <a:solidFill>
                      <a:srgbClr val="B7B7B7"/>
                    </a:solidFill>
                  </a:tcPr>
                </a:tc>
                <a:tc>
                  <a:txBody>
                    <a:bodyPr/>
                    <a:lstStyle/>
                    <a:p>
                      <a:pPr indent="0" lvl="0" marL="0" rtl="0" algn="l">
                        <a:spcBef>
                          <a:spcPts val="0"/>
                        </a:spcBef>
                        <a:spcAft>
                          <a:spcPts val="0"/>
                        </a:spcAft>
                        <a:buNone/>
                      </a:pPr>
                      <a:r>
                        <a:rPr b="1" lang="en"/>
                        <a:t>Keterangan</a:t>
                      </a:r>
                      <a:endParaRPr b="1"/>
                    </a:p>
                  </a:txBody>
                  <a:tcPr marT="91425" marB="91425" marR="91425" marL="91425">
                    <a:solidFill>
                      <a:srgbClr val="B7B7B7"/>
                    </a:solidFill>
                  </a:tcPr>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readAnyDatabase</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Seperti read role, tapi untuk semua database</a:t>
                      </a:r>
                      <a:endParaRPr/>
                    </a:p>
                  </a:txBody>
                  <a:tcPr marT="91425" marB="91425" marR="91425" marL="91425"/>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readWriteAnyDatabase</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Seperti readWrite role, tapi untuk semua database</a:t>
                      </a:r>
                      <a:endParaRPr/>
                    </a:p>
                  </a:txBody>
                  <a:tcPr marT="91425" marB="91425" marR="91425" marL="91425"/>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userAdminAnyDatabase</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Seperti userAdmin role, tapi untuk semua database</a:t>
                      </a:r>
                      <a:endParaRPr/>
                    </a:p>
                  </a:txBody>
                  <a:tcPr marT="91425" marB="91425" marR="91425" marL="91425"/>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dbAdminAnyDatabase</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Seperti dbAdmin role, tapi untuk semua database</a:t>
                      </a:r>
                      <a:endParaRPr/>
                    </a:p>
                  </a:txBody>
                  <a:tcPr marT="91425" marB="91425" marR="91425" marL="91425"/>
                </a:tc>
              </a:tr>
            </a:tbl>
          </a:graphicData>
        </a:graphic>
      </p:graphicFrame>
      <p:sp>
        <p:nvSpPr>
          <p:cNvPr id="350" name="Google Shape;350;p57"/>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https://docs.mongodb.com/manual/reference/built-in-roles/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54" name="Shape 354"/>
        <p:cNvGrpSpPr/>
        <p:nvPr/>
      </p:nvGrpSpPr>
      <p:grpSpPr>
        <a:xfrm>
          <a:off x="0" y="0"/>
          <a:ext cx="0" cy="0"/>
          <a:chOff x="0" y="0"/>
          <a:chExt cx="0" cy="0"/>
        </a:xfrm>
      </p:grpSpPr>
      <p:sp>
        <p:nvSpPr>
          <p:cNvPr id="355" name="Google Shape;355;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Backup &amp; Restore Roles</a:t>
            </a:r>
            <a:endParaRPr b="1"/>
          </a:p>
        </p:txBody>
      </p:sp>
      <p:graphicFrame>
        <p:nvGraphicFramePr>
          <p:cNvPr id="356" name="Google Shape;356;p58"/>
          <p:cNvGraphicFramePr/>
          <p:nvPr/>
        </p:nvGraphicFramePr>
        <p:xfrm>
          <a:off x="311700" y="1253092"/>
          <a:ext cx="3000000" cy="3000000"/>
        </p:xfrm>
        <a:graphic>
          <a:graphicData uri="http://schemas.openxmlformats.org/drawingml/2006/table">
            <a:tbl>
              <a:tblPr>
                <a:noFill/>
                <a:tableStyleId>{83746DBE-3CE9-4484-83AF-F3F691319315}</a:tableStyleId>
              </a:tblPr>
              <a:tblGrid>
                <a:gridCol w="2907175"/>
                <a:gridCol w="5613425"/>
              </a:tblGrid>
              <a:tr h="375950">
                <a:tc>
                  <a:txBody>
                    <a:bodyPr/>
                    <a:lstStyle/>
                    <a:p>
                      <a:pPr indent="0" lvl="0" marL="0" rtl="0" algn="l">
                        <a:spcBef>
                          <a:spcPts val="0"/>
                        </a:spcBef>
                        <a:spcAft>
                          <a:spcPts val="0"/>
                        </a:spcAft>
                        <a:buNone/>
                      </a:pPr>
                      <a:r>
                        <a:rPr b="1" lang="en"/>
                        <a:t>Role</a:t>
                      </a:r>
                      <a:endParaRPr b="1"/>
                    </a:p>
                  </a:txBody>
                  <a:tcPr marT="91425" marB="91425" marR="91425" marL="91425">
                    <a:solidFill>
                      <a:srgbClr val="B7B7B7"/>
                    </a:solidFill>
                  </a:tcPr>
                </a:tc>
                <a:tc>
                  <a:txBody>
                    <a:bodyPr/>
                    <a:lstStyle/>
                    <a:p>
                      <a:pPr indent="0" lvl="0" marL="0" rtl="0" algn="l">
                        <a:spcBef>
                          <a:spcPts val="0"/>
                        </a:spcBef>
                        <a:spcAft>
                          <a:spcPts val="0"/>
                        </a:spcAft>
                        <a:buNone/>
                      </a:pPr>
                      <a:r>
                        <a:rPr b="1" lang="en"/>
                        <a:t>Keterangan</a:t>
                      </a:r>
                      <a:endParaRPr b="1"/>
                    </a:p>
                  </a:txBody>
                  <a:tcPr marT="91425" marB="91425" marR="91425" marL="91425">
                    <a:solidFill>
                      <a:srgbClr val="B7B7B7"/>
                    </a:solidFill>
                  </a:tcPr>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backup</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Kemampuan untuk melakukan backup database</a:t>
                      </a:r>
                      <a:endParaRPr/>
                    </a:p>
                  </a:txBody>
                  <a:tcPr marT="91425" marB="91425" marR="91425" marL="91425"/>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restore</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solidFill>
                            <a:schemeClr val="dk1"/>
                          </a:solidFill>
                        </a:rPr>
                        <a:t>Kemampuan untuk melakukan restore database</a:t>
                      </a:r>
                      <a:endParaRPr/>
                    </a:p>
                  </a:txBody>
                  <a:tcPr marT="91425" marB="91425" marR="91425" marL="91425"/>
                </a:tc>
              </a:tr>
            </a:tbl>
          </a:graphicData>
        </a:graphic>
      </p:graphicFrame>
      <p:sp>
        <p:nvSpPr>
          <p:cNvPr id="357" name="Google Shape;357;p58"/>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https://docs.mongodb.com/manual/reference/built-in-roles/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61" name="Shape 361"/>
        <p:cNvGrpSpPr/>
        <p:nvPr/>
      </p:nvGrpSpPr>
      <p:grpSpPr>
        <a:xfrm>
          <a:off x="0" y="0"/>
          <a:ext cx="0" cy="0"/>
          <a:chOff x="0" y="0"/>
          <a:chExt cx="0" cy="0"/>
        </a:xfrm>
      </p:grpSpPr>
      <p:sp>
        <p:nvSpPr>
          <p:cNvPr id="362" name="Google Shape;362;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Superuser Roles</a:t>
            </a:r>
            <a:endParaRPr b="1"/>
          </a:p>
        </p:txBody>
      </p:sp>
      <p:graphicFrame>
        <p:nvGraphicFramePr>
          <p:cNvPr id="363" name="Google Shape;363;p59"/>
          <p:cNvGraphicFramePr/>
          <p:nvPr/>
        </p:nvGraphicFramePr>
        <p:xfrm>
          <a:off x="311700" y="1253092"/>
          <a:ext cx="3000000" cy="3000000"/>
        </p:xfrm>
        <a:graphic>
          <a:graphicData uri="http://schemas.openxmlformats.org/drawingml/2006/table">
            <a:tbl>
              <a:tblPr>
                <a:noFill/>
                <a:tableStyleId>{83746DBE-3CE9-4484-83AF-F3F691319315}</a:tableStyleId>
              </a:tblPr>
              <a:tblGrid>
                <a:gridCol w="2907175"/>
                <a:gridCol w="5613425"/>
              </a:tblGrid>
              <a:tr h="375950">
                <a:tc>
                  <a:txBody>
                    <a:bodyPr/>
                    <a:lstStyle/>
                    <a:p>
                      <a:pPr indent="0" lvl="0" marL="0" rtl="0" algn="l">
                        <a:spcBef>
                          <a:spcPts val="0"/>
                        </a:spcBef>
                        <a:spcAft>
                          <a:spcPts val="0"/>
                        </a:spcAft>
                        <a:buNone/>
                      </a:pPr>
                      <a:r>
                        <a:rPr b="1" lang="en"/>
                        <a:t>Role</a:t>
                      </a:r>
                      <a:endParaRPr b="1"/>
                    </a:p>
                  </a:txBody>
                  <a:tcPr marT="91425" marB="91425" marR="91425" marL="91425">
                    <a:solidFill>
                      <a:srgbClr val="B7B7B7"/>
                    </a:solidFill>
                  </a:tcPr>
                </a:tc>
                <a:tc>
                  <a:txBody>
                    <a:bodyPr/>
                    <a:lstStyle/>
                    <a:p>
                      <a:pPr indent="0" lvl="0" marL="0" rtl="0" algn="l">
                        <a:spcBef>
                          <a:spcPts val="0"/>
                        </a:spcBef>
                        <a:spcAft>
                          <a:spcPts val="0"/>
                        </a:spcAft>
                        <a:buNone/>
                      </a:pPr>
                      <a:r>
                        <a:rPr b="1" lang="en"/>
                        <a:t>Keterangan</a:t>
                      </a:r>
                      <a:endParaRPr b="1"/>
                    </a:p>
                  </a:txBody>
                  <a:tcPr marT="91425" marB="91425" marR="91425" marL="91425">
                    <a:solidFill>
                      <a:srgbClr val="B7B7B7"/>
                    </a:solidFill>
                  </a:tcPr>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root</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Bisa melakukan apapun</a:t>
                      </a:r>
                      <a:endParaRPr/>
                    </a:p>
                  </a:txBody>
                  <a:tcPr marT="91425" marB="91425" marR="91425" marL="91425"/>
                </a:tc>
              </a:tr>
            </a:tbl>
          </a:graphicData>
        </a:graphic>
      </p:graphicFrame>
      <p:sp>
        <p:nvSpPr>
          <p:cNvPr id="364" name="Google Shape;364;p59"/>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https://docs.mongodb.com/manual/reference/built-in-roles/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68" name="Shape 368"/>
        <p:cNvGrpSpPr/>
        <p:nvPr/>
      </p:nvGrpSpPr>
      <p:grpSpPr>
        <a:xfrm>
          <a:off x="0" y="0"/>
          <a:ext cx="0" cy="0"/>
          <a:chOff x="0" y="0"/>
          <a:chExt cx="0" cy="0"/>
        </a:xfrm>
      </p:grpSpPr>
      <p:sp>
        <p:nvSpPr>
          <p:cNvPr id="369" name="Google Shape;369;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Previleges</a:t>
            </a:r>
            <a:endParaRPr b="1"/>
          </a:p>
        </p:txBody>
      </p:sp>
      <p:sp>
        <p:nvSpPr>
          <p:cNvPr id="370" name="Google Shape;370;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Role membatasi hak akses di level database</a:t>
            </a:r>
            <a:endParaRPr/>
          </a:p>
          <a:p>
            <a:pPr indent="-342900" lvl="0" marL="457200" rtl="0" algn="l">
              <a:lnSpc>
                <a:spcPct val="115000"/>
              </a:lnSpc>
              <a:spcBef>
                <a:spcPts val="0"/>
              </a:spcBef>
              <a:spcAft>
                <a:spcPts val="0"/>
              </a:spcAft>
              <a:buSzPts val="1800"/>
              <a:buChar char="●"/>
            </a:pPr>
            <a:r>
              <a:rPr lang="en"/>
              <a:t>Kadang kita ingin membatasi di level collection, untuk melakukan itu kita bisa menggunakan previlages</a:t>
            </a:r>
            <a:endParaRPr/>
          </a:p>
        </p:txBody>
      </p:sp>
      <p:sp>
        <p:nvSpPr>
          <p:cNvPr id="371" name="Google Shape;371;p60"/>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https://docs.mongodb.com/manual/core/authorization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75" name="Shape 375"/>
        <p:cNvGrpSpPr/>
        <p:nvPr/>
      </p:nvGrpSpPr>
      <p:grpSpPr>
        <a:xfrm>
          <a:off x="0" y="0"/>
          <a:ext cx="0" cy="0"/>
          <a:chOff x="0" y="0"/>
          <a:chExt cx="0" cy="0"/>
        </a:xfrm>
      </p:grpSpPr>
      <p:sp>
        <p:nvSpPr>
          <p:cNvPr id="376" name="Google Shape;376;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Role Function</a:t>
            </a:r>
            <a:endParaRPr b="1"/>
          </a:p>
        </p:txBody>
      </p:sp>
      <p:graphicFrame>
        <p:nvGraphicFramePr>
          <p:cNvPr id="377" name="Google Shape;377;p61"/>
          <p:cNvGraphicFramePr/>
          <p:nvPr/>
        </p:nvGraphicFramePr>
        <p:xfrm>
          <a:off x="311700" y="1253092"/>
          <a:ext cx="3000000" cy="3000000"/>
        </p:xfrm>
        <a:graphic>
          <a:graphicData uri="http://schemas.openxmlformats.org/drawingml/2006/table">
            <a:tbl>
              <a:tblPr>
                <a:noFill/>
                <a:tableStyleId>{83746DBE-3CE9-4484-83AF-F3F691319315}</a:tableStyleId>
              </a:tblPr>
              <a:tblGrid>
                <a:gridCol w="2907175"/>
                <a:gridCol w="5613425"/>
              </a:tblGrid>
              <a:tr h="375950">
                <a:tc>
                  <a:txBody>
                    <a:bodyPr/>
                    <a:lstStyle/>
                    <a:p>
                      <a:pPr indent="0" lvl="0" marL="0" rtl="0" algn="l">
                        <a:spcBef>
                          <a:spcPts val="0"/>
                        </a:spcBef>
                        <a:spcAft>
                          <a:spcPts val="0"/>
                        </a:spcAft>
                        <a:buNone/>
                      </a:pPr>
                      <a:r>
                        <a:rPr b="1" lang="en"/>
                        <a:t>Role</a:t>
                      </a:r>
                      <a:endParaRPr b="1"/>
                    </a:p>
                  </a:txBody>
                  <a:tcPr marT="91425" marB="91425" marR="91425" marL="91425">
                    <a:solidFill>
                      <a:srgbClr val="B7B7B7"/>
                    </a:solidFill>
                  </a:tcPr>
                </a:tc>
                <a:tc>
                  <a:txBody>
                    <a:bodyPr/>
                    <a:lstStyle/>
                    <a:p>
                      <a:pPr indent="0" lvl="0" marL="0" rtl="0" algn="l">
                        <a:spcBef>
                          <a:spcPts val="0"/>
                        </a:spcBef>
                        <a:spcAft>
                          <a:spcPts val="0"/>
                        </a:spcAft>
                        <a:buNone/>
                      </a:pPr>
                      <a:r>
                        <a:rPr b="1" lang="en"/>
                        <a:t>Keterangan</a:t>
                      </a:r>
                      <a:endParaRPr b="1"/>
                    </a:p>
                  </a:txBody>
                  <a:tcPr marT="91425" marB="91425" marR="91425" marL="91425">
                    <a:solidFill>
                      <a:srgbClr val="B7B7B7"/>
                    </a:solidFill>
                  </a:tcPr>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db.createRole()</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Membuat role baru</a:t>
                      </a:r>
                      <a:endParaRPr/>
                    </a:p>
                  </a:txBody>
                  <a:tcPr marT="91425" marB="91425" marR="91425" marL="91425"/>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db.getRoles()</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Mendapatkan role</a:t>
                      </a:r>
                      <a:endParaRPr/>
                    </a:p>
                  </a:txBody>
                  <a:tcPr marT="91425" marB="91425" marR="91425" marL="91425"/>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db.deleteRole()</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Menghapus role</a:t>
                      </a:r>
                      <a:endParaRPr/>
                    </a:p>
                  </a:txBody>
                  <a:tcPr marT="91425" marB="91425" marR="91425" marL="91425"/>
                </a:tc>
              </a:tr>
              <a:tr h="375950">
                <a:tc>
                  <a:txBody>
                    <a:bodyPr/>
                    <a:lstStyle/>
                    <a:p>
                      <a:pPr indent="0" lvl="0" marL="0" rtl="0" algn="l">
                        <a:spcBef>
                          <a:spcPts val="0"/>
                        </a:spcBef>
                        <a:spcAft>
                          <a:spcPts val="0"/>
                        </a:spcAft>
                        <a:buNone/>
                      </a:pPr>
                      <a:r>
                        <a:rPr lang="en">
                          <a:latin typeface="Roboto Mono"/>
                          <a:ea typeface="Roboto Mono"/>
                          <a:cs typeface="Roboto Mono"/>
                          <a:sym typeface="Roboto Mono"/>
                        </a:rPr>
                        <a:t>db.updateRole</a:t>
                      </a:r>
                      <a:endParaRPr>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Mengubah role</a:t>
                      </a:r>
                      <a:endParaRPr/>
                    </a:p>
                  </a:txBody>
                  <a:tcPr marT="91425" marB="91425" marR="91425" marL="91425"/>
                </a:tc>
              </a:tr>
            </a:tbl>
          </a:graphicData>
        </a:graphic>
      </p:graphicFrame>
      <p:sp>
        <p:nvSpPr>
          <p:cNvPr id="378" name="Google Shape;378;p61"/>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https://docs.mongodb.com/manual/reference/method/js-role-management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Syntax </a:t>
            </a:r>
            <a:r>
              <a:rPr b="1" lang="en"/>
              <a:t>Single Field Index</a:t>
            </a:r>
            <a:endParaRPr b="1"/>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t/>
            </a:r>
            <a:endParaRPr/>
          </a:p>
        </p:txBody>
      </p:sp>
      <p:sp>
        <p:nvSpPr>
          <p:cNvPr id="82" name="Google Shape;82;p17"/>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https://docs.mongodb.com/manual/core/index-single</a:t>
            </a:r>
            <a:endParaRPr/>
          </a:p>
        </p:txBody>
      </p:sp>
      <p:pic>
        <p:nvPicPr>
          <p:cNvPr id="83" name="Google Shape;83;p17"/>
          <p:cNvPicPr preferRelativeResize="0"/>
          <p:nvPr/>
        </p:nvPicPr>
        <p:blipFill>
          <a:blip r:embed="rId4">
            <a:alphaModFix/>
          </a:blip>
          <a:stretch>
            <a:fillRect/>
          </a:stretch>
        </p:blipFill>
        <p:spPr>
          <a:xfrm>
            <a:off x="311688" y="1152463"/>
            <a:ext cx="4333875" cy="37623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82" name="Shape 382"/>
        <p:cNvGrpSpPr/>
        <p:nvPr/>
      </p:nvGrpSpPr>
      <p:grpSpPr>
        <a:xfrm>
          <a:off x="0" y="0"/>
          <a:ext cx="0" cy="0"/>
          <a:chOff x="0" y="0"/>
          <a:chExt cx="0" cy="0"/>
        </a:xfrm>
      </p:grpSpPr>
      <p:sp>
        <p:nvSpPr>
          <p:cNvPr id="383" name="Google Shape;383;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Kode Program</a:t>
            </a:r>
            <a:endParaRPr b="1"/>
          </a:p>
        </p:txBody>
      </p:sp>
      <p:sp>
        <p:nvSpPr>
          <p:cNvPr id="384" name="Google Shape;384;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u="sng">
                <a:solidFill>
                  <a:schemeClr val="hlink"/>
                </a:solidFill>
                <a:hlinkClick r:id="rId3"/>
              </a:rPr>
              <a:t>https://github.com/ProgrammerZamanNow/belajar-mongodb/blob/master/scripts/authorization.js</a:t>
            </a:r>
            <a:r>
              <a:rPr lang="en"/>
              <a:t> </a:t>
            </a:r>
            <a:endParaRPr/>
          </a:p>
        </p:txBody>
      </p:sp>
      <p:sp>
        <p:nvSpPr>
          <p:cNvPr id="385" name="Google Shape;385;p62"/>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Compound</a:t>
            </a:r>
            <a:r>
              <a:rPr b="1" lang="en"/>
              <a:t> </a:t>
            </a:r>
            <a:r>
              <a:rPr b="1" lang="en"/>
              <a:t>Indexes</a:t>
            </a:r>
            <a:endParaRPr b="1"/>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Jika kita butuh melakukan query lebih dari satu field, kita juga bisa membuat index terhadap lebih dari satu field, atau disebut </a:t>
            </a:r>
            <a:r>
              <a:rPr i="1" lang="en" u="sng"/>
              <a:t>Compound Index</a:t>
            </a:r>
            <a:endParaRPr i="1" u="sng"/>
          </a:p>
          <a:p>
            <a:pPr indent="-342900" lvl="0" marL="457200" rtl="0" algn="l">
              <a:lnSpc>
                <a:spcPct val="115000"/>
              </a:lnSpc>
              <a:spcBef>
                <a:spcPts val="1000"/>
              </a:spcBef>
              <a:spcAft>
                <a:spcPts val="1000"/>
              </a:spcAft>
              <a:buSzPts val="1800"/>
              <a:buChar char="●"/>
            </a:pPr>
            <a:r>
              <a:rPr lang="en"/>
              <a:t>MongoDB membatasi pembuatan maksimal field yang bisa dibuat di Compound Index adalah 32 field</a:t>
            </a:r>
            <a:endParaRPr/>
          </a:p>
        </p:txBody>
      </p:sp>
      <p:sp>
        <p:nvSpPr>
          <p:cNvPr id="90" name="Google Shape;90;p18"/>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https://docs.mongodb.com/manual/core/index-compound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Syntax Compound Field Index</a:t>
            </a:r>
            <a:endParaRPr b="1"/>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t/>
            </a:r>
            <a:endParaRPr/>
          </a:p>
        </p:txBody>
      </p:sp>
      <p:sp>
        <p:nvSpPr>
          <p:cNvPr id="97" name="Google Shape;97;p19"/>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8" name="Google Shape;98;p19"/>
          <p:cNvPicPr preferRelativeResize="0"/>
          <p:nvPr/>
        </p:nvPicPr>
        <p:blipFill>
          <a:blip r:embed="rId3">
            <a:alphaModFix/>
          </a:blip>
          <a:stretch>
            <a:fillRect/>
          </a:stretch>
        </p:blipFill>
        <p:spPr>
          <a:xfrm>
            <a:off x="311700" y="1152484"/>
            <a:ext cx="7323193"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Indexing Strategy</a:t>
            </a:r>
            <a:endParaRPr b="1"/>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Buat index untuk mendukung performa query</a:t>
            </a:r>
            <a:endParaRPr/>
          </a:p>
          <a:p>
            <a:pPr indent="-317500" lvl="1" marL="914400" rtl="0" algn="l">
              <a:lnSpc>
                <a:spcPct val="115000"/>
              </a:lnSpc>
              <a:spcBef>
                <a:spcPts val="1000"/>
              </a:spcBef>
              <a:spcAft>
                <a:spcPts val="0"/>
              </a:spcAft>
              <a:buSzPts val="1400"/>
              <a:buChar char="○"/>
            </a:pPr>
            <a:r>
              <a:rPr lang="en"/>
              <a:t>Gunakan single index, jika kita hanya melakukan query pada satu field saja</a:t>
            </a:r>
            <a:endParaRPr/>
          </a:p>
          <a:p>
            <a:pPr indent="-317500" lvl="1" marL="914400" rtl="0" algn="l">
              <a:lnSpc>
                <a:spcPct val="115000"/>
              </a:lnSpc>
              <a:spcBef>
                <a:spcPts val="0"/>
              </a:spcBef>
              <a:spcAft>
                <a:spcPts val="0"/>
              </a:spcAft>
              <a:buSzPts val="1400"/>
              <a:buChar char="○"/>
            </a:pPr>
            <a:r>
              <a:rPr lang="en"/>
              <a:t>Gunakan compound index, jika kita sering melakukan query ke field pertama, atau kombinasi field pertama dan kedua, dst</a:t>
            </a:r>
            <a:endParaRPr/>
          </a:p>
          <a:p>
            <a:pPr indent="-342900" lvl="0" marL="457200" rtl="0" algn="l">
              <a:lnSpc>
                <a:spcPct val="115000"/>
              </a:lnSpc>
              <a:spcBef>
                <a:spcPts val="0"/>
              </a:spcBef>
              <a:spcAft>
                <a:spcPts val="0"/>
              </a:spcAft>
              <a:buSzPts val="1800"/>
              <a:buChar char="●"/>
            </a:pPr>
            <a:r>
              <a:rPr lang="en"/>
              <a:t>Buat index untuk mengurutkan hasil query</a:t>
            </a:r>
            <a:endParaRPr/>
          </a:p>
          <a:p>
            <a:pPr indent="-342900" lvl="0" marL="457200" rtl="0" algn="l">
              <a:lnSpc>
                <a:spcPct val="115000"/>
              </a:lnSpc>
              <a:spcBef>
                <a:spcPts val="1000"/>
              </a:spcBef>
              <a:spcAft>
                <a:spcPts val="1000"/>
              </a:spcAft>
              <a:buSzPts val="1800"/>
              <a:buChar char="●"/>
            </a:pPr>
            <a:r>
              <a:rPr lang="en"/>
              <a:t>Sering-seringlah menggunakan function explain() untuk mengecek apakah query kita sudah di optimize dengan index atau belum</a:t>
            </a:r>
            <a:endParaRPr/>
          </a:p>
        </p:txBody>
      </p:sp>
      <p:sp>
        <p:nvSpPr>
          <p:cNvPr id="105" name="Google Shape;105;p20"/>
          <p:cNvSpPr txBox="1"/>
          <p:nvPr/>
        </p:nvSpPr>
        <p:spPr>
          <a:xfrm>
            <a:off x="9800" y="-9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https://docs.mongodb.com/manual/applications/indexes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Kode Program</a:t>
            </a:r>
            <a:endParaRPr b="1"/>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lang="en" u="sng">
                <a:solidFill>
                  <a:schemeClr val="hlink"/>
                </a:solidFill>
                <a:hlinkClick r:id="rId3"/>
              </a:rPr>
              <a:t>https://github.com/ProgrammerZamanNow/belajar-mongodb/blob/master/scripts/index.js</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