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oboto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6622A3-47AD-46CA-808B-17578B9294A0}">
  <a:tblStyle styleId="{CB6622A3-47AD-46CA-808B-17578B9294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6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5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be36244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ebe36244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ebe36244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ebe36244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ebe36244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ebe36244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ebe36244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ebe36244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ebe36244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ebe36244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ebe36244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ebe36244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ebe36244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ebe36244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ebe362444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ebe362444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ebe362444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ebe362444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ebe362444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ebe362444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ebe36244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ebe36244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ebe36244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ebe36244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ebe362444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ebe362444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ebe362444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ebe362444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ebe362444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ebe362444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ebe362444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ebe36244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ebe362444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ebe362444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ebe36244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ebe36244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e362444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e362444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ebe362444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ebe362444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ebe362444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ebe362444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ebe36244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ebe36244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ebe362444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ebe362444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be362444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be362444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ebe362444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ebe362444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ebe362444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ebe362444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ebe362444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ebe362444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ebe36244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ebe36244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ebe36244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ebe36244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be36244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ebe36244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ebe36244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ebe36244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ebe36244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ebe36244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ebe36244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ebe36244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mongodb.com/try/download/compass" TargetMode="External"/><Relationship Id="rId4" Type="http://schemas.openxmlformats.org/officeDocument/2006/relationships/hyperlink" Target="https://www.jetbrains.com/datagrip/" TargetMode="External"/><Relationship Id="rId5" Type="http://schemas.openxmlformats.org/officeDocument/2006/relationships/hyperlink" Target="https://marketplace.visualstudio.com/items?itemName=mongodb.mongodb-vscode" TargetMode="External"/><Relationship Id="rId6" Type="http://schemas.openxmlformats.org/officeDocument/2006/relationships/hyperlink" Target="https://robomongo.org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mongodb.com/manual/reference/method/js-database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mongodb.com/manual/reference/method/js-databas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mongodb.com/manual/reference/method/js-collection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bsonspec.org" TargetMode="External"/><Relationship Id="rId4" Type="http://schemas.openxmlformats.org/officeDocument/2006/relationships/hyperlink" Target="https://docs.mongodb.com/manual/reference/bson-type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mongodb.com/drivers/" TargetMode="External"/><Relationship Id="rId4" Type="http://schemas.openxmlformats.org/officeDocument/2006/relationships/hyperlink" Target="https://github.com/mongodb/mongo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mozilla.org/en-US/docs/Web/JavaScript/Reference/Global_Objects/Dat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mongodb.com/manual/reference/sql-comparison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mongodb.com/manual/installation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A6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MongoDB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Yusuf Fazeri | codepolitan.com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Mongo Shell</a:t>
            </a:r>
            <a:endParaRPr b="1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MongoDB menyediakan aplikasi </a:t>
            </a:r>
            <a:r>
              <a:rPr b="1" lang="en" u="sng"/>
              <a:t>M</a:t>
            </a:r>
            <a:r>
              <a:rPr b="1" lang="en" u="sng"/>
              <a:t>ongo Client </a:t>
            </a:r>
            <a:r>
              <a:rPr lang="en"/>
              <a:t>berupa command line interface untuk terkoneksi ke MongoDB Server dengan nama </a:t>
            </a:r>
            <a:r>
              <a:rPr b="1" lang="en" u="sng"/>
              <a:t>Mongo Shell</a:t>
            </a:r>
            <a:endParaRPr b="1" u="sng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 shell sangat bermanfaat saat kita tidak harus konek ke Mongo Server tanpa GUI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Mongo shell menggunakan bahasa pemrograman JavaScript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Menggunakan </a:t>
            </a:r>
            <a:r>
              <a:rPr b="1" lang="en"/>
              <a:t>Mongo Shell</a:t>
            </a:r>
            <a:endParaRPr b="1"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mongo --host localhost --port 27017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MongoDB GUI Client</a:t>
            </a:r>
            <a:endParaRPr b="1"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MongoDB Compass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https://www.mongodb.com/try/download/compass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JetBrains DataGrip 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https://www.jetbrains.com/datagrip/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MongoDB for Visual Studio Code 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https://marketplace.visualstudio.com/items?itemName=mongodb.mongodb-vscode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Robo 3T 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https://robomongo.org/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Untuk praktiknya kita akan menggunakan </a:t>
            </a:r>
            <a:r>
              <a:rPr b="1" lang="en"/>
              <a:t>mongo shell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A6A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#4 Database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</a:t>
            </a:r>
            <a:endParaRPr b="1"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adalah tempat menyimpan collection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Semua collection harus disimpan di database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Biasanya database digunakan untuk memisahkan data secara logical per aplikasi, artinya satu aplikasi akan memiliki satu database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Jarang sekali kita akan menggunakan satu database untuk beberapa aplikasi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Membuat </a:t>
            </a:r>
            <a:r>
              <a:rPr b="1" lang="en"/>
              <a:t>Database</a:t>
            </a:r>
            <a:endParaRPr b="1"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Kita tidak perlu secara eksplisit membuat database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MongoDB akan secara otomatis membuatkan database sesuai dengan nama database yang kita pilih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Untuk memilih nama database kita bisa menggunakan perintah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use &lt;nama database&gt;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Database di MongoDB akan benar-benar dibuat, jika sudah dibuat collection pada database itu.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Memilih </a:t>
            </a:r>
            <a:r>
              <a:rPr b="1" lang="en"/>
              <a:t>Database</a:t>
            </a:r>
            <a:endParaRPr b="1"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87014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 Methods</a:t>
            </a:r>
            <a:endParaRPr b="1"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https://docs.mongodb.com/manual/reference/method/js-database/</a:t>
            </a:r>
            <a:r>
              <a:rPr lang="en"/>
              <a:t> </a:t>
            </a:r>
            <a:endParaRPr/>
          </a:p>
        </p:txBody>
      </p:sp>
      <p:graphicFrame>
        <p:nvGraphicFramePr>
          <p:cNvPr id="152" name="Google Shape;152;p29"/>
          <p:cNvGraphicFramePr/>
          <p:nvPr/>
        </p:nvGraphicFramePr>
        <p:xfrm>
          <a:off x="311700" y="16720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{CB6622A3-47AD-46CA-808B-17578B9294A0}</a:tableStyleId>
              </a:tblPr>
              <a:tblGrid>
                <a:gridCol w="4260300"/>
                <a:gridCol w="4260300"/>
              </a:tblGrid>
              <a:tr h="23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Database</a:t>
                      </a:r>
                      <a:r>
                        <a:rPr b="1" lang="en"/>
                        <a:t> Methods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Keterangan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db.dropDatabase()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Menghapus d</a:t>
                      </a:r>
                      <a:r>
                        <a:rPr lang="en"/>
                        <a:t>atabase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db.getName()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Mengambil nama database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db.hostInfo()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Mengambil informasi host tempat mongodb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db.version()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Mengambil versi database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db.stats()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Mengambil statistik penggunaan database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A6A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#5 Collection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 Methods untuk Collection</a:t>
            </a:r>
            <a:endParaRPr b="1"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Tempat untuk menyimpan document</a:t>
            </a:r>
            <a:endParaRPr/>
          </a:p>
        </p:txBody>
      </p:sp>
      <p:graphicFrame>
        <p:nvGraphicFramePr>
          <p:cNvPr id="164" name="Google Shape;164;p31"/>
          <p:cNvGraphicFramePr/>
          <p:nvPr/>
        </p:nvGraphicFramePr>
        <p:xfrm>
          <a:off x="311700" y="16720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{CB6622A3-47AD-46CA-808B-17578B9294A0}</a:tableStyleId>
              </a:tblPr>
              <a:tblGrid>
                <a:gridCol w="4260300"/>
                <a:gridCol w="4260300"/>
              </a:tblGrid>
              <a:tr h="23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Database Methods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Keterangan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db.getCollectionNames()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Mengambil semua nama collection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</a:t>
                      </a: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b.createCollection(name)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Membuat collection baru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db.getCollection(name)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Mendapatkan object collection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</a:t>
                      </a: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b.&lt;name&gt;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Sama dengan db.getCollection(&lt;name&gt;)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db.getCollectionInfos()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Mendapatkan informasi semua collection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5" name="Google Shape;165;p31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https://docs.mongodb.com/manual/reference/method/js-database/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A6A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#1 </a:t>
            </a:r>
            <a:r>
              <a:rPr b="1" lang="en">
                <a:solidFill>
                  <a:schemeClr val="lt1"/>
                </a:solidFill>
              </a:rPr>
              <a:t>Pengenalan MongoDB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Collection </a:t>
            </a:r>
            <a:r>
              <a:rPr b="1" lang="en"/>
              <a:t>Methods </a:t>
            </a:r>
            <a:endParaRPr b="1"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2" name="Google Shape;172;p32"/>
          <p:cNvGraphicFramePr/>
          <p:nvPr/>
        </p:nvGraphicFramePr>
        <p:xfrm>
          <a:off x="311700" y="1152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{CB6622A3-47AD-46CA-808B-17578B9294A0}</a:tableStyleId>
              </a:tblPr>
              <a:tblGrid>
                <a:gridCol w="4260300"/>
                <a:gridCol w="4260300"/>
              </a:tblGrid>
              <a:tr h="23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Database Methods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Keterangan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db.&lt;collection&gt;.find()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Mengambil semua document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db.&lt;collection&gt;.findOne()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Mengambil satu document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db.&lt;collection&gt;.count()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Menghitung jumlah document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db.&lt;collection&gt;.drop()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Menghapus collection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db.&lt;collection&gt;.totalSize()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Mengambil total ukuran collection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db.&lt;collection&gt;.stats()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Mengambil informasi statistik collection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p32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https://docs.mongodb.com/manual/reference/method/js-collection/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A6A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#6 Data Model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Kenapa Perlu Mengerti Data Modelling?</a:t>
            </a:r>
            <a:endParaRPr b="1"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Pindah dari relational database ke document database bukanlah hal yang sesederhana hanya dengan memindahkan semua tabel ke collection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Penggunaan </a:t>
            </a:r>
            <a:r>
              <a:rPr lang="en"/>
              <a:t>document</a:t>
            </a:r>
            <a:r>
              <a:rPr lang="en"/>
              <a:t> database tidak akan mendatangkan manfaat besar jika kita tidak mengerti cara memodelkan data untuk kebutuhan aplikasi kita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Saat memodelkan data menggunakan relational database, biasanya kita mengacu ke database normalization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Saat memodelkan data menggunakan document database, kita harus mengacu ke penggunaan aplikasi dalam melakukan query update dan memproses data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Schema yang Flexible</a:t>
            </a:r>
            <a:endParaRPr b="1"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Tidak seperti di relational database, di MongoDB kita bisa memasukkan data ke collection secara langsung tanpa mendefinisikan schema collection nya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Schema untuk collection di MongoDB sangat flexible, tiap document bisa berbeda. Tidak seperti tabel di relational database yang harus tiap record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Namun pada prakteknya, sangat direkomendasikan menggunakan jenis data yang sama untuk tiap collection, walaupun bisa berbeda-beda di collection yang sama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Primary Key</a:t>
            </a:r>
            <a:endParaRPr b="1"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Saat membuat document, </a:t>
            </a:r>
            <a:r>
              <a:rPr b="1" lang="en" u="sng"/>
              <a:t>WAJIB </a:t>
            </a:r>
            <a:r>
              <a:rPr lang="en"/>
              <a:t>menambahkan primary key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Tidak seperti relational database yang bebas membuat kolom untuk primary key, di MongoDB primary key </a:t>
            </a:r>
            <a:r>
              <a:rPr b="1" lang="en" u="sng"/>
              <a:t>WAJIB </a:t>
            </a:r>
            <a:r>
              <a:rPr lang="en"/>
              <a:t>menggunakan field </a:t>
            </a:r>
            <a:r>
              <a:rPr b="1" lang="en"/>
              <a:t>_id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Primary key </a:t>
            </a:r>
            <a:r>
              <a:rPr b="1" lang="en" u="sng"/>
              <a:t>TIDAK BISA</a:t>
            </a:r>
            <a:r>
              <a:rPr lang="en"/>
              <a:t> lebih dari 1 field, hanya bisa field _id. Jadi jika kita ingin membuat composite primary key, maka kita hanya bisa melakukan dengan menggunakan 1 field _id saja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Struktur Document - Embedded</a:t>
            </a:r>
            <a:endParaRPr b="1"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376050" cy="32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7"/>
          <p:cNvSpPr/>
          <p:nvPr/>
        </p:nvSpPr>
        <p:spPr>
          <a:xfrm>
            <a:off x="3987425" y="2619475"/>
            <a:ext cx="1567500" cy="57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Embedded sub-document</a:t>
            </a:r>
            <a:endParaRPr b="1"/>
          </a:p>
        </p:txBody>
      </p:sp>
      <p:sp>
        <p:nvSpPr>
          <p:cNvPr id="205" name="Google Shape;205;p37"/>
          <p:cNvSpPr/>
          <p:nvPr/>
        </p:nvSpPr>
        <p:spPr>
          <a:xfrm>
            <a:off x="1293225" y="2184775"/>
            <a:ext cx="2586600" cy="144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Struktur Document - Reference</a:t>
            </a:r>
            <a:endParaRPr b="1"/>
          </a:p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890911"/>
            <a:ext cx="3479717" cy="1939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8235" y="1751854"/>
            <a:ext cx="3444064" cy="221760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8"/>
          <p:cNvSpPr/>
          <p:nvPr/>
        </p:nvSpPr>
        <p:spPr>
          <a:xfrm>
            <a:off x="311700" y="1479375"/>
            <a:ext cx="3479700" cy="36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Collection: users</a:t>
            </a:r>
            <a:endParaRPr b="1"/>
          </a:p>
        </p:txBody>
      </p:sp>
      <p:sp>
        <p:nvSpPr>
          <p:cNvPr id="215" name="Google Shape;215;p38"/>
          <p:cNvSpPr/>
          <p:nvPr/>
        </p:nvSpPr>
        <p:spPr>
          <a:xfrm>
            <a:off x="5388225" y="1328050"/>
            <a:ext cx="3444000" cy="36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Collection: contacts</a:t>
            </a:r>
            <a:endParaRPr b="1"/>
          </a:p>
        </p:txBody>
      </p:sp>
      <p:sp>
        <p:nvSpPr>
          <p:cNvPr id="216" name="Google Shape;216;p38"/>
          <p:cNvSpPr/>
          <p:nvPr/>
        </p:nvSpPr>
        <p:spPr>
          <a:xfrm>
            <a:off x="6270175" y="2478675"/>
            <a:ext cx="2562000" cy="360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38"/>
          <p:cNvCxnSpPr>
            <a:stCxn id="216" idx="1"/>
          </p:cNvCxnSpPr>
          <p:nvPr/>
        </p:nvCxnSpPr>
        <p:spPr>
          <a:xfrm rot="10800000">
            <a:off x="3762175" y="2435025"/>
            <a:ext cx="2508000" cy="2241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18" name="Google Shape;218;p38"/>
          <p:cNvSpPr/>
          <p:nvPr/>
        </p:nvSpPr>
        <p:spPr>
          <a:xfrm>
            <a:off x="1200175" y="2301925"/>
            <a:ext cx="2562000" cy="360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Embedded vs Reference</a:t>
            </a:r>
            <a:endParaRPr b="1"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5" name="Google Shape;225;p39"/>
          <p:cNvGraphicFramePr/>
          <p:nvPr/>
        </p:nvGraphicFramePr>
        <p:xfrm>
          <a:off x="311700" y="163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{CB6622A3-47AD-46CA-808B-17578B9294A0}</a:tableStyleId>
              </a:tblPr>
              <a:tblGrid>
                <a:gridCol w="4260300"/>
                <a:gridCol w="4260300"/>
              </a:tblGrid>
              <a:tr h="15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Gunakan Embedded jika: 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Gunakan Reference jika: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6577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Antar document saling ketergantungan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Tidak bisa langsung melakukan perubahan ke embedded document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SzPts val="1400"/>
                        <a:buChar char="●"/>
                      </a:pPr>
                      <a:r>
                        <a:rPr lang="en"/>
                        <a:t>Embedded document selalu dibutuhkan ketika mengambil data document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Antar document bisa berdiri sendiri dan tidak terlalu ketergantungan satu sama lain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Bisa melakukan manipulasi data langsung terhadap reference document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SzPts val="1400"/>
                        <a:buChar char="●"/>
                      </a:pPr>
                      <a:r>
                        <a:rPr lang="en"/>
                        <a:t>Reference document tidak selalu dibutuhkan saat mengambil document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A6A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#7 BSON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BSON</a:t>
            </a:r>
            <a:endParaRPr b="1"/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BSON singkatan dari </a:t>
            </a:r>
            <a:r>
              <a:rPr i="1" lang="en"/>
              <a:t>Binary JSON, </a:t>
            </a:r>
            <a:r>
              <a:rPr lang="en"/>
              <a:t>yaitu binary-encoded serialization document seperti JSON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Sama seperti JSON, di BSON juga kita bisa menggunakan embedded object, array dan lain-lain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https://bsonspec.org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https://docs.mongodb.com/manual/reference/bson-types/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Pengenalan MongoDB</a:t>
            </a:r>
            <a:endParaRPr b="1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MongoDB merupakan free dan open source DBMS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DBMS berbasis </a:t>
            </a:r>
            <a:r>
              <a:rPr lang="en" u="sng"/>
              <a:t>document</a:t>
            </a:r>
            <a:endParaRPr u="sng"/>
          </a:p>
          <a:p>
            <a:pPr indent="-32575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DIkembangkan oleh perusahaan bernama 10gen tahun 2007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Dirilis ke publik tahun 2009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Saat ini perusahaan 10 gen sudah berganti nama menjadi MongoDB Inc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Hampir mendukung semua bahasa pemrograman sebagai client-nya. Untuk driver-nya bisa dilihat di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https://docs.mongodb.com/drivers/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Tidak menggunakan SQL, namun menggunakan JavaScript sebagai bahasa utama untuk manipulasi document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https://github.com/mongodb/mongo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Tipe Data di BSON  (1)</a:t>
            </a:r>
            <a:endParaRPr b="1"/>
          </a:p>
        </p:txBody>
      </p:sp>
      <p:sp>
        <p:nvSpPr>
          <p:cNvPr id="242" name="Google Shape;24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3" name="Google Shape;243;p42"/>
          <p:cNvGraphicFramePr/>
          <p:nvPr/>
        </p:nvGraphicFramePr>
        <p:xfrm>
          <a:off x="311700" y="1152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{CB6622A3-47AD-46CA-808B-17578B9294A0}</a:tableStyleId>
              </a:tblPr>
              <a:tblGrid>
                <a:gridCol w="4260300"/>
                <a:gridCol w="4260300"/>
              </a:tblGrid>
              <a:tr h="23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Tipe Data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Alias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Double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double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String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Object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object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Array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Binary Data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binData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Object 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objectId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Tipe Data di BSON  (2)</a:t>
            </a:r>
            <a:endParaRPr b="1"/>
          </a:p>
        </p:txBody>
      </p:sp>
      <p:sp>
        <p:nvSpPr>
          <p:cNvPr id="249" name="Google Shape;24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0" name="Google Shape;250;p43"/>
          <p:cNvGraphicFramePr/>
          <p:nvPr/>
        </p:nvGraphicFramePr>
        <p:xfrm>
          <a:off x="311700" y="1152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{CB6622A3-47AD-46CA-808B-17578B9294A0}</a:tableStyleId>
              </a:tblPr>
              <a:tblGrid>
                <a:gridCol w="4260300"/>
                <a:gridCol w="4260300"/>
              </a:tblGrid>
              <a:tr h="23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Tipe Data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Alias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Boolean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Null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Regular Expression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Javascript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javascript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Javascript with Scope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javascriptWithScope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Tipe Data di BSON  (3)</a:t>
            </a:r>
            <a:endParaRPr b="1"/>
          </a:p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7" name="Google Shape;257;p44"/>
          <p:cNvGraphicFramePr/>
          <p:nvPr/>
        </p:nvGraphicFramePr>
        <p:xfrm>
          <a:off x="311700" y="1152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{CB6622A3-47AD-46CA-808B-17578B9294A0}</a:tableStyleId>
              </a:tblPr>
              <a:tblGrid>
                <a:gridCol w="4260300"/>
                <a:gridCol w="4260300"/>
              </a:tblGrid>
              <a:tr h="23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Tipe Data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Alias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32 bit Integer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Timestamp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timestamp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64 Bit Integer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Decimal 128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decimal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Min Key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Max Key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maxKey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ObjectId</a:t>
            </a:r>
            <a:endParaRPr b="1"/>
          </a:p>
        </p:txBody>
      </p:sp>
      <p:sp>
        <p:nvSpPr>
          <p:cNvPr id="263" name="Google Shape;26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ObjectId adalah random data yang unik, cepat untuk digenerate dan terurut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Nilai ObjectId memiliki urutan panjang 12 byte, konsisten terdiri dari informasi 4 byte timestamp, 5 byte random value, dan 3 byte incrementing counter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ObjectId digunakan sebagai default _id (primary key) di document jika kita tidak secara eksplisit menyebutkan _id document-nya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Date &amp; ISO Date </a:t>
            </a:r>
            <a:endParaRPr b="1"/>
          </a:p>
        </p:txBody>
      </p:sp>
      <p:sp>
        <p:nvSpPr>
          <p:cNvPr id="269" name="Google Shape;26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BSON Date adalah 64 bit integer yang merepresentasikan angka milisecond sejak Unix epoch (1 Januari 1970)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Nilai ini bisa merepresentasikan waktu dengan jarak 290 juta tahun sebelum dan setelah unix epoch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ISODate merupakan representasi waktu yang digunakan oleh MongoDB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 ini kompatibel dengan Date di Javascript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https://developer.mozilla.org/en-US/docs/Web/JavaScript/Reference/Global_Objects/Date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https://db-engines.com/en/ranking/document+store</a:t>
            </a:r>
            <a:endParaRPr b="1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00" y="1196875"/>
            <a:ext cx="848677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Apa itu Document Oriented Database</a:t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erupakan sistem database yang digunakan untuk memanipulasi data dalam bentuk document (semi structured data)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Biasanya document disimpan dalam bentuk JSON atau XML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Biasanya bertolak belakang dengan relational database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Relational database biasanya menyimpan data dalam bentuk table, dan menyimpan relasinya di table lain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Biasanya menyimpan data bentuk JSON atau XML, dan meyimpan relasinya sebagai embedded object di dalam document yang sama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Istilah Relational DB vs Document DB</a:t>
            </a:r>
            <a:endParaRPr b="1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6" name="Google Shape;86;p18"/>
          <p:cNvGraphicFramePr/>
          <p:nvPr/>
        </p:nvGraphicFramePr>
        <p:xfrm>
          <a:off x="311700" y="16720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{CB6622A3-47AD-46CA-808B-17578B9294A0}</a:tableStyleId>
              </a:tblPr>
              <a:tblGrid>
                <a:gridCol w="4260300"/>
                <a:gridCol w="4260300"/>
              </a:tblGrid>
              <a:tr h="23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Relational DB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Document DB (MongoDB)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Database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Database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Row, Record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Document (JSON, XML, dll)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Field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Join Table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Embedded Document, Reference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SQL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Javascript (MongoDB)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7" name="Google Shape;87;p18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https://docs.mongodb.com/manual/reference/sql-comparison/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A6A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#2 Instalasi </a:t>
            </a:r>
            <a:r>
              <a:rPr b="1" lang="en">
                <a:solidFill>
                  <a:schemeClr val="lt1"/>
                </a:solidFill>
              </a:rPr>
              <a:t>MongoDB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Menginstall MongoDB</a:t>
            </a:r>
            <a:endParaRPr b="1"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Linux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https://docs.mongodb.com/manual/installation/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A6A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#3 </a:t>
            </a:r>
            <a:r>
              <a:rPr b="1" lang="en">
                <a:solidFill>
                  <a:schemeClr val="lt1"/>
                </a:solidFill>
              </a:rPr>
              <a:t>MongoDB Client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