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9"/>
  </p:notesMasterIdLst>
  <p:sldIdLst>
    <p:sldId id="257" r:id="rId2"/>
    <p:sldId id="258" r:id="rId3"/>
    <p:sldId id="259" r:id="rId4"/>
    <p:sldId id="260" r:id="rId5"/>
    <p:sldId id="274" r:id="rId6"/>
    <p:sldId id="261" r:id="rId7"/>
    <p:sldId id="273" r:id="rId8"/>
    <p:sldId id="262" r:id="rId9"/>
    <p:sldId id="263" r:id="rId10"/>
    <p:sldId id="275" r:id="rId11"/>
    <p:sldId id="264" r:id="rId12"/>
    <p:sldId id="265" r:id="rId13"/>
    <p:sldId id="276" r:id="rId14"/>
    <p:sldId id="277"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AFB7E4B-602F-4606-ABD0-467DF46C2F7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33108B3-07BD-41A0-82D7-7D5B1A5021F5}">
      <dgm:prSet/>
      <dgm:spPr/>
      <dgm:t>
        <a:bodyPr/>
        <a:lstStyle/>
        <a:p>
          <a:r>
            <a:rPr lang="en-US" baseline="0" dirty="0"/>
            <a:t>A facial recognition system is a computer application that can match a human face in a digital image or video frame using the facial features (face print)  present in the image or video.</a:t>
          </a:r>
          <a:endParaRPr lang="en-US" dirty="0"/>
        </a:p>
      </dgm:t>
    </dgm:pt>
    <dgm:pt modelId="{259931B7-EA4D-4714-827C-8F08A5003A1C}" type="parTrans" cxnId="{B0681972-F8F3-49C8-A5E6-37F5AEB4ADED}">
      <dgm:prSet/>
      <dgm:spPr/>
      <dgm:t>
        <a:bodyPr/>
        <a:lstStyle/>
        <a:p>
          <a:endParaRPr lang="en-US"/>
        </a:p>
      </dgm:t>
    </dgm:pt>
    <dgm:pt modelId="{F94945DD-918F-4519-A6D6-81516659CA93}" type="sibTrans" cxnId="{B0681972-F8F3-49C8-A5E6-37F5AEB4ADED}">
      <dgm:prSet/>
      <dgm:spPr/>
      <dgm:t>
        <a:bodyPr/>
        <a:lstStyle/>
        <a:p>
          <a:endParaRPr lang="en-US"/>
        </a:p>
      </dgm:t>
    </dgm:pt>
    <dgm:pt modelId="{B6001C1E-F827-4CD5-9D51-14795C89F8DC}">
      <dgm:prSet/>
      <dgm:spPr/>
      <dgm:t>
        <a:bodyPr/>
        <a:lstStyle/>
        <a:p>
          <a:r>
            <a:rPr lang="en-US" baseline="0" dirty="0"/>
            <a:t>The process of detecting face, analyzing it, converting it into data and finding the similarity in the face structure is the main work of facial recognition system</a:t>
          </a:r>
          <a:endParaRPr lang="en-US" dirty="0"/>
        </a:p>
      </dgm:t>
    </dgm:pt>
    <dgm:pt modelId="{322DC6F7-C8AE-4CC2-BEF9-C55DED15D9E0}" type="parTrans" cxnId="{E41CA2F5-9FCC-432D-8008-DB5EBE5FBA4D}">
      <dgm:prSet/>
      <dgm:spPr/>
      <dgm:t>
        <a:bodyPr/>
        <a:lstStyle/>
        <a:p>
          <a:endParaRPr lang="en-US"/>
        </a:p>
      </dgm:t>
    </dgm:pt>
    <dgm:pt modelId="{C1A8F3F6-0385-4A32-82AE-EFAC74AFE774}" type="sibTrans" cxnId="{E41CA2F5-9FCC-432D-8008-DB5EBE5FBA4D}">
      <dgm:prSet/>
      <dgm:spPr/>
      <dgm:t>
        <a:bodyPr/>
        <a:lstStyle/>
        <a:p>
          <a:endParaRPr lang="en-US"/>
        </a:p>
      </dgm:t>
    </dgm:pt>
    <dgm:pt modelId="{E74C6B9F-7B75-6C45-ABA8-FB308C46018D}" type="pres">
      <dgm:prSet presAssocID="{9AFB7E4B-602F-4606-ABD0-467DF46C2F7B}" presName="linear" presStyleCnt="0">
        <dgm:presLayoutVars>
          <dgm:animLvl val="lvl"/>
          <dgm:resizeHandles val="exact"/>
        </dgm:presLayoutVars>
      </dgm:prSet>
      <dgm:spPr/>
    </dgm:pt>
    <dgm:pt modelId="{1D4F6DAD-7372-494A-9792-D4F7C323A4FD}" type="pres">
      <dgm:prSet presAssocID="{033108B3-07BD-41A0-82D7-7D5B1A5021F5}" presName="parentText" presStyleLbl="node1" presStyleIdx="0" presStyleCnt="2">
        <dgm:presLayoutVars>
          <dgm:chMax val="0"/>
          <dgm:bulletEnabled val="1"/>
        </dgm:presLayoutVars>
      </dgm:prSet>
      <dgm:spPr/>
    </dgm:pt>
    <dgm:pt modelId="{235FDCEC-3C50-EB4B-8ED0-4DB514E0032A}" type="pres">
      <dgm:prSet presAssocID="{F94945DD-918F-4519-A6D6-81516659CA93}" presName="spacer" presStyleCnt="0"/>
      <dgm:spPr/>
    </dgm:pt>
    <dgm:pt modelId="{B06F23DF-FBBB-544D-9200-CFA476852129}" type="pres">
      <dgm:prSet presAssocID="{B6001C1E-F827-4CD5-9D51-14795C89F8DC}" presName="parentText" presStyleLbl="node1" presStyleIdx="1" presStyleCnt="2">
        <dgm:presLayoutVars>
          <dgm:chMax val="0"/>
          <dgm:bulletEnabled val="1"/>
        </dgm:presLayoutVars>
      </dgm:prSet>
      <dgm:spPr/>
    </dgm:pt>
  </dgm:ptLst>
  <dgm:cxnLst>
    <dgm:cxn modelId="{07D74C07-69BB-C64A-8E4A-0AD2E20660DB}" type="presOf" srcId="{B6001C1E-F827-4CD5-9D51-14795C89F8DC}" destId="{B06F23DF-FBBB-544D-9200-CFA476852129}" srcOrd="0" destOrd="0" presId="urn:microsoft.com/office/officeart/2005/8/layout/vList2"/>
    <dgm:cxn modelId="{855B922A-7CB2-9749-A228-8C33EB5E5104}" type="presOf" srcId="{9AFB7E4B-602F-4606-ABD0-467DF46C2F7B}" destId="{E74C6B9F-7B75-6C45-ABA8-FB308C46018D}" srcOrd="0" destOrd="0" presId="urn:microsoft.com/office/officeart/2005/8/layout/vList2"/>
    <dgm:cxn modelId="{B0681972-F8F3-49C8-A5E6-37F5AEB4ADED}" srcId="{9AFB7E4B-602F-4606-ABD0-467DF46C2F7B}" destId="{033108B3-07BD-41A0-82D7-7D5B1A5021F5}" srcOrd="0" destOrd="0" parTransId="{259931B7-EA4D-4714-827C-8F08A5003A1C}" sibTransId="{F94945DD-918F-4519-A6D6-81516659CA93}"/>
    <dgm:cxn modelId="{7535C9B5-11C4-FA49-ACD4-155A2C49300F}" type="presOf" srcId="{033108B3-07BD-41A0-82D7-7D5B1A5021F5}" destId="{1D4F6DAD-7372-494A-9792-D4F7C323A4FD}" srcOrd="0" destOrd="0" presId="urn:microsoft.com/office/officeart/2005/8/layout/vList2"/>
    <dgm:cxn modelId="{E41CA2F5-9FCC-432D-8008-DB5EBE5FBA4D}" srcId="{9AFB7E4B-602F-4606-ABD0-467DF46C2F7B}" destId="{B6001C1E-F827-4CD5-9D51-14795C89F8DC}" srcOrd="1" destOrd="0" parTransId="{322DC6F7-C8AE-4CC2-BEF9-C55DED15D9E0}" sibTransId="{C1A8F3F6-0385-4A32-82AE-EFAC74AFE774}"/>
    <dgm:cxn modelId="{4465D154-9DE6-414D-928C-E336D9C69A60}" type="presParOf" srcId="{E74C6B9F-7B75-6C45-ABA8-FB308C46018D}" destId="{1D4F6DAD-7372-494A-9792-D4F7C323A4FD}" srcOrd="0" destOrd="0" presId="urn:microsoft.com/office/officeart/2005/8/layout/vList2"/>
    <dgm:cxn modelId="{7F7C570A-9038-DC44-91E9-32A8D1800224}" type="presParOf" srcId="{E74C6B9F-7B75-6C45-ABA8-FB308C46018D}" destId="{235FDCEC-3C50-EB4B-8ED0-4DB514E0032A}" srcOrd="1" destOrd="0" presId="urn:microsoft.com/office/officeart/2005/8/layout/vList2"/>
    <dgm:cxn modelId="{D8E5BEF3-60DC-034D-A396-FE378C129FAF}" type="presParOf" srcId="{E74C6B9F-7B75-6C45-ABA8-FB308C46018D}" destId="{B06F23DF-FBBB-544D-9200-CFA47685212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96029C-558C-445F-8857-E28F76C7A35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987BA91-B143-4213-986B-09DFEA678DD2}">
      <dgm:prSet/>
      <dgm:spPr/>
      <dgm:t>
        <a:bodyPr/>
        <a:lstStyle/>
        <a:p>
          <a:r>
            <a:rPr lang="en-US" baseline="0" dirty="0"/>
            <a:t>The system were initially not categorized properly as it was still learning.</a:t>
          </a:r>
          <a:endParaRPr lang="en-US" dirty="0"/>
        </a:p>
      </dgm:t>
    </dgm:pt>
    <dgm:pt modelId="{9A90FD49-5D48-43F4-BD9A-ACB21C152410}" type="parTrans" cxnId="{5F14183D-11A3-49AD-A69B-D11CBBC4A2D1}">
      <dgm:prSet/>
      <dgm:spPr/>
      <dgm:t>
        <a:bodyPr/>
        <a:lstStyle/>
        <a:p>
          <a:endParaRPr lang="en-US"/>
        </a:p>
      </dgm:t>
    </dgm:pt>
    <dgm:pt modelId="{9196E324-3362-4AF6-88CE-6FB68D1470CF}" type="sibTrans" cxnId="{5F14183D-11A3-49AD-A69B-D11CBBC4A2D1}">
      <dgm:prSet/>
      <dgm:spPr/>
      <dgm:t>
        <a:bodyPr/>
        <a:lstStyle/>
        <a:p>
          <a:endParaRPr lang="en-US"/>
        </a:p>
      </dgm:t>
    </dgm:pt>
    <dgm:pt modelId="{30624461-5F22-4F3D-AA4B-8857BD6E866C}">
      <dgm:prSet/>
      <dgm:spPr/>
      <dgm:t>
        <a:bodyPr/>
        <a:lstStyle/>
        <a:p>
          <a:r>
            <a:rPr lang="en-US" baseline="0" dirty="0"/>
            <a:t>However, after a while, the model began to iterate, and it  began learning.</a:t>
          </a:r>
          <a:endParaRPr lang="en-US" dirty="0"/>
        </a:p>
      </dgm:t>
    </dgm:pt>
    <dgm:pt modelId="{60E53DA2-9A2F-4F0F-BD61-845148142652}" type="parTrans" cxnId="{3932E35E-3D2F-4A6F-BD08-B3948527EFFF}">
      <dgm:prSet/>
      <dgm:spPr/>
      <dgm:t>
        <a:bodyPr/>
        <a:lstStyle/>
        <a:p>
          <a:endParaRPr lang="en-US"/>
        </a:p>
      </dgm:t>
    </dgm:pt>
    <dgm:pt modelId="{4C185897-A5F8-44FB-99ED-71E8957D3BCD}" type="sibTrans" cxnId="{3932E35E-3D2F-4A6F-BD08-B3948527EFFF}">
      <dgm:prSet/>
      <dgm:spPr/>
      <dgm:t>
        <a:bodyPr/>
        <a:lstStyle/>
        <a:p>
          <a:endParaRPr lang="en-US"/>
        </a:p>
      </dgm:t>
    </dgm:pt>
    <dgm:pt modelId="{0DE3B5A1-3A05-4DC5-B743-901DCD533219}">
      <dgm:prSet/>
      <dgm:spPr/>
      <dgm:t>
        <a:bodyPr/>
        <a:lstStyle/>
        <a:p>
          <a:r>
            <a:rPr lang="en-US" baseline="0" dirty="0"/>
            <a:t>Learned how to build CNN model to predict song according to facial expression.</a:t>
          </a:r>
          <a:endParaRPr lang="en-US" dirty="0"/>
        </a:p>
      </dgm:t>
    </dgm:pt>
    <dgm:pt modelId="{368B358C-7305-457D-BBBC-CE9EF2D1188A}" type="parTrans" cxnId="{8A1B0569-2D89-4811-B639-DC17494F2FFF}">
      <dgm:prSet/>
      <dgm:spPr/>
      <dgm:t>
        <a:bodyPr/>
        <a:lstStyle/>
        <a:p>
          <a:endParaRPr lang="en-US"/>
        </a:p>
      </dgm:t>
    </dgm:pt>
    <dgm:pt modelId="{A0E64945-798E-496C-BD00-49F972E86B06}" type="sibTrans" cxnId="{8A1B0569-2D89-4811-B639-DC17494F2FFF}">
      <dgm:prSet/>
      <dgm:spPr/>
      <dgm:t>
        <a:bodyPr/>
        <a:lstStyle/>
        <a:p>
          <a:endParaRPr lang="en-US"/>
        </a:p>
      </dgm:t>
    </dgm:pt>
    <dgm:pt modelId="{A5855EFE-D820-4786-939C-7880BE25AF58}" type="pres">
      <dgm:prSet presAssocID="{D196029C-558C-445F-8857-E28F76C7A354}" presName="root" presStyleCnt="0">
        <dgm:presLayoutVars>
          <dgm:dir/>
          <dgm:resizeHandles val="exact"/>
        </dgm:presLayoutVars>
      </dgm:prSet>
      <dgm:spPr/>
    </dgm:pt>
    <dgm:pt modelId="{83285116-31D5-4CDF-9CE6-793E3BC688C0}" type="pres">
      <dgm:prSet presAssocID="{0987BA91-B143-4213-986B-09DFEA678DD2}" presName="compNode" presStyleCnt="0"/>
      <dgm:spPr/>
    </dgm:pt>
    <dgm:pt modelId="{24944005-2324-46D7-9DF7-3419479384D3}" type="pres">
      <dgm:prSet presAssocID="{0987BA91-B143-4213-986B-09DFEA678DD2}" presName="bgRect" presStyleLbl="bgShp" presStyleIdx="0" presStyleCnt="3"/>
      <dgm:spPr/>
    </dgm:pt>
    <dgm:pt modelId="{C295376E-EE09-4B5A-A308-3B4C847E0CAA}" type="pres">
      <dgm:prSet presAssocID="{0987BA91-B143-4213-986B-09DFEA678D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0D9FCAEE-B3A5-434D-8261-D7DBFFD06D0A}" type="pres">
      <dgm:prSet presAssocID="{0987BA91-B143-4213-986B-09DFEA678DD2}" presName="spaceRect" presStyleCnt="0"/>
      <dgm:spPr/>
    </dgm:pt>
    <dgm:pt modelId="{02AE8A40-D6E8-44BB-B095-7A309BF322AA}" type="pres">
      <dgm:prSet presAssocID="{0987BA91-B143-4213-986B-09DFEA678DD2}" presName="parTx" presStyleLbl="revTx" presStyleIdx="0" presStyleCnt="3">
        <dgm:presLayoutVars>
          <dgm:chMax val="0"/>
          <dgm:chPref val="0"/>
        </dgm:presLayoutVars>
      </dgm:prSet>
      <dgm:spPr/>
    </dgm:pt>
    <dgm:pt modelId="{BCD9FE46-F574-4DEE-94D7-59A38001A72D}" type="pres">
      <dgm:prSet presAssocID="{9196E324-3362-4AF6-88CE-6FB68D1470CF}" presName="sibTrans" presStyleCnt="0"/>
      <dgm:spPr/>
    </dgm:pt>
    <dgm:pt modelId="{FCD5D3E9-3AB1-4C23-AC08-7F9AA6C8DF75}" type="pres">
      <dgm:prSet presAssocID="{30624461-5F22-4F3D-AA4B-8857BD6E866C}" presName="compNode" presStyleCnt="0"/>
      <dgm:spPr/>
    </dgm:pt>
    <dgm:pt modelId="{5BCF4B3B-6B52-456B-B372-AA33A0CDB203}" type="pres">
      <dgm:prSet presAssocID="{30624461-5F22-4F3D-AA4B-8857BD6E866C}" presName="bgRect" presStyleLbl="bgShp" presStyleIdx="1" presStyleCnt="3"/>
      <dgm:spPr/>
    </dgm:pt>
    <dgm:pt modelId="{1E644314-2E6B-45A2-A070-566923E405CA}" type="pres">
      <dgm:prSet presAssocID="{30624461-5F22-4F3D-AA4B-8857BD6E86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
        </a:ext>
      </dgm:extLst>
    </dgm:pt>
    <dgm:pt modelId="{37004F97-F573-42BD-846F-55DB0BF7315B}" type="pres">
      <dgm:prSet presAssocID="{30624461-5F22-4F3D-AA4B-8857BD6E866C}" presName="spaceRect" presStyleCnt="0"/>
      <dgm:spPr/>
    </dgm:pt>
    <dgm:pt modelId="{6AF88B9F-7E73-44B2-93E7-87FB6C2A33C1}" type="pres">
      <dgm:prSet presAssocID="{30624461-5F22-4F3D-AA4B-8857BD6E866C}" presName="parTx" presStyleLbl="revTx" presStyleIdx="1" presStyleCnt="3">
        <dgm:presLayoutVars>
          <dgm:chMax val="0"/>
          <dgm:chPref val="0"/>
        </dgm:presLayoutVars>
      </dgm:prSet>
      <dgm:spPr/>
    </dgm:pt>
    <dgm:pt modelId="{F9778868-A137-4F96-A118-7E28CC5C51E6}" type="pres">
      <dgm:prSet presAssocID="{4C185897-A5F8-44FB-99ED-71E8957D3BCD}" presName="sibTrans" presStyleCnt="0"/>
      <dgm:spPr/>
    </dgm:pt>
    <dgm:pt modelId="{4327062D-57EF-43FB-959D-34210D6D12D0}" type="pres">
      <dgm:prSet presAssocID="{0DE3B5A1-3A05-4DC5-B743-901DCD533219}" presName="compNode" presStyleCnt="0"/>
      <dgm:spPr/>
    </dgm:pt>
    <dgm:pt modelId="{F9F8F887-F10F-45E0-94AE-5EE2C3F9D061}" type="pres">
      <dgm:prSet presAssocID="{0DE3B5A1-3A05-4DC5-B743-901DCD533219}" presName="bgRect" presStyleLbl="bgShp" presStyleIdx="2" presStyleCnt="3"/>
      <dgm:spPr/>
    </dgm:pt>
    <dgm:pt modelId="{57BE136A-52C7-4A69-ABFB-F46F4D14563A}" type="pres">
      <dgm:prSet presAssocID="{0DE3B5A1-3A05-4DC5-B743-901DCD5332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ot"/>
        </a:ext>
      </dgm:extLst>
    </dgm:pt>
    <dgm:pt modelId="{CF5D9F9F-EBCB-49EE-8040-EEEDDC36D54E}" type="pres">
      <dgm:prSet presAssocID="{0DE3B5A1-3A05-4DC5-B743-901DCD533219}" presName="spaceRect" presStyleCnt="0"/>
      <dgm:spPr/>
    </dgm:pt>
    <dgm:pt modelId="{12FDD683-8253-4E2E-AEFF-D1E12E610B29}" type="pres">
      <dgm:prSet presAssocID="{0DE3B5A1-3A05-4DC5-B743-901DCD533219}" presName="parTx" presStyleLbl="revTx" presStyleIdx="2" presStyleCnt="3">
        <dgm:presLayoutVars>
          <dgm:chMax val="0"/>
          <dgm:chPref val="0"/>
        </dgm:presLayoutVars>
      </dgm:prSet>
      <dgm:spPr/>
    </dgm:pt>
  </dgm:ptLst>
  <dgm:cxnLst>
    <dgm:cxn modelId="{CC336F09-4AAA-4551-B16D-5E7DB080AB99}" type="presOf" srcId="{30624461-5F22-4F3D-AA4B-8857BD6E866C}" destId="{6AF88B9F-7E73-44B2-93E7-87FB6C2A33C1}" srcOrd="0" destOrd="0" presId="urn:microsoft.com/office/officeart/2018/2/layout/IconVerticalSolidList"/>
    <dgm:cxn modelId="{5F14183D-11A3-49AD-A69B-D11CBBC4A2D1}" srcId="{D196029C-558C-445F-8857-E28F76C7A354}" destId="{0987BA91-B143-4213-986B-09DFEA678DD2}" srcOrd="0" destOrd="0" parTransId="{9A90FD49-5D48-43F4-BD9A-ACB21C152410}" sibTransId="{9196E324-3362-4AF6-88CE-6FB68D1470CF}"/>
    <dgm:cxn modelId="{3932E35E-3D2F-4A6F-BD08-B3948527EFFF}" srcId="{D196029C-558C-445F-8857-E28F76C7A354}" destId="{30624461-5F22-4F3D-AA4B-8857BD6E866C}" srcOrd="1" destOrd="0" parTransId="{60E53DA2-9A2F-4F0F-BD61-845148142652}" sibTransId="{4C185897-A5F8-44FB-99ED-71E8957D3BCD}"/>
    <dgm:cxn modelId="{8A1B0569-2D89-4811-B639-DC17494F2FFF}" srcId="{D196029C-558C-445F-8857-E28F76C7A354}" destId="{0DE3B5A1-3A05-4DC5-B743-901DCD533219}" srcOrd="2" destOrd="0" parTransId="{368B358C-7305-457D-BBBC-CE9EF2D1188A}" sibTransId="{A0E64945-798E-496C-BD00-49F972E86B06}"/>
    <dgm:cxn modelId="{76A506B2-B63D-454A-9290-6EB2A029B759}" type="presOf" srcId="{0DE3B5A1-3A05-4DC5-B743-901DCD533219}" destId="{12FDD683-8253-4E2E-AEFF-D1E12E610B29}" srcOrd="0" destOrd="0" presId="urn:microsoft.com/office/officeart/2018/2/layout/IconVerticalSolidList"/>
    <dgm:cxn modelId="{166183BA-687F-4D69-9E5A-55111B1AD9D9}" type="presOf" srcId="{0987BA91-B143-4213-986B-09DFEA678DD2}" destId="{02AE8A40-D6E8-44BB-B095-7A309BF322AA}" srcOrd="0" destOrd="0" presId="urn:microsoft.com/office/officeart/2018/2/layout/IconVerticalSolidList"/>
    <dgm:cxn modelId="{99ABA9BC-33BF-477C-A30C-32D899B6052D}" type="presOf" srcId="{D196029C-558C-445F-8857-E28F76C7A354}" destId="{A5855EFE-D820-4786-939C-7880BE25AF58}" srcOrd="0" destOrd="0" presId="urn:microsoft.com/office/officeart/2018/2/layout/IconVerticalSolidList"/>
    <dgm:cxn modelId="{52688E56-FDA8-48C5-A4AE-9E21AF2DFDF5}" type="presParOf" srcId="{A5855EFE-D820-4786-939C-7880BE25AF58}" destId="{83285116-31D5-4CDF-9CE6-793E3BC688C0}" srcOrd="0" destOrd="0" presId="urn:microsoft.com/office/officeart/2018/2/layout/IconVerticalSolidList"/>
    <dgm:cxn modelId="{5245963A-AAC7-4E87-8172-9FB14AC818E7}" type="presParOf" srcId="{83285116-31D5-4CDF-9CE6-793E3BC688C0}" destId="{24944005-2324-46D7-9DF7-3419479384D3}" srcOrd="0" destOrd="0" presId="urn:microsoft.com/office/officeart/2018/2/layout/IconVerticalSolidList"/>
    <dgm:cxn modelId="{E31AB607-2B6D-4392-920D-1AA07773B604}" type="presParOf" srcId="{83285116-31D5-4CDF-9CE6-793E3BC688C0}" destId="{C295376E-EE09-4B5A-A308-3B4C847E0CAA}" srcOrd="1" destOrd="0" presId="urn:microsoft.com/office/officeart/2018/2/layout/IconVerticalSolidList"/>
    <dgm:cxn modelId="{152A72E9-E5B5-4084-BE64-629F59AF6D9F}" type="presParOf" srcId="{83285116-31D5-4CDF-9CE6-793E3BC688C0}" destId="{0D9FCAEE-B3A5-434D-8261-D7DBFFD06D0A}" srcOrd="2" destOrd="0" presId="urn:microsoft.com/office/officeart/2018/2/layout/IconVerticalSolidList"/>
    <dgm:cxn modelId="{FB3717C2-3ABB-4DCA-8BAA-C75CE909F9F2}" type="presParOf" srcId="{83285116-31D5-4CDF-9CE6-793E3BC688C0}" destId="{02AE8A40-D6E8-44BB-B095-7A309BF322AA}" srcOrd="3" destOrd="0" presId="urn:microsoft.com/office/officeart/2018/2/layout/IconVerticalSolidList"/>
    <dgm:cxn modelId="{89D05294-FA81-42A0-8CC0-6A4ACB035B0D}" type="presParOf" srcId="{A5855EFE-D820-4786-939C-7880BE25AF58}" destId="{BCD9FE46-F574-4DEE-94D7-59A38001A72D}" srcOrd="1" destOrd="0" presId="urn:microsoft.com/office/officeart/2018/2/layout/IconVerticalSolidList"/>
    <dgm:cxn modelId="{9638669E-DD5D-4505-831C-B3A2071C9936}" type="presParOf" srcId="{A5855EFE-D820-4786-939C-7880BE25AF58}" destId="{FCD5D3E9-3AB1-4C23-AC08-7F9AA6C8DF75}" srcOrd="2" destOrd="0" presId="urn:microsoft.com/office/officeart/2018/2/layout/IconVerticalSolidList"/>
    <dgm:cxn modelId="{B35681C8-68C7-4A7B-9EDD-1C9349C99B87}" type="presParOf" srcId="{FCD5D3E9-3AB1-4C23-AC08-7F9AA6C8DF75}" destId="{5BCF4B3B-6B52-456B-B372-AA33A0CDB203}" srcOrd="0" destOrd="0" presId="urn:microsoft.com/office/officeart/2018/2/layout/IconVerticalSolidList"/>
    <dgm:cxn modelId="{18619F35-98AC-437A-B95C-1280FEF5171A}" type="presParOf" srcId="{FCD5D3E9-3AB1-4C23-AC08-7F9AA6C8DF75}" destId="{1E644314-2E6B-45A2-A070-566923E405CA}" srcOrd="1" destOrd="0" presId="urn:microsoft.com/office/officeart/2018/2/layout/IconVerticalSolidList"/>
    <dgm:cxn modelId="{89762203-2E35-4E65-A54E-08EB0E80EED3}" type="presParOf" srcId="{FCD5D3E9-3AB1-4C23-AC08-7F9AA6C8DF75}" destId="{37004F97-F573-42BD-846F-55DB0BF7315B}" srcOrd="2" destOrd="0" presId="urn:microsoft.com/office/officeart/2018/2/layout/IconVerticalSolidList"/>
    <dgm:cxn modelId="{D27FFE1D-9B20-4F1E-A318-928613508EA5}" type="presParOf" srcId="{FCD5D3E9-3AB1-4C23-AC08-7F9AA6C8DF75}" destId="{6AF88B9F-7E73-44B2-93E7-87FB6C2A33C1}" srcOrd="3" destOrd="0" presId="urn:microsoft.com/office/officeart/2018/2/layout/IconVerticalSolidList"/>
    <dgm:cxn modelId="{CFF1B788-D0D3-4089-B474-D3A20B5C9809}" type="presParOf" srcId="{A5855EFE-D820-4786-939C-7880BE25AF58}" destId="{F9778868-A137-4F96-A118-7E28CC5C51E6}" srcOrd="3" destOrd="0" presId="urn:microsoft.com/office/officeart/2018/2/layout/IconVerticalSolidList"/>
    <dgm:cxn modelId="{4AD4706E-643A-4A31-A84D-C48F2F8DE51A}" type="presParOf" srcId="{A5855EFE-D820-4786-939C-7880BE25AF58}" destId="{4327062D-57EF-43FB-959D-34210D6D12D0}" srcOrd="4" destOrd="0" presId="urn:microsoft.com/office/officeart/2018/2/layout/IconVerticalSolidList"/>
    <dgm:cxn modelId="{C12A562C-D072-4F45-957D-66FCAD9B926E}" type="presParOf" srcId="{4327062D-57EF-43FB-959D-34210D6D12D0}" destId="{F9F8F887-F10F-45E0-94AE-5EE2C3F9D061}" srcOrd="0" destOrd="0" presId="urn:microsoft.com/office/officeart/2018/2/layout/IconVerticalSolidList"/>
    <dgm:cxn modelId="{5B582B84-0C0C-4FCA-A430-691044D6D8DD}" type="presParOf" srcId="{4327062D-57EF-43FB-959D-34210D6D12D0}" destId="{57BE136A-52C7-4A69-ABFB-F46F4D14563A}" srcOrd="1" destOrd="0" presId="urn:microsoft.com/office/officeart/2018/2/layout/IconVerticalSolidList"/>
    <dgm:cxn modelId="{F1C2A678-1655-460C-B0C3-A8222F50AC81}" type="presParOf" srcId="{4327062D-57EF-43FB-959D-34210D6D12D0}" destId="{CF5D9F9F-EBCB-49EE-8040-EEEDDC36D54E}" srcOrd="2" destOrd="0" presId="urn:microsoft.com/office/officeart/2018/2/layout/IconVerticalSolidList"/>
    <dgm:cxn modelId="{4815E919-E505-40A9-8E2C-2801A68416D0}" type="presParOf" srcId="{4327062D-57EF-43FB-959D-34210D6D12D0}" destId="{12FDD683-8253-4E2E-AEFF-D1E12E610B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F6DAD-7372-494A-9792-D4F7C323A4FD}">
      <dsp:nvSpPr>
        <dsp:cNvPr id="0" name=""/>
        <dsp:cNvSpPr/>
      </dsp:nvSpPr>
      <dsp:spPr>
        <a:xfrm>
          <a:off x="0" y="372059"/>
          <a:ext cx="6506304" cy="2375100"/>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dirty="0"/>
            <a:t>A facial recognition system is a computer application that can match a human face in a digital image or video frame using the facial features (face print)  present in the image or video.</a:t>
          </a:r>
          <a:endParaRPr lang="en-US" sz="2900" kern="1200" dirty="0"/>
        </a:p>
      </dsp:txBody>
      <dsp:txXfrm>
        <a:off x="115943" y="488002"/>
        <a:ext cx="6274418" cy="2143214"/>
      </dsp:txXfrm>
    </dsp:sp>
    <dsp:sp modelId="{B06F23DF-FBBB-544D-9200-CFA476852129}">
      <dsp:nvSpPr>
        <dsp:cNvPr id="0" name=""/>
        <dsp:cNvSpPr/>
      </dsp:nvSpPr>
      <dsp:spPr>
        <a:xfrm>
          <a:off x="0" y="2830680"/>
          <a:ext cx="6506304" cy="2375100"/>
        </a:xfrm>
        <a:prstGeom prst="roundRect">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dirty="0"/>
            <a:t>The process of detecting face, analyzing it, converting it into data and finding the similarity in the face structure is the main work of facial recognition system</a:t>
          </a:r>
          <a:endParaRPr lang="en-US" sz="2900" kern="1200" dirty="0"/>
        </a:p>
      </dsp:txBody>
      <dsp:txXfrm>
        <a:off x="115943" y="2946623"/>
        <a:ext cx="6274418" cy="2143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44005-2324-46D7-9DF7-3419479384D3}">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5376E-EE09-4B5A-A308-3B4C847E0CAA}">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2AE8A40-D6E8-44BB-B095-7A309BF322AA}">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dirty="0"/>
            <a:t>The system were initially not categorized properly as it was still learning.</a:t>
          </a:r>
          <a:endParaRPr lang="en-US" sz="2500" kern="1200" dirty="0"/>
        </a:p>
      </dsp:txBody>
      <dsp:txXfrm>
        <a:off x="1840237" y="680"/>
        <a:ext cx="4666066" cy="1593279"/>
      </dsp:txXfrm>
    </dsp:sp>
    <dsp:sp modelId="{5BCF4B3B-6B52-456B-B372-AA33A0CDB203}">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644314-2E6B-45A2-A070-566923E405CA}">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AF88B9F-7E73-44B2-93E7-87FB6C2A33C1}">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dirty="0"/>
            <a:t>However, after a while, the model began to iterate, and it  began learning.</a:t>
          </a:r>
          <a:endParaRPr lang="en-US" sz="2500" kern="1200" dirty="0"/>
        </a:p>
      </dsp:txBody>
      <dsp:txXfrm>
        <a:off x="1840237" y="1992280"/>
        <a:ext cx="4666066" cy="1593279"/>
      </dsp:txXfrm>
    </dsp:sp>
    <dsp:sp modelId="{F9F8F887-F10F-45E0-94AE-5EE2C3F9D061}">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BE136A-52C7-4A69-ABFB-F46F4D14563A}">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2FDD683-8253-4E2E-AEFF-D1E12E610B29}">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dirty="0"/>
            <a:t>Learned how to build CNN model to predict song according to facial expression.</a:t>
          </a:r>
          <a:endParaRPr lang="en-US" sz="2500" kern="1200" dirty="0"/>
        </a:p>
      </dsp:txBody>
      <dsp:txXfrm>
        <a:off x="1840237" y="3983879"/>
        <a:ext cx="4666066" cy="15932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C3074-3410-3041-82A3-DEC4EFAB9971}"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3750C-9C86-964F-A00E-593091A7F636}" type="slidenum">
              <a:rPr lang="en-US" smtClean="0"/>
              <a:t>‹#›</a:t>
            </a:fld>
            <a:endParaRPr lang="en-US"/>
          </a:p>
        </p:txBody>
      </p:sp>
    </p:spTree>
    <p:extLst>
      <p:ext uri="{BB962C8B-B14F-4D97-AF65-F5344CB8AC3E}">
        <p14:creationId xmlns:p14="http://schemas.microsoft.com/office/powerpoint/2010/main" val="287774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5b79a873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5b79a873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5b79a873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5b79a873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5fe2b5e0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5fe2b5e0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5b79a8735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5b79a873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5b79a87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5b79a87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Tic tac toe </a:t>
            </a:r>
            <a:r>
              <a:rPr lang="en">
                <a:solidFill>
                  <a:schemeClr val="dk1"/>
                </a:solidFill>
              </a:rPr>
              <a:t>i</a:t>
            </a:r>
            <a:r>
              <a:rPr lang="en">
                <a:solidFill>
                  <a:schemeClr val="dk1"/>
                </a:solidFill>
                <a:highlight>
                  <a:srgbClr val="FFFFFF"/>
                </a:highlight>
              </a:rPr>
              <a:t>s a paper-and-pencil game for two players, X and O, who take turns marking the spaces in a 3×3 grid</a:t>
            </a:r>
            <a:r>
              <a:rPr lang="en" sz="1050">
                <a:solidFill>
                  <a:srgbClr val="4D5156"/>
                </a:solidFill>
                <a:highlight>
                  <a:srgbClr val="FFFFFF"/>
                </a:highlight>
                <a:latin typeface="Roboto"/>
                <a:ea typeface="Roboto"/>
                <a:cs typeface="Roboto"/>
                <a:sym typeface="Roboto"/>
              </a:rPr>
              <a:t>. </a:t>
            </a:r>
            <a:r>
              <a:rPr lang="en"/>
              <a:t>We have 9 spaces where each player turn by turn can mark either o or cross respectively. </a:t>
            </a:r>
            <a:r>
              <a:rPr lang="en">
                <a:solidFill>
                  <a:schemeClr val="dk1"/>
                </a:solidFill>
                <a:highlight>
                  <a:srgbClr val="FFFFFF"/>
                </a:highlight>
              </a:rPr>
              <a:t>The player who succeeds in placing three of their marks in a diagonal, horizontal, or vertical row is the winner.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5b79a8735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5b79a8735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5b79a8735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5b79a8735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5b79a873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5b79a873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5b79a873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5b79a873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5b79a873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5b79a873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5fe2b5e0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5fe2b5e0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5b79a873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5b79a873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10083B6-E83F-2A42-98D5-86B81D76CBAA}" type="datetimeFigureOut">
              <a:rPr lang="en-US" smtClean="0"/>
              <a:t>12/6/21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866FF32-97C2-814C-AA29-A68415205FF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800359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083B6-E83F-2A42-98D5-86B81D76CBAA}"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6FF32-97C2-814C-AA29-A68415205FFC}" type="slidenum">
              <a:rPr lang="en-US" smtClean="0"/>
              <a:t>‹#›</a:t>
            </a:fld>
            <a:endParaRPr lang="en-US"/>
          </a:p>
        </p:txBody>
      </p:sp>
    </p:spTree>
    <p:extLst>
      <p:ext uri="{BB962C8B-B14F-4D97-AF65-F5344CB8AC3E}">
        <p14:creationId xmlns:p14="http://schemas.microsoft.com/office/powerpoint/2010/main" val="142957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083B6-E83F-2A42-98D5-86B81D76CBAA}"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6FF32-97C2-814C-AA29-A68415205FFC}" type="slidenum">
              <a:rPr lang="en-US" smtClean="0"/>
              <a:t>‹#›</a:t>
            </a:fld>
            <a:endParaRPr lang="en-US"/>
          </a:p>
        </p:txBody>
      </p:sp>
    </p:spTree>
    <p:extLst>
      <p:ext uri="{BB962C8B-B14F-4D97-AF65-F5344CB8AC3E}">
        <p14:creationId xmlns:p14="http://schemas.microsoft.com/office/powerpoint/2010/main" val="2152886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577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083B6-E83F-2A42-98D5-86B81D76CBAA}"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6FF32-97C2-814C-AA29-A68415205FFC}" type="slidenum">
              <a:rPr lang="en-US" smtClean="0"/>
              <a:t>‹#›</a:t>
            </a:fld>
            <a:endParaRPr lang="en-US"/>
          </a:p>
        </p:txBody>
      </p:sp>
    </p:spTree>
    <p:extLst>
      <p:ext uri="{BB962C8B-B14F-4D97-AF65-F5344CB8AC3E}">
        <p14:creationId xmlns:p14="http://schemas.microsoft.com/office/powerpoint/2010/main" val="52882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10083B6-E83F-2A42-98D5-86B81D76CBAA}" type="datetimeFigureOut">
              <a:rPr lang="en-US" smtClean="0"/>
              <a:t>12/6/21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866FF32-97C2-814C-AA29-A68415205FF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901610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0083B6-E83F-2A42-98D5-86B81D76CBAA}"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6FF32-97C2-814C-AA29-A68415205FFC}" type="slidenum">
              <a:rPr lang="en-US" smtClean="0"/>
              <a:t>‹#›</a:t>
            </a:fld>
            <a:endParaRPr lang="en-US"/>
          </a:p>
        </p:txBody>
      </p:sp>
    </p:spTree>
    <p:extLst>
      <p:ext uri="{BB962C8B-B14F-4D97-AF65-F5344CB8AC3E}">
        <p14:creationId xmlns:p14="http://schemas.microsoft.com/office/powerpoint/2010/main" val="270379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0083B6-E83F-2A42-98D5-86B81D76CBAA}" type="datetimeFigureOut">
              <a:rPr lang="en-US" smtClean="0"/>
              <a:t>12/6/21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6FF32-97C2-814C-AA29-A68415205FFC}" type="slidenum">
              <a:rPr lang="en-US" smtClean="0"/>
              <a:t>‹#›</a:t>
            </a:fld>
            <a:endParaRPr lang="en-US"/>
          </a:p>
        </p:txBody>
      </p:sp>
    </p:spTree>
    <p:extLst>
      <p:ext uri="{BB962C8B-B14F-4D97-AF65-F5344CB8AC3E}">
        <p14:creationId xmlns:p14="http://schemas.microsoft.com/office/powerpoint/2010/main" val="5617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0083B6-E83F-2A42-98D5-86B81D76CBAA}" type="datetimeFigureOut">
              <a:rPr lang="en-US" smtClean="0"/>
              <a:t>12/6/21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6FF32-97C2-814C-AA29-A68415205FFC}" type="slidenum">
              <a:rPr lang="en-US" smtClean="0"/>
              <a:t>‹#›</a:t>
            </a:fld>
            <a:endParaRPr lang="en-US"/>
          </a:p>
        </p:txBody>
      </p:sp>
    </p:spTree>
    <p:extLst>
      <p:ext uri="{BB962C8B-B14F-4D97-AF65-F5344CB8AC3E}">
        <p14:creationId xmlns:p14="http://schemas.microsoft.com/office/powerpoint/2010/main" val="85618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083B6-E83F-2A42-98D5-86B81D76CBAA}" type="datetimeFigureOut">
              <a:rPr lang="en-US" smtClean="0"/>
              <a:t>12/6/21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6FF32-97C2-814C-AA29-A68415205FFC}" type="slidenum">
              <a:rPr lang="en-US" smtClean="0"/>
              <a:t>‹#›</a:t>
            </a:fld>
            <a:endParaRPr lang="en-US"/>
          </a:p>
        </p:txBody>
      </p:sp>
    </p:spTree>
    <p:extLst>
      <p:ext uri="{BB962C8B-B14F-4D97-AF65-F5344CB8AC3E}">
        <p14:creationId xmlns:p14="http://schemas.microsoft.com/office/powerpoint/2010/main" val="134224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10083B6-E83F-2A42-98D5-86B81D76CBAA}" type="datetimeFigureOut">
              <a:rPr lang="en-US" smtClean="0"/>
              <a:t>12/6/21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866FF32-97C2-814C-AA29-A68415205FF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3260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10083B6-E83F-2A42-98D5-86B81D76CBAA}" type="datetimeFigureOut">
              <a:rPr lang="en-US" smtClean="0"/>
              <a:t>12/6/21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866FF32-97C2-814C-AA29-A68415205FF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014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10083B6-E83F-2A42-98D5-86B81D76CBAA}" type="datetimeFigureOut">
              <a:rPr lang="en-US" smtClean="0"/>
              <a:t>12/6/21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866FF32-97C2-814C-AA29-A68415205FF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92367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ai%C2%B3-theory-practice-business/reinforcement-learning-part-6-td-%CE%BB-q-learning-99cdfdf4e76a"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https://www.kaggle.com/msambare/fer2013" TargetMode="External"/><Relationship Id="rId4" Type="http://schemas.openxmlformats.org/officeDocument/2006/relationships/hyperlink" Target="https://towardsdatascience.com/face-recognition-for-beginners-a7a9bd5eb5c2"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3"/>
          <p:cNvSpPr txBox="1">
            <a:spLocks noGrp="1"/>
          </p:cNvSpPr>
          <p:nvPr>
            <p:ph type="subTitle" idx="1"/>
          </p:nvPr>
        </p:nvSpPr>
        <p:spPr>
          <a:xfrm>
            <a:off x="415600" y="3830669"/>
            <a:ext cx="11360800" cy="2128800"/>
          </a:xfrm>
          <a:prstGeom prst="rect">
            <a:avLst/>
          </a:prstGeom>
        </p:spPr>
        <p:txBody>
          <a:bodyPr spcFirstLastPara="1" vert="horz" wrap="square" lIns="121900" tIns="121900" rIns="121900" bIns="121900" rtlCol="0" anchor="t" anchorCtr="0">
            <a:normAutofit/>
          </a:bodyPr>
          <a:lstStyle/>
          <a:p>
            <a:pPr>
              <a:spcBef>
                <a:spcPts val="0"/>
              </a:spcBef>
            </a:pPr>
            <a:r>
              <a:rPr lang="en" sz="4217" dirty="0"/>
              <a:t>By: </a:t>
            </a:r>
            <a:r>
              <a:rPr lang="en" sz="4217" dirty="0" err="1"/>
              <a:t>Riz</a:t>
            </a:r>
            <a:r>
              <a:rPr lang="en" sz="4217" dirty="0"/>
              <a:t> </a:t>
            </a:r>
            <a:r>
              <a:rPr lang="en" sz="4217" dirty="0" err="1"/>
              <a:t>Amatya</a:t>
            </a:r>
            <a:endParaRPr sz="4217" dirty="0"/>
          </a:p>
          <a:p>
            <a:pPr>
              <a:spcBef>
                <a:spcPts val="0"/>
              </a:spcBef>
            </a:pPr>
            <a:r>
              <a:rPr lang="en" sz="4584" dirty="0"/>
              <a:t>Date: Dec 6, 2021</a:t>
            </a:r>
            <a:endParaRPr sz="4584" dirty="0"/>
          </a:p>
          <a:p>
            <a:pPr>
              <a:spcBef>
                <a:spcPts val="0"/>
              </a:spcBef>
            </a:pPr>
            <a:endParaRPr sz="5316" dirty="0"/>
          </a:p>
          <a:p>
            <a:pPr>
              <a:spcBef>
                <a:spcPts val="0"/>
              </a:spcBef>
            </a:pPr>
            <a:endParaRPr dirty="0"/>
          </a:p>
        </p:txBody>
      </p:sp>
      <p:sp>
        <p:nvSpPr>
          <p:cNvPr id="66" name="Google Shape;66;p13"/>
          <p:cNvSpPr txBox="1">
            <a:spLocks noGrp="1"/>
          </p:cNvSpPr>
          <p:nvPr>
            <p:ph type="ctrTitle"/>
          </p:nvPr>
        </p:nvSpPr>
        <p:spPr>
          <a:xfrm>
            <a:off x="1324000" y="1043233"/>
            <a:ext cx="9669600" cy="2564940"/>
          </a:xfrm>
          <a:prstGeom prst="rect">
            <a:avLst/>
          </a:prstGeom>
        </p:spPr>
        <p:txBody>
          <a:bodyPr spcFirstLastPara="1" vert="horz" wrap="square" lIns="121900" tIns="121900" rIns="121900" bIns="121900" rtlCol="0" anchor="b" anchorCtr="0">
            <a:noAutofit/>
          </a:bodyPr>
          <a:lstStyle/>
          <a:p>
            <a:pPr algn="just">
              <a:spcBef>
                <a:spcPts val="0"/>
              </a:spcBef>
              <a:buSzPts val="990"/>
            </a:pPr>
            <a:r>
              <a:rPr lang="en" sz="5012" dirty="0"/>
              <a:t>Facial Recognition System for Sound suggestion</a:t>
            </a:r>
            <a:endParaRPr sz="5012"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7872-2122-C442-949E-055F44BAC9C2}"/>
              </a:ext>
            </a:extLst>
          </p:cNvPr>
          <p:cNvSpPr>
            <a:spLocks noGrp="1"/>
          </p:cNvSpPr>
          <p:nvPr>
            <p:ph type="title"/>
          </p:nvPr>
        </p:nvSpPr>
        <p:spPr>
          <a:xfrm>
            <a:off x="831200" y="523793"/>
            <a:ext cx="11360800" cy="943200"/>
          </a:xfrm>
        </p:spPr>
        <p:txBody>
          <a:bodyPr/>
          <a:lstStyle/>
          <a:p>
            <a:r>
              <a:rPr lang="en-US" dirty="0"/>
              <a:t>Implementation Iteration Images of Compile</a:t>
            </a:r>
          </a:p>
        </p:txBody>
      </p:sp>
      <p:sp>
        <p:nvSpPr>
          <p:cNvPr id="3" name="Text Placeholder 2">
            <a:extLst>
              <a:ext uri="{FF2B5EF4-FFF2-40B4-BE49-F238E27FC236}">
                <a16:creationId xmlns:a16="http://schemas.microsoft.com/office/drawing/2014/main" id="{1AF630A5-B006-1547-8403-2D5C3E1F1AD8}"/>
              </a:ext>
            </a:extLst>
          </p:cNvPr>
          <p:cNvSpPr>
            <a:spLocks noGrp="1"/>
          </p:cNvSpPr>
          <p:nvPr>
            <p:ph type="body" idx="1"/>
          </p:nvPr>
        </p:nvSpPr>
        <p:spPr/>
        <p:txBody>
          <a:bodyPr/>
          <a:lstStyle/>
          <a:p>
            <a:endParaRPr lang="en-US" dirty="0"/>
          </a:p>
        </p:txBody>
      </p:sp>
      <p:pic>
        <p:nvPicPr>
          <p:cNvPr id="7" name="Picture 6" descr="A picture containing text, document, screenshot&#10;&#10;Description automatically generated">
            <a:extLst>
              <a:ext uri="{FF2B5EF4-FFF2-40B4-BE49-F238E27FC236}">
                <a16:creationId xmlns:a16="http://schemas.microsoft.com/office/drawing/2014/main" id="{7170C531-8152-934A-9FE7-F20E96155B74}"/>
              </a:ext>
            </a:extLst>
          </p:cNvPr>
          <p:cNvPicPr>
            <a:picLocks noChangeAspect="1"/>
          </p:cNvPicPr>
          <p:nvPr/>
        </p:nvPicPr>
        <p:blipFill>
          <a:blip r:embed="rId2"/>
          <a:stretch>
            <a:fillRect/>
          </a:stretch>
        </p:blipFill>
        <p:spPr>
          <a:xfrm>
            <a:off x="831200" y="1466994"/>
            <a:ext cx="10945200" cy="4867214"/>
          </a:xfrm>
          <a:prstGeom prst="rect">
            <a:avLst/>
          </a:prstGeom>
        </p:spPr>
      </p:pic>
    </p:spTree>
    <p:extLst>
      <p:ext uri="{BB962C8B-B14F-4D97-AF65-F5344CB8AC3E}">
        <p14:creationId xmlns:p14="http://schemas.microsoft.com/office/powerpoint/2010/main" val="292308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984011" y="431800"/>
            <a:ext cx="11360800" cy="943200"/>
          </a:xfrm>
          <a:prstGeom prst="rect">
            <a:avLst/>
          </a:prstGeom>
        </p:spPr>
        <p:txBody>
          <a:bodyPr spcFirstLastPara="1" vert="horz" wrap="square" lIns="121900" tIns="121900" rIns="121900" bIns="121900" rtlCol="0" anchor="t" anchorCtr="0">
            <a:normAutofit/>
          </a:bodyPr>
          <a:lstStyle/>
          <a:p>
            <a:r>
              <a:rPr lang="en"/>
              <a:t>Implementation Continue...</a:t>
            </a:r>
            <a:endParaRPr/>
          </a:p>
          <a:p>
            <a:endParaRPr/>
          </a:p>
        </p:txBody>
      </p:sp>
      <p:sp>
        <p:nvSpPr>
          <p:cNvPr id="111" name="Google Shape;111;p20"/>
          <p:cNvSpPr txBox="1">
            <a:spLocks noGrp="1"/>
          </p:cNvSpPr>
          <p:nvPr>
            <p:ph type="body" idx="1"/>
          </p:nvPr>
        </p:nvSpPr>
        <p:spPr>
          <a:xfrm>
            <a:off x="415600" y="1375000"/>
            <a:ext cx="11360800" cy="5296400"/>
          </a:xfrm>
          <a:prstGeom prst="rect">
            <a:avLst/>
          </a:prstGeom>
        </p:spPr>
        <p:txBody>
          <a:bodyPr spcFirstLastPara="1" vert="horz" wrap="square" lIns="121900" tIns="121900" rIns="121900" bIns="121900" rtlCol="0" anchor="t" anchorCtr="0">
            <a:normAutofit/>
          </a:bodyPr>
          <a:lstStyle/>
          <a:p>
            <a:pPr indent="-445758">
              <a:buSzPct val="100000"/>
            </a:pPr>
            <a:r>
              <a:rPr lang="en-US" dirty="0"/>
              <a:t>We will be serialize the model to JSON and save the model's weights in a hd5 file. </a:t>
            </a:r>
          </a:p>
          <a:p>
            <a:pPr indent="-445758">
              <a:buSzPct val="100000"/>
            </a:pPr>
            <a:r>
              <a:rPr lang="en" dirty="0"/>
              <a:t>This is the learning part of our model.</a:t>
            </a:r>
            <a:endParaRPr dirty="0"/>
          </a:p>
          <a:p>
            <a:pPr indent="-445758">
              <a:buSzPct val="100000"/>
            </a:pPr>
            <a:r>
              <a:rPr lang="en" dirty="0"/>
              <a:t>We also evaluate the loss and metric of the model. </a:t>
            </a:r>
          </a:p>
          <a:p>
            <a:pPr indent="-445758">
              <a:buSzPct val="100000"/>
            </a:pPr>
            <a:endParaRPr lang="en" dirty="0"/>
          </a:p>
          <a:p>
            <a:pPr indent="-445758">
              <a:buSzPct val="100000"/>
            </a:pPr>
            <a:endParaRPr lang="en" dirty="0"/>
          </a:p>
          <a:p>
            <a:pPr indent="-445758">
              <a:buSzPct val="100000"/>
            </a:pPr>
            <a:endParaRPr lang="en" dirty="0"/>
          </a:p>
          <a:p>
            <a:pPr indent="-445758">
              <a:buSzPct val="100000"/>
            </a:pPr>
            <a:endParaRPr lang="en" dirty="0"/>
          </a:p>
          <a:p>
            <a:pPr indent="-445758">
              <a:buSzPct val="100000"/>
            </a:pPr>
            <a:endParaRPr lang="en" dirty="0"/>
          </a:p>
          <a:p>
            <a:pPr indent="-445758">
              <a:buSzPct val="100000"/>
            </a:pPr>
            <a:r>
              <a:rPr lang="en" dirty="0"/>
              <a:t>Now we use the model for facial recognition such that the same model pr</a:t>
            </a:r>
            <a:r>
              <a:rPr lang="en-US" dirty="0" err="1"/>
              <a:t>oc</a:t>
            </a:r>
            <a:r>
              <a:rPr lang="en" dirty="0" err="1"/>
              <a:t>ess</a:t>
            </a:r>
            <a:r>
              <a:rPr lang="en" dirty="0"/>
              <a:t> doesn’t need to be repeated.</a:t>
            </a:r>
          </a:p>
          <a:p>
            <a:pPr indent="-445758">
              <a:buSzPct val="100000"/>
            </a:pPr>
            <a:endParaRPr lang="en" dirty="0"/>
          </a:p>
          <a:p>
            <a:pPr indent="-445758">
              <a:buSzPct val="100000"/>
            </a:pPr>
            <a:endParaRPr dirty="0"/>
          </a:p>
        </p:txBody>
      </p:sp>
      <p:pic>
        <p:nvPicPr>
          <p:cNvPr id="3" name="Picture 2">
            <a:extLst>
              <a:ext uri="{FF2B5EF4-FFF2-40B4-BE49-F238E27FC236}">
                <a16:creationId xmlns:a16="http://schemas.microsoft.com/office/drawing/2014/main" id="{F9E41B28-75B6-CF4A-A6EA-D1EA3A561D2F}"/>
              </a:ext>
            </a:extLst>
          </p:cNvPr>
          <p:cNvPicPr>
            <a:picLocks noChangeAspect="1"/>
          </p:cNvPicPr>
          <p:nvPr/>
        </p:nvPicPr>
        <p:blipFill>
          <a:blip r:embed="rId3"/>
          <a:stretch>
            <a:fillRect/>
          </a:stretch>
        </p:blipFill>
        <p:spPr>
          <a:xfrm>
            <a:off x="984010" y="2869088"/>
            <a:ext cx="11082094" cy="1194911"/>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EB29588B-E9AD-AC49-87DA-EC6384907F05}"/>
              </a:ext>
            </a:extLst>
          </p:cNvPr>
          <p:cNvPicPr>
            <a:picLocks noChangeAspect="1"/>
          </p:cNvPicPr>
          <p:nvPr/>
        </p:nvPicPr>
        <p:blipFill>
          <a:blip r:embed="rId4"/>
          <a:stretch>
            <a:fillRect/>
          </a:stretch>
        </p:blipFill>
        <p:spPr>
          <a:xfrm>
            <a:off x="866861" y="4650037"/>
            <a:ext cx="10909539" cy="1816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831200" y="494513"/>
            <a:ext cx="11360800" cy="943200"/>
          </a:xfrm>
          <a:prstGeom prst="rect">
            <a:avLst/>
          </a:prstGeom>
        </p:spPr>
        <p:txBody>
          <a:bodyPr spcFirstLastPara="1" vert="horz" wrap="square" lIns="121900" tIns="121900" rIns="121900" bIns="121900" rtlCol="0" anchor="t" anchorCtr="0">
            <a:normAutofit/>
          </a:bodyPr>
          <a:lstStyle/>
          <a:p>
            <a:r>
              <a:rPr lang="en" dirty="0"/>
              <a:t>Evaluation And Result</a:t>
            </a:r>
            <a:endParaRPr dirty="0"/>
          </a:p>
        </p:txBody>
      </p:sp>
      <p:sp>
        <p:nvSpPr>
          <p:cNvPr id="117" name="Google Shape;117;p21"/>
          <p:cNvSpPr txBox="1">
            <a:spLocks noGrp="1"/>
          </p:cNvSpPr>
          <p:nvPr>
            <p:ph type="body" idx="1"/>
          </p:nvPr>
        </p:nvSpPr>
        <p:spPr>
          <a:xfrm>
            <a:off x="415600" y="1688433"/>
            <a:ext cx="11360800" cy="4403600"/>
          </a:xfrm>
          <a:prstGeom prst="rect">
            <a:avLst/>
          </a:prstGeom>
        </p:spPr>
        <p:txBody>
          <a:bodyPr spcFirstLastPara="1" vert="horz" wrap="square" lIns="121900" tIns="121900" rIns="121900" bIns="121900" rtlCol="0" anchor="t" anchorCtr="0">
            <a:normAutofit/>
          </a:bodyPr>
          <a:lstStyle/>
          <a:p>
            <a:r>
              <a:rPr lang="en" dirty="0"/>
              <a:t>We did 30 iteration to our dataset: </a:t>
            </a:r>
          </a:p>
          <a:p>
            <a:pPr lvl="1"/>
            <a:r>
              <a:rPr lang="en" dirty="0"/>
              <a:t>So after each iteration the accuracy improved and our model was create to analyze images</a:t>
            </a:r>
            <a:endParaRPr dirty="0"/>
          </a:p>
          <a:p>
            <a:r>
              <a:rPr lang="en" dirty="0"/>
              <a:t>So after the model as save we just called the model and use it for prediction of the image given to it.</a:t>
            </a:r>
          </a:p>
          <a:p>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88BEAA1C-8C9C-A943-BC43-423A58D79B12}"/>
              </a:ext>
            </a:extLst>
          </p:cNvPr>
          <p:cNvSpPr>
            <a:spLocks noGrp="1"/>
          </p:cNvSpPr>
          <p:nvPr>
            <p:ph type="title"/>
          </p:nvPr>
        </p:nvSpPr>
        <p:spPr>
          <a:xfrm>
            <a:off x="1617260" y="1576316"/>
            <a:ext cx="3991689" cy="2310364"/>
          </a:xfrm>
        </p:spPr>
        <p:txBody>
          <a:bodyPr vert="horz" lIns="91440" tIns="45720" rIns="91440" bIns="45720" rtlCol="0" anchor="b">
            <a:normAutofit/>
          </a:bodyPr>
          <a:lstStyle/>
          <a:p>
            <a:pPr algn="ctr">
              <a:spcBef>
                <a:spcPct val="0"/>
              </a:spcBef>
            </a:pPr>
            <a:r>
              <a:rPr lang="en-US" sz="5400" cap="all"/>
              <a:t>Result</a:t>
            </a:r>
          </a:p>
        </p:txBody>
      </p:sp>
      <p:pic>
        <p:nvPicPr>
          <p:cNvPr id="5" name="Picture 4" descr="Graphical user interface, text, application, email&#10;&#10;Description automatically generated">
            <a:extLst>
              <a:ext uri="{FF2B5EF4-FFF2-40B4-BE49-F238E27FC236}">
                <a16:creationId xmlns:a16="http://schemas.microsoft.com/office/drawing/2014/main" id="{7427EAF9-D081-834F-ADE0-FAFDE34619C9}"/>
              </a:ext>
            </a:extLst>
          </p:cNvPr>
          <p:cNvPicPr>
            <a:picLocks noChangeAspect="1"/>
          </p:cNvPicPr>
          <p:nvPr/>
        </p:nvPicPr>
        <p:blipFill rotWithShape="1">
          <a:blip r:embed="rId2"/>
          <a:srcRect r="31591" b="-1"/>
          <a:stretch/>
        </p:blipFill>
        <p:spPr>
          <a:xfrm>
            <a:off x="6096000" y="10"/>
            <a:ext cx="6092823" cy="6857990"/>
          </a:xfrm>
          <a:prstGeom prst="rect">
            <a:avLst/>
          </a:prstGeom>
          <a:ln>
            <a:noFill/>
          </a:ln>
          <a:effectLst/>
        </p:spPr>
      </p:pic>
      <p:sp>
        <p:nvSpPr>
          <p:cNvPr id="3" name="Text Placeholder 2">
            <a:extLst>
              <a:ext uri="{FF2B5EF4-FFF2-40B4-BE49-F238E27FC236}">
                <a16:creationId xmlns:a16="http://schemas.microsoft.com/office/drawing/2014/main" id="{80B7E319-C6F7-4543-ABBE-63489DF7F7E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7017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F052-99D8-ED43-B081-A468ED2128AF}"/>
              </a:ext>
            </a:extLst>
          </p:cNvPr>
          <p:cNvSpPr>
            <a:spLocks noGrp="1"/>
          </p:cNvSpPr>
          <p:nvPr>
            <p:ph type="title"/>
          </p:nvPr>
        </p:nvSpPr>
        <p:spPr>
          <a:xfrm>
            <a:off x="831200" y="543671"/>
            <a:ext cx="11360800" cy="943200"/>
          </a:xfrm>
        </p:spPr>
        <p:txBody>
          <a:bodyPr/>
          <a:lstStyle/>
          <a:p>
            <a:r>
              <a:rPr lang="en-US" dirty="0"/>
              <a:t>Result ..</a:t>
            </a:r>
          </a:p>
        </p:txBody>
      </p:sp>
      <p:sp>
        <p:nvSpPr>
          <p:cNvPr id="3" name="Text Placeholder 2">
            <a:extLst>
              <a:ext uri="{FF2B5EF4-FFF2-40B4-BE49-F238E27FC236}">
                <a16:creationId xmlns:a16="http://schemas.microsoft.com/office/drawing/2014/main" id="{016C4ADC-F5A9-3F4F-AD78-2FB05C42EE3D}"/>
              </a:ext>
            </a:extLst>
          </p:cNvPr>
          <p:cNvSpPr>
            <a:spLocks noGrp="1"/>
          </p:cNvSpPr>
          <p:nvPr>
            <p:ph type="body" idx="1"/>
          </p:nvPr>
        </p:nvSpPr>
        <p:spPr>
          <a:xfrm>
            <a:off x="831200" y="1330625"/>
            <a:ext cx="11360800" cy="4403600"/>
          </a:xfrm>
        </p:spPr>
        <p:txBody>
          <a:bodyPr/>
          <a:lstStyle/>
          <a:p>
            <a:r>
              <a:rPr lang="en-US" dirty="0"/>
              <a:t>Now we play song according to the facial recognition predicted</a:t>
            </a:r>
          </a:p>
          <a:p>
            <a:endParaRPr lang="en-US" dirty="0"/>
          </a:p>
        </p:txBody>
      </p:sp>
      <p:pic>
        <p:nvPicPr>
          <p:cNvPr id="5" name="Picture 4" descr="A picture containing text&#10;&#10;Description automatically generated">
            <a:extLst>
              <a:ext uri="{FF2B5EF4-FFF2-40B4-BE49-F238E27FC236}">
                <a16:creationId xmlns:a16="http://schemas.microsoft.com/office/drawing/2014/main" id="{F88E1D26-B10F-B145-8E98-30F5A8FFDDFA}"/>
              </a:ext>
            </a:extLst>
          </p:cNvPr>
          <p:cNvPicPr>
            <a:picLocks noChangeAspect="1"/>
          </p:cNvPicPr>
          <p:nvPr/>
        </p:nvPicPr>
        <p:blipFill>
          <a:blip r:embed="rId2"/>
          <a:stretch>
            <a:fillRect/>
          </a:stretch>
        </p:blipFill>
        <p:spPr>
          <a:xfrm>
            <a:off x="771200" y="1788125"/>
            <a:ext cx="11480800" cy="2095500"/>
          </a:xfrm>
          <a:prstGeom prst="rect">
            <a:avLst/>
          </a:prstGeom>
        </p:spPr>
      </p:pic>
      <p:pic>
        <p:nvPicPr>
          <p:cNvPr id="7" name="Picture 6">
            <a:extLst>
              <a:ext uri="{FF2B5EF4-FFF2-40B4-BE49-F238E27FC236}">
                <a16:creationId xmlns:a16="http://schemas.microsoft.com/office/drawing/2014/main" id="{CE607BCE-B7CF-9641-8798-4EBC133131B9}"/>
              </a:ext>
            </a:extLst>
          </p:cNvPr>
          <p:cNvPicPr>
            <a:picLocks noChangeAspect="1"/>
          </p:cNvPicPr>
          <p:nvPr/>
        </p:nvPicPr>
        <p:blipFill>
          <a:blip r:embed="rId3"/>
          <a:stretch>
            <a:fillRect/>
          </a:stretch>
        </p:blipFill>
        <p:spPr>
          <a:xfrm>
            <a:off x="831200" y="4393399"/>
            <a:ext cx="10972800" cy="831051"/>
          </a:xfrm>
          <a:prstGeom prst="rect">
            <a:avLst/>
          </a:prstGeom>
        </p:spPr>
      </p:pic>
    </p:spTree>
    <p:extLst>
      <p:ext uri="{BB962C8B-B14F-4D97-AF65-F5344CB8AC3E}">
        <p14:creationId xmlns:p14="http://schemas.microsoft.com/office/powerpoint/2010/main" val="289357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9"/>
        <p:cNvGrpSpPr/>
        <p:nvPr/>
      </p:nvGrpSpPr>
      <p:grpSpPr>
        <a:xfrm>
          <a:off x="0" y="0"/>
          <a:ext cx="0" cy="0"/>
          <a:chOff x="0" y="0"/>
          <a:chExt cx="0" cy="0"/>
        </a:xfrm>
      </p:grpSpPr>
      <p:sp>
        <p:nvSpPr>
          <p:cNvPr id="93" name="Rectangle 92">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5" name="Rectangle 94">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150;p26"/>
          <p:cNvSpPr txBox="1">
            <a:spLocks noGrp="1"/>
          </p:cNvSpPr>
          <p:nvPr>
            <p:ph type="title"/>
          </p:nvPr>
        </p:nvSpPr>
        <p:spPr>
          <a:xfrm>
            <a:off x="640080" y="639704"/>
            <a:ext cx="3299579" cy="5577840"/>
          </a:xfrm>
          <a:prstGeom prst="rect">
            <a:avLst/>
          </a:prstGeom>
        </p:spPr>
        <p:txBody>
          <a:bodyPr spcFirstLastPara="1" vert="horz" lIns="91440" tIns="45720" rIns="91440" bIns="45720" rtlCol="0" anchor="ctr" anchorCtr="0">
            <a:normAutofit/>
          </a:bodyPr>
          <a:lstStyle/>
          <a:p>
            <a:pPr algn="ctr">
              <a:spcBef>
                <a:spcPct val="0"/>
              </a:spcBef>
            </a:pPr>
            <a:r>
              <a:rPr lang="en-US"/>
              <a:t>Conclusion</a:t>
            </a:r>
          </a:p>
        </p:txBody>
      </p:sp>
      <p:graphicFrame>
        <p:nvGraphicFramePr>
          <p:cNvPr id="153" name="Google Shape;151;p26">
            <a:extLst>
              <a:ext uri="{FF2B5EF4-FFF2-40B4-BE49-F238E27FC236}">
                <a16:creationId xmlns:a16="http://schemas.microsoft.com/office/drawing/2014/main" id="{58A92422-C760-4D61-950A-05B2D95C8040}"/>
              </a:ext>
            </a:extLst>
          </p:cNvPr>
          <p:cNvGraphicFramePr/>
          <p:nvPr>
            <p:extLst>
              <p:ext uri="{D42A27DB-BD31-4B8C-83A1-F6EECF244321}">
                <p14:modId xmlns:p14="http://schemas.microsoft.com/office/powerpoint/2010/main" val="1066127043"/>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020907" y="719475"/>
            <a:ext cx="11360800" cy="943200"/>
          </a:xfrm>
          <a:prstGeom prst="rect">
            <a:avLst/>
          </a:prstGeom>
        </p:spPr>
        <p:txBody>
          <a:bodyPr spcFirstLastPara="1" vert="horz" wrap="square" lIns="121900" tIns="121900" rIns="121900" bIns="121900" rtlCol="0" anchor="t" anchorCtr="0">
            <a:normAutofit/>
          </a:bodyPr>
          <a:lstStyle/>
          <a:p>
            <a:r>
              <a:rPr lang="en" dirty="0"/>
              <a:t>References</a:t>
            </a:r>
            <a:endParaRPr dirty="0"/>
          </a:p>
        </p:txBody>
      </p:sp>
      <p:sp>
        <p:nvSpPr>
          <p:cNvPr id="157" name="Google Shape;157;p27"/>
          <p:cNvSpPr txBox="1">
            <a:spLocks noGrp="1"/>
          </p:cNvSpPr>
          <p:nvPr>
            <p:ph type="body" idx="1"/>
          </p:nvPr>
        </p:nvSpPr>
        <p:spPr>
          <a:xfrm>
            <a:off x="831200" y="1662675"/>
            <a:ext cx="11360800" cy="4403600"/>
          </a:xfrm>
          <a:prstGeom prst="rect">
            <a:avLst/>
          </a:prstGeom>
        </p:spPr>
        <p:txBody>
          <a:bodyPr spcFirstLastPara="1" vert="horz" wrap="square" lIns="121900" tIns="121900" rIns="121900" bIns="121900" rtlCol="0" anchor="t" anchorCtr="0">
            <a:normAutofit/>
          </a:bodyPr>
          <a:lstStyle/>
          <a:p>
            <a:endParaRPr lang="en" u="sng" dirty="0">
              <a:solidFill>
                <a:schemeClr val="hlink"/>
              </a:solidFill>
              <a:hlinkClick r:id="rId3"/>
            </a:endParaRPr>
          </a:p>
          <a:p>
            <a:r>
              <a:rPr lang="en-US" u="sng" dirty="0">
                <a:solidFill>
                  <a:schemeClr val="hlink"/>
                </a:solidFill>
                <a:hlinkClick r:id="rId3"/>
              </a:rPr>
              <a:t>https://journals.plos.org/plosone/article?id=10.1371/journal.pone.0242269</a:t>
            </a:r>
            <a:endParaRPr lang="en" u="sng" dirty="0">
              <a:solidFill>
                <a:schemeClr val="hlink"/>
              </a:solidFill>
              <a:hlinkClick r:id="rId3"/>
            </a:endParaRPr>
          </a:p>
          <a:p>
            <a:r>
              <a:rPr lang="en-US" u="sng" dirty="0">
                <a:solidFill>
                  <a:schemeClr val="hlink"/>
                </a:solidFill>
                <a:hlinkClick r:id="rId4"/>
              </a:rPr>
              <a:t>https://towardsdatascience.com/face-recognition-for-beginners-a7a9bd5eb5c2</a:t>
            </a:r>
            <a:endParaRPr lang="en-US" u="sng" dirty="0">
              <a:solidFill>
                <a:schemeClr val="hlink"/>
              </a:solidFill>
            </a:endParaRPr>
          </a:p>
          <a:p>
            <a:r>
              <a:rPr lang="en-US" dirty="0">
                <a:hlinkClick r:id="rId5"/>
              </a:rPr>
              <a:t>https://</a:t>
            </a:r>
            <a:r>
              <a:rPr lang="en-US" dirty="0" err="1">
                <a:hlinkClick r:id="rId5"/>
              </a:rPr>
              <a:t>www.kaggle.com</a:t>
            </a:r>
            <a:r>
              <a:rPr lang="en-US" dirty="0">
                <a:hlinkClick r:id="rId5"/>
              </a:rPr>
              <a:t>/</a:t>
            </a:r>
            <a:r>
              <a:rPr lang="en-US" dirty="0" err="1">
                <a:hlinkClick r:id="rId5"/>
              </a:rPr>
              <a:t>msambare</a:t>
            </a:r>
            <a:r>
              <a:rPr lang="en-US" dirty="0">
                <a:hlinkClick r:id="rId5"/>
              </a:rPr>
              <a:t>/fer2013</a:t>
            </a:r>
            <a:endParaRPr dirty="0"/>
          </a:p>
          <a:p>
            <a:pPr marL="0" indent="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281133" y="2291400"/>
            <a:ext cx="11360800" cy="2275200"/>
          </a:xfrm>
          <a:prstGeom prst="rect">
            <a:avLst/>
          </a:prstGeom>
        </p:spPr>
        <p:txBody>
          <a:bodyPr spcFirstLastPara="1" vert="horz" wrap="square" lIns="121900" tIns="121900" rIns="121900" bIns="121900" rtlCol="0" anchor="t" anchorCtr="0">
            <a:normAutofit/>
          </a:bodyPr>
          <a:lstStyle/>
          <a:p>
            <a:pPr algn="ctr"/>
            <a:r>
              <a:rPr lang="en" sz="8266"/>
              <a:t>THANK YOU!!!</a:t>
            </a:r>
            <a:endParaRPr sz="8266"/>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sp>
        <p:nvSpPr>
          <p:cNvPr id="79" name="Rectangle 78">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1" name="Rectangle 80">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4"/>
          <p:cNvSpPr txBox="1">
            <a:spLocks noGrp="1"/>
          </p:cNvSpPr>
          <p:nvPr>
            <p:ph type="title"/>
          </p:nvPr>
        </p:nvSpPr>
        <p:spPr>
          <a:xfrm>
            <a:off x="640080" y="639704"/>
            <a:ext cx="3299579" cy="5577840"/>
          </a:xfrm>
          <a:prstGeom prst="rect">
            <a:avLst/>
          </a:prstGeom>
        </p:spPr>
        <p:txBody>
          <a:bodyPr spcFirstLastPara="1" vert="horz" lIns="91440" tIns="45720" rIns="91440" bIns="45720" rtlCol="0" anchor="ctr" anchorCtr="0">
            <a:normAutofit/>
          </a:bodyPr>
          <a:lstStyle/>
          <a:p>
            <a:pPr algn="ctr">
              <a:spcBef>
                <a:spcPct val="0"/>
              </a:spcBef>
            </a:pPr>
            <a:r>
              <a:rPr lang="en-US"/>
              <a:t>Introduction To Facial Recognition System</a:t>
            </a:r>
          </a:p>
        </p:txBody>
      </p:sp>
      <p:graphicFrame>
        <p:nvGraphicFramePr>
          <p:cNvPr id="75" name="Google Shape;73;p14">
            <a:extLst>
              <a:ext uri="{FF2B5EF4-FFF2-40B4-BE49-F238E27FC236}">
                <a16:creationId xmlns:a16="http://schemas.microsoft.com/office/drawing/2014/main" id="{DA6F91B8-391C-436D-9BF1-45CFE31C7D18}"/>
              </a:ext>
            </a:extLst>
          </p:cNvPr>
          <p:cNvGraphicFramePr/>
          <p:nvPr>
            <p:extLst>
              <p:ext uri="{D42A27DB-BD31-4B8C-83A1-F6EECF244321}">
                <p14:modId xmlns:p14="http://schemas.microsoft.com/office/powerpoint/2010/main" val="226021611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1071583" y="543671"/>
            <a:ext cx="11360800" cy="943200"/>
          </a:xfrm>
          <a:prstGeom prst="rect">
            <a:avLst/>
          </a:prstGeom>
        </p:spPr>
        <p:txBody>
          <a:bodyPr spcFirstLastPara="1" vert="horz" wrap="square" lIns="121900" tIns="121900" rIns="121900" bIns="121900" rtlCol="0" anchor="t" anchorCtr="0">
            <a:normAutofit/>
          </a:bodyPr>
          <a:lstStyle/>
          <a:p>
            <a:r>
              <a:rPr lang="en" dirty="0"/>
              <a:t>Objectives</a:t>
            </a:r>
            <a:endParaRPr dirty="0"/>
          </a:p>
        </p:txBody>
      </p:sp>
      <p:sp>
        <p:nvSpPr>
          <p:cNvPr id="80" name="Google Shape;80;p15"/>
          <p:cNvSpPr txBox="1">
            <a:spLocks noGrp="1"/>
          </p:cNvSpPr>
          <p:nvPr>
            <p:ph type="body" idx="1"/>
          </p:nvPr>
        </p:nvSpPr>
        <p:spPr>
          <a:xfrm>
            <a:off x="753531" y="1579103"/>
            <a:ext cx="11360800" cy="4403600"/>
          </a:xfrm>
          <a:prstGeom prst="rect">
            <a:avLst/>
          </a:prstGeom>
        </p:spPr>
        <p:txBody>
          <a:bodyPr spcFirstLastPara="1" vert="horz" wrap="square" lIns="121900" tIns="121900" rIns="121900" bIns="121900" rtlCol="0" anchor="t" anchorCtr="0">
            <a:normAutofit/>
          </a:bodyPr>
          <a:lstStyle/>
          <a:p>
            <a:r>
              <a:rPr lang="en" dirty="0"/>
              <a:t>In this project, facial recognition system will be trained to recognize facial features.</a:t>
            </a:r>
            <a:endParaRPr dirty="0"/>
          </a:p>
          <a:p>
            <a:r>
              <a:rPr lang="en" dirty="0"/>
              <a:t>Will be using </a:t>
            </a:r>
            <a:r>
              <a:rPr lang="en-US" dirty="0"/>
              <a:t>VGG16 (Very Deep Convolutional Networks for Large-Scale Image Recognition) which is Convolutional Network for Classification and Detection for training the dataset.</a:t>
            </a:r>
          </a:p>
          <a:p>
            <a:r>
              <a:rPr lang="en" dirty="0"/>
              <a:t>Agent will learn using CNN, in which the system remembers which action he performed in each state so that the next time he experiences the same state, he will recognize the features of the face.</a:t>
            </a:r>
            <a:endParaRPr dirty="0"/>
          </a:p>
          <a:p>
            <a:r>
              <a:rPr lang="en" dirty="0"/>
              <a:t>Main objective of the project is to train the agent to learn the strategy to recognize facial features (</a:t>
            </a:r>
            <a:r>
              <a:rPr lang="en-US" dirty="0"/>
              <a:t>surprise, happy, neutral, angry, disgust and fear images</a:t>
            </a:r>
            <a:r>
              <a:rPr lang="en" dirty="0"/>
              <a:t>) and suggest songs accordingly.</a:t>
            </a:r>
            <a:endParaRPr dirty="0"/>
          </a:p>
          <a:p>
            <a:r>
              <a:rPr lang="en" dirty="0"/>
              <a:t>Out of pictures given played, CNN model  should be able to detect facial expression in most of the cases.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42374" y="563549"/>
            <a:ext cx="11360800" cy="943200"/>
          </a:xfrm>
          <a:prstGeom prst="rect">
            <a:avLst/>
          </a:prstGeom>
        </p:spPr>
        <p:txBody>
          <a:bodyPr spcFirstLastPara="1" vert="horz" wrap="square" lIns="121900" tIns="121900" rIns="121900" bIns="121900" rtlCol="0" anchor="t" anchorCtr="0">
            <a:normAutofit/>
          </a:bodyPr>
          <a:lstStyle/>
          <a:p>
            <a:r>
              <a:rPr lang="en" dirty="0"/>
              <a:t>Approach</a:t>
            </a:r>
            <a:endParaRPr dirty="0"/>
          </a:p>
        </p:txBody>
      </p:sp>
      <p:sp>
        <p:nvSpPr>
          <p:cNvPr id="86" name="Google Shape;86;p16"/>
          <p:cNvSpPr txBox="1">
            <a:spLocks noGrp="1"/>
          </p:cNvSpPr>
          <p:nvPr>
            <p:ph type="body" idx="1"/>
          </p:nvPr>
        </p:nvSpPr>
        <p:spPr>
          <a:xfrm>
            <a:off x="942374" y="1868556"/>
            <a:ext cx="11360800" cy="4223325"/>
          </a:xfrm>
          <a:prstGeom prst="rect">
            <a:avLst/>
          </a:prstGeom>
        </p:spPr>
        <p:txBody>
          <a:bodyPr spcFirstLastPara="1" vert="horz" wrap="square" lIns="121900" tIns="121900" rIns="121900" bIns="121900" rtlCol="0" anchor="t" anchorCtr="0">
            <a:noAutofit/>
          </a:bodyPr>
          <a:lstStyle/>
          <a:p>
            <a:pPr indent="-445758">
              <a:lnSpc>
                <a:spcPct val="95000"/>
              </a:lnSpc>
              <a:buClr>
                <a:srgbClr val="666666"/>
              </a:buClr>
              <a:buSzPts val="1665"/>
              <a:buFont typeface="Proxima Nova"/>
              <a:buChar char="●"/>
            </a:pPr>
            <a:r>
              <a:rPr lang="en" sz="2609" dirty="0">
                <a:solidFill>
                  <a:srgbClr val="666666"/>
                </a:solidFill>
                <a:latin typeface="Proxima Nova"/>
                <a:ea typeface="Proxima Nova"/>
                <a:cs typeface="Proxima Nova"/>
                <a:sym typeface="Proxima Nova"/>
              </a:rPr>
              <a:t>Tools</a:t>
            </a:r>
            <a:r>
              <a:rPr lang="en" sz="2487" dirty="0">
                <a:solidFill>
                  <a:srgbClr val="666666"/>
                </a:solidFill>
                <a:latin typeface="Proxima Nova"/>
                <a:ea typeface="Proxima Nova"/>
                <a:cs typeface="Proxima Nova"/>
                <a:sym typeface="Proxima Nova"/>
              </a:rPr>
              <a:t> :</a:t>
            </a:r>
            <a:endParaRPr sz="2487" dirty="0">
              <a:solidFill>
                <a:srgbClr val="666666"/>
              </a:solidFill>
              <a:latin typeface="Proxima Nova"/>
              <a:ea typeface="Proxima Nova"/>
              <a:cs typeface="Proxima Nova"/>
              <a:sym typeface="Proxima Nova"/>
            </a:endParaRPr>
          </a:p>
          <a:p>
            <a:pPr lvl="1" indent="-447029">
              <a:lnSpc>
                <a:spcPct val="95000"/>
              </a:lnSpc>
              <a:buClr>
                <a:srgbClr val="666666"/>
              </a:buClr>
              <a:buSzPts val="1680"/>
              <a:buFont typeface="Proxima Nova"/>
              <a:buChar char="○"/>
            </a:pPr>
            <a:r>
              <a:rPr lang="en" sz="2239" dirty="0">
                <a:solidFill>
                  <a:srgbClr val="666666"/>
                </a:solidFill>
                <a:latin typeface="Proxima Nova"/>
                <a:ea typeface="Proxima Nova"/>
                <a:cs typeface="Proxima Nova"/>
                <a:sym typeface="Proxima Nova"/>
              </a:rPr>
              <a:t>Python 3.8</a:t>
            </a:r>
            <a:endParaRPr sz="2239" dirty="0">
              <a:solidFill>
                <a:srgbClr val="666666"/>
              </a:solidFill>
              <a:latin typeface="Proxima Nova"/>
              <a:ea typeface="Proxima Nova"/>
              <a:cs typeface="Proxima Nova"/>
              <a:sym typeface="Proxima Nova"/>
            </a:endParaRPr>
          </a:p>
          <a:p>
            <a:pPr lvl="1" indent="-447029">
              <a:lnSpc>
                <a:spcPct val="95000"/>
              </a:lnSpc>
              <a:buClr>
                <a:srgbClr val="666666"/>
              </a:buClr>
              <a:buSzPts val="1680"/>
              <a:buFont typeface="Proxima Nova"/>
              <a:buChar char="○"/>
            </a:pPr>
            <a:r>
              <a:rPr lang="en" sz="2239" dirty="0" err="1">
                <a:solidFill>
                  <a:srgbClr val="666666"/>
                </a:solidFill>
                <a:latin typeface="Proxima Nova"/>
                <a:ea typeface="Proxima Nova"/>
                <a:cs typeface="Proxima Nova"/>
                <a:sym typeface="Proxima Nova"/>
              </a:rPr>
              <a:t>Tensorflow</a:t>
            </a:r>
            <a:endParaRPr sz="2239" dirty="0">
              <a:solidFill>
                <a:srgbClr val="666666"/>
              </a:solidFill>
              <a:latin typeface="Proxima Nova"/>
              <a:ea typeface="Proxima Nova"/>
              <a:cs typeface="Proxima Nova"/>
              <a:sym typeface="Proxima Nova"/>
            </a:endParaRPr>
          </a:p>
          <a:p>
            <a:pPr lvl="1" indent="-447029">
              <a:lnSpc>
                <a:spcPct val="95000"/>
              </a:lnSpc>
              <a:buClr>
                <a:srgbClr val="666666"/>
              </a:buClr>
              <a:buSzPts val="1680"/>
              <a:buFont typeface="Proxima Nova"/>
              <a:buChar char="○"/>
            </a:pPr>
            <a:r>
              <a:rPr lang="en" sz="2239" dirty="0">
                <a:solidFill>
                  <a:srgbClr val="666666"/>
                </a:solidFill>
                <a:latin typeface="Proxima Nova"/>
                <a:ea typeface="Proxima Nova"/>
                <a:cs typeface="Proxima Nova"/>
                <a:sym typeface="Proxima Nova"/>
              </a:rPr>
              <a:t>Pandas</a:t>
            </a:r>
            <a:endParaRPr sz="2239" dirty="0">
              <a:solidFill>
                <a:srgbClr val="666666"/>
              </a:solidFill>
              <a:latin typeface="Proxima Nova"/>
              <a:ea typeface="Proxima Nova"/>
              <a:cs typeface="Proxima Nova"/>
              <a:sym typeface="Proxima Nova"/>
            </a:endParaRPr>
          </a:p>
          <a:p>
            <a:pPr lvl="1" indent="-447029">
              <a:lnSpc>
                <a:spcPct val="95000"/>
              </a:lnSpc>
              <a:buClr>
                <a:srgbClr val="666666"/>
              </a:buClr>
              <a:buSzPts val="1680"/>
              <a:buFont typeface="Proxima Nova"/>
              <a:buChar char="○"/>
            </a:pPr>
            <a:r>
              <a:rPr lang="en" sz="2239" dirty="0">
                <a:solidFill>
                  <a:srgbClr val="666666"/>
                </a:solidFill>
                <a:latin typeface="Proxima Nova"/>
                <a:ea typeface="Proxima Nova"/>
                <a:cs typeface="Proxima Nova"/>
                <a:sym typeface="Proxima Nova"/>
              </a:rPr>
              <a:t>Matplotlib</a:t>
            </a:r>
          </a:p>
          <a:p>
            <a:pPr lvl="1" indent="-447029">
              <a:lnSpc>
                <a:spcPct val="95000"/>
              </a:lnSpc>
              <a:buClr>
                <a:srgbClr val="666666"/>
              </a:buClr>
              <a:buSzPts val="1680"/>
              <a:buFont typeface="Proxima Nova"/>
              <a:buChar char="○"/>
            </a:pPr>
            <a:r>
              <a:rPr lang="en" sz="2239" dirty="0" err="1">
                <a:solidFill>
                  <a:srgbClr val="666666"/>
                </a:solidFill>
                <a:latin typeface="Proxima Nova"/>
                <a:ea typeface="Proxima Nova"/>
                <a:cs typeface="Proxima Nova"/>
                <a:sym typeface="Proxima Nova"/>
              </a:rPr>
              <a:t>Pydot</a:t>
            </a:r>
            <a:endParaRPr lang="en" sz="2239" dirty="0">
              <a:solidFill>
                <a:srgbClr val="666666"/>
              </a:solidFill>
              <a:latin typeface="Proxima Nova"/>
              <a:ea typeface="Proxima Nova"/>
              <a:cs typeface="Proxima Nova"/>
              <a:sym typeface="Proxima Nova"/>
            </a:endParaRPr>
          </a:p>
          <a:p>
            <a:pPr lvl="1" indent="-447029">
              <a:lnSpc>
                <a:spcPct val="95000"/>
              </a:lnSpc>
              <a:buClr>
                <a:srgbClr val="666666"/>
              </a:buClr>
              <a:buSzPts val="1680"/>
              <a:buFont typeface="Proxima Nova"/>
              <a:buChar char="○"/>
            </a:pPr>
            <a:r>
              <a:rPr lang="en" sz="2239" dirty="0" err="1">
                <a:solidFill>
                  <a:srgbClr val="666666"/>
                </a:solidFill>
                <a:latin typeface="Proxima Nova"/>
                <a:ea typeface="Proxima Nova"/>
                <a:cs typeface="Proxima Nova"/>
                <a:sym typeface="Proxima Nova"/>
              </a:rPr>
              <a:t>Graphviz</a:t>
            </a:r>
            <a:endParaRPr lang="en" sz="2239" dirty="0">
              <a:solidFill>
                <a:srgbClr val="666666"/>
              </a:solidFill>
              <a:latin typeface="Proxima Nova"/>
              <a:ea typeface="Proxima Nova"/>
              <a:cs typeface="Proxima Nova"/>
              <a:sym typeface="Proxima Nova"/>
            </a:endParaRPr>
          </a:p>
          <a:p>
            <a:pPr lvl="1" indent="-447029">
              <a:lnSpc>
                <a:spcPct val="95000"/>
              </a:lnSpc>
              <a:buClr>
                <a:srgbClr val="666666"/>
              </a:buClr>
              <a:buSzPts val="1680"/>
              <a:buFont typeface="Proxima Nova"/>
              <a:buChar char="○"/>
            </a:pPr>
            <a:r>
              <a:rPr lang="en-US" sz="2239" dirty="0">
                <a:solidFill>
                  <a:srgbClr val="666666"/>
                </a:solidFill>
                <a:latin typeface="Proxima Nova"/>
                <a:ea typeface="Proxima Nova"/>
                <a:cs typeface="Proxima Nova"/>
                <a:sym typeface="Proxima Nova"/>
              </a:rPr>
              <a:t>N</a:t>
            </a:r>
            <a:r>
              <a:rPr lang="en" sz="2239" dirty="0" err="1">
                <a:solidFill>
                  <a:srgbClr val="666666"/>
                </a:solidFill>
                <a:latin typeface="Proxima Nova"/>
                <a:ea typeface="Proxima Nova"/>
                <a:cs typeface="Proxima Nova"/>
                <a:sym typeface="Proxima Nova"/>
              </a:rPr>
              <a:t>umpy</a:t>
            </a:r>
            <a:endParaRPr lang="en" sz="2239" dirty="0">
              <a:solidFill>
                <a:srgbClr val="666666"/>
              </a:solidFill>
              <a:latin typeface="Proxima Nova"/>
              <a:ea typeface="Proxima Nova"/>
              <a:cs typeface="Proxima Nova"/>
              <a:sym typeface="Proxima Nova"/>
            </a:endParaRPr>
          </a:p>
          <a:p>
            <a:pPr lvl="1" indent="-447029">
              <a:lnSpc>
                <a:spcPct val="95000"/>
              </a:lnSpc>
              <a:buClr>
                <a:srgbClr val="666666"/>
              </a:buClr>
              <a:buSzPts val="1680"/>
              <a:buFont typeface="Proxima Nova"/>
              <a:buChar char="○"/>
            </a:pPr>
            <a:r>
              <a:rPr lang="en-US" sz="2239" dirty="0" err="1">
                <a:solidFill>
                  <a:srgbClr val="666666"/>
                </a:solidFill>
                <a:latin typeface="Proxima Nova"/>
                <a:ea typeface="Proxima Nova"/>
                <a:cs typeface="Proxima Nova"/>
                <a:sym typeface="Proxima Nova"/>
              </a:rPr>
              <a:t>Keras</a:t>
            </a:r>
            <a:endParaRPr lang="en-US" sz="2239" dirty="0">
              <a:solidFill>
                <a:srgbClr val="666666"/>
              </a:solidFill>
              <a:latin typeface="Proxima Nova"/>
              <a:ea typeface="Proxima Nova"/>
              <a:cs typeface="Proxima Nova"/>
              <a:sym typeface="Proxima Nova"/>
            </a:endParaRPr>
          </a:p>
          <a:p>
            <a:pPr indent="-445758">
              <a:lnSpc>
                <a:spcPct val="95000"/>
              </a:lnSpc>
              <a:buClr>
                <a:srgbClr val="666666"/>
              </a:buClr>
              <a:buSzPts val="1665"/>
              <a:buFont typeface="Proxima Nova"/>
              <a:buChar char="●"/>
            </a:pPr>
            <a:r>
              <a:rPr lang="en-US" sz="2609" dirty="0">
                <a:solidFill>
                  <a:srgbClr val="666666"/>
                </a:solidFill>
                <a:latin typeface="Proxima Nova"/>
                <a:ea typeface="Proxima Nova"/>
                <a:cs typeface="Proxima Nova"/>
                <a:sym typeface="Proxima Nova"/>
              </a:rPr>
              <a:t>Data</a:t>
            </a:r>
            <a:r>
              <a:rPr lang="en-US" sz="2487" dirty="0">
                <a:solidFill>
                  <a:srgbClr val="666666"/>
                </a:solidFill>
                <a:latin typeface="Proxima Nova"/>
                <a:ea typeface="Proxima Nova"/>
                <a:cs typeface="Proxima Nova"/>
                <a:sym typeface="Proxima Nova"/>
              </a:rPr>
              <a:t> : csv dataset is used to train our model</a:t>
            </a:r>
          </a:p>
          <a:p>
            <a:pPr marL="163827" indent="0">
              <a:lnSpc>
                <a:spcPct val="95000"/>
              </a:lnSpc>
              <a:buClr>
                <a:srgbClr val="666666"/>
              </a:buClr>
              <a:buSzPts val="1665"/>
              <a:buNone/>
            </a:pPr>
            <a:r>
              <a:rPr lang="en-US" sz="2487" dirty="0">
                <a:solidFill>
                  <a:srgbClr val="666666"/>
                </a:solidFill>
                <a:latin typeface="Proxima Nova"/>
                <a:ea typeface="Proxima Nova"/>
                <a:cs typeface="Proxima Nova"/>
                <a:sym typeface="Proxima Nova"/>
              </a:rPr>
              <a:t>	</a:t>
            </a:r>
            <a:r>
              <a:rPr lang="en-US" sz="2800" dirty="0">
                <a:solidFill>
                  <a:srgbClr val="666666"/>
                </a:solidFill>
                <a:latin typeface="Proxima Nova"/>
                <a:ea typeface="Proxima Nova"/>
                <a:cs typeface="Proxima Nova"/>
                <a:sym typeface="Proxima Nova"/>
              </a:rPr>
              <a:t>Fer2013</a:t>
            </a:r>
          </a:p>
          <a:p>
            <a:pPr marL="163827" indent="0">
              <a:lnSpc>
                <a:spcPct val="95000"/>
              </a:lnSpc>
              <a:buClr>
                <a:srgbClr val="666666"/>
              </a:buClr>
              <a:buSzPts val="1665"/>
              <a:buNone/>
            </a:pPr>
            <a:endParaRPr lang="en-US" sz="2487" dirty="0">
              <a:solidFill>
                <a:srgbClr val="666666"/>
              </a:solidFill>
              <a:latin typeface="Proxima Nova"/>
              <a:ea typeface="Proxima Nova"/>
              <a:cs typeface="Proxima Nova"/>
              <a:sym typeface="Proxima Nova"/>
            </a:endParaRPr>
          </a:p>
          <a:p>
            <a:pPr lvl="1" indent="-447029">
              <a:lnSpc>
                <a:spcPct val="95000"/>
              </a:lnSpc>
              <a:buClr>
                <a:srgbClr val="666666"/>
              </a:buClr>
              <a:buSzPts val="1680"/>
              <a:buFont typeface="Proxima Nova"/>
              <a:buChar char="○"/>
            </a:pPr>
            <a:endParaRPr sz="2239" dirty="0">
              <a:solidFill>
                <a:srgbClr val="666666"/>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1334-0A98-9A45-A093-DB77F5B83C2D}"/>
              </a:ext>
            </a:extLst>
          </p:cNvPr>
          <p:cNvSpPr>
            <a:spLocks noGrp="1"/>
          </p:cNvSpPr>
          <p:nvPr>
            <p:ph type="title"/>
          </p:nvPr>
        </p:nvSpPr>
        <p:spPr>
          <a:xfrm>
            <a:off x="831200" y="563549"/>
            <a:ext cx="11360800" cy="943200"/>
          </a:xfrm>
        </p:spPr>
        <p:txBody>
          <a:bodyPr>
            <a:normAutofit fontScale="90000"/>
          </a:bodyPr>
          <a:lstStyle/>
          <a:p>
            <a:r>
              <a:rPr lang="en-US" dirty="0">
                <a:solidFill>
                  <a:srgbClr val="666666"/>
                </a:solidFill>
                <a:latin typeface="Proxima Nova"/>
                <a:ea typeface="Proxima Nova"/>
                <a:cs typeface="Proxima Nova"/>
                <a:sym typeface="Proxima Nova"/>
              </a:rPr>
              <a:t>Techniques :</a:t>
            </a:r>
            <a:br>
              <a:rPr lang="en-US" dirty="0">
                <a:solidFill>
                  <a:srgbClr val="666666"/>
                </a:solidFill>
                <a:latin typeface="Proxima Nova"/>
                <a:ea typeface="Proxima Nova"/>
                <a:cs typeface="Proxima Nova"/>
                <a:sym typeface="Proxima Nova"/>
              </a:rPr>
            </a:br>
            <a:endParaRPr lang="en-US" dirty="0"/>
          </a:p>
        </p:txBody>
      </p:sp>
      <p:sp>
        <p:nvSpPr>
          <p:cNvPr id="3" name="Text Placeholder 2">
            <a:extLst>
              <a:ext uri="{FF2B5EF4-FFF2-40B4-BE49-F238E27FC236}">
                <a16:creationId xmlns:a16="http://schemas.microsoft.com/office/drawing/2014/main" id="{4C94DC4E-C543-354B-A217-2F09930F005C}"/>
              </a:ext>
            </a:extLst>
          </p:cNvPr>
          <p:cNvSpPr>
            <a:spLocks noGrp="1"/>
          </p:cNvSpPr>
          <p:nvPr>
            <p:ph type="body" idx="1"/>
          </p:nvPr>
        </p:nvSpPr>
        <p:spPr/>
        <p:txBody>
          <a:bodyPr/>
          <a:lstStyle/>
          <a:p>
            <a:pPr lvl="1" indent="-447029">
              <a:lnSpc>
                <a:spcPct val="95000"/>
              </a:lnSpc>
              <a:buClr>
                <a:srgbClr val="666666"/>
              </a:buClr>
              <a:buSzPts val="1680"/>
              <a:buFont typeface="Proxima Nova"/>
              <a:buChar char="○"/>
            </a:pPr>
            <a:r>
              <a:rPr lang="en-US" sz="2239" dirty="0">
                <a:solidFill>
                  <a:srgbClr val="666666"/>
                </a:solidFill>
                <a:latin typeface="Proxima Nova"/>
                <a:ea typeface="Proxima Nova"/>
                <a:cs typeface="Proxima Nova"/>
                <a:sym typeface="Proxima Nova"/>
              </a:rPr>
              <a:t>Creating the facial recognition model using Convolutional Neural Network (CNN)</a:t>
            </a:r>
            <a:r>
              <a:rPr lang="en-US" sz="2800" dirty="0">
                <a:solidFill>
                  <a:srgbClr val="666666"/>
                </a:solidFill>
                <a:latin typeface="Proxima Nova"/>
                <a:ea typeface="Proxima Nova"/>
                <a:cs typeface="Proxima Nova"/>
                <a:sym typeface="Proxima Nova"/>
              </a:rPr>
              <a:t>.</a:t>
            </a:r>
          </a:p>
          <a:p>
            <a:pPr lvl="1" indent="-447029">
              <a:lnSpc>
                <a:spcPct val="95000"/>
              </a:lnSpc>
              <a:buClr>
                <a:srgbClr val="666666"/>
              </a:buClr>
              <a:buSzPts val="1680"/>
              <a:buFont typeface="Proxima Nova"/>
              <a:buChar char="○"/>
            </a:pPr>
            <a:r>
              <a:rPr lang="en-US" sz="2239" dirty="0">
                <a:solidFill>
                  <a:srgbClr val="666666"/>
                </a:solidFill>
                <a:latin typeface="Proxima Nova"/>
                <a:ea typeface="Proxima Nova"/>
                <a:cs typeface="Proxima Nova"/>
                <a:sym typeface="Proxima Nova"/>
              </a:rPr>
              <a:t>The concept is that the convolutional layers extract basic, low-level properties that apply across images — such as edges, patterns, and gradients </a:t>
            </a:r>
          </a:p>
          <a:p>
            <a:pPr lvl="1" indent="-447029">
              <a:lnSpc>
                <a:spcPct val="95000"/>
              </a:lnSpc>
              <a:buClr>
                <a:srgbClr val="666666"/>
              </a:buClr>
              <a:buSzPts val="1680"/>
              <a:buFont typeface="Proxima Nova"/>
              <a:buChar char="○"/>
            </a:pPr>
            <a:r>
              <a:rPr lang="en-US" sz="2239" dirty="0">
                <a:solidFill>
                  <a:srgbClr val="666666"/>
                </a:solidFill>
                <a:latin typeface="Proxima Nova"/>
                <a:ea typeface="Proxima Nova"/>
                <a:cs typeface="Proxima Nova"/>
                <a:sym typeface="Proxima Nova"/>
              </a:rPr>
              <a:t>Use strategies: (Model Creation ,Optimization using Adam(Method for Stochastic Optimization, Saving Model and implementing in the other photos for detection). </a:t>
            </a:r>
          </a:p>
          <a:p>
            <a:pPr lvl="1" indent="-447029">
              <a:lnSpc>
                <a:spcPct val="95000"/>
              </a:lnSpc>
              <a:buClr>
                <a:srgbClr val="666666"/>
              </a:buClr>
              <a:buSzPts val="1680"/>
              <a:buFont typeface="Proxima Nova"/>
              <a:buChar char="○"/>
            </a:pPr>
            <a:r>
              <a:rPr lang="en-US" sz="2239" dirty="0">
                <a:solidFill>
                  <a:srgbClr val="666666"/>
                </a:solidFill>
                <a:latin typeface="Proxima Nova"/>
                <a:ea typeface="Proxima Nova"/>
                <a:cs typeface="Proxima Nova"/>
                <a:sym typeface="Proxima Nova"/>
              </a:rPr>
              <a:t>It will involve 4 steps : Model Creation, Adam Method, Saving Model, Using Model for detection and according to the result playing sound.</a:t>
            </a:r>
          </a:p>
          <a:p>
            <a:pPr lvl="1" indent="-447029">
              <a:lnSpc>
                <a:spcPct val="95000"/>
              </a:lnSpc>
              <a:buClr>
                <a:srgbClr val="666666"/>
              </a:buClr>
              <a:buSzPts val="1680"/>
              <a:buFont typeface="Proxima Nova"/>
              <a:buChar char="○"/>
            </a:pPr>
            <a:r>
              <a:rPr lang="en-US" sz="2239" dirty="0">
                <a:solidFill>
                  <a:srgbClr val="666666"/>
                </a:solidFill>
                <a:latin typeface="Proxima Nova"/>
                <a:ea typeface="Proxima Nova"/>
                <a:cs typeface="Proxima Nova"/>
                <a:sym typeface="Proxima Nova"/>
              </a:rPr>
              <a:t>We will do 30 iterations to get better accuracy for the recognition.</a:t>
            </a:r>
          </a:p>
          <a:p>
            <a:endParaRPr lang="en-US" dirty="0"/>
          </a:p>
        </p:txBody>
      </p:sp>
    </p:spTree>
    <p:extLst>
      <p:ext uri="{BB962C8B-B14F-4D97-AF65-F5344CB8AC3E}">
        <p14:creationId xmlns:p14="http://schemas.microsoft.com/office/powerpoint/2010/main" val="150491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831200" y="590386"/>
            <a:ext cx="11360800" cy="943200"/>
          </a:xfrm>
          <a:prstGeom prst="rect">
            <a:avLst/>
          </a:prstGeom>
        </p:spPr>
        <p:txBody>
          <a:bodyPr spcFirstLastPara="1" vert="horz" wrap="square" lIns="121900" tIns="121900" rIns="121900" bIns="121900" rtlCol="0" anchor="t" anchorCtr="0">
            <a:normAutofit/>
          </a:bodyPr>
          <a:lstStyle/>
          <a:p>
            <a:r>
              <a:rPr lang="en" dirty="0"/>
              <a:t>Approach Continue...</a:t>
            </a:r>
            <a:endParaRPr dirty="0"/>
          </a:p>
        </p:txBody>
      </p:sp>
      <p:sp>
        <p:nvSpPr>
          <p:cNvPr id="92" name="Google Shape;92;p17"/>
          <p:cNvSpPr txBox="1">
            <a:spLocks noGrp="1"/>
          </p:cNvSpPr>
          <p:nvPr>
            <p:ph type="body" idx="1"/>
          </p:nvPr>
        </p:nvSpPr>
        <p:spPr>
          <a:xfrm>
            <a:off x="713774" y="1536567"/>
            <a:ext cx="11360800" cy="3167600"/>
          </a:xfrm>
          <a:prstGeom prst="rect">
            <a:avLst/>
          </a:prstGeom>
        </p:spPr>
        <p:txBody>
          <a:bodyPr spcFirstLastPara="1" vert="horz" wrap="square" lIns="121900" tIns="121900" rIns="121900" bIns="121900" rtlCol="0" anchor="t" anchorCtr="0">
            <a:normAutofit/>
          </a:bodyPr>
          <a:lstStyle/>
          <a:p>
            <a:r>
              <a:rPr lang="en-US" dirty="0"/>
              <a:t>Define a CNN model approach from TensorFlow </a:t>
            </a:r>
            <a:r>
              <a:rPr lang="en-US" dirty="0" err="1"/>
              <a:t>Keras</a:t>
            </a:r>
            <a:r>
              <a:rPr lang="en-US" dirty="0"/>
              <a:t> for sequential data model.</a:t>
            </a:r>
            <a:endParaRPr dirty="0"/>
          </a:p>
          <a:p>
            <a:r>
              <a:rPr lang="en" dirty="0"/>
              <a:t>The core of CNN is to create model for classification and detection followed by normalization, </a:t>
            </a:r>
            <a:r>
              <a:rPr lang="en" dirty="0" err="1"/>
              <a:t>ReLu</a:t>
            </a:r>
            <a:r>
              <a:rPr lang="en" dirty="0"/>
              <a:t> for activation function, pooling layers and add dropouts for learning purpose.</a:t>
            </a:r>
          </a:p>
          <a:p>
            <a:endParaRPr lang="en" dirty="0"/>
          </a:p>
          <a:p>
            <a:endParaRPr lang="en" dirty="0"/>
          </a:p>
          <a:p>
            <a:endParaRPr dirty="0"/>
          </a:p>
        </p:txBody>
      </p:sp>
      <p:pic>
        <p:nvPicPr>
          <p:cNvPr id="1032" name="Picture 8">
            <a:extLst>
              <a:ext uri="{FF2B5EF4-FFF2-40B4-BE49-F238E27FC236}">
                <a16:creationId xmlns:a16="http://schemas.microsoft.com/office/drawing/2014/main" id="{03B5FA61-8F85-5449-8737-08B6FFBC7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10" y="2582562"/>
            <a:ext cx="11166389" cy="4090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AB3E-2703-2642-AB9C-7EB4526505AC}"/>
              </a:ext>
            </a:extLst>
          </p:cNvPr>
          <p:cNvSpPr>
            <a:spLocks noGrp="1"/>
          </p:cNvSpPr>
          <p:nvPr>
            <p:ph type="title"/>
          </p:nvPr>
        </p:nvSpPr>
        <p:spPr>
          <a:xfrm>
            <a:off x="831200" y="457442"/>
            <a:ext cx="11360800" cy="943200"/>
          </a:xfrm>
        </p:spPr>
        <p:txBody>
          <a:bodyPr/>
          <a:lstStyle/>
          <a:p>
            <a:r>
              <a:rPr lang="en-US" dirty="0"/>
              <a:t>Working Of CNN Model</a:t>
            </a:r>
          </a:p>
        </p:txBody>
      </p:sp>
      <p:sp>
        <p:nvSpPr>
          <p:cNvPr id="3" name="Text Placeholder 2">
            <a:extLst>
              <a:ext uri="{FF2B5EF4-FFF2-40B4-BE49-F238E27FC236}">
                <a16:creationId xmlns:a16="http://schemas.microsoft.com/office/drawing/2014/main" id="{D98A6CD6-783F-F846-B4AC-24A360B24D7E}"/>
              </a:ext>
            </a:extLst>
          </p:cNvPr>
          <p:cNvSpPr>
            <a:spLocks noGrp="1"/>
          </p:cNvSpPr>
          <p:nvPr>
            <p:ph type="body" idx="1"/>
          </p:nvPr>
        </p:nvSpPr>
        <p:spPr/>
        <p:txBody>
          <a:bodyPr/>
          <a:lstStyle/>
          <a:p>
            <a:endParaRPr lang="en-US" dirty="0"/>
          </a:p>
        </p:txBody>
      </p:sp>
      <p:pic>
        <p:nvPicPr>
          <p:cNvPr id="4" name="Picture 2">
            <a:extLst>
              <a:ext uri="{FF2B5EF4-FFF2-40B4-BE49-F238E27FC236}">
                <a16:creationId xmlns:a16="http://schemas.microsoft.com/office/drawing/2014/main" id="{51366897-E621-8442-A8C6-9CE351FCA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03" y="1688433"/>
            <a:ext cx="10948497" cy="440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7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971654" y="506870"/>
            <a:ext cx="11360800" cy="943200"/>
          </a:xfrm>
          <a:prstGeom prst="rect">
            <a:avLst/>
          </a:prstGeom>
        </p:spPr>
        <p:txBody>
          <a:bodyPr spcFirstLastPara="1" vert="horz" wrap="square" lIns="121900" tIns="121900" rIns="121900" bIns="121900" rtlCol="0" anchor="t" anchorCtr="0">
            <a:normAutofit/>
          </a:bodyPr>
          <a:lstStyle/>
          <a:p>
            <a:r>
              <a:rPr lang="en" dirty="0"/>
              <a:t>CNN Sequential Model</a:t>
            </a:r>
            <a:endParaRPr dirty="0"/>
          </a:p>
        </p:txBody>
      </p:sp>
      <p:pic>
        <p:nvPicPr>
          <p:cNvPr id="5" name="Picture 4" descr="A picture containing table&#10;&#10;Description automatically generated">
            <a:extLst>
              <a:ext uri="{FF2B5EF4-FFF2-40B4-BE49-F238E27FC236}">
                <a16:creationId xmlns:a16="http://schemas.microsoft.com/office/drawing/2014/main" id="{91B39C72-FE1B-0046-8C30-5F953D37E68C}"/>
              </a:ext>
            </a:extLst>
          </p:cNvPr>
          <p:cNvPicPr>
            <a:picLocks noChangeAspect="1"/>
          </p:cNvPicPr>
          <p:nvPr/>
        </p:nvPicPr>
        <p:blipFill>
          <a:blip r:embed="rId3"/>
          <a:stretch>
            <a:fillRect/>
          </a:stretch>
        </p:blipFill>
        <p:spPr>
          <a:xfrm>
            <a:off x="971654" y="1228009"/>
            <a:ext cx="8585372" cy="52556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831200" y="457443"/>
            <a:ext cx="11360800" cy="1152696"/>
          </a:xfrm>
          <a:prstGeom prst="rect">
            <a:avLst/>
          </a:prstGeom>
        </p:spPr>
        <p:txBody>
          <a:bodyPr spcFirstLastPara="1" vert="horz" wrap="square" lIns="121900" tIns="121900" rIns="121900" bIns="121900" rtlCol="0" anchor="t" anchorCtr="0">
            <a:normAutofit/>
          </a:bodyPr>
          <a:lstStyle/>
          <a:p>
            <a:r>
              <a:rPr lang="en" dirty="0"/>
              <a:t>CNN Model and Adam- Implementation</a:t>
            </a:r>
            <a:endParaRPr dirty="0"/>
          </a:p>
        </p:txBody>
      </p:sp>
      <p:sp>
        <p:nvSpPr>
          <p:cNvPr id="105" name="Google Shape;105;p19"/>
          <p:cNvSpPr txBox="1">
            <a:spLocks noGrp="1"/>
          </p:cNvSpPr>
          <p:nvPr>
            <p:ph type="body" idx="1"/>
          </p:nvPr>
        </p:nvSpPr>
        <p:spPr>
          <a:xfrm>
            <a:off x="415600" y="1688433"/>
            <a:ext cx="11360800" cy="4898000"/>
          </a:xfrm>
          <a:prstGeom prst="rect">
            <a:avLst/>
          </a:prstGeom>
        </p:spPr>
        <p:txBody>
          <a:bodyPr spcFirstLastPara="1" vert="horz" wrap="square" lIns="121900" tIns="121900" rIns="121900" bIns="121900" rtlCol="0" anchor="t" anchorCtr="0">
            <a:normAutofit/>
          </a:bodyPr>
          <a:lstStyle/>
          <a:p>
            <a:pPr indent="-445758">
              <a:buSzPct val="100000"/>
            </a:pPr>
            <a:r>
              <a:rPr lang="en" dirty="0"/>
              <a:t>Few parameters for CNN Model and Adam(activation function):</a:t>
            </a:r>
            <a:endParaRPr dirty="0"/>
          </a:p>
          <a:p>
            <a:pPr lvl="1" indent="-414432">
              <a:buSzPct val="100000"/>
            </a:pPr>
            <a:r>
              <a:rPr lang="en" b="1" dirty="0"/>
              <a:t>Learning rate(alpha): </a:t>
            </a:r>
            <a:r>
              <a:rPr lang="en" dirty="0"/>
              <a:t> how fast the agent picks up new information vs. how long the agent remembers previous information</a:t>
            </a:r>
            <a:endParaRPr dirty="0"/>
          </a:p>
          <a:p>
            <a:pPr lvl="1" indent="-414432">
              <a:buSzPct val="100000"/>
            </a:pPr>
            <a:r>
              <a:rPr lang="en" b="1" dirty="0"/>
              <a:t>Loss factor/Decay rate: </a:t>
            </a:r>
            <a:r>
              <a:rPr lang="en" dirty="0"/>
              <a:t>to assist our agent in deciding loss we use categorical cross-entropy.</a:t>
            </a:r>
            <a:endParaRPr dirty="0"/>
          </a:p>
          <a:p>
            <a:pPr lvl="1" indent="-414432">
              <a:buSzPct val="100000"/>
            </a:pPr>
            <a:r>
              <a:rPr lang="en" b="1" dirty="0"/>
              <a:t>Metrics:</a:t>
            </a:r>
            <a:r>
              <a:rPr lang="en-US" i="0" dirty="0"/>
              <a:t>  Metrics as accuracy to monitor the accuracy of the model</a:t>
            </a:r>
            <a:r>
              <a:rPr lang="en" dirty="0"/>
              <a:t>.</a:t>
            </a:r>
            <a:endParaRPr dirty="0"/>
          </a:p>
          <a:p>
            <a:pPr indent="-445758">
              <a:buSzPct val="100000"/>
            </a:pPr>
            <a:r>
              <a:rPr lang="en" dirty="0"/>
              <a:t>We fit the data for validation and training purpose with batch size as 32 and iteration as 30. </a:t>
            </a:r>
            <a:endParaRPr dirty="0"/>
          </a:p>
          <a:p>
            <a:pPr indent="-445758">
              <a:buSzPct val="100000"/>
            </a:pPr>
            <a:r>
              <a:rPr lang="en" dirty="0"/>
              <a:t>This will allow our agent to remember which action is performed in each state, so that the next time he experiences the same state, it will perform the same action and try to improve the overall action.</a:t>
            </a:r>
            <a:endParaRPr dirty="0"/>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D6E5337-C54C-6043-8742-C9A78366B5AC}">
  <we:reference id="wa104382001" version="1.0.0.7" store="en-US" storeType="OMEX"/>
  <we:alternateReferences>
    <we:reference id="wa104382001" version="1.0.0.7" store="WA104382001" storeType="OMEX"/>
  </we:alternateReferences>
  <we:properties>
    <we:property name="persist:root" value="&quot;{\&quot;powtoons\&quot;:\&quot;{\\\&quot;loading\\\&quot;:false}\&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{3209BF97-BDA3-F441-98A5-305ED87D1CFF}tf10001072</Template>
  <TotalTime>3722</TotalTime>
  <Words>823</Words>
  <Application>Microsoft Macintosh PowerPoint</Application>
  <PresentationFormat>Widescreen</PresentationFormat>
  <Paragraphs>72</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Book</vt:lpstr>
      <vt:lpstr>Proxima Nova</vt:lpstr>
      <vt:lpstr>Roboto</vt:lpstr>
      <vt:lpstr>Crop</vt:lpstr>
      <vt:lpstr>Facial Recognition System for Sound suggestion</vt:lpstr>
      <vt:lpstr>Introduction To Facial Recognition System</vt:lpstr>
      <vt:lpstr>Objectives</vt:lpstr>
      <vt:lpstr>Approach</vt:lpstr>
      <vt:lpstr>Techniques : </vt:lpstr>
      <vt:lpstr>Approach Continue...</vt:lpstr>
      <vt:lpstr>Working Of CNN Model</vt:lpstr>
      <vt:lpstr>CNN Sequential Model</vt:lpstr>
      <vt:lpstr>CNN Model and Adam- Implementation</vt:lpstr>
      <vt:lpstr>Implementation Iteration Images of Compile</vt:lpstr>
      <vt:lpstr>Implementation Continue... </vt:lpstr>
      <vt:lpstr>Evaluation And Result</vt:lpstr>
      <vt:lpstr>Result</vt:lpstr>
      <vt:lpstr>Result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System for Sound suggestion</dc:title>
  <dc:creator>Amatya, Riz</dc:creator>
  <cp:lastModifiedBy>Amatya, Riz</cp:lastModifiedBy>
  <cp:revision>3</cp:revision>
  <dcterms:created xsi:type="dcterms:W3CDTF">2021-12-06T14:49:33Z</dcterms:created>
  <dcterms:modified xsi:type="dcterms:W3CDTF">2021-12-09T04:51:47Z</dcterms:modified>
</cp:coreProperties>
</file>