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75" r:id="rId3"/>
    <p:sldId id="276" r:id="rId4"/>
    <p:sldId id="271" r:id="rId5"/>
    <p:sldId id="279" r:id="rId6"/>
    <p:sldId id="272" r:id="rId7"/>
    <p:sldId id="273" r:id="rId8"/>
    <p:sldId id="274" r:id="rId9"/>
    <p:sldId id="277" r:id="rId10"/>
    <p:sldId id="278" r:id="rId11"/>
    <p:sldId id="280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>
      <p:cViewPr>
        <p:scale>
          <a:sx n="121" d="100"/>
          <a:sy n="121" d="100"/>
        </p:scale>
        <p:origin x="111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07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C91018-6A37-4339-9675-27B5B624C0E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274"/>
            <a:ext cx="9144000" cy="5645425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cs typeface="Times New Roman" panose="02020603050405020304" pitchFamily="18" charset="0"/>
              </a:rPr>
              <a:t>CERCETARE</a:t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en-US" sz="4000" dirty="0" err="1">
                <a:cs typeface="Times New Roman" panose="02020603050405020304" pitchFamily="18" charset="0"/>
              </a:rPr>
              <a:t>Metode</a:t>
            </a:r>
            <a:r>
              <a:rPr lang="en-US" sz="4000" dirty="0">
                <a:cs typeface="Times New Roman" panose="02020603050405020304" pitchFamily="18" charset="0"/>
              </a:rPr>
              <a:t> de upgrade in Kubernetes</a:t>
            </a:r>
            <a:br>
              <a:rPr lang="en-US" sz="3000" dirty="0">
                <a:cs typeface="Times New Roman" panose="02020603050405020304" pitchFamily="18" charset="0"/>
              </a:rPr>
            </a:br>
            <a:br>
              <a:rPr lang="ro-RO" sz="3000" dirty="0">
                <a:cs typeface="Times New Roman" panose="02020603050405020304" pitchFamily="18" charset="0"/>
              </a:rPr>
            </a:br>
            <a:br>
              <a:rPr lang="ro-RO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cs typeface="Times New Roman" panose="02020603050405020304" pitchFamily="18" charset="0"/>
              </a:rPr>
              <a:t>Student:                               </a:t>
            </a:r>
            <a:r>
              <a:rPr lang="ro-RO" sz="2400" b="1" dirty="0">
                <a:cs typeface="Times New Roman" panose="02020603050405020304" pitchFamily="18" charset="0"/>
              </a:rPr>
              <a:t>Coordonator științific:                                          </a:t>
            </a:r>
            <a:br>
              <a:rPr lang="ro-RO" sz="2400" b="1" dirty="0">
                <a:cs typeface="Times New Roman" panose="02020603050405020304" pitchFamily="18" charset="0"/>
              </a:rPr>
            </a:br>
            <a:r>
              <a:rPr lang="ro-RO" sz="2400" dirty="0">
                <a:cs typeface="Times New Roman" panose="02020603050405020304" pitchFamily="18" charset="0"/>
              </a:rPr>
              <a:t>Eusebiu Rizesc</a:t>
            </a:r>
            <a:r>
              <a:rPr lang="en-US" sz="2400" dirty="0">
                <a:cs typeface="Times New Roman" panose="02020603050405020304" pitchFamily="18" charset="0"/>
              </a:rPr>
              <a:t>u             </a:t>
            </a:r>
            <a:r>
              <a:rPr lang="en-US" sz="2400" dirty="0" err="1">
                <a:cs typeface="Times New Roman" panose="02020603050405020304" pitchFamily="18" charset="0"/>
              </a:rPr>
              <a:t>Conf.dr.ing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cs typeface="Times New Roman" panose="02020603050405020304" pitchFamily="18" charset="0"/>
              </a:rPr>
              <a:t>Radu-Ioan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Ciobanu</a:t>
            </a:r>
            <a:br>
              <a:rPr lang="en-US" sz="3000" b="1" dirty="0"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9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115D-7F65-5E47-936D-A4C5E3E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Rezultate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23F201D-6BB0-A64A-89E8-64A8AEF69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044"/>
            <a:ext cx="9144000" cy="47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6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1image22426416">
            <a:extLst>
              <a:ext uri="{FF2B5EF4-FFF2-40B4-BE49-F238E27FC236}">
                <a16:creationId xmlns:a16="http://schemas.microsoft.com/office/drawing/2014/main" id="{63549983-4332-5E4F-A128-FE070256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35" y="0"/>
            <a:ext cx="45465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68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Semestrul</a:t>
            </a:r>
            <a:r>
              <a:rPr lang="en-US" dirty="0"/>
              <a:t> </a:t>
            </a:r>
            <a:r>
              <a:rPr lang="en-US" dirty="0" err="1"/>
              <a:t>urmator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3" y="1650170"/>
            <a:ext cx="8444977" cy="4563297"/>
          </a:xfrm>
        </p:spPr>
        <p:txBody>
          <a:bodyPr>
            <a:normAutofit/>
          </a:bodyPr>
          <a:lstStyle/>
          <a:p>
            <a:r>
              <a:rPr lang="en-US" sz="2400" dirty="0" err="1"/>
              <a:t>Dezvoltarea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aplicatii</a:t>
            </a:r>
            <a:r>
              <a:rPr lang="en-US" sz="2400" dirty="0"/>
              <a:t> web:</a:t>
            </a:r>
          </a:p>
          <a:p>
            <a:pPr lvl="1"/>
            <a:r>
              <a:rPr lang="en-US" sz="2200" dirty="0"/>
              <a:t>Front-end</a:t>
            </a:r>
          </a:p>
          <a:p>
            <a:pPr lvl="1"/>
            <a:r>
              <a:rPr lang="en-US" sz="2200" dirty="0"/>
              <a:t>Back-end</a:t>
            </a:r>
          </a:p>
          <a:p>
            <a:pPr lvl="1"/>
            <a:r>
              <a:rPr lang="en-US" sz="2200" dirty="0" err="1"/>
              <a:t>Baza</a:t>
            </a:r>
            <a:r>
              <a:rPr lang="en-US" sz="2200" dirty="0"/>
              <a:t> de date</a:t>
            </a:r>
          </a:p>
          <a:p>
            <a:r>
              <a:rPr lang="en-US" sz="2400" dirty="0"/>
              <a:t>In Kubernetes</a:t>
            </a:r>
          </a:p>
          <a:p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componenta</a:t>
            </a:r>
            <a:r>
              <a:rPr lang="en-US" sz="2400" dirty="0"/>
              <a:t>, </a:t>
            </a:r>
            <a:r>
              <a:rPr lang="en-US" sz="2400" dirty="0" err="1"/>
              <a:t>facut</a:t>
            </a:r>
            <a:r>
              <a:rPr lang="en-US" sz="2400" dirty="0"/>
              <a:t> pipeline-</a:t>
            </a:r>
            <a:r>
              <a:rPr lang="en-US" sz="2400" dirty="0" err="1"/>
              <a:t>uri</a:t>
            </a:r>
            <a:r>
              <a:rPr lang="en-US" sz="2400" dirty="0"/>
              <a:t> de upgrade </a:t>
            </a:r>
            <a:r>
              <a:rPr lang="en-US" sz="2400" dirty="0" err="1"/>
              <a:t>fara</a:t>
            </a:r>
            <a:r>
              <a:rPr lang="en-US" sz="2400" dirty="0"/>
              <a:t> downtime</a:t>
            </a:r>
          </a:p>
        </p:txBody>
      </p:sp>
    </p:spTree>
    <p:extLst>
      <p:ext uri="{BB962C8B-B14F-4D97-AF65-F5344CB8AC3E}">
        <p14:creationId xmlns:p14="http://schemas.microsoft.com/office/powerpoint/2010/main" val="92370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upgrade Canary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Considerente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Versiunea</a:t>
            </a:r>
            <a:r>
              <a:rPr lang="en-US" dirty="0"/>
              <a:t> 1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pornita</a:t>
            </a:r>
            <a:endParaRPr lang="en-US" dirty="0"/>
          </a:p>
          <a:p>
            <a:pPr lvl="1"/>
            <a:r>
              <a:rPr lang="en-US" dirty="0" err="1"/>
              <a:t>Versiunea</a:t>
            </a:r>
            <a:r>
              <a:rPr lang="en-US" dirty="0"/>
              <a:t> 2 are rata de </a:t>
            </a:r>
            <a:r>
              <a:rPr lang="en-US" dirty="0" err="1"/>
              <a:t>eroare</a:t>
            </a:r>
            <a:r>
              <a:rPr lang="en-US" dirty="0"/>
              <a:t> 25% din traffic</a:t>
            </a:r>
          </a:p>
          <a:p>
            <a:pPr lvl="1"/>
            <a:r>
              <a:rPr lang="en-US" dirty="0"/>
              <a:t>60 de </a:t>
            </a:r>
            <a:r>
              <a:rPr lang="en-US" dirty="0" err="1"/>
              <a:t>secunde</a:t>
            </a:r>
            <a:r>
              <a:rPr lang="en-US" dirty="0"/>
              <a:t> de la </a:t>
            </a:r>
            <a:r>
              <a:rPr lang="en-US" dirty="0" err="1"/>
              <a:t>pornire</a:t>
            </a:r>
            <a:r>
              <a:rPr lang="en-US" dirty="0"/>
              <a:t> nu </a:t>
            </a:r>
            <a:r>
              <a:rPr lang="en-US" dirty="0" err="1"/>
              <a:t>serveste</a:t>
            </a:r>
            <a:r>
              <a:rPr lang="en-US" dirty="0"/>
              <a:t> </a:t>
            </a:r>
            <a:r>
              <a:rPr lang="en-US" dirty="0" err="1"/>
              <a:t>trafic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Traficul</a:t>
            </a:r>
            <a:r>
              <a:rPr lang="en-US" dirty="0"/>
              <a:t> pe </a:t>
            </a:r>
            <a:r>
              <a:rPr lang="en-US" dirty="0" err="1"/>
              <a:t>versiunea</a:t>
            </a:r>
            <a:r>
              <a:rPr lang="en-US" dirty="0"/>
              <a:t> Canary </a:t>
            </a:r>
            <a:r>
              <a:rPr lang="en-US" dirty="0" err="1"/>
              <a:t>configurat</a:t>
            </a:r>
            <a:r>
              <a:rPr lang="en-US" dirty="0"/>
              <a:t>: 20%</a:t>
            </a:r>
          </a:p>
          <a:p>
            <a:pPr lvl="1"/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asteptat</a:t>
            </a:r>
            <a:r>
              <a:rPr lang="en-US" dirty="0"/>
              <a:t> o rata de </a:t>
            </a:r>
            <a:r>
              <a:rPr lang="en-US" dirty="0" err="1"/>
              <a:t>eroare</a:t>
            </a:r>
            <a:r>
              <a:rPr lang="en-US" dirty="0"/>
              <a:t> in total de 5%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caz</a:t>
            </a:r>
            <a:r>
              <a:rPr lang="en-US" dirty="0"/>
              <a:t> de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, demo-ul se </a:t>
            </a:r>
            <a:r>
              <a:rPr lang="en-US" dirty="0" err="1"/>
              <a:t>gaseste</a:t>
            </a:r>
            <a:r>
              <a:rPr lang="en-US" dirty="0"/>
              <a:t> </a:t>
            </a:r>
            <a:r>
              <a:rPr lang="en-US" dirty="0" err="1"/>
              <a:t>aici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vimeo.com</a:t>
            </a:r>
            <a:r>
              <a:rPr lang="en-US" dirty="0"/>
              <a:t>/513510155</a:t>
            </a:r>
          </a:p>
        </p:txBody>
      </p:sp>
    </p:spTree>
    <p:extLst>
      <p:ext uri="{BB962C8B-B14F-4D97-AF65-F5344CB8AC3E}">
        <p14:creationId xmlns:p14="http://schemas.microsoft.com/office/powerpoint/2010/main" val="36284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2E8-7261-794D-A3B5-BA7410B3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Procedura de upgrade?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9B9F-D493-934E-AD3B-90FA8C281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Aplicatiile au nevoie de upgrade-uri</a:t>
            </a:r>
          </a:p>
          <a:p>
            <a:endParaRPr lang="en-RO" dirty="0"/>
          </a:p>
          <a:p>
            <a:r>
              <a:rPr lang="en-RO" dirty="0"/>
              <a:t>Nu se doreste downtime in timpul upgrade-ului (pierderi in venit, scaderea satisfactiei clientilor, incalcalea contractelor)</a:t>
            </a:r>
          </a:p>
          <a:p>
            <a:endParaRPr lang="en-RO" dirty="0"/>
          </a:p>
          <a:p>
            <a:r>
              <a:rPr lang="en-RO" dirty="0"/>
              <a:t>Trebuie investigat si aleasa o metoda de upgrade potrivita aplicatiei</a:t>
            </a:r>
          </a:p>
        </p:txBody>
      </p:sp>
    </p:spTree>
    <p:extLst>
      <p:ext uri="{BB962C8B-B14F-4D97-AF65-F5344CB8AC3E}">
        <p14:creationId xmlns:p14="http://schemas.microsoft.com/office/powerpoint/2010/main" val="73628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0F43-6F86-304C-A0BB-2E6C067D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Metode de 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CF6A-C70E-D046-9446-F0D1B026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37487"/>
            <a:ext cx="7814594" cy="5243639"/>
          </a:xfrm>
        </p:spPr>
        <p:txBody>
          <a:bodyPr/>
          <a:lstStyle/>
          <a:p>
            <a:r>
              <a:rPr lang="en-RO" dirty="0"/>
              <a:t>Recreate</a:t>
            </a:r>
          </a:p>
          <a:p>
            <a:pPr lvl="1"/>
            <a:r>
              <a:rPr lang="en-RO" dirty="0"/>
              <a:t>Sters Versiunea1 si recreat Versiunea2</a:t>
            </a:r>
          </a:p>
          <a:p>
            <a:r>
              <a:rPr lang="en-RO" dirty="0"/>
              <a:t>Rolling Update</a:t>
            </a:r>
          </a:p>
          <a:p>
            <a:pPr lvl="1"/>
            <a:r>
              <a:rPr lang="en-RO" dirty="0"/>
              <a:t>Updatat la Vers2 pe rand, cate o instanta a aplicatiei</a:t>
            </a:r>
          </a:p>
          <a:p>
            <a:r>
              <a:rPr lang="en-RO" dirty="0"/>
              <a:t>Blue/Green</a:t>
            </a:r>
          </a:p>
          <a:p>
            <a:pPr lvl="1"/>
            <a:r>
              <a:rPr lang="en-RO" dirty="0"/>
              <a:t>Pornit complet Vers2 si apoi mutat traficul de pe V1 pe V2</a:t>
            </a:r>
          </a:p>
          <a:p>
            <a:r>
              <a:rPr lang="en-RO" dirty="0"/>
              <a:t>Canary</a:t>
            </a:r>
          </a:p>
          <a:p>
            <a:pPr lvl="1"/>
            <a:r>
              <a:rPr lang="en-GB" dirty="0"/>
              <a:t>X</a:t>
            </a:r>
            <a:r>
              <a:rPr lang="en-RO" dirty="0"/>
              <a:t>% din traffic pe Versiunea2</a:t>
            </a:r>
          </a:p>
          <a:p>
            <a:r>
              <a:rPr lang="en-RO" dirty="0"/>
              <a:t>A/B Testing</a:t>
            </a:r>
          </a:p>
          <a:p>
            <a:pPr lvl="1"/>
            <a:r>
              <a:rPr lang="en-RO" dirty="0"/>
              <a:t>Un subset de useri pe Vers2 (dupa HTTP headers, IP, etc)</a:t>
            </a:r>
          </a:p>
        </p:txBody>
      </p:sp>
    </p:spTree>
    <p:extLst>
      <p:ext uri="{BB962C8B-B14F-4D97-AF65-F5344CB8AC3E}">
        <p14:creationId xmlns:p14="http://schemas.microsoft.com/office/powerpoint/2010/main" val="426754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3E1D-250D-3947-9020-89BB0369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Arhitectura testare</a:t>
            </a:r>
          </a:p>
        </p:txBody>
      </p:sp>
      <p:pic>
        <p:nvPicPr>
          <p:cNvPr id="1025" name="Picture 1" descr="page6image18553344">
            <a:extLst>
              <a:ext uri="{FF2B5EF4-FFF2-40B4-BE49-F238E27FC236}">
                <a16:creationId xmlns:a16="http://schemas.microsoft.com/office/drawing/2014/main" id="{95B4D333-EC63-8A47-AD23-C4C19616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25" y="1152983"/>
            <a:ext cx="5130350" cy="560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6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5507-21A1-634A-B4E9-9338EBA2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Clusterul de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2F04-BF2D-AF4E-9493-F52CC120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Creat cu ajutorul Minikube</a:t>
            </a:r>
          </a:p>
          <a:p>
            <a:r>
              <a:rPr lang="en-RO" dirty="0"/>
              <a:t>Ruleaza pe local</a:t>
            </a:r>
          </a:p>
          <a:p>
            <a:r>
              <a:rPr lang="en-RO" dirty="0"/>
              <a:t>Gitlab.com este configurat sa interactioneze cu acest cluster</a:t>
            </a:r>
          </a:p>
          <a:p>
            <a:r>
              <a:rPr lang="en-RO" dirty="0"/>
              <a:t>Fiecare metoda de upgrade analizata are propriile manifesturi de Kubernetes</a:t>
            </a:r>
          </a:p>
        </p:txBody>
      </p:sp>
    </p:spTree>
    <p:extLst>
      <p:ext uri="{BB962C8B-B14F-4D97-AF65-F5344CB8AC3E}">
        <p14:creationId xmlns:p14="http://schemas.microsoft.com/office/powerpoint/2010/main" val="31320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5135-3F17-7A44-91EA-E03BD5E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Aplicatia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06DFF-CDB1-9148-8D4F-5B5CF0FF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Aplicatie simpla Flask (framework Python)</a:t>
            </a:r>
          </a:p>
          <a:p>
            <a:r>
              <a:rPr lang="en-RO" dirty="0"/>
              <a:t>Imagini Docker, rulata in Kubernetes</a:t>
            </a:r>
          </a:p>
          <a:p>
            <a:r>
              <a:rPr lang="en-RO" dirty="0"/>
              <a:t>2 versiuni</a:t>
            </a:r>
          </a:p>
          <a:p>
            <a:r>
              <a:rPr lang="en-RO" dirty="0"/>
              <a:t>Pentru o simulare cat mai reala:</a:t>
            </a:r>
          </a:p>
          <a:p>
            <a:pPr lvl="1"/>
            <a:r>
              <a:rPr lang="en-RO" dirty="0"/>
              <a:t>Versiunea 1 returneaza intotdeauna OK</a:t>
            </a:r>
          </a:p>
          <a:p>
            <a:pPr lvl="1"/>
            <a:r>
              <a:rPr lang="en-RO" dirty="0"/>
              <a:t>Versiunea 2 returneaza EROARE, pentru un anumit user-agent, in 50% din cazuri</a:t>
            </a:r>
          </a:p>
          <a:p>
            <a:pPr lvl="1"/>
            <a:r>
              <a:rPr lang="en-RO" dirty="0"/>
              <a:t>Ambele versiuni returneaza EROARE in primele 60 secunde de la pornire</a:t>
            </a:r>
          </a:p>
        </p:txBody>
      </p:sp>
    </p:spTree>
    <p:extLst>
      <p:ext uri="{BB962C8B-B14F-4D97-AF65-F5344CB8AC3E}">
        <p14:creationId xmlns:p14="http://schemas.microsoft.com/office/powerpoint/2010/main" val="81489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6F97-5A62-E948-BF37-8D95D7C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Scriptul de load-test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4CAF-9DD3-7C45-9BA9-CCB35542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Script Python</a:t>
            </a:r>
          </a:p>
          <a:p>
            <a:r>
              <a:rPr lang="en-RO" dirty="0"/>
              <a:t>Lanseaza permanent requesturi catre aplicatie</a:t>
            </a:r>
          </a:p>
          <a:p>
            <a:r>
              <a:rPr lang="en-RO" dirty="0"/>
              <a:t>Foloseste 2 useri-agenti, in proportii egale, astfel ca traficul care ajunge in Versiunea 2 este 25% ERROR</a:t>
            </a:r>
          </a:p>
          <a:p>
            <a:r>
              <a:rPr lang="en-RO" dirty="0"/>
              <a:t>Expune metrici cu rezultatele requesturilor, care vor fi citite de Prometheus</a:t>
            </a:r>
          </a:p>
        </p:txBody>
      </p:sp>
    </p:spTree>
    <p:extLst>
      <p:ext uri="{BB962C8B-B14F-4D97-AF65-F5344CB8AC3E}">
        <p14:creationId xmlns:p14="http://schemas.microsoft.com/office/powerpoint/2010/main" val="295098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5E3C-56AA-2D43-9815-8438CDEB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Prometheus si Grafana</a:t>
            </a:r>
          </a:p>
        </p:txBody>
      </p:sp>
      <p:pic>
        <p:nvPicPr>
          <p:cNvPr id="2049" name="Picture 1" descr="page9image18658720">
            <a:extLst>
              <a:ext uri="{FF2B5EF4-FFF2-40B4-BE49-F238E27FC236}">
                <a16:creationId xmlns:a16="http://schemas.microsoft.com/office/drawing/2014/main" id="{DF6AF240-D197-5245-B0D5-E9826198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" y="1853412"/>
            <a:ext cx="9123617" cy="45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4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577D-A181-3C42-B505-4D9F748C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Cum am comparat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A40B-64FB-1141-BA62-6833BC33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RO" dirty="0"/>
              <a:t>Pipeline folosit pentru fiecare metoda:</a:t>
            </a:r>
          </a:p>
          <a:p>
            <a:pPr lvl="1"/>
            <a:r>
              <a:rPr lang="en-RO" dirty="0"/>
              <a:t>Pornit versiunea 1</a:t>
            </a:r>
          </a:p>
          <a:p>
            <a:pPr lvl="1"/>
            <a:r>
              <a:rPr lang="en-RO" dirty="0"/>
              <a:t>Asteptat 5 minute</a:t>
            </a:r>
          </a:p>
          <a:p>
            <a:pPr lvl="1"/>
            <a:r>
              <a:rPr lang="en-RO" dirty="0"/>
              <a:t>Pornit versiunea 2</a:t>
            </a:r>
          </a:p>
          <a:p>
            <a:pPr lvl="1"/>
            <a:r>
              <a:rPr lang="en-RO" dirty="0"/>
              <a:t>Asteptat 5 minute</a:t>
            </a:r>
          </a:p>
          <a:p>
            <a:pPr lvl="1"/>
            <a:r>
              <a:rPr lang="en-RO" dirty="0"/>
              <a:t>Rollback versiunea 1</a:t>
            </a:r>
          </a:p>
          <a:p>
            <a:pPr marL="457207" lvl="1" indent="0">
              <a:buNone/>
            </a:pPr>
            <a:endParaRPr lang="en-RO" dirty="0"/>
          </a:p>
          <a:p>
            <a:r>
              <a:rPr lang="en-RO" dirty="0"/>
              <a:t>Ce am masurat</a:t>
            </a:r>
          </a:p>
          <a:p>
            <a:pPr lvl="1"/>
            <a:r>
              <a:rPr lang="en-RO" dirty="0"/>
              <a:t>Downtime la schimbarea intre versiuni</a:t>
            </a:r>
          </a:p>
          <a:p>
            <a:pPr lvl="1"/>
            <a:r>
              <a:rPr lang="en-RO" dirty="0"/>
              <a:t>Rata de eroare dupa upgrade</a:t>
            </a:r>
          </a:p>
          <a:p>
            <a:pPr lvl="1"/>
            <a:r>
              <a:rPr lang="en-RO" dirty="0"/>
              <a:t>Resurse in plus necesare</a:t>
            </a:r>
          </a:p>
        </p:txBody>
      </p:sp>
    </p:spTree>
    <p:extLst>
      <p:ext uri="{BB962C8B-B14F-4D97-AF65-F5344CB8AC3E}">
        <p14:creationId xmlns:p14="http://schemas.microsoft.com/office/powerpoint/2010/main" val="67042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398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CERCETARE   Metode de upgrade in Kubernetes             Student:                               Coordonator științific:                                           Eusebiu Rizescu             Conf.dr.ing. Radu-Ioan Ciobanu </vt:lpstr>
      <vt:lpstr>Procedura de upgrade?</vt:lpstr>
      <vt:lpstr>Metode de upgrade</vt:lpstr>
      <vt:lpstr>Arhitectura testare</vt:lpstr>
      <vt:lpstr>Clusterul de Kubernetes</vt:lpstr>
      <vt:lpstr>Aplicatia</vt:lpstr>
      <vt:lpstr>Scriptul de load-test</vt:lpstr>
      <vt:lpstr>Prometheus si Grafana</vt:lpstr>
      <vt:lpstr>Cum am comparat</vt:lpstr>
      <vt:lpstr>Rezultate</vt:lpstr>
      <vt:lpstr>PowerPoint Presentation</vt:lpstr>
      <vt:lpstr>Semestrul urmator</vt:lpstr>
      <vt:lpstr>Demo upgrade Canary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DIPLOMĂ    Aplicație WEB pentru gestiunea reviziilor și reînnoirea documentelor autovehiculelor    Student:                                                    Coordonator științific:         Eusebiu Rizescu                                        Conf.dr.ing. Popescu Cornel</dc:title>
  <dc:creator>Eusebiu RIZESCU</dc:creator>
  <cp:lastModifiedBy>Eusebiu Rizescu</cp:lastModifiedBy>
  <cp:revision>54</cp:revision>
  <dcterms:created xsi:type="dcterms:W3CDTF">2019-05-08T15:57:45Z</dcterms:created>
  <dcterms:modified xsi:type="dcterms:W3CDTF">2021-02-18T07:14:31Z</dcterms:modified>
</cp:coreProperties>
</file>