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76" r:id="rId3"/>
    <p:sldId id="271" r:id="rId4"/>
    <p:sldId id="272" r:id="rId5"/>
    <p:sldId id="281" r:id="rId6"/>
    <p:sldId id="283" r:id="rId7"/>
    <p:sldId id="279" r:id="rId8"/>
    <p:sldId id="273" r:id="rId9"/>
    <p:sldId id="274" r:id="rId10"/>
    <p:sldId id="278" r:id="rId11"/>
    <p:sldId id="280" r:id="rId12"/>
    <p:sldId id="28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4660"/>
  </p:normalViewPr>
  <p:slideViewPr>
    <p:cSldViewPr snapToGrid="0">
      <p:cViewPr>
        <p:scale>
          <a:sx n="157" d="100"/>
          <a:sy n="157" d="100"/>
        </p:scale>
        <p:origin x="227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1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6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65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507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3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7/1/21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86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7/1/21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9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12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8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7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4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5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9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3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0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5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1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C91018-6A37-4339-9675-27B5B624C0E3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90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5274"/>
            <a:ext cx="9144000" cy="5645425"/>
          </a:xfrm>
        </p:spPr>
        <p:txBody>
          <a:bodyPr>
            <a:noAutofit/>
          </a:bodyPr>
          <a:lstStyle/>
          <a:p>
            <a:pPr algn="ctr"/>
            <a:br>
              <a:rPr lang="en-US" sz="3000" dirty="0">
                <a:cs typeface="Times New Roman" panose="02020603050405020304" pitchFamily="18" charset="0"/>
              </a:rPr>
            </a:br>
            <a:r>
              <a:rPr lang="en-US" sz="4000" dirty="0" err="1">
                <a:cs typeface="Times New Roman" panose="02020603050405020304" pitchFamily="18" charset="0"/>
              </a:rPr>
              <a:t>Metode</a:t>
            </a:r>
            <a:r>
              <a:rPr lang="en-US" sz="4000" dirty="0">
                <a:cs typeface="Times New Roman" panose="02020603050405020304" pitchFamily="18" charset="0"/>
              </a:rPr>
              <a:t> de upgrade in Kubernetes</a:t>
            </a:r>
            <a:br>
              <a:rPr lang="en-US" sz="3000" dirty="0">
                <a:cs typeface="Times New Roman" panose="02020603050405020304" pitchFamily="18" charset="0"/>
              </a:rPr>
            </a:br>
            <a:br>
              <a:rPr lang="en-US" sz="3000" dirty="0">
                <a:cs typeface="Times New Roman" panose="02020603050405020304" pitchFamily="18" charset="0"/>
              </a:rPr>
            </a:br>
            <a:br>
              <a:rPr lang="en-US" sz="3000" dirty="0">
                <a:cs typeface="Times New Roman" panose="02020603050405020304" pitchFamily="18" charset="0"/>
              </a:rPr>
            </a:br>
            <a:br>
              <a:rPr lang="ro-RO" sz="3000" dirty="0">
                <a:cs typeface="Times New Roman" panose="02020603050405020304" pitchFamily="18" charset="0"/>
              </a:rPr>
            </a:br>
            <a:r>
              <a:rPr lang="ro-RO" sz="3000" dirty="0">
                <a:cs typeface="Times New Roman" panose="02020603050405020304" pitchFamily="18" charset="0"/>
              </a:rPr>
              <a:t>          </a:t>
            </a:r>
            <a:r>
              <a:rPr lang="en-US" sz="2400" b="1" dirty="0">
                <a:cs typeface="Times New Roman" panose="02020603050405020304" pitchFamily="18" charset="0"/>
              </a:rPr>
              <a:t>Student:                               </a:t>
            </a:r>
            <a:r>
              <a:rPr lang="ro-RO" sz="2400" b="1" dirty="0">
                <a:cs typeface="Times New Roman" panose="02020603050405020304" pitchFamily="18" charset="0"/>
              </a:rPr>
              <a:t>Coordonator științific:                                          </a:t>
            </a:r>
            <a:br>
              <a:rPr lang="ro-RO" sz="2400" b="1" dirty="0">
                <a:cs typeface="Times New Roman" panose="02020603050405020304" pitchFamily="18" charset="0"/>
              </a:rPr>
            </a:br>
            <a:r>
              <a:rPr lang="ro-RO" sz="2400" dirty="0">
                <a:cs typeface="Times New Roman" panose="02020603050405020304" pitchFamily="18" charset="0"/>
              </a:rPr>
              <a:t>Eusebiu Rizesc</a:t>
            </a:r>
            <a:r>
              <a:rPr lang="en-US" sz="2400" dirty="0">
                <a:cs typeface="Times New Roman" panose="02020603050405020304" pitchFamily="18" charset="0"/>
              </a:rPr>
              <a:t>u             </a:t>
            </a:r>
            <a:r>
              <a:rPr lang="en-US" sz="2400" dirty="0" err="1">
                <a:cs typeface="Times New Roman" panose="02020603050405020304" pitchFamily="18" charset="0"/>
              </a:rPr>
              <a:t>Conf.dr.ing</a:t>
            </a:r>
            <a:r>
              <a:rPr lang="en-US" sz="2400" dirty="0">
                <a:cs typeface="Times New Roman" panose="02020603050405020304" pitchFamily="18" charset="0"/>
              </a:rPr>
              <a:t>. Radu-</a:t>
            </a:r>
            <a:r>
              <a:rPr lang="en-US" sz="2400" dirty="0" err="1">
                <a:cs typeface="Times New Roman" panose="02020603050405020304" pitchFamily="18" charset="0"/>
              </a:rPr>
              <a:t>Ioan</a:t>
            </a:r>
            <a:r>
              <a:rPr lang="en-US" sz="2400" dirty="0">
                <a:cs typeface="Times New Roman" panose="02020603050405020304" pitchFamily="18" charset="0"/>
              </a:rPr>
              <a:t> Ciobanu</a:t>
            </a:r>
            <a:br>
              <a:rPr lang="en-US" sz="2400" dirty="0">
                <a:cs typeface="Times New Roman" panose="02020603050405020304" pitchFamily="18" charset="0"/>
              </a:rPr>
            </a:br>
            <a:br>
              <a:rPr lang="en-US" sz="2400" dirty="0">
                <a:cs typeface="Times New Roman" panose="02020603050405020304" pitchFamily="18" charset="0"/>
              </a:rPr>
            </a:br>
            <a:br>
              <a:rPr lang="en-US" sz="3000" b="1" dirty="0">
                <a:cs typeface="Times New Roman" panose="02020603050405020304" pitchFamily="18" charset="0"/>
              </a:rPr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35995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115D-7F65-5E47-936D-A4C5E3E9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Masuratori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23F201D-6BB0-A64A-89E8-64A8AEF69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9044"/>
            <a:ext cx="9144000" cy="470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67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11image22426416">
            <a:extLst>
              <a:ext uri="{FF2B5EF4-FFF2-40B4-BE49-F238E27FC236}">
                <a16:creationId xmlns:a16="http://schemas.microsoft.com/office/drawing/2014/main" id="{63549983-4332-5E4F-A128-FE0702560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35" y="0"/>
            <a:ext cx="45465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68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DC49-9C92-1B45-8692-F5158C9A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D566C-C29C-A141-B3FD-FCF6AEF5E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Demo pentru metoda Canary</a:t>
            </a:r>
          </a:p>
          <a:p>
            <a:endParaRPr lang="en-RO" dirty="0"/>
          </a:p>
          <a:p>
            <a:r>
              <a:rPr lang="en-GB" dirty="0"/>
              <a:t>https://</a:t>
            </a:r>
            <a:r>
              <a:rPr lang="en-GB" dirty="0" err="1"/>
              <a:t>vimeo.com</a:t>
            </a:r>
            <a:r>
              <a:rPr lang="en-GB" dirty="0"/>
              <a:t>/manage/videos/569074606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49546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0F43-6F86-304C-A0BB-2E6C067D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sz="3400" dirty="0"/>
              <a:t>Metode de upgrade analizate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CF6A-C70E-D046-9446-F0D1B0262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537487"/>
            <a:ext cx="7814594" cy="5243639"/>
          </a:xfrm>
        </p:spPr>
        <p:txBody>
          <a:bodyPr/>
          <a:lstStyle/>
          <a:p>
            <a:r>
              <a:rPr lang="en-RO" dirty="0"/>
              <a:t>Recreate</a:t>
            </a:r>
          </a:p>
          <a:p>
            <a:pPr lvl="1"/>
            <a:r>
              <a:rPr lang="en-RO" dirty="0"/>
              <a:t>Sters Versiunea1 si creat Versiunea2</a:t>
            </a:r>
          </a:p>
          <a:p>
            <a:r>
              <a:rPr lang="en-RO" dirty="0"/>
              <a:t>Rolling Update</a:t>
            </a:r>
          </a:p>
          <a:p>
            <a:pPr lvl="1"/>
            <a:r>
              <a:rPr lang="en-RO" dirty="0"/>
              <a:t>Updatat la Vers2 pe rand, cate o instanta a aplicatiei</a:t>
            </a:r>
          </a:p>
          <a:p>
            <a:r>
              <a:rPr lang="en-RO" dirty="0"/>
              <a:t>Blue/Green</a:t>
            </a:r>
          </a:p>
          <a:p>
            <a:pPr lvl="1"/>
            <a:r>
              <a:rPr lang="en-RO" dirty="0"/>
              <a:t>Pornit complet Vers2 si apoi mutat traficul de pe V1 pe V2</a:t>
            </a:r>
          </a:p>
          <a:p>
            <a:r>
              <a:rPr lang="en-RO" dirty="0"/>
              <a:t>Canary</a:t>
            </a:r>
          </a:p>
          <a:p>
            <a:pPr lvl="1"/>
            <a:r>
              <a:rPr lang="en-GB" dirty="0"/>
              <a:t>X</a:t>
            </a:r>
            <a:r>
              <a:rPr lang="en-RO" dirty="0"/>
              <a:t>% din traffic pe Versiunea2</a:t>
            </a:r>
          </a:p>
          <a:p>
            <a:r>
              <a:rPr lang="en-RO" dirty="0"/>
              <a:t>A/B Testing</a:t>
            </a:r>
          </a:p>
          <a:p>
            <a:pPr lvl="1"/>
            <a:r>
              <a:rPr lang="en-RO" dirty="0"/>
              <a:t>Un subset de useri pe Versiunea2</a:t>
            </a:r>
          </a:p>
        </p:txBody>
      </p:sp>
    </p:spTree>
    <p:extLst>
      <p:ext uri="{BB962C8B-B14F-4D97-AF65-F5344CB8AC3E}">
        <p14:creationId xmlns:p14="http://schemas.microsoft.com/office/powerpoint/2010/main" val="426754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3E1D-250D-3947-9020-89BB0369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Arhitectura testare</a:t>
            </a:r>
          </a:p>
        </p:txBody>
      </p:sp>
      <p:pic>
        <p:nvPicPr>
          <p:cNvPr id="1025" name="Picture 1" descr="page6image18553344">
            <a:extLst>
              <a:ext uri="{FF2B5EF4-FFF2-40B4-BE49-F238E27FC236}">
                <a16:creationId xmlns:a16="http://schemas.microsoft.com/office/drawing/2014/main" id="{95B4D333-EC63-8A47-AD23-C4C19616C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825" y="1152983"/>
            <a:ext cx="5130350" cy="560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06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5135-3F17-7A44-91EA-E03BD5E8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Aplicatia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06DFF-CDB1-9148-8D4F-5B5CF0FFE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488935"/>
            <a:ext cx="7055380" cy="4759471"/>
          </a:xfrm>
        </p:spPr>
        <p:txBody>
          <a:bodyPr/>
          <a:lstStyle/>
          <a:p>
            <a:r>
              <a:rPr lang="en-RO" dirty="0"/>
              <a:t>Aplicatie web, scrisa in Flask</a:t>
            </a:r>
          </a:p>
          <a:p>
            <a:r>
              <a:rPr lang="en-RO" dirty="0"/>
              <a:t>Aplicatia consta intr-un magazin online</a:t>
            </a:r>
          </a:p>
          <a:p>
            <a:endParaRPr lang="en-RO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C52C57-A615-CC40-A13C-9985BA3861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435" y="2451887"/>
            <a:ext cx="6909130" cy="4078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489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DB8F-2074-6D40-AA00-799EB9B5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Inregistrare si Autentificare</a:t>
            </a:r>
          </a:p>
        </p:txBody>
      </p:sp>
      <p:pic>
        <p:nvPicPr>
          <p:cNvPr id="4" name="Content Placeholder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B5FD185-2293-2B45-8FA6-FD011CA1C2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03" y="2527222"/>
            <a:ext cx="3657726" cy="3412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2EB6DF-43AF-8D4C-AFD8-565966929B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73" y="2527221"/>
            <a:ext cx="3431023" cy="34123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EA85C6-2F67-9E42-94F2-1906BE7FBB6E}"/>
              </a:ext>
            </a:extLst>
          </p:cNvPr>
          <p:cNvSpPr txBox="1">
            <a:spLocks/>
          </p:cNvSpPr>
          <p:nvPr/>
        </p:nvSpPr>
        <p:spPr>
          <a:xfrm>
            <a:off x="827700" y="1537487"/>
            <a:ext cx="7814594" cy="5243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RO" dirty="0"/>
              <a:t>Pentru a lansa o comanda, utilizatorul trebuie sa aiba cont si sa fie autentificat</a:t>
            </a:r>
          </a:p>
        </p:txBody>
      </p:sp>
    </p:spTree>
    <p:extLst>
      <p:ext uri="{BB962C8B-B14F-4D97-AF65-F5344CB8AC3E}">
        <p14:creationId xmlns:p14="http://schemas.microsoft.com/office/powerpoint/2010/main" val="250811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5135-3F17-7A44-91EA-E03BD5E8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Pagina utilizatorului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4F827AFD-9841-824B-ACD8-7420A73BF0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93" y="3286433"/>
            <a:ext cx="8482813" cy="27055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CC906A-914D-C343-B359-058AE95D7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537487"/>
            <a:ext cx="7814594" cy="5243639"/>
          </a:xfrm>
        </p:spPr>
        <p:txBody>
          <a:bodyPr/>
          <a:lstStyle/>
          <a:p>
            <a:r>
              <a:rPr lang="en-RO" dirty="0"/>
              <a:t>De aici utilizatorul poate:</a:t>
            </a:r>
          </a:p>
          <a:p>
            <a:pPr lvl="1"/>
            <a:r>
              <a:rPr lang="en-RO" dirty="0"/>
              <a:t>comanda produsele din cos</a:t>
            </a:r>
          </a:p>
          <a:p>
            <a:pPr lvl="1"/>
            <a:r>
              <a:rPr lang="en-GB" dirty="0" err="1"/>
              <a:t>goli</a:t>
            </a:r>
            <a:r>
              <a:rPr lang="en-GB" dirty="0"/>
              <a:t> </a:t>
            </a:r>
            <a:r>
              <a:rPr lang="en-GB" dirty="0" err="1"/>
              <a:t>cosul</a:t>
            </a:r>
            <a:r>
              <a:rPr lang="en-GB" dirty="0"/>
              <a:t> de </a:t>
            </a:r>
            <a:r>
              <a:rPr lang="en-GB" dirty="0" err="1"/>
              <a:t>cumparaturi</a:t>
            </a:r>
            <a:endParaRPr lang="en-GB" dirty="0"/>
          </a:p>
          <a:p>
            <a:pPr lvl="1"/>
            <a:r>
              <a:rPr lang="en-GB" dirty="0" err="1"/>
              <a:t>Edita</a:t>
            </a:r>
            <a:r>
              <a:rPr lang="en-GB" dirty="0"/>
              <a:t> / </a:t>
            </a:r>
            <a:r>
              <a:rPr lang="en-GB" dirty="0" err="1"/>
              <a:t>sterge</a:t>
            </a:r>
            <a:r>
              <a:rPr lang="en-GB" dirty="0"/>
              <a:t> </a:t>
            </a:r>
            <a:r>
              <a:rPr lang="en-GB" dirty="0" err="1"/>
              <a:t>contul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58769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5507-21A1-634A-B4E9-9338EBA2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Clusterul de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C2F04-BF2D-AF4E-9493-F52CC120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Creat cu ajutorul Minikube</a:t>
            </a:r>
          </a:p>
          <a:p>
            <a:pPr marL="0" indent="0">
              <a:buNone/>
            </a:pPr>
            <a:endParaRPr lang="en-RO" dirty="0"/>
          </a:p>
          <a:p>
            <a:r>
              <a:rPr lang="en-RO" dirty="0"/>
              <a:t>Ruleaza pe local</a:t>
            </a:r>
          </a:p>
          <a:p>
            <a:pPr marL="0" indent="0">
              <a:buNone/>
            </a:pPr>
            <a:endParaRPr lang="en-RO" dirty="0"/>
          </a:p>
          <a:p>
            <a:r>
              <a:rPr lang="en-RO" dirty="0"/>
              <a:t>Gitlab.com este configurat sa interactioneze cu acest cluster</a:t>
            </a:r>
          </a:p>
        </p:txBody>
      </p:sp>
    </p:spTree>
    <p:extLst>
      <p:ext uri="{BB962C8B-B14F-4D97-AF65-F5344CB8AC3E}">
        <p14:creationId xmlns:p14="http://schemas.microsoft.com/office/powerpoint/2010/main" val="313209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6F97-5A62-E948-BF37-8D95D7CF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Scriptul de load-test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A4CAF-9DD3-7C45-9BA9-CCB355426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Simuleaza trafic real</a:t>
            </a:r>
          </a:p>
          <a:p>
            <a:pPr marL="0" indent="0">
              <a:buNone/>
            </a:pPr>
            <a:endParaRPr lang="en-RO" dirty="0"/>
          </a:p>
          <a:p>
            <a:r>
              <a:rPr lang="en-RO" dirty="0"/>
              <a:t>Lanseaza permanent requesturi catre aplicatie</a:t>
            </a:r>
          </a:p>
          <a:p>
            <a:pPr marL="0" indent="0">
              <a:buNone/>
            </a:pPr>
            <a:endParaRPr lang="en-RO" dirty="0"/>
          </a:p>
          <a:p>
            <a:r>
              <a:rPr lang="en-RO" dirty="0"/>
              <a:t>Expune metrici cu rezultatele requesturilor, care vor fi citite de Prometheus</a:t>
            </a:r>
          </a:p>
          <a:p>
            <a:endParaRPr lang="en-RO" dirty="0"/>
          </a:p>
          <a:p>
            <a:r>
              <a:rPr lang="en-RO" dirty="0"/>
              <a:t>Nota: Acest script este configurat astfel incat 25% din requesturile care ajung in Versiunea 2 sa fie eroare</a:t>
            </a:r>
          </a:p>
        </p:txBody>
      </p:sp>
    </p:spTree>
    <p:extLst>
      <p:ext uri="{BB962C8B-B14F-4D97-AF65-F5344CB8AC3E}">
        <p14:creationId xmlns:p14="http://schemas.microsoft.com/office/powerpoint/2010/main" val="295098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5E3C-56AA-2D43-9815-8438CDEB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Prometheus si Grafana</a:t>
            </a:r>
          </a:p>
        </p:txBody>
      </p:sp>
      <p:pic>
        <p:nvPicPr>
          <p:cNvPr id="2049" name="Picture 1" descr="page9image18658720">
            <a:extLst>
              <a:ext uri="{FF2B5EF4-FFF2-40B4-BE49-F238E27FC236}">
                <a16:creationId xmlns:a16="http://schemas.microsoft.com/office/drawing/2014/main" id="{DF6AF240-D197-5245-B0D5-E98261983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" y="1853412"/>
            <a:ext cx="9123617" cy="45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246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220</Words>
  <Application>Microsoft Macintosh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 Metode de upgrade in Kubernetes              Student:                               Coordonator științific:                                           Eusebiu Rizescu             Conf.dr.ing. Radu-Ioan Ciobanu   </vt:lpstr>
      <vt:lpstr>Metode de upgrade analizate</vt:lpstr>
      <vt:lpstr>Arhitectura testare</vt:lpstr>
      <vt:lpstr>Aplicatia</vt:lpstr>
      <vt:lpstr>Inregistrare si Autentificare</vt:lpstr>
      <vt:lpstr>Pagina utilizatorului</vt:lpstr>
      <vt:lpstr>Clusterul de Kubernetes</vt:lpstr>
      <vt:lpstr>Scriptul de load-test</vt:lpstr>
      <vt:lpstr>Prometheus si Grafana</vt:lpstr>
      <vt:lpstr>Masuratori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DE DIPLOMĂ    Aplicație WEB pentru gestiunea reviziilor și reînnoirea documentelor autovehiculelor    Student:                                                    Coordonator științific:         Eusebiu Rizescu                                        Conf.dr.ing. Popescu Cornel</dc:title>
  <dc:creator>Eusebiu RIZESCU</dc:creator>
  <cp:lastModifiedBy>Eusebiu Rizescu</cp:lastModifiedBy>
  <cp:revision>59</cp:revision>
  <dcterms:created xsi:type="dcterms:W3CDTF">2019-05-08T15:57:45Z</dcterms:created>
  <dcterms:modified xsi:type="dcterms:W3CDTF">2021-07-01T07:45:39Z</dcterms:modified>
</cp:coreProperties>
</file>