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C16"/>
    <a:srgbClr val="0C788E"/>
    <a:srgbClr val="025198"/>
    <a:srgbClr val="000099"/>
    <a:srgbClr val="1C1C1C"/>
    <a:srgbClr val="660066"/>
    <a:srgbClr val="000058"/>
    <a:srgbClr val="2E1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652" autoAdjust="0"/>
  </p:normalViewPr>
  <p:slideViewPr>
    <p:cSldViewPr>
      <p:cViewPr>
        <p:scale>
          <a:sx n="66" d="100"/>
          <a:sy n="66" d="100"/>
        </p:scale>
        <p:origin x="-16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11ED6-94F9-4EB8-9C19-79C6D1B9A18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9059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E5244-8F8F-459B-B9DE-93764CCE96AD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766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6F116-42CB-4D8F-92FB-76EE9AA0B20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3779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0DBD3-32F5-47E5-8F44-C761E620833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2472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90634-055F-48A2-A5E7-EAE7C167D48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332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9C1E4-FA29-43E4-ADEA-C0C8BF9FBF71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306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68CC0-9AD7-40E1-B198-FEF4C04CA2C0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7923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74CEA-C37D-4B88-B63F-D0A72A313C2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837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6596D-4740-4FBE-98C6-13B5F964C678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1482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0F6A2-BEAF-4633-A510-BFB63018A742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1904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4F87-4992-402C-9682-31DA51126774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027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DE65DFF-1321-4A4E-8851-FD5ACFFB3F64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140200" y="1444625"/>
            <a:ext cx="4427538" cy="544513"/>
          </a:xfrm>
        </p:spPr>
        <p:txBody>
          <a:bodyPr/>
          <a:lstStyle/>
          <a:p>
            <a:pPr algn="l" eaLnBrk="1" hangingPunct="1"/>
            <a:r>
              <a:rPr lang="es-UY" altLang="en-US" sz="36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Analisa Struktur</a:t>
            </a:r>
            <a:endParaRPr lang="es-ES" altLang="en-US" sz="3600" b="1" u="sng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Rectangle 122"/>
          <p:cNvSpPr>
            <a:spLocks noChangeArrowheads="1"/>
          </p:cNvSpPr>
          <p:nvPr/>
        </p:nvSpPr>
        <p:spPr bwMode="auto">
          <a:xfrm>
            <a:off x="3995738" y="2132856"/>
            <a:ext cx="41052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UY" altLang="en-US" b="1" dirty="0" smtClean="0">
                <a:solidFill>
                  <a:schemeClr val="bg1"/>
                </a:solidFill>
              </a:rPr>
              <a:t>STATIS TERTENTU PADA PORTAL</a:t>
            </a:r>
            <a:endParaRPr lang="es-UY" altLang="en-US" b="1" dirty="0" smtClean="0">
              <a:solidFill>
                <a:schemeClr val="bg1"/>
              </a:solidFill>
            </a:endParaRPr>
          </a:p>
          <a:p>
            <a:pPr algn="ctr" eaLnBrk="1" hangingPunct="1"/>
            <a:r>
              <a:rPr lang="es-UY" altLang="en-US" b="1" dirty="0" err="1" smtClean="0">
                <a:solidFill>
                  <a:schemeClr val="bg1"/>
                </a:solidFill>
              </a:rPr>
              <a:t>Menghitung</a:t>
            </a:r>
            <a:r>
              <a:rPr lang="es-UY" altLang="en-US" b="1" dirty="0" smtClean="0">
                <a:solidFill>
                  <a:schemeClr val="bg1"/>
                </a:solidFill>
              </a:rPr>
              <a:t> </a:t>
            </a:r>
            <a:r>
              <a:rPr lang="es-UY" altLang="en-US" b="1" dirty="0" err="1">
                <a:solidFill>
                  <a:schemeClr val="bg1"/>
                </a:solidFill>
              </a:rPr>
              <a:t>Bidang</a:t>
            </a:r>
            <a:r>
              <a:rPr lang="es-UY" altLang="en-US" b="1" dirty="0">
                <a:solidFill>
                  <a:schemeClr val="bg1"/>
                </a:solidFill>
              </a:rPr>
              <a:t> </a:t>
            </a:r>
            <a:r>
              <a:rPr lang="es-UY" altLang="en-US" b="1" dirty="0" err="1">
                <a:solidFill>
                  <a:schemeClr val="bg1"/>
                </a:solidFill>
              </a:rPr>
              <a:t>Momen</a:t>
            </a:r>
            <a:r>
              <a:rPr lang="es-UY" altLang="en-US" b="1" dirty="0">
                <a:solidFill>
                  <a:schemeClr val="bg1"/>
                </a:solidFill>
              </a:rPr>
              <a:t>, </a:t>
            </a:r>
            <a:r>
              <a:rPr lang="es-UY" altLang="en-US" b="1" dirty="0" err="1">
                <a:solidFill>
                  <a:schemeClr val="bg1"/>
                </a:solidFill>
              </a:rPr>
              <a:t>Lintang</a:t>
            </a:r>
            <a:r>
              <a:rPr lang="es-UY" altLang="en-US" b="1" dirty="0">
                <a:solidFill>
                  <a:schemeClr val="bg1"/>
                </a:solidFill>
              </a:rPr>
              <a:t>, dan Normal</a:t>
            </a:r>
            <a:endParaRPr lang="es-ES" altLang="en-US" b="1" dirty="0">
              <a:solidFill>
                <a:schemeClr val="bg1"/>
              </a:solidFill>
            </a:endParaRPr>
          </a:p>
        </p:txBody>
      </p:sp>
      <p:sp>
        <p:nvSpPr>
          <p:cNvPr id="2052" name="Subtitle 2"/>
          <p:cNvSpPr>
            <a:spLocks noGrp="1"/>
          </p:cNvSpPr>
          <p:nvPr>
            <p:ph type="subTitle" idx="1"/>
          </p:nvPr>
        </p:nvSpPr>
        <p:spPr>
          <a:xfrm>
            <a:off x="5011738" y="2776538"/>
            <a:ext cx="2008187" cy="1012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solidFill>
                  <a:schemeClr val="bg1"/>
                </a:solidFill>
              </a:rPr>
              <a:t>Rizik Ricky Ardi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solidFill>
                  <a:schemeClr val="bg1"/>
                </a:solidFill>
              </a:rPr>
              <a:t>1822201043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 smtClean="0">
                <a:solidFill>
                  <a:schemeClr val="bg1"/>
                </a:solidFill>
              </a:rPr>
              <a:t>Teknik Sipil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4517"/>
              </p:ext>
            </p:extLst>
          </p:nvPr>
        </p:nvGraphicFramePr>
        <p:xfrm>
          <a:off x="1187624" y="1190997"/>
          <a:ext cx="4753271" cy="2886075"/>
        </p:xfrm>
        <a:graphic>
          <a:graphicData uri="http://schemas.openxmlformats.org/drawingml/2006/table">
            <a:tbl>
              <a:tblPr/>
              <a:tblGrid>
                <a:gridCol w="471399"/>
                <a:gridCol w="342325"/>
                <a:gridCol w="375997"/>
                <a:gridCol w="168356"/>
                <a:gridCol w="508811"/>
                <a:gridCol w="340455"/>
                <a:gridCol w="763217"/>
                <a:gridCol w="424632"/>
                <a:gridCol w="254406"/>
                <a:gridCol w="170228"/>
                <a:gridCol w="338584"/>
                <a:gridCol w="340455"/>
                <a:gridCol w="254406"/>
              </a:tblGrid>
              <a:tr h="188913">
                <a:tc grid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BIDANG LINTANG (D/L)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Interval = 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&lt;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&lt;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L/2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Rav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Rav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X3.5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3,5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Dx3.5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Rav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L/2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3,5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67752"/>
              </p:ext>
            </p:extLst>
          </p:nvPr>
        </p:nvGraphicFramePr>
        <p:xfrm>
          <a:off x="1259632" y="4221088"/>
          <a:ext cx="6408439" cy="2116455"/>
        </p:xfrm>
        <a:graphic>
          <a:graphicData uri="http://schemas.openxmlformats.org/drawingml/2006/table">
            <a:tbl>
              <a:tblPr/>
              <a:tblGrid>
                <a:gridCol w="465028"/>
                <a:gridCol w="339828"/>
                <a:gridCol w="330885"/>
                <a:gridCol w="323731"/>
                <a:gridCol w="325519"/>
                <a:gridCol w="323730"/>
                <a:gridCol w="486491"/>
                <a:gridCol w="486491"/>
                <a:gridCol w="568765"/>
                <a:gridCol w="486491"/>
                <a:gridCol w="486491"/>
                <a:gridCol w="325519"/>
                <a:gridCol w="323731"/>
                <a:gridCol w="325519"/>
                <a:gridCol w="243245"/>
                <a:gridCol w="323730"/>
                <a:gridCol w="243245"/>
              </a:tblGrid>
              <a:tr h="1905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Interval  = 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&lt;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&lt;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Rav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0,64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1,93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1,17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X7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 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Dx7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Rav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sin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40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0,64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15,1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1,93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=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-14,8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Ton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73058"/>
              </p:ext>
            </p:extLst>
          </p:nvPr>
        </p:nvGraphicFramePr>
        <p:xfrm>
          <a:off x="1187624" y="1457712"/>
          <a:ext cx="1728193" cy="1539240"/>
        </p:xfrm>
        <a:graphic>
          <a:graphicData uri="http://schemas.openxmlformats.org/drawingml/2006/table">
            <a:tbl>
              <a:tblPr/>
              <a:tblGrid>
                <a:gridCol w="317871"/>
                <a:gridCol w="350754"/>
                <a:gridCol w="328831"/>
                <a:gridCol w="438442"/>
                <a:gridCol w="292295"/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NORMAL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Rectangle 8"/>
          <p:cNvSpPr>
            <a:spLocks noChangeArrowheads="1"/>
          </p:cNvSpPr>
          <p:nvPr/>
        </p:nvSpPr>
        <p:spPr bwMode="auto">
          <a:xfrm>
            <a:off x="1403648" y="2492896"/>
            <a:ext cx="18732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 dirty="0" err="1"/>
              <a:t>Ditanya</a:t>
            </a:r>
            <a:r>
              <a:rPr lang="en-US" altLang="en-US" sz="1200" dirty="0"/>
              <a:t> :</a:t>
            </a:r>
            <a:br>
              <a:rPr lang="en-US" altLang="en-US" sz="1200" dirty="0"/>
            </a:br>
            <a:r>
              <a:rPr lang="en-US" altLang="en-US" sz="1200" dirty="0"/>
              <a:t>1.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Momen</a:t>
            </a:r>
            <a:r>
              <a:rPr lang="en-US" altLang="en-US" sz="1200" dirty="0"/>
              <a:t> (M)</a:t>
            </a:r>
          </a:p>
          <a:p>
            <a:pPr eaLnBrk="1" hangingPunct="1"/>
            <a:r>
              <a:rPr lang="en-US" altLang="en-US" sz="1200" dirty="0"/>
              <a:t>2.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Lintang</a:t>
            </a:r>
            <a:r>
              <a:rPr lang="en-US" altLang="en-US" sz="1200" dirty="0"/>
              <a:t> (D/L)</a:t>
            </a:r>
          </a:p>
          <a:p>
            <a:pPr eaLnBrk="1" hangingPunct="1"/>
            <a:r>
              <a:rPr lang="en-US" altLang="en-US" sz="1200" dirty="0"/>
              <a:t>3.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Normal (N)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1340768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55602"/>
              </p:ext>
            </p:extLst>
          </p:nvPr>
        </p:nvGraphicFramePr>
        <p:xfrm>
          <a:off x="1403648" y="1412776"/>
          <a:ext cx="3149600" cy="918792"/>
        </p:xfrm>
        <a:graphic>
          <a:graphicData uri="http://schemas.openxmlformats.org/drawingml/2006/table">
            <a:tbl>
              <a:tblPr/>
              <a:tblGrid>
                <a:gridCol w="342555"/>
                <a:gridCol w="275947"/>
                <a:gridCol w="431365"/>
                <a:gridCol w="380616"/>
                <a:gridCol w="393304"/>
                <a:gridCol w="371101"/>
                <a:gridCol w="371101"/>
                <a:gridCol w="266431"/>
                <a:gridCol w="317180"/>
              </a:tblGrid>
              <a:tr h="22969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Diketahui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t/m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65220"/>
              </p:ext>
            </p:extLst>
          </p:nvPr>
        </p:nvGraphicFramePr>
        <p:xfrm>
          <a:off x="1259632" y="1268760"/>
          <a:ext cx="4176464" cy="1924050"/>
        </p:xfrm>
        <a:graphic>
          <a:graphicData uri="http://schemas.openxmlformats.org/drawingml/2006/table">
            <a:tbl>
              <a:tblPr/>
              <a:tblGrid>
                <a:gridCol w="342402"/>
                <a:gridCol w="275824"/>
                <a:gridCol w="431173"/>
                <a:gridCol w="380447"/>
                <a:gridCol w="298346"/>
                <a:gridCol w="288032"/>
                <a:gridCol w="360040"/>
                <a:gridCol w="288032"/>
                <a:gridCol w="288032"/>
                <a:gridCol w="360040"/>
                <a:gridCol w="360040"/>
                <a:gridCol w="288032"/>
                <a:gridCol w="216024"/>
              </a:tblGrid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REAKSI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Ʃ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81505"/>
              </p:ext>
            </p:extLst>
          </p:nvPr>
        </p:nvGraphicFramePr>
        <p:xfrm>
          <a:off x="1259632" y="3212976"/>
          <a:ext cx="4392488" cy="1731645"/>
        </p:xfrm>
        <a:graphic>
          <a:graphicData uri="http://schemas.openxmlformats.org/drawingml/2006/table">
            <a:tbl>
              <a:tblPr/>
              <a:tblGrid>
                <a:gridCol w="342193"/>
                <a:gridCol w="278824"/>
                <a:gridCol w="243079"/>
                <a:gridCol w="432048"/>
                <a:gridCol w="288032"/>
                <a:gridCol w="432048"/>
                <a:gridCol w="360040"/>
                <a:gridCol w="288032"/>
                <a:gridCol w="360040"/>
                <a:gridCol w="216024"/>
                <a:gridCol w="288032"/>
                <a:gridCol w="432048"/>
                <a:gridCol w="216024"/>
                <a:gridCol w="21602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Ʃ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96257"/>
              </p:ext>
            </p:extLst>
          </p:nvPr>
        </p:nvGraphicFramePr>
        <p:xfrm>
          <a:off x="1259632" y="5229200"/>
          <a:ext cx="3149600" cy="962025"/>
        </p:xfrm>
        <a:graphic>
          <a:graphicData uri="http://schemas.openxmlformats.org/drawingml/2006/table">
            <a:tbl>
              <a:tblPr/>
              <a:tblGrid>
                <a:gridCol w="342210"/>
                <a:gridCol w="278838"/>
                <a:gridCol w="430931"/>
                <a:gridCol w="380233"/>
                <a:gridCol w="392908"/>
                <a:gridCol w="370728"/>
                <a:gridCol w="370728"/>
                <a:gridCol w="266163"/>
                <a:gridCol w="316861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ƩV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529324"/>
              </p:ext>
            </p:extLst>
          </p:nvPr>
        </p:nvGraphicFramePr>
        <p:xfrm>
          <a:off x="1259632" y="1484784"/>
          <a:ext cx="7344814" cy="3655695"/>
        </p:xfrm>
        <a:graphic>
          <a:graphicData uri="http://schemas.openxmlformats.org/drawingml/2006/table">
            <a:tbl>
              <a:tblPr/>
              <a:tblGrid>
                <a:gridCol w="144016"/>
                <a:gridCol w="678073"/>
                <a:gridCol w="523148"/>
                <a:gridCol w="560514"/>
                <a:gridCol w="398588"/>
                <a:gridCol w="485779"/>
                <a:gridCol w="481628"/>
                <a:gridCol w="635249"/>
                <a:gridCol w="315549"/>
                <a:gridCol w="664315"/>
                <a:gridCol w="365371"/>
                <a:gridCol w="435955"/>
                <a:gridCol w="286484"/>
                <a:gridCol w="415196"/>
                <a:gridCol w="232510"/>
                <a:gridCol w="435955"/>
                <a:gridCol w="286484"/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MOMEN (M)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(Karena tidak ada beban horizontal)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Interval =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(Karena tidak ada beban horizontal)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32546"/>
              </p:ext>
            </p:extLst>
          </p:nvPr>
        </p:nvGraphicFramePr>
        <p:xfrm>
          <a:off x="1259632" y="1340768"/>
          <a:ext cx="4572001" cy="2876550"/>
        </p:xfrm>
        <a:graphic>
          <a:graphicData uri="http://schemas.openxmlformats.org/drawingml/2006/table">
            <a:tbl>
              <a:tblPr/>
              <a:tblGrid>
                <a:gridCol w="324075"/>
                <a:gridCol w="305012"/>
                <a:gridCol w="400328"/>
                <a:gridCol w="428923"/>
                <a:gridCol w="305012"/>
                <a:gridCol w="371733"/>
                <a:gridCol w="368556"/>
                <a:gridCol w="486113"/>
                <a:gridCol w="241468"/>
                <a:gridCol w="508353"/>
                <a:gridCol w="279594"/>
                <a:gridCol w="333607"/>
                <a:gridCol w="219227"/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LINTANG (D)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43031"/>
              </p:ext>
            </p:extLst>
          </p:nvPr>
        </p:nvGraphicFramePr>
        <p:xfrm>
          <a:off x="1403648" y="4509120"/>
          <a:ext cx="1994023" cy="1600200"/>
        </p:xfrm>
        <a:graphic>
          <a:graphicData uri="http://schemas.openxmlformats.org/drawingml/2006/table">
            <a:tbl>
              <a:tblPr/>
              <a:tblGrid>
                <a:gridCol w="366470"/>
                <a:gridCol w="344912"/>
                <a:gridCol w="452697"/>
                <a:gridCol w="485032"/>
                <a:gridCol w="344912"/>
              </a:tblGrid>
              <a:tr h="20002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NORMAL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3" name="Rectangle 5"/>
          <p:cNvSpPr>
            <a:spLocks noChangeArrowheads="1"/>
          </p:cNvSpPr>
          <p:nvPr/>
        </p:nvSpPr>
        <p:spPr bwMode="auto">
          <a:xfrm>
            <a:off x="1267655" y="2670746"/>
            <a:ext cx="1873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200" dirty="0" err="1"/>
              <a:t>Ditanya</a:t>
            </a:r>
            <a:r>
              <a:rPr lang="en-US" altLang="en-US" sz="1200" dirty="0"/>
              <a:t> :</a:t>
            </a:r>
            <a:br>
              <a:rPr lang="en-US" altLang="en-US" sz="1200" dirty="0"/>
            </a:br>
            <a:r>
              <a:rPr lang="en-US" altLang="en-US" sz="1200" dirty="0"/>
              <a:t>1.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Momen</a:t>
            </a:r>
            <a:r>
              <a:rPr lang="en-US" altLang="en-US" sz="1200" dirty="0"/>
              <a:t> (M)</a:t>
            </a:r>
          </a:p>
          <a:p>
            <a:pPr eaLnBrk="1" hangingPunct="1"/>
            <a:r>
              <a:rPr lang="en-US" altLang="en-US" sz="1200" dirty="0"/>
              <a:t>2.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Lintang</a:t>
            </a:r>
            <a:r>
              <a:rPr lang="en-US" altLang="en-US" sz="1200" dirty="0"/>
              <a:t> (D/L)</a:t>
            </a:r>
          </a:p>
          <a:p>
            <a:pPr eaLnBrk="1" hangingPunct="1"/>
            <a:r>
              <a:rPr lang="en-US" altLang="en-US" sz="1200" dirty="0"/>
              <a:t>3. </a:t>
            </a:r>
            <a:r>
              <a:rPr lang="en-US" altLang="en-US" sz="1200" dirty="0" err="1"/>
              <a:t>Bidang</a:t>
            </a:r>
            <a:r>
              <a:rPr lang="en-US" altLang="en-US" sz="1200" dirty="0"/>
              <a:t> Normal (N)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1340768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25271"/>
              </p:ext>
            </p:extLst>
          </p:nvPr>
        </p:nvGraphicFramePr>
        <p:xfrm>
          <a:off x="1187624" y="1484784"/>
          <a:ext cx="3456385" cy="962025"/>
        </p:xfrm>
        <a:graphic>
          <a:graphicData uri="http://schemas.openxmlformats.org/drawingml/2006/table">
            <a:tbl>
              <a:tblPr/>
              <a:tblGrid>
                <a:gridCol w="374413"/>
                <a:gridCol w="301610"/>
                <a:gridCol w="405614"/>
                <a:gridCol w="471483"/>
                <a:gridCol w="429881"/>
                <a:gridCol w="374413"/>
                <a:gridCol w="388279"/>
                <a:gridCol w="364013"/>
                <a:gridCol w="346679"/>
              </a:tblGrid>
              <a:tr h="1905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Diketahui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t/m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1708"/>
              </p:ext>
            </p:extLst>
          </p:nvPr>
        </p:nvGraphicFramePr>
        <p:xfrm>
          <a:off x="1259632" y="1312545"/>
          <a:ext cx="5549900" cy="2116455"/>
        </p:xfrm>
        <a:graphic>
          <a:graphicData uri="http://schemas.openxmlformats.org/drawingml/2006/table">
            <a:tbl>
              <a:tblPr/>
              <a:tblGrid>
                <a:gridCol w="342508"/>
                <a:gridCol w="275909"/>
                <a:gridCol w="371050"/>
                <a:gridCol w="431307"/>
                <a:gridCol w="393250"/>
                <a:gridCol w="342508"/>
                <a:gridCol w="355194"/>
                <a:gridCol w="332994"/>
                <a:gridCol w="317137"/>
                <a:gridCol w="241024"/>
                <a:gridCol w="304452"/>
                <a:gridCol w="332994"/>
                <a:gridCol w="253710"/>
                <a:gridCol w="241024"/>
                <a:gridCol w="505499"/>
                <a:gridCol w="179517"/>
                <a:gridCol w="329823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REAKSI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Ʃ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6172"/>
              </p:ext>
            </p:extLst>
          </p:nvPr>
        </p:nvGraphicFramePr>
        <p:xfrm>
          <a:off x="1241897" y="3482310"/>
          <a:ext cx="5994399" cy="2106930"/>
        </p:xfrm>
        <a:graphic>
          <a:graphicData uri="http://schemas.openxmlformats.org/drawingml/2006/table">
            <a:tbl>
              <a:tblPr/>
              <a:tblGrid>
                <a:gridCol w="342356"/>
                <a:gridCol w="278957"/>
                <a:gridCol w="370886"/>
                <a:gridCol w="431115"/>
                <a:gridCol w="393075"/>
                <a:gridCol w="342356"/>
                <a:gridCol w="355036"/>
                <a:gridCol w="332846"/>
                <a:gridCol w="316996"/>
                <a:gridCol w="240917"/>
                <a:gridCol w="304316"/>
                <a:gridCol w="332846"/>
                <a:gridCol w="253597"/>
                <a:gridCol w="240917"/>
                <a:gridCol w="342356"/>
                <a:gridCol w="450020"/>
                <a:gridCol w="222012"/>
                <a:gridCol w="443795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Ʃ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959541"/>
              </p:ext>
            </p:extLst>
          </p:nvPr>
        </p:nvGraphicFramePr>
        <p:xfrm>
          <a:off x="1259632" y="5733256"/>
          <a:ext cx="3888431" cy="769620"/>
        </p:xfrm>
        <a:graphic>
          <a:graphicData uri="http://schemas.openxmlformats.org/drawingml/2006/table">
            <a:tbl>
              <a:tblPr/>
              <a:tblGrid>
                <a:gridCol w="358932"/>
                <a:gridCol w="292463"/>
                <a:gridCol w="388843"/>
                <a:gridCol w="451989"/>
                <a:gridCol w="412107"/>
                <a:gridCol w="358932"/>
                <a:gridCol w="372226"/>
                <a:gridCol w="348962"/>
                <a:gridCol w="332344"/>
                <a:gridCol w="252582"/>
                <a:gridCol w="319051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28728"/>
              </p:ext>
            </p:extLst>
          </p:nvPr>
        </p:nvGraphicFramePr>
        <p:xfrm>
          <a:off x="1259632" y="1556792"/>
          <a:ext cx="6455741" cy="3078480"/>
        </p:xfrm>
        <a:graphic>
          <a:graphicData uri="http://schemas.openxmlformats.org/drawingml/2006/table">
            <a:tbl>
              <a:tblPr/>
              <a:tblGrid>
                <a:gridCol w="304913"/>
                <a:gridCol w="336455"/>
                <a:gridCol w="315427"/>
                <a:gridCol w="420570"/>
                <a:gridCol w="280380"/>
                <a:gridCol w="378512"/>
                <a:gridCol w="294399"/>
                <a:gridCol w="392531"/>
                <a:gridCol w="392531"/>
                <a:gridCol w="367999"/>
                <a:gridCol w="392531"/>
                <a:gridCol w="392531"/>
                <a:gridCol w="322436"/>
                <a:gridCol w="336455"/>
                <a:gridCol w="266361"/>
                <a:gridCol w="322436"/>
                <a:gridCol w="224305"/>
                <a:gridCol w="210285"/>
                <a:gridCol w="210285"/>
                <a:gridCol w="294399"/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MOMEN (M)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(Karena tidak ada beban horizontal)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q/2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2379"/>
              </p:ext>
            </p:extLst>
          </p:nvPr>
        </p:nvGraphicFramePr>
        <p:xfrm>
          <a:off x="1259632" y="1412776"/>
          <a:ext cx="5403555" cy="4040505"/>
        </p:xfrm>
        <a:graphic>
          <a:graphicData uri="http://schemas.openxmlformats.org/drawingml/2006/table">
            <a:tbl>
              <a:tblPr/>
              <a:tblGrid>
                <a:gridCol w="334359"/>
                <a:gridCol w="368949"/>
                <a:gridCol w="345888"/>
                <a:gridCol w="461185"/>
                <a:gridCol w="307456"/>
                <a:gridCol w="415067"/>
                <a:gridCol w="322829"/>
                <a:gridCol w="430440"/>
                <a:gridCol w="430440"/>
                <a:gridCol w="403537"/>
                <a:gridCol w="430440"/>
                <a:gridCol w="430440"/>
                <a:gridCol w="353576"/>
                <a:gridCol w="368949"/>
              </a:tblGrid>
              <a:tr h="19050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BIDANG LINTANG (D)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ymbol"/>
                          <a:ea typeface="Symbol"/>
                          <a:cs typeface="Symbol"/>
                        </a:rPr>
                        <a:t>·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8015</TotalTime>
  <Words>1045</Words>
  <Application>Microsoft Office PowerPoint</Application>
  <PresentationFormat>On-screen Show (4:3)</PresentationFormat>
  <Paragraphs>974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Analisa Struktur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Rizik Ricky Ardi</cp:lastModifiedBy>
  <cp:revision>730</cp:revision>
  <dcterms:created xsi:type="dcterms:W3CDTF">2010-05-23T14:28:12Z</dcterms:created>
  <dcterms:modified xsi:type="dcterms:W3CDTF">2019-07-21T16:20:33Z</dcterms:modified>
</cp:coreProperties>
</file>