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15"/>
  </p:notesMasterIdLst>
  <p:sldIdLst>
    <p:sldId id="263" r:id="rId2"/>
    <p:sldId id="276" r:id="rId3"/>
    <p:sldId id="277" r:id="rId4"/>
    <p:sldId id="278" r:id="rId5"/>
    <p:sldId id="279" r:id="rId6"/>
    <p:sldId id="280" r:id="rId7"/>
    <p:sldId id="291" r:id="rId8"/>
    <p:sldId id="293" r:id="rId9"/>
    <p:sldId id="295" r:id="rId10"/>
    <p:sldId id="297" r:id="rId11"/>
    <p:sldId id="299" r:id="rId12"/>
    <p:sldId id="303" r:id="rId13"/>
    <p:sldId id="301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B39650-E794-4766-9B1F-1EE675BEE615}">
  <a:tblStyle styleId="{A5B39650-E794-4766-9B1F-1EE675BEE6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3908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2829600" y="4191000"/>
            <a:ext cx="31902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RIZIK RICKY ARDI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1822201043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TEKNIK SIPIL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9" name="Google Shape;199;p43"/>
          <p:cNvSpPr txBox="1">
            <a:spLocks noGrp="1"/>
          </p:cNvSpPr>
          <p:nvPr>
            <p:ph type="title"/>
          </p:nvPr>
        </p:nvSpPr>
        <p:spPr>
          <a:xfrm>
            <a:off x="1027950" y="609600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Metodelogi Penulisan Karya Ilmiah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1" name="Google Shape;201;p4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08864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body" idx="4294967295"/>
          </p:nvPr>
        </p:nvSpPr>
        <p:spPr>
          <a:xfrm>
            <a:off x="762000" y="609600"/>
            <a:ext cx="7620000" cy="54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TEKNOLOGI TAMBALAN CEPAT MANTAP SEBAGAI SOLUSI CEPAT PENANGANAN KERUSAKAN JALAN 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BERLUBANG</a:t>
            </a:r>
          </a:p>
          <a:p>
            <a:pPr marL="0" lvl="0" indent="0">
              <a:buNone/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adalah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oleh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Pusat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Pengembangan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Jalan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Jembatan</a:t>
            </a:r>
            <a:r>
              <a:rPr lang="en-US" sz="1800" dirty="0">
                <a:solidFill>
                  <a:srgbClr val="FFFFFF"/>
                </a:solidFill>
              </a:rPr>
              <a:t> (</a:t>
            </a:r>
            <a:r>
              <a:rPr lang="en-US" sz="1800" dirty="0" err="1">
                <a:solidFill>
                  <a:srgbClr val="FFFFFF"/>
                </a:solidFill>
              </a:rPr>
              <a:t>Pusjatan</a:t>
            </a:r>
            <a:r>
              <a:rPr lang="en-US" sz="1800" dirty="0">
                <a:solidFill>
                  <a:srgbClr val="FFFFFF"/>
                </a:solidFill>
              </a:rPr>
              <a:t>)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membuat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teknologi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tambalan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siap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pakai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cepat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mantap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Selain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itu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peneliti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juga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coba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terhadap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teknologi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tambalan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siap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pakai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cepat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mantap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372" name="Google Shape;372;p5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12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71;p59"/>
          <p:cNvSpPr txBox="1">
            <a:spLocks/>
          </p:cNvSpPr>
          <p:nvPr/>
        </p:nvSpPr>
        <p:spPr>
          <a:xfrm>
            <a:off x="762000" y="609600"/>
            <a:ext cx="7620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PENGARUH NILAI ABRASI AGREGAT TERHADAP KARAKTERISTIK BETON 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ASPAL</a:t>
            </a:r>
          </a:p>
          <a:p>
            <a:pPr marL="0" indent="0" algn="ctr">
              <a:buNone/>
            </a:pPr>
            <a:endParaRPr lang="en-US" sz="2000" b="1" dirty="0" smtClean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eksperimen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menguji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sampel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berupa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kasar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berupa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batu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pecah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berasal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dari</a:t>
            </a:r>
            <a:r>
              <a:rPr lang="en-US" sz="1800" dirty="0">
                <a:solidFill>
                  <a:srgbClr val="FFFFFF"/>
                </a:solidFill>
              </a:rPr>
              <a:t> 5 quarry yang </a:t>
            </a:r>
            <a:r>
              <a:rPr lang="en-US" sz="1800" dirty="0" err="1">
                <a:solidFill>
                  <a:srgbClr val="FFFFFF"/>
                </a:solidFill>
              </a:rPr>
              <a:t>berbeda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yaitu</a:t>
            </a:r>
            <a:r>
              <a:rPr lang="en-US" sz="1800" dirty="0">
                <a:solidFill>
                  <a:srgbClr val="FFFFFF"/>
                </a:solidFill>
              </a:rPr>
              <a:t> Sungai </a:t>
            </a:r>
            <a:r>
              <a:rPr lang="en-US" sz="1800" dirty="0" err="1">
                <a:solidFill>
                  <a:srgbClr val="FFFFFF"/>
                </a:solidFill>
              </a:rPr>
              <a:t>Lolioge</a:t>
            </a:r>
            <a:r>
              <a:rPr lang="en-US" sz="1800" dirty="0">
                <a:solidFill>
                  <a:srgbClr val="FFFFFF"/>
                </a:solidFill>
              </a:rPr>
              <a:t>, Sungai </a:t>
            </a:r>
            <a:r>
              <a:rPr lang="en-US" sz="1800" dirty="0" err="1">
                <a:solidFill>
                  <a:srgbClr val="FFFFFF"/>
                </a:solidFill>
              </a:rPr>
              <a:t>Taipa</a:t>
            </a:r>
            <a:r>
              <a:rPr lang="en-US" sz="1800" dirty="0">
                <a:solidFill>
                  <a:srgbClr val="FFFFFF"/>
                </a:solidFill>
              </a:rPr>
              <a:t>, Sungai Labuan, Sungai </a:t>
            </a:r>
            <a:r>
              <a:rPr lang="en-US" sz="1800" dirty="0" err="1">
                <a:solidFill>
                  <a:srgbClr val="FFFFFF"/>
                </a:solidFill>
              </a:rPr>
              <a:t>Pondo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Gunung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Loli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Salura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halus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berupa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pasir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berasal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dari</a:t>
            </a:r>
            <a:r>
              <a:rPr lang="en-US" sz="1800" dirty="0">
                <a:solidFill>
                  <a:srgbClr val="FFFFFF"/>
                </a:solidFill>
              </a:rPr>
              <a:t> Sungai </a:t>
            </a:r>
            <a:r>
              <a:rPr lang="en-US" sz="1800" dirty="0" err="1">
                <a:solidFill>
                  <a:srgbClr val="FFFFFF"/>
                </a:solidFill>
              </a:rPr>
              <a:t>Palu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Bahan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pengisi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berasal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dari</a:t>
            </a:r>
            <a:r>
              <a:rPr lang="en-US" sz="1800" dirty="0">
                <a:solidFill>
                  <a:srgbClr val="FFFFFF"/>
                </a:solidFill>
              </a:rPr>
              <a:t> Sungai </a:t>
            </a:r>
            <a:r>
              <a:rPr lang="en-US" sz="1800" dirty="0" err="1">
                <a:solidFill>
                  <a:srgbClr val="FFFFFF"/>
                </a:solidFill>
              </a:rPr>
              <a:t>Taipa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Sedangkan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pen 60/70 </a:t>
            </a:r>
            <a:r>
              <a:rPr lang="en-US" sz="1800" dirty="0" err="1">
                <a:solidFill>
                  <a:srgbClr val="FFFFFF"/>
                </a:solidFill>
              </a:rPr>
              <a:t>berasal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dari</a:t>
            </a:r>
            <a:r>
              <a:rPr lang="en-US" sz="1800" dirty="0">
                <a:solidFill>
                  <a:srgbClr val="FFFFFF"/>
                </a:solidFill>
              </a:rPr>
              <a:t> stock material </a:t>
            </a:r>
            <a:r>
              <a:rPr lang="en-US" sz="1800" dirty="0" err="1">
                <a:solidFill>
                  <a:srgbClr val="FFFFFF"/>
                </a:solidFill>
              </a:rPr>
              <a:t>Laboratorium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Jalan</a:t>
            </a:r>
            <a:r>
              <a:rPr lang="en-US" sz="1800" dirty="0">
                <a:solidFill>
                  <a:srgbClr val="FFFFFF"/>
                </a:solidFill>
              </a:rPr>
              <a:t> Raya </a:t>
            </a:r>
            <a:r>
              <a:rPr lang="en-US" sz="1800" dirty="0" err="1">
                <a:solidFill>
                  <a:srgbClr val="FFFFFF"/>
                </a:solidFill>
              </a:rPr>
              <a:t>Fakultas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Teknik</a:t>
            </a:r>
            <a:r>
              <a:rPr lang="en-US" sz="1800" dirty="0">
                <a:solidFill>
                  <a:srgbClr val="FFFFFF"/>
                </a:solidFill>
              </a:rPr>
              <a:t> UNTAD.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mengetahui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daya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tahan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terhadap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beban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mekanis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ditunjukkan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nilai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abrasinya</a:t>
            </a:r>
            <a:r>
              <a:rPr lang="en-US" sz="1800" dirty="0">
                <a:solidFill>
                  <a:srgbClr val="FFFFFF"/>
                </a:solidFill>
              </a:rPr>
              <a:t>, yang </a:t>
            </a:r>
            <a:r>
              <a:rPr lang="en-US" sz="1800" dirty="0" err="1">
                <a:solidFill>
                  <a:srgbClr val="FFFFFF"/>
                </a:solidFill>
              </a:rPr>
              <a:t>nilainya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diperoleh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pengujian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abrasi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abrasi</a:t>
            </a:r>
            <a:r>
              <a:rPr lang="en-US" sz="1800" dirty="0">
                <a:solidFill>
                  <a:srgbClr val="FFFFFF"/>
                </a:solidFill>
              </a:rPr>
              <a:t> Los Angeles.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4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71;p59"/>
          <p:cNvSpPr txBox="1">
            <a:spLocks/>
          </p:cNvSpPr>
          <p:nvPr/>
        </p:nvSpPr>
        <p:spPr>
          <a:xfrm>
            <a:off x="762000" y="609600"/>
            <a:ext cx="7620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Kesimpulan</a:t>
            </a:r>
            <a:endParaRPr lang="en-US" sz="2000" b="1" dirty="0" smtClean="0">
              <a:solidFill>
                <a:schemeClr val="tx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indent="0" algn="ctr">
              <a:buNone/>
            </a:pPr>
            <a:endParaRPr lang="en-US" sz="2000" b="1" dirty="0">
              <a:solidFill>
                <a:schemeClr val="tx1"/>
              </a:solidFill>
              <a:latin typeface="Shadows Into Light"/>
              <a:sym typeface="Shadows Into Light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Dari 10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artikel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jurnal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sudah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saya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baca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terdapat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beberapa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metode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dapat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digunakan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untuk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penelitian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seperti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studi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literatur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observasi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survei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ke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lapangan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),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dan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eksperimen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Menurut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saya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dari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10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artikel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jurnal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sudah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saya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baca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penggunaan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metode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penelitian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cukup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baik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terdapat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pada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artikel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jurnal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Shadows Into Light"/>
                <a:sym typeface="Shadows Into Light"/>
              </a:rPr>
              <a:t>berjudul</a:t>
            </a:r>
            <a:r>
              <a:rPr lang="en-US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 “</a:t>
            </a:r>
            <a:r>
              <a:rPr lang="sv-SE" sz="1800" dirty="0">
                <a:solidFill>
                  <a:schemeClr val="tx1"/>
                </a:solidFill>
                <a:latin typeface="Shadows Into Light"/>
                <a:sym typeface="Shadows Into Light"/>
              </a:rPr>
              <a:t>PENGARUH KEPIPIHAN DAN KELONJONGAN AGREGAT TERHADAP PERKERASAN LENTUR JALAN </a:t>
            </a:r>
            <a:r>
              <a:rPr lang="sv-SE" sz="1800" dirty="0" smtClean="0">
                <a:solidFill>
                  <a:schemeClr val="tx1"/>
                </a:solidFill>
                <a:latin typeface="Shadows Into Light"/>
                <a:sym typeface="Shadows Into Light"/>
              </a:rPr>
              <a:t>RAYA” Karena pada artikel jurnal tersebut terdapat dua metode yaitu peneliti terlebih dahulu melakukan studi literatur. Setelah itu, peneliti melakukan eksperimen di laboratorium.</a:t>
            </a:r>
            <a:endParaRPr lang="sv-SE" sz="1800" dirty="0">
              <a:solidFill>
                <a:schemeClr val="tx1"/>
              </a:solidFill>
              <a:latin typeface="Shadows Into Light"/>
              <a:sym typeface="Shadows Into Light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2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286000" y="318672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Terima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Kasih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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>
            <a:spLocks noGrp="1"/>
          </p:cNvSpPr>
          <p:nvPr>
            <p:ph type="body" idx="4294967295"/>
          </p:nvPr>
        </p:nvSpPr>
        <p:spPr>
          <a:xfrm>
            <a:off x="762000" y="609600"/>
            <a:ext cx="7620000" cy="5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Karakter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Campuran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Aspal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Panas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(Asphalt Concrete-Binder Course) </a:t>
            </a:r>
            <a:r>
              <a:rPr lang="en-US" sz="2000" b="1" dirty="0" err="1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Menggunakan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Aspal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Polimer</a:t>
            </a:r>
            <a:endParaRPr lang="en-US" sz="2000" b="1" dirty="0" smtClean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indent="0">
              <a:buNone/>
            </a:pPr>
            <a:endParaRPr lang="en-US" sz="2000" b="1" dirty="0" err="1">
              <a:solidFill>
                <a:srgbClr val="FFFFFF"/>
              </a:solidFill>
              <a:latin typeface="Shadows Into Light"/>
              <a:sym typeface="Shadows Into Light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dilakukan</a:t>
            </a:r>
            <a:r>
              <a:rPr lang="en-US" sz="1800" dirty="0">
                <a:solidFill>
                  <a:srgbClr val="FFFFFF"/>
                </a:solidFill>
              </a:rPr>
              <a:t> di </a:t>
            </a:r>
            <a:r>
              <a:rPr lang="en-US" sz="1800" dirty="0" err="1">
                <a:solidFill>
                  <a:srgbClr val="FFFFFF"/>
                </a:solidFill>
              </a:rPr>
              <a:t>laboratorium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dasar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pengujian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mengacu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Standart</a:t>
            </a:r>
            <a:r>
              <a:rPr lang="en-US" sz="1800" dirty="0">
                <a:solidFill>
                  <a:srgbClr val="FFFFFF"/>
                </a:solidFill>
              </a:rPr>
              <a:t> Nasional Indonesia (SNI), </a:t>
            </a:r>
            <a:r>
              <a:rPr lang="en-US" sz="1800" dirty="0" err="1">
                <a:solidFill>
                  <a:srgbClr val="FFFFFF"/>
                </a:solidFill>
              </a:rPr>
              <a:t>Tentang</a:t>
            </a:r>
            <a:r>
              <a:rPr lang="en-US" sz="1800" dirty="0">
                <a:solidFill>
                  <a:srgbClr val="FFFFFF"/>
                </a:solidFill>
              </a:rPr>
              <a:t> Tata Cara </a:t>
            </a:r>
            <a:r>
              <a:rPr lang="en-US" sz="1800" dirty="0" err="1">
                <a:solidFill>
                  <a:srgbClr val="FFFFFF"/>
                </a:solidFill>
              </a:rPr>
              <a:t>Penentuan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Kepadatan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Mutlak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Beraspal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Panas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Revisi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Spesifikasi</a:t>
            </a:r>
            <a:r>
              <a:rPr lang="en-US" sz="1800" dirty="0">
                <a:solidFill>
                  <a:srgbClr val="FFFFFF"/>
                </a:solidFill>
              </a:rPr>
              <a:t> Bina </a:t>
            </a:r>
            <a:r>
              <a:rPr lang="en-US" sz="1800" dirty="0" err="1">
                <a:solidFill>
                  <a:srgbClr val="FFFFFF"/>
                </a:solidFill>
              </a:rPr>
              <a:t>Marga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edisi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terakhir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Agustus</a:t>
            </a:r>
            <a:r>
              <a:rPr lang="en-US" sz="1800" dirty="0">
                <a:solidFill>
                  <a:srgbClr val="FFFFFF"/>
                </a:solidFill>
              </a:rPr>
              <a:t> 2001 </a:t>
            </a:r>
            <a:r>
              <a:rPr lang="en-US" sz="1800" dirty="0" err="1">
                <a:solidFill>
                  <a:srgbClr val="FFFFFF"/>
                </a:solidFill>
              </a:rPr>
              <a:t>maupun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American Association of Highway and Transportation Officials (AASHTO). </a:t>
            </a:r>
            <a:r>
              <a:rPr lang="en-US" sz="1800" dirty="0" err="1">
                <a:solidFill>
                  <a:srgbClr val="FFFFFF"/>
                </a:solidFill>
              </a:rPr>
              <a:t>Tahapan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pelaksanaan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 yang </a:t>
            </a:r>
            <a:r>
              <a:rPr lang="en-US" sz="1800" dirty="0" err="1">
                <a:solidFill>
                  <a:srgbClr val="FFFFFF"/>
                </a:solidFill>
              </a:rPr>
              <a:t>dilakukan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dilaboratorium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yaitu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pemeriksaan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bahan</a:t>
            </a:r>
            <a:r>
              <a:rPr lang="en-US" sz="1800" dirty="0">
                <a:solidFill>
                  <a:srgbClr val="FFFFFF"/>
                </a:solidFill>
              </a:rPr>
              <a:t> (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), </a:t>
            </a:r>
            <a:r>
              <a:rPr lang="en-US" sz="1800" dirty="0" err="1">
                <a:solidFill>
                  <a:srgbClr val="FFFFFF"/>
                </a:solidFill>
              </a:rPr>
              <a:t>penentuan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gradasi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 (target </a:t>
            </a:r>
            <a:r>
              <a:rPr lang="en-US" sz="1800" dirty="0" err="1">
                <a:solidFill>
                  <a:srgbClr val="FFFFFF"/>
                </a:solidFill>
              </a:rPr>
              <a:t>gradasi</a:t>
            </a:r>
            <a:r>
              <a:rPr lang="en-US" sz="1800" dirty="0">
                <a:solidFill>
                  <a:srgbClr val="FFFFFF"/>
                </a:solidFill>
              </a:rPr>
              <a:t>), mix </a:t>
            </a:r>
            <a:r>
              <a:rPr lang="en-US" sz="1800" dirty="0" err="1">
                <a:solidFill>
                  <a:srgbClr val="FFFFFF"/>
                </a:solidFill>
              </a:rPr>
              <a:t>desain</a:t>
            </a:r>
            <a:r>
              <a:rPr lang="en-US" sz="1800" dirty="0">
                <a:solidFill>
                  <a:srgbClr val="FFFFFF"/>
                </a:solidFill>
              </a:rPr>
              <a:t> 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pengujian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Marshall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348" name="Google Shape;348;p5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>
            <a:spLocks noGrp="1"/>
          </p:cNvSpPr>
          <p:nvPr>
            <p:ph type="body" idx="4294967295"/>
          </p:nvPr>
        </p:nvSpPr>
        <p:spPr>
          <a:xfrm>
            <a:off x="762000" y="562800"/>
            <a:ext cx="7620000" cy="4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PENGARUH PENGGUNAAN BOTTOM ASH TERHADAP KARAKTERISTIK CAMPURAN ASPAL BETON </a:t>
            </a:r>
          </a:p>
          <a:p>
            <a:pPr marL="0" lvl="0" indent="0">
              <a:buNone/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berupa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percobaan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laboratorium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dimana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dibuat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tiga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benda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setiap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, diameter </a:t>
            </a:r>
            <a:r>
              <a:rPr lang="en-US" sz="1800" dirty="0" err="1">
                <a:solidFill>
                  <a:srgbClr val="FFFFFF"/>
                </a:solidFill>
              </a:rPr>
              <a:t>benda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adalah</a:t>
            </a:r>
            <a:r>
              <a:rPr lang="en-US" sz="1800" dirty="0">
                <a:solidFill>
                  <a:srgbClr val="FFFFFF"/>
                </a:solidFill>
              </a:rPr>
              <a:t> 10 cm (4”),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kebutuhan</a:t>
            </a:r>
            <a:r>
              <a:rPr lang="en-US" sz="1800" dirty="0">
                <a:solidFill>
                  <a:srgbClr val="FFFFFF"/>
                </a:solidFill>
              </a:rPr>
              <a:t> material </a:t>
            </a:r>
            <a:r>
              <a:rPr lang="en-US" sz="1800" dirty="0" err="1">
                <a:solidFill>
                  <a:srgbClr val="FFFFFF"/>
                </a:solidFill>
              </a:rPr>
              <a:t>sebanyak</a:t>
            </a:r>
            <a:r>
              <a:rPr lang="en-US" sz="1800" dirty="0">
                <a:solidFill>
                  <a:srgbClr val="FFFFFF"/>
                </a:solidFill>
              </a:rPr>
              <a:t> ± 1200 gram. Benda </a:t>
            </a:r>
            <a:r>
              <a:rPr lang="en-US" sz="1800" dirty="0" err="1">
                <a:solidFill>
                  <a:srgbClr val="FFFFFF"/>
                </a:solidFill>
              </a:rPr>
              <a:t>uji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tersebut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batu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pecah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berukuran</a:t>
            </a:r>
            <a:r>
              <a:rPr lang="en-US" sz="1800" dirty="0">
                <a:solidFill>
                  <a:srgbClr val="FFFFFF"/>
                </a:solidFill>
              </a:rPr>
              <a:t> 10–15mm (</a:t>
            </a:r>
            <a:r>
              <a:rPr lang="en-US" sz="1800" dirty="0" err="1">
                <a:solidFill>
                  <a:srgbClr val="FFFFFF"/>
                </a:solidFill>
              </a:rPr>
              <a:t>Fraksi</a:t>
            </a:r>
            <a:r>
              <a:rPr lang="en-US" sz="1800" dirty="0">
                <a:solidFill>
                  <a:srgbClr val="FFFFFF"/>
                </a:solidFill>
              </a:rPr>
              <a:t> 1), 5– 10mm (</a:t>
            </a:r>
            <a:r>
              <a:rPr lang="en-US" sz="1800" dirty="0" err="1">
                <a:solidFill>
                  <a:srgbClr val="FFFFFF"/>
                </a:solidFill>
              </a:rPr>
              <a:t>Fraksi</a:t>
            </a:r>
            <a:r>
              <a:rPr lang="en-US" sz="1800" dirty="0">
                <a:solidFill>
                  <a:srgbClr val="FFFFFF"/>
                </a:solidFill>
              </a:rPr>
              <a:t> 2), 0-5mm (</a:t>
            </a:r>
            <a:r>
              <a:rPr lang="en-US" sz="1800" dirty="0" err="1">
                <a:solidFill>
                  <a:srgbClr val="FFFFFF"/>
                </a:solidFill>
              </a:rPr>
              <a:t>Fraksi</a:t>
            </a:r>
            <a:r>
              <a:rPr lang="en-US" sz="1800" dirty="0">
                <a:solidFill>
                  <a:srgbClr val="FFFFFF"/>
                </a:solidFill>
              </a:rPr>
              <a:t> 3), </a:t>
            </a:r>
            <a:r>
              <a:rPr lang="en-US" sz="1800" dirty="0" err="1">
                <a:solidFill>
                  <a:srgbClr val="FFFFFF"/>
                </a:solidFill>
              </a:rPr>
              <a:t>pasir</a:t>
            </a:r>
            <a:r>
              <a:rPr lang="en-US" sz="1800" dirty="0">
                <a:solidFill>
                  <a:srgbClr val="FFFFFF"/>
                </a:solidFill>
              </a:rPr>
              <a:t> (</a:t>
            </a:r>
            <a:r>
              <a:rPr lang="en-US" sz="1800" dirty="0" err="1">
                <a:solidFill>
                  <a:srgbClr val="FFFFFF"/>
                </a:solidFill>
              </a:rPr>
              <a:t>Fraksi</a:t>
            </a:r>
            <a:r>
              <a:rPr lang="en-US" sz="1800" dirty="0">
                <a:solidFill>
                  <a:srgbClr val="FFFFFF"/>
                </a:solidFill>
              </a:rPr>
              <a:t> 4),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bottom ash </a:t>
            </a:r>
            <a:r>
              <a:rPr lang="en-US" sz="1800" dirty="0" err="1">
                <a:solidFill>
                  <a:srgbClr val="FFFFFF"/>
                </a:solidFill>
              </a:rPr>
              <a:t>sebagai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pengganti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halus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Alat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percobaan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adalah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kelengkapan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uji</a:t>
            </a:r>
            <a:r>
              <a:rPr lang="en-US" sz="1800" dirty="0">
                <a:solidFill>
                  <a:srgbClr val="FFFFFF"/>
                </a:solidFill>
              </a:rPr>
              <a:t> Marshall </a:t>
            </a:r>
            <a:r>
              <a:rPr lang="en-US" sz="1800" dirty="0" err="1">
                <a:solidFill>
                  <a:srgbClr val="FFFFFF"/>
                </a:solidFill>
              </a:rPr>
              <a:t>beserta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kelengkapan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56" name="Google Shape;356;p5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body" idx="4294967295"/>
          </p:nvPr>
        </p:nvSpPr>
        <p:spPr>
          <a:xfrm>
            <a:off x="762000" y="562800"/>
            <a:ext cx="7620000" cy="4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sv-SE" sz="2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PENGARUH KANDUNGAN AIR HUJAN TERHADAP NILAI KARAKTERISTIK MARSHALL DAN INDEKS KEKUATAN SISA (IKS) CAMPURAN LAPISAN ASPAL BETON (LASTON) </a:t>
            </a:r>
          </a:p>
          <a:p>
            <a:pPr marL="0" lvl="0" indent="0" algn="ctr">
              <a:buNone/>
            </a:pPr>
            <a:endParaRPr lang="sv-SE" sz="2000" b="1" dirty="0" smtClean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desain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disesuaikan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spesifikasi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Standar</a:t>
            </a:r>
            <a:r>
              <a:rPr lang="en-US" sz="1800" dirty="0">
                <a:solidFill>
                  <a:srgbClr val="FFFFFF"/>
                </a:solidFill>
              </a:rPr>
              <a:t> Nasional Indonesia (SNI). Ada </a:t>
            </a:r>
            <a:r>
              <a:rPr lang="en-US" sz="1800" dirty="0" err="1">
                <a:solidFill>
                  <a:srgbClr val="FFFFFF"/>
                </a:solidFill>
              </a:rPr>
              <a:t>dua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perlakuan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yaitu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pembuatan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kondisi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tanpa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tersiram</a:t>
            </a:r>
            <a:r>
              <a:rPr lang="en-US" sz="1800" dirty="0">
                <a:solidFill>
                  <a:srgbClr val="FFFFFF"/>
                </a:solidFill>
              </a:rPr>
              <a:t> air </a:t>
            </a:r>
            <a:r>
              <a:rPr lang="en-US" sz="1800" dirty="0" err="1">
                <a:solidFill>
                  <a:srgbClr val="FFFFFF"/>
                </a:solidFill>
              </a:rPr>
              <a:t>hujan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kondisi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tersiram</a:t>
            </a:r>
            <a:r>
              <a:rPr lang="en-US" sz="1800" dirty="0">
                <a:solidFill>
                  <a:srgbClr val="FFFFFF"/>
                </a:solidFill>
              </a:rPr>
              <a:t> air </a:t>
            </a:r>
            <a:r>
              <a:rPr lang="en-US" sz="1800" dirty="0" err="1">
                <a:solidFill>
                  <a:srgbClr val="FFFFFF"/>
                </a:solidFill>
              </a:rPr>
              <a:t>hujan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Kondisi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tanpa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tersiram</a:t>
            </a:r>
            <a:r>
              <a:rPr lang="en-US" sz="1800" dirty="0">
                <a:solidFill>
                  <a:srgbClr val="FFFFFF"/>
                </a:solidFill>
              </a:rPr>
              <a:t> air </a:t>
            </a:r>
            <a:r>
              <a:rPr lang="en-US" sz="1800" dirty="0" err="1">
                <a:solidFill>
                  <a:srgbClr val="FFFFFF"/>
                </a:solidFill>
              </a:rPr>
              <a:t>dilakukan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mencari</a:t>
            </a:r>
            <a:r>
              <a:rPr lang="en-US" sz="1800" dirty="0">
                <a:solidFill>
                  <a:srgbClr val="FFFFFF"/>
                </a:solidFill>
              </a:rPr>
              <a:t> Kadar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Optimum (KAO). </a:t>
            </a:r>
            <a:r>
              <a:rPr lang="en-US" sz="1800" dirty="0" err="1">
                <a:solidFill>
                  <a:srgbClr val="FFFFFF"/>
                </a:solidFill>
              </a:rPr>
              <a:t>Pada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kondisi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tersiram</a:t>
            </a:r>
            <a:r>
              <a:rPr lang="en-US" sz="1800" dirty="0">
                <a:solidFill>
                  <a:srgbClr val="FFFFFF"/>
                </a:solidFill>
              </a:rPr>
              <a:t> air, </a:t>
            </a:r>
            <a:r>
              <a:rPr lang="en-US" sz="1800" dirty="0" err="1">
                <a:solidFill>
                  <a:srgbClr val="FFFFFF"/>
                </a:solidFill>
              </a:rPr>
              <a:t>kadar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berdasarkan</a:t>
            </a:r>
            <a:r>
              <a:rPr lang="en-US" sz="1800" dirty="0">
                <a:solidFill>
                  <a:srgbClr val="FFFFFF"/>
                </a:solidFill>
              </a:rPr>
              <a:t> KAO.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perlakuannya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setelah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mencapai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suhu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pencampuran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kemudian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dimasukkan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mold </a:t>
            </a:r>
            <a:r>
              <a:rPr lang="en-US" sz="1800" dirty="0" err="1">
                <a:solidFill>
                  <a:srgbClr val="FFFFFF"/>
                </a:solidFill>
              </a:rPr>
              <a:t>lalu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penyiraman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suntik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skala</a:t>
            </a:r>
            <a:r>
              <a:rPr lang="en-US" sz="1800" dirty="0">
                <a:solidFill>
                  <a:srgbClr val="FFFFFF"/>
                </a:solidFill>
              </a:rPr>
              <a:t> 0,1 ml </a:t>
            </a:r>
            <a:r>
              <a:rPr lang="en-US" sz="1800" dirty="0" err="1">
                <a:solidFill>
                  <a:srgbClr val="FFFFFF"/>
                </a:solidFill>
              </a:rPr>
              <a:t>pada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permukaan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jumlah</a:t>
            </a:r>
            <a:r>
              <a:rPr lang="en-US" sz="1800" dirty="0">
                <a:solidFill>
                  <a:srgbClr val="FFFFFF"/>
                </a:solidFill>
              </a:rPr>
              <a:t> air </a:t>
            </a:r>
            <a:r>
              <a:rPr lang="en-US" sz="1800" dirty="0" err="1">
                <a:solidFill>
                  <a:srgbClr val="FFFFFF"/>
                </a:solidFill>
              </a:rPr>
              <a:t>hujan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masing-masing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sebanyak</a:t>
            </a:r>
            <a:r>
              <a:rPr lang="en-US" sz="1800" dirty="0">
                <a:solidFill>
                  <a:srgbClr val="FFFFFF"/>
                </a:solidFill>
              </a:rPr>
              <a:t> 1ml, 2ml, 3ml, 4ml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5ml. </a:t>
            </a:r>
            <a:r>
              <a:rPr lang="en-US" sz="1800" dirty="0" err="1">
                <a:solidFill>
                  <a:srgbClr val="FFFFFF"/>
                </a:solidFill>
              </a:rPr>
              <a:t>Setelah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mencapai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suhu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pemadatan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kemudian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dipadatkan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64" name="Google Shape;364;p5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body" idx="4294967295"/>
          </p:nvPr>
        </p:nvSpPr>
        <p:spPr>
          <a:xfrm>
            <a:off x="762000" y="533400"/>
            <a:ext cx="7620000" cy="54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KAJIAN FAKTOR-FAKTOR PENYEBAB KERUSAKAN DINI PERKERASAN JALAN LENTUR DAN PENGARUHNYA TERHADAP BIAYA 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PENANGANAN</a:t>
            </a:r>
          </a:p>
          <a:p>
            <a:pPr marL="0" lvl="0" indent="0" algn="ctr">
              <a:buNone/>
            </a:pPr>
            <a:endParaRPr lang="en-US" sz="2000" b="1" dirty="0" smtClean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penulisan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studi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adalah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mengambil</a:t>
            </a:r>
            <a:r>
              <a:rPr lang="en-US" sz="1800" dirty="0">
                <a:solidFill>
                  <a:srgbClr val="FFFFFF"/>
                </a:solidFill>
              </a:rPr>
              <a:t> data </a:t>
            </a:r>
            <a:r>
              <a:rPr lang="en-US" sz="1800" dirty="0" err="1">
                <a:solidFill>
                  <a:srgbClr val="FFFFFF"/>
                </a:solidFill>
              </a:rPr>
              <a:t>sekunder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yaitu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kajian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literatur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mengumpulkan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membandingkan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menginventarisasi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penelitianpenelitian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telah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sebelumnya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mengenai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kerusakan-kerusakan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perkerasan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jalan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faktor-faktor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penyebab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terjadinya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kerusakan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jalan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beserta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penanganan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tepat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mengatasi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kerusakan-kerusakan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tersebut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khususnya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daerah-daerah</a:t>
            </a:r>
            <a:r>
              <a:rPr lang="en-US" sz="1800" dirty="0">
                <a:solidFill>
                  <a:srgbClr val="FFFFFF"/>
                </a:solidFill>
              </a:rPr>
              <a:t> di Indonesia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372" name="Google Shape;372;p5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71;p59"/>
          <p:cNvSpPr txBox="1">
            <a:spLocks/>
          </p:cNvSpPr>
          <p:nvPr/>
        </p:nvSpPr>
        <p:spPr>
          <a:xfrm>
            <a:off x="762000" y="609600"/>
            <a:ext cx="7620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EVALUASI TINGKAT KERUSAKAN JALAN DENGAN METHODE PAVEMENT CONDITION INDEX (PCI) UNTUK MENUNJANG PENGAMBILAN KEPUTUSAN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awal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terhadap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kondisi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permukaan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jalan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tersebut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yaitu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survei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secara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visual </a:t>
            </a:r>
            <a:r>
              <a:rPr lang="en-US" sz="1800" dirty="0" err="1" smtClean="0">
                <a:solidFill>
                  <a:srgbClr val="FFFFFF"/>
                </a:solidFill>
              </a:rPr>
              <a:t>untuk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mencari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nilai</a:t>
            </a:r>
            <a:r>
              <a:rPr lang="en-US" sz="1800" dirty="0">
                <a:solidFill>
                  <a:srgbClr val="FFFFFF"/>
                </a:solidFill>
              </a:rPr>
              <a:t> Pavement Condition Index (PCI) </a:t>
            </a:r>
            <a:r>
              <a:rPr lang="en-US" sz="1800" dirty="0" smtClean="0">
                <a:solidFill>
                  <a:srgbClr val="FFFFFF"/>
                </a:solidFill>
              </a:rPr>
              <a:t>. Hal </a:t>
            </a:r>
            <a:r>
              <a:rPr lang="en-US" sz="1800" dirty="0" err="1" smtClean="0">
                <a:solidFill>
                  <a:srgbClr val="FFFFFF"/>
                </a:solidFill>
              </a:rPr>
              <a:t>tesebut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dimulai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dengan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membagi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jalan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menjadi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beberapa</a:t>
            </a:r>
            <a:r>
              <a:rPr lang="en-US" sz="1800" dirty="0" smtClean="0">
                <a:solidFill>
                  <a:srgbClr val="FFFFFF"/>
                </a:solidFill>
              </a:rPr>
              <a:t> unit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dalam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ukuran</a:t>
            </a:r>
            <a:r>
              <a:rPr lang="en-US" sz="1800" dirty="0">
                <a:solidFill>
                  <a:srgbClr val="FFFFFF"/>
                </a:solidFill>
              </a:rPr>
              <a:t> 3.5 x 100 </a:t>
            </a:r>
            <a:r>
              <a:rPr lang="en-US" sz="1800" dirty="0" smtClean="0">
                <a:solidFill>
                  <a:srgbClr val="FFFFFF"/>
                </a:solidFill>
              </a:rPr>
              <a:t> m </a:t>
            </a:r>
            <a:r>
              <a:rPr lang="en-US" sz="1800" dirty="0" err="1" smtClean="0">
                <a:solidFill>
                  <a:srgbClr val="FFFFFF"/>
                </a:solidFill>
              </a:rPr>
              <a:t>untuk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setiap</a:t>
            </a:r>
            <a:r>
              <a:rPr lang="en-US" sz="1800" dirty="0" smtClean="0">
                <a:solidFill>
                  <a:srgbClr val="FFFFFF"/>
                </a:solidFill>
              </a:rPr>
              <a:t> unit </a:t>
            </a:r>
            <a:r>
              <a:rPr lang="en-US" sz="1800" dirty="0" err="1" smtClean="0">
                <a:solidFill>
                  <a:srgbClr val="FFFFFF"/>
                </a:solidFill>
              </a:rPr>
              <a:t>sampel</a:t>
            </a:r>
            <a:r>
              <a:rPr lang="en-US" sz="1800" dirty="0" smtClean="0">
                <a:solidFill>
                  <a:srgbClr val="FFFFFF"/>
                </a:solidFill>
              </a:rPr>
              <a:t>. </a:t>
            </a:r>
            <a:r>
              <a:rPr lang="en-US" sz="1800" dirty="0" err="1" smtClean="0">
                <a:solidFill>
                  <a:srgbClr val="FFFFFF"/>
                </a:solidFill>
              </a:rPr>
              <a:t>Kemudian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masing-masing</a:t>
            </a:r>
            <a:r>
              <a:rPr lang="en-US" sz="1800" dirty="0" smtClean="0">
                <a:solidFill>
                  <a:srgbClr val="FFFFFF"/>
                </a:solidFill>
              </a:rPr>
              <a:t> unit </a:t>
            </a:r>
            <a:r>
              <a:rPr lang="en-US" sz="1800" dirty="0" err="1" smtClean="0">
                <a:solidFill>
                  <a:srgbClr val="FFFFFF"/>
                </a:solidFill>
              </a:rPr>
              <a:t>peneltian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diamati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diukur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untuk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mengidentifikasi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jenis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bahaya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kerusakan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tingkat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keparahan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untuk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mendapatkan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nilai</a:t>
            </a:r>
            <a:r>
              <a:rPr lang="en-US" sz="1800" dirty="0" smtClean="0">
                <a:solidFill>
                  <a:srgbClr val="FFFFFF"/>
                </a:solidFill>
              </a:rPr>
              <a:t> PCI.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>
            <a:spLocks noGrp="1"/>
          </p:cNvSpPr>
          <p:nvPr>
            <p:ph type="body" idx="4294967295"/>
          </p:nvPr>
        </p:nvSpPr>
        <p:spPr>
          <a:xfrm>
            <a:off x="762000" y="609600"/>
            <a:ext cx="7620000" cy="5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sv-SE" sz="2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PENGARUH KEPIPIHAN DAN KELONJONGAN AGREGAT TERHADAP PERKERASAN LENTUR JALAN </a:t>
            </a:r>
            <a:r>
              <a:rPr lang="sv-SE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RAYA</a:t>
            </a:r>
          </a:p>
          <a:p>
            <a:pPr marL="0" lvl="0" indent="0" algn="ctr">
              <a:buNone/>
            </a:pPr>
            <a:endParaRPr lang="en-US" sz="2000" b="1" dirty="0" err="1" smtClean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diawali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studi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literatur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bertujuan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memahami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persyaratan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sifat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penggunaan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perkerasan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jalan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raya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Setelah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melaksanakan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studi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literatur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maka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studi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eksperimental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dilaksanakan</a:t>
            </a:r>
            <a:r>
              <a:rPr lang="en-US" sz="1800" dirty="0">
                <a:solidFill>
                  <a:srgbClr val="FFFFFF"/>
                </a:solidFill>
              </a:rPr>
              <a:t> di </a:t>
            </a:r>
            <a:r>
              <a:rPr lang="en-US" sz="1800" dirty="0" err="1">
                <a:solidFill>
                  <a:srgbClr val="FFFFFF"/>
                </a:solidFill>
              </a:rPr>
              <a:t>laboratorium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menguji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kelayakan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penggunaan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pipih</a:t>
            </a:r>
            <a:r>
              <a:rPr lang="en-US" sz="1800" dirty="0">
                <a:solidFill>
                  <a:srgbClr val="FFFFFF"/>
                </a:solidFill>
              </a:rPr>
              <a:t>/</a:t>
            </a:r>
            <a:r>
              <a:rPr lang="en-US" sz="1800" dirty="0" err="1">
                <a:solidFill>
                  <a:srgbClr val="FFFFFF"/>
                </a:solidFill>
              </a:rPr>
              <a:t>lonjong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suatu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perkerasan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lentur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jalan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raya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Penentuan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proporsi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penggunaan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pipih</a:t>
            </a:r>
            <a:r>
              <a:rPr lang="en-US" sz="1800" dirty="0">
                <a:solidFill>
                  <a:srgbClr val="FFFFFF"/>
                </a:solidFill>
              </a:rPr>
              <a:t>/</a:t>
            </a:r>
            <a:r>
              <a:rPr lang="en-US" sz="1800" dirty="0" err="1">
                <a:solidFill>
                  <a:srgbClr val="FFFFFF"/>
                </a:solidFill>
              </a:rPr>
              <a:t>lonjong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tersebut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berdasarkan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persentase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fraksi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kasar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dibagi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atas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persentase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kasar</a:t>
            </a:r>
            <a:r>
              <a:rPr lang="en-US" sz="1800" dirty="0">
                <a:solidFill>
                  <a:srgbClr val="FFFFFF"/>
                </a:solidFill>
              </a:rPr>
              <a:t> (split) </a:t>
            </a:r>
            <a:r>
              <a:rPr lang="en-US" sz="1800" dirty="0" err="1">
                <a:solidFill>
                  <a:srgbClr val="FFFFFF"/>
                </a:solidFill>
              </a:rPr>
              <a:t>menurut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spesifikasi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persentase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kasar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pipih</a:t>
            </a:r>
            <a:r>
              <a:rPr lang="en-US" sz="1800" dirty="0">
                <a:solidFill>
                  <a:srgbClr val="FFFFFF"/>
                </a:solidFill>
              </a:rPr>
              <a:t>/</a:t>
            </a:r>
            <a:r>
              <a:rPr lang="en-US" sz="1800" dirty="0" err="1">
                <a:solidFill>
                  <a:srgbClr val="FFFFFF"/>
                </a:solidFill>
              </a:rPr>
              <a:t>lonjong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kemudian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dibuat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beberapa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kombinasi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dibuat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berdasarkan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spesifikasi</a:t>
            </a:r>
            <a:r>
              <a:rPr lang="en-US" sz="1800" dirty="0">
                <a:solidFill>
                  <a:srgbClr val="FFFFFF"/>
                </a:solidFill>
              </a:rPr>
              <a:t> Hot Rolled Sheet Wearing Course (HRS-WC</a:t>
            </a:r>
            <a:r>
              <a:rPr lang="en-US" sz="1800" dirty="0" smtClean="0">
                <a:solidFill>
                  <a:srgbClr val="FFFFFF"/>
                </a:solidFill>
              </a:rPr>
              <a:t>).</a:t>
            </a:r>
          </a:p>
        </p:txBody>
      </p:sp>
      <p:sp>
        <p:nvSpPr>
          <p:cNvPr id="348" name="Google Shape;348;p5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3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>
            <a:spLocks noGrp="1"/>
          </p:cNvSpPr>
          <p:nvPr>
            <p:ph type="body" idx="4294967295"/>
          </p:nvPr>
        </p:nvSpPr>
        <p:spPr>
          <a:xfrm>
            <a:off x="762000" y="562800"/>
            <a:ext cx="7620000" cy="4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DESAIN ASPAL PORUS DENGAN GRADASI SERAGAM SEBAGAI BAHAN KONSTRUKSI JALAN YANG RAMAH </a:t>
            </a:r>
            <a:r>
              <a:rPr lang="en-US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LINGKUNGAN</a:t>
            </a:r>
          </a:p>
          <a:p>
            <a:pPr marL="0" lvl="0" indent="0" algn="ctr">
              <a:buNone/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adalah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eksperimen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yaitu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mencampur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masing-masing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agregat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batu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pecah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ukuran</a:t>
            </a:r>
            <a:r>
              <a:rPr lang="en-US" sz="1800" dirty="0">
                <a:solidFill>
                  <a:srgbClr val="FFFFFF"/>
                </a:solidFill>
              </a:rPr>
              <a:t> nominal 6 mm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10 mm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Retona</a:t>
            </a:r>
            <a:r>
              <a:rPr lang="en-US" sz="1800" dirty="0">
                <a:solidFill>
                  <a:srgbClr val="FFFFFF"/>
                </a:solidFill>
              </a:rPr>
              <a:t> Blend 55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filler </a:t>
            </a:r>
            <a:r>
              <a:rPr lang="en-US" sz="1800" dirty="0" err="1">
                <a:solidFill>
                  <a:srgbClr val="FFFFFF"/>
                </a:solidFill>
              </a:rPr>
              <a:t>abu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batu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kadar</a:t>
            </a:r>
            <a:r>
              <a:rPr lang="en-US" sz="1800" dirty="0">
                <a:solidFill>
                  <a:srgbClr val="FFFFFF"/>
                </a:solidFill>
              </a:rPr>
              <a:t> 4 %. </a:t>
            </a:r>
            <a:r>
              <a:rPr lang="en-US" sz="1800" dirty="0" err="1">
                <a:solidFill>
                  <a:srgbClr val="FFFFFF"/>
                </a:solidFill>
              </a:rPr>
              <a:t>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porus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kemudian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diuji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metode</a:t>
            </a:r>
            <a:r>
              <a:rPr lang="en-US" sz="1800" dirty="0">
                <a:solidFill>
                  <a:srgbClr val="FFFFFF"/>
                </a:solidFill>
              </a:rPr>
              <a:t> Marshall Test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menentukan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kadar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optimum yang </a:t>
            </a:r>
            <a:r>
              <a:rPr lang="en-US" sz="1800" dirty="0" err="1">
                <a:solidFill>
                  <a:srgbClr val="FFFFFF"/>
                </a:solidFill>
              </a:rPr>
              <a:t>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pembuatan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benda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permeabilitas</a:t>
            </a:r>
            <a:r>
              <a:rPr lang="en-US" sz="1800" dirty="0">
                <a:solidFill>
                  <a:srgbClr val="FFFFFF"/>
                </a:solidFill>
              </a:rPr>
              <a:t>, UCS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ITS.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dilaksanakan</a:t>
            </a:r>
            <a:r>
              <a:rPr lang="en-US" sz="1800" dirty="0">
                <a:solidFill>
                  <a:srgbClr val="FFFFFF"/>
                </a:solidFill>
              </a:rPr>
              <a:t> di </a:t>
            </a:r>
            <a:r>
              <a:rPr lang="en-US" sz="1800" dirty="0" err="1">
                <a:solidFill>
                  <a:srgbClr val="FFFFFF"/>
                </a:solidFill>
              </a:rPr>
              <a:t>Laboratorium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Jalan</a:t>
            </a:r>
            <a:r>
              <a:rPr lang="en-US" sz="1800" dirty="0">
                <a:solidFill>
                  <a:srgbClr val="FFFFFF"/>
                </a:solidFill>
              </a:rPr>
              <a:t> Raya </a:t>
            </a:r>
            <a:r>
              <a:rPr lang="en-US" sz="1800" dirty="0" err="1">
                <a:solidFill>
                  <a:srgbClr val="FFFFFF"/>
                </a:solidFill>
              </a:rPr>
              <a:t>Fakultas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Teknik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Universitas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Sebelas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Maret</a:t>
            </a:r>
            <a:r>
              <a:rPr lang="en-US" sz="1800" dirty="0">
                <a:solidFill>
                  <a:srgbClr val="FFFFFF"/>
                </a:solidFill>
              </a:rPr>
              <a:t> Surakarta</a:t>
            </a:r>
          </a:p>
        </p:txBody>
      </p:sp>
      <p:sp>
        <p:nvSpPr>
          <p:cNvPr id="356" name="Google Shape;356;p5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body" idx="4294967295"/>
          </p:nvPr>
        </p:nvSpPr>
        <p:spPr>
          <a:xfrm>
            <a:off x="762000" y="562800"/>
            <a:ext cx="7620000" cy="4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sv-SE" sz="2000" b="1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DEPOLIMERISASI KARET ALAM SECARA MEKANIS UNTUK BAHAN ADITIF </a:t>
            </a:r>
            <a:r>
              <a:rPr lang="sv-SE" sz="2000" b="1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ASPAL</a:t>
            </a:r>
          </a:p>
          <a:p>
            <a:pPr marL="0" lvl="0" indent="0" algn="ctr">
              <a:buNone/>
            </a:pPr>
            <a:endParaRPr lang="sv-SE" sz="2000" b="1" dirty="0" smtClean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Metode</a:t>
            </a:r>
            <a:r>
              <a:rPr lang="en-US" sz="1800" dirty="0" smtClean="0">
                <a:solidFill>
                  <a:srgbClr val="FFFFFF"/>
                </a:solidFill>
              </a:rPr>
              <a:t> yang </a:t>
            </a:r>
            <a:r>
              <a:rPr lang="en-US" sz="1800" dirty="0" err="1" smtClean="0">
                <a:solidFill>
                  <a:srgbClr val="FFFFFF"/>
                </a:solidFill>
              </a:rPr>
              <a:t>digunakan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pada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penelitian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ini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yaitu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eksperimen</a:t>
            </a:r>
            <a:r>
              <a:rPr lang="en-US" sz="1800" dirty="0" smtClean="0">
                <a:solidFill>
                  <a:srgbClr val="FFFFFF"/>
                </a:solidFill>
              </a:rPr>
              <a:t>, di mana 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eksperimen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tersebut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dilaksanakan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di </a:t>
            </a:r>
            <a:r>
              <a:rPr lang="en-US" sz="1800" dirty="0" err="1">
                <a:solidFill>
                  <a:srgbClr val="FFFFFF"/>
                </a:solidFill>
              </a:rPr>
              <a:t>Pusat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Karet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periode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bulan</a:t>
            </a:r>
            <a:r>
              <a:rPr lang="en-US" sz="1800" dirty="0">
                <a:solidFill>
                  <a:srgbClr val="FFFFFF"/>
                </a:solidFill>
              </a:rPr>
              <a:t> April </a:t>
            </a:r>
            <a:r>
              <a:rPr lang="en-US" sz="1800" dirty="0" err="1">
                <a:solidFill>
                  <a:srgbClr val="FFFFFF"/>
                </a:solidFill>
              </a:rPr>
              <a:t>hingga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Juli</a:t>
            </a:r>
            <a:r>
              <a:rPr lang="en-US" sz="1800" dirty="0">
                <a:solidFill>
                  <a:srgbClr val="FFFFFF"/>
                </a:solidFill>
              </a:rPr>
              <a:t> 2010. </a:t>
            </a:r>
            <a:r>
              <a:rPr lang="en-US" sz="1800" dirty="0" err="1">
                <a:solidFill>
                  <a:srgbClr val="FFFFFF"/>
                </a:solidFill>
              </a:rPr>
              <a:t>Bahan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utama</a:t>
            </a:r>
            <a:r>
              <a:rPr lang="en-US" sz="1800" dirty="0">
                <a:solidFill>
                  <a:srgbClr val="FFFFFF"/>
                </a:solidFill>
              </a:rPr>
              <a:t> yang </a:t>
            </a:r>
            <a:r>
              <a:rPr lang="en-US" sz="1800" dirty="0" err="1">
                <a:solidFill>
                  <a:srgbClr val="FFFFFF"/>
                </a:solidFill>
              </a:rPr>
              <a:t>digunakan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adalah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karet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berupa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karet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remah</a:t>
            </a:r>
            <a:r>
              <a:rPr lang="en-US" sz="1800" dirty="0">
                <a:solidFill>
                  <a:srgbClr val="FFFFFF"/>
                </a:solidFill>
              </a:rPr>
              <a:t> SIR 20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penetrasi</a:t>
            </a:r>
            <a:r>
              <a:rPr lang="en-US" sz="1800" dirty="0">
                <a:solidFill>
                  <a:srgbClr val="FFFFFF"/>
                </a:solidFill>
              </a:rPr>
              <a:t>  60. </a:t>
            </a:r>
            <a:r>
              <a:rPr lang="en-US" sz="1800" dirty="0" err="1">
                <a:solidFill>
                  <a:srgbClr val="FFFFFF"/>
                </a:solidFill>
              </a:rPr>
              <a:t>Bahan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pembantu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lainnya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adalah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peptizer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karet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hidroksilamin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netral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sulfat</a:t>
            </a:r>
            <a:r>
              <a:rPr lang="en-US" sz="1800" dirty="0">
                <a:solidFill>
                  <a:srgbClr val="FFFFFF"/>
                </a:solidFill>
              </a:rPr>
              <a:t> (HNS). </a:t>
            </a:r>
            <a:r>
              <a:rPr lang="en-US" sz="1800" dirty="0" err="1">
                <a:solidFill>
                  <a:srgbClr val="FFFFFF"/>
                </a:solidFill>
              </a:rPr>
              <a:t>Peralatan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utama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untuk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depolimerisasi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mekanis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adalah</a:t>
            </a:r>
            <a:r>
              <a:rPr lang="en-US" sz="1800" dirty="0">
                <a:solidFill>
                  <a:srgbClr val="FFFFFF"/>
                </a:solidFill>
              </a:rPr>
              <a:t> open mill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kapasitas</a:t>
            </a:r>
            <a:r>
              <a:rPr lang="en-US" sz="1800" dirty="0">
                <a:solidFill>
                  <a:srgbClr val="FFFFFF"/>
                </a:solidFill>
              </a:rPr>
              <a:t> 1 kg. Proses </a:t>
            </a:r>
            <a:r>
              <a:rPr lang="en-US" sz="1800" dirty="0" err="1">
                <a:solidFill>
                  <a:srgbClr val="FFFFFF"/>
                </a:solidFill>
              </a:rPr>
              <a:t>pencampuran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karet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digunakan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pemanas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listrik</a:t>
            </a:r>
            <a:r>
              <a:rPr lang="en-US" sz="1800" dirty="0">
                <a:solidFill>
                  <a:srgbClr val="FFFFFF"/>
                </a:solidFill>
              </a:rPr>
              <a:t>, thermostat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mixer. </a:t>
            </a:r>
            <a:r>
              <a:rPr lang="en-US" sz="1800" dirty="0" err="1">
                <a:solidFill>
                  <a:srgbClr val="FFFFFF"/>
                </a:solidFill>
              </a:rPr>
              <a:t>Penelitian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dilakukan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tiga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tahapan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yaitu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depolimerisasi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karet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secara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mekanis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pencampuran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karet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terdepolimerisasi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dengan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pengujian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aspal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karet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hasil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pencampuran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64" name="Google Shape;364;p5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7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1082</Words>
  <Application>Microsoft Office PowerPoint</Application>
  <PresentationFormat>On-screen Show (4:3)</PresentationFormat>
  <Paragraphs>67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Trinculo template</vt:lpstr>
      <vt:lpstr>Metodelogi Penulisan Karya Ilmiah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Metodelogi Penulisan Karya Ilmiah</dc:title>
  <dc:creator>Rizik Ricky Ardi</dc:creator>
  <cp:lastModifiedBy>Rizik Ricky Ardi</cp:lastModifiedBy>
  <cp:revision>23</cp:revision>
  <dcterms:modified xsi:type="dcterms:W3CDTF">2019-07-12T14:41:27Z</dcterms:modified>
</cp:coreProperties>
</file>