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7"/>
  </p:notesMasterIdLst>
  <p:handoutMasterIdLst>
    <p:handoutMasterId r:id="rId38"/>
  </p:handoutMasterIdLst>
  <p:sldIdLst>
    <p:sldId id="336" r:id="rId2"/>
    <p:sldId id="276" r:id="rId3"/>
    <p:sldId id="274" r:id="rId4"/>
    <p:sldId id="277" r:id="rId5"/>
    <p:sldId id="278" r:id="rId6"/>
    <p:sldId id="279" r:id="rId7"/>
    <p:sldId id="273" r:id="rId8"/>
    <p:sldId id="284" r:id="rId9"/>
    <p:sldId id="285" r:id="rId10"/>
    <p:sldId id="345" r:id="rId11"/>
    <p:sldId id="779" r:id="rId12"/>
    <p:sldId id="288" r:id="rId13"/>
    <p:sldId id="381" r:id="rId14"/>
    <p:sldId id="382" r:id="rId15"/>
    <p:sldId id="378" r:id="rId16"/>
    <p:sldId id="777" r:id="rId17"/>
    <p:sldId id="371" r:id="rId18"/>
    <p:sldId id="372" r:id="rId19"/>
    <p:sldId id="373" r:id="rId20"/>
    <p:sldId id="326" r:id="rId21"/>
    <p:sldId id="337" r:id="rId22"/>
    <p:sldId id="771" r:id="rId23"/>
    <p:sldId id="774" r:id="rId24"/>
    <p:sldId id="263" r:id="rId25"/>
    <p:sldId id="327" r:id="rId26"/>
    <p:sldId id="333" r:id="rId27"/>
    <p:sldId id="334" r:id="rId28"/>
    <p:sldId id="376" r:id="rId29"/>
    <p:sldId id="316" r:id="rId30"/>
    <p:sldId id="319" r:id="rId31"/>
    <p:sldId id="778" r:id="rId32"/>
    <p:sldId id="282" r:id="rId33"/>
    <p:sldId id="283" r:id="rId34"/>
    <p:sldId id="380" r:id="rId35"/>
    <p:sldId id="3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00CC66"/>
    <a:srgbClr val="FFFF66"/>
    <a:srgbClr val="00FF00"/>
    <a:srgbClr val="FFFF99"/>
    <a:srgbClr val="FFCC00"/>
    <a:srgbClr val="33CCCC"/>
    <a:srgbClr val="003366"/>
    <a:srgbClr val="0099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4" autoAdjust="0"/>
    <p:restoredTop sz="81329" autoAdjust="0"/>
  </p:normalViewPr>
  <p:slideViewPr>
    <p:cSldViewPr snapToGrid="0">
      <p:cViewPr varScale="1">
        <p:scale>
          <a:sx n="64" d="100"/>
          <a:sy n="64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A0835-2846-4C88-ADDA-027DA088B4F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C0A1F-1D8B-4C8F-9794-4D7C0BDA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139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3D79D-4E8D-4383-93CC-A8E9C79C71A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5517F-48A7-4C73-9041-D2C3205B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16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76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3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5517F-48A7-4C73-9041-D2C3205B95A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7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17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5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8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F564-1FAD-445C-9402-D03004A280DA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6501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84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44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4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85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0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3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F80E0-838D-4E21-A28C-B41D2B37977A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155F-5D2C-4290-A146-09B575E7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1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067BBC-DF0D-42BE-A67C-79CB8C35F7BC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155F-5D2C-4290-A146-09B575E7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D05638-A400-4C15-804F-DDC19FC2F016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155F-5D2C-4290-A146-09B575E7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5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A46D9-4E86-4655-8AB4-03DE9C309A92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155F-5D2C-4290-A146-09B575E7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2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076C51-B65A-4C01-83A4-DC92FC5C947A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155F-5D2C-4290-A146-09B575E7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A1C262-8C12-481B-A589-232A82281E67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155F-5D2C-4290-A146-09B575E7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62781-CD8E-4CDE-8385-C3430F0D1224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155F-5D2C-4290-A146-09B575E7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4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785B75-E3BE-4442-AC85-5742F746145F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155F-5D2C-4290-A146-09B575E7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275C98-61F5-483F-ABD5-68CACA370FAB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155F-5D2C-4290-A146-09B575E7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64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538273-E5CE-4194-8F9D-BDCE464F1AF9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155F-5D2C-4290-A146-09B575E7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4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BFA96-8A3C-48F5-BC26-ACA06C525223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155F-5D2C-4290-A146-09B575E7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DE838B8-90FB-4B44-8028-CDDDD70AB084}" type="datetime1">
              <a:rPr lang="en-US" smtClean="0"/>
              <a:t>9/26/2018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B7155F-5D2C-4290-A146-09B575E7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online.bmkg.go.i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imexp.knmi.n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74412"/>
            <a:ext cx="10515600" cy="2852737"/>
          </a:xfrm>
        </p:spPr>
        <p:txBody>
          <a:bodyPr>
            <a:noAutofit/>
          </a:bodyPr>
          <a:lstStyle/>
          <a:p>
            <a:r>
              <a:rPr lang="en-US" sz="4000" b="1" dirty="0"/>
              <a:t>MODEL PENDUGA CURAH HUJAN MENGGUNAKAN HYBRID MULTIVARIATE  SPATIO TEMPORAL ARIMA  DAN ARTIFICIAL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4289" y="4884835"/>
            <a:ext cx="7174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accent6">
                    <a:lumMod val="75000"/>
                  </a:schemeClr>
                </a:solidFill>
              </a:rPr>
              <a:t>Ketua/Anggota Peneliti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Ahmad </a:t>
            </a:r>
            <a:r>
              <a:rPr lang="en-US" sz="3200" dirty="0" err="1">
                <a:solidFill>
                  <a:schemeClr val="accent2"/>
                </a:solidFill>
              </a:rPr>
              <a:t>Saikhu</a:t>
            </a:r>
            <a:r>
              <a:rPr lang="id-ID" sz="3200" dirty="0">
                <a:solidFill>
                  <a:schemeClr val="accent2"/>
                </a:solidFill>
              </a:rPr>
              <a:t>/0018077105 </a:t>
            </a:r>
            <a:endParaRPr lang="en-US" sz="32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z="1600" b="1" smtClean="0"/>
              <a:t>1</a:t>
            </a:fld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EDB72-3B47-4A46-9FDF-1C3D246F02EC}"/>
              </a:ext>
            </a:extLst>
          </p:cNvPr>
          <p:cNvSpPr txBox="1"/>
          <p:nvPr/>
        </p:nvSpPr>
        <p:spPr>
          <a:xfrm>
            <a:off x="3053979" y="971161"/>
            <a:ext cx="6071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PENELITIAN DISERTASI DOKTOR (PDD)</a:t>
            </a:r>
          </a:p>
        </p:txBody>
      </p:sp>
    </p:spTree>
    <p:extLst>
      <p:ext uri="{BB962C8B-B14F-4D97-AF65-F5344CB8AC3E}">
        <p14:creationId xmlns:p14="http://schemas.microsoft.com/office/powerpoint/2010/main" val="336371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Identifikasi</a:t>
            </a:r>
            <a:r>
              <a:rPr lang="en-US" sz="4800" dirty="0"/>
              <a:t>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dirty="0" err="1"/>
              <a:t>Seleksi</a:t>
            </a:r>
            <a:r>
              <a:rPr lang="en-US" sz="4800" dirty="0"/>
              <a:t> </a:t>
            </a:r>
            <a:r>
              <a:rPr lang="en-US" sz="4800" dirty="0" err="1"/>
              <a:t>Prediktor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10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35" y="1417638"/>
            <a:ext cx="5834245" cy="453116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248443" y="1533378"/>
            <a:ext cx="1701757" cy="1730327"/>
          </a:xfrm>
          <a:prstGeom prst="rect">
            <a:avLst/>
          </a:prstGeom>
          <a:solidFill>
            <a:srgbClr val="33CCCC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199" y="1267562"/>
            <a:ext cx="3714305" cy="2041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07562" y="2716755"/>
            <a:ext cx="5541805" cy="1631216"/>
          </a:xfrm>
          <a:prstGeom prst="wedgeRectCallout">
            <a:avLst>
              <a:gd name="adj1" fmla="val -52165"/>
              <a:gd name="adj2" fmla="val 31809"/>
            </a:avLst>
          </a:prstGeom>
          <a:solidFill>
            <a:srgbClr val="FCF97B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Humphrey </a:t>
            </a:r>
            <a:r>
              <a:rPr lang="en-US" sz="2000" dirty="0" err="1"/>
              <a:t>dkk</a:t>
            </a:r>
            <a:r>
              <a:rPr lang="en-US" sz="2000" dirty="0"/>
              <a:t> [2014] : </a:t>
            </a:r>
          </a:p>
          <a:p>
            <a:pPr algn="just"/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memperhitungkan</a:t>
            </a:r>
            <a:r>
              <a:rPr lang="en-US" sz="2000" dirty="0"/>
              <a:t> </a:t>
            </a:r>
            <a:r>
              <a:rPr lang="en-US" sz="2000" dirty="0" err="1"/>
              <a:t>ruang</a:t>
            </a:r>
            <a:r>
              <a:rPr lang="en-US" sz="2000" dirty="0"/>
              <a:t>, </a:t>
            </a:r>
            <a:r>
              <a:rPr lang="en-US" sz="2000" dirty="0" err="1"/>
              <a:t>waktu</a:t>
            </a:r>
            <a:r>
              <a:rPr lang="en-US" sz="2000" dirty="0"/>
              <a:t>,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kausalitas</a:t>
            </a:r>
            <a:r>
              <a:rPr lang="en-US" sz="2000" dirty="0"/>
              <a:t> </a:t>
            </a:r>
            <a:r>
              <a:rPr lang="en-US" sz="2000" dirty="0" err="1"/>
              <a:t>var</a:t>
            </a:r>
            <a:r>
              <a:rPr lang="en-US" sz="2000" dirty="0"/>
              <a:t> di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, </a:t>
            </a:r>
            <a:r>
              <a:rPr lang="en-US" sz="2000" dirty="0" err="1"/>
              <a:t>pengaruh</a:t>
            </a:r>
            <a:r>
              <a:rPr lang="en-US" sz="2000" dirty="0"/>
              <a:t> </a:t>
            </a:r>
            <a:r>
              <a:rPr lang="en-US" sz="2000" dirty="0" err="1"/>
              <a:t>tenggang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var. </a:t>
            </a:r>
            <a:r>
              <a:rPr lang="en-US" sz="2000" dirty="0" err="1">
                <a:sym typeface="Wingdings" panose="05000000000000000000" pitchFamily="2" charset="2"/>
              </a:rPr>
              <a:t>sangat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banyak</a:t>
            </a:r>
            <a:r>
              <a:rPr lang="en-US" sz="2000" dirty="0"/>
              <a:t>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592" y="3619935"/>
            <a:ext cx="3329355" cy="3019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95661" y="5046428"/>
            <a:ext cx="5541805" cy="1804749"/>
          </a:xfrm>
          <a:prstGeom prst="wedgeRoundRectCallout">
            <a:avLst>
              <a:gd name="adj1" fmla="val -60844"/>
              <a:gd name="adj2" fmla="val -6702"/>
              <a:gd name="adj3" fmla="val 16667"/>
            </a:avLst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HD. Trans  [2015]: </a:t>
            </a:r>
          </a:p>
          <a:p>
            <a:pPr algn="just"/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input </a:t>
            </a:r>
            <a:r>
              <a:rPr lang="en-US" sz="2000" dirty="0" err="1"/>
              <a:t>seminimal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yang </a:t>
            </a:r>
            <a:r>
              <a:rPr lang="en-US" sz="2000" dirty="0" err="1"/>
              <a:t>mewakili</a:t>
            </a:r>
            <a:r>
              <a:rPr lang="en-US" sz="2000" dirty="0"/>
              <a:t> </a:t>
            </a:r>
            <a:r>
              <a:rPr lang="en-US" sz="2000" dirty="0" err="1"/>
              <a:t>karakteristik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input-output, </a:t>
            </a:r>
            <a:r>
              <a:rPr lang="en-US" sz="2000" dirty="0" err="1"/>
              <a:t>miminimalkan</a:t>
            </a:r>
            <a:r>
              <a:rPr lang="en-US" sz="2000" dirty="0"/>
              <a:t> </a:t>
            </a:r>
            <a:r>
              <a:rPr lang="en-US" sz="2000" dirty="0" err="1"/>
              <a:t>redudansi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shg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minimal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91357" y="3936611"/>
            <a:ext cx="1956423" cy="2012192"/>
          </a:xfrm>
          <a:prstGeom prst="rect">
            <a:avLst/>
          </a:prstGeom>
          <a:solidFill>
            <a:srgbClr val="33CCCC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 animBg="1"/>
      <p:bldP spid="7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C996-12A7-4DED-9E26-232EAB00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ED9F4-DA0A-4C22-A3AA-ECACA82D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038DA-DA95-4BDE-B624-40D91A1F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33350"/>
            <a:ext cx="111156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0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12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03371" y="2848070"/>
            <a:ext cx="4920614" cy="3278348"/>
            <a:chOff x="568930" y="2573812"/>
            <a:chExt cx="4920614" cy="327834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930" y="2573812"/>
              <a:ext cx="4920614" cy="3278348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3831385" y="2754627"/>
              <a:ext cx="1281292" cy="474021"/>
            </a:xfrm>
            <a:prstGeom prst="roundRect">
              <a:avLst/>
            </a:prstGeom>
            <a:solidFill>
              <a:srgbClr val="66FF99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980180" y="5014457"/>
              <a:ext cx="1477436" cy="474021"/>
            </a:xfrm>
            <a:prstGeom prst="roundRect">
              <a:avLst/>
            </a:prstGeom>
            <a:solidFill>
              <a:srgbClr val="66FF99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9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z="4800" dirty="0"/>
              <a:t>Model Hybrid &amp; </a:t>
            </a:r>
            <a:r>
              <a:rPr lang="en-US" sz="4800" dirty="0" err="1"/>
              <a:t>Spatio</a:t>
            </a:r>
            <a:r>
              <a:rPr lang="en-US" sz="4800" dirty="0"/>
              <a:t>-Temporal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25" y="4487244"/>
            <a:ext cx="3267075" cy="186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0145" y="5230737"/>
            <a:ext cx="4661441" cy="1532334"/>
          </a:xfrm>
          <a:prstGeom prst="wedgeRoundRectCallout">
            <a:avLst>
              <a:gd name="adj1" fmla="val -99288"/>
              <a:gd name="adj2" fmla="val -13137"/>
              <a:gd name="adj3" fmla="val 16667"/>
            </a:avLst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Fernandez [2009]: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Curah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Hujan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merupakan</a:t>
            </a:r>
            <a:r>
              <a:rPr lang="en-US" sz="2000" b="1" dirty="0">
                <a:solidFill>
                  <a:schemeClr val="bg1"/>
                </a:solidFill>
              </a:rPr>
              <a:t> proses yang </a:t>
            </a:r>
            <a:r>
              <a:rPr lang="en-US" sz="2000" b="1" dirty="0" err="1">
                <a:solidFill>
                  <a:schemeClr val="bg1"/>
                </a:solidFill>
              </a:rPr>
              <a:t>melibatkan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observasi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waktu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lokasi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Spatio</a:t>
            </a:r>
            <a:r>
              <a:rPr lang="en-US" sz="2000" b="1" dirty="0">
                <a:solidFill>
                  <a:schemeClr val="bg1"/>
                </a:solidFill>
                <a:sym typeface="Wingdings" panose="05000000000000000000" pitchFamily="2" charset="2"/>
              </a:rPr>
              <a:t>-Temporal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91" y="1250575"/>
            <a:ext cx="3458322" cy="31331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4483" y="1655018"/>
            <a:ext cx="6017103" cy="2062103"/>
          </a:xfrm>
          <a:prstGeom prst="wedgeRectCallout">
            <a:avLst>
              <a:gd name="adj1" fmla="val -64489"/>
              <a:gd name="adj2" fmla="val 25413"/>
            </a:avLst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</a:rPr>
              <a:t>Zhang [2003], </a:t>
            </a:r>
            <a:r>
              <a:rPr lang="en-US" sz="2400" b="1" i="1" dirty="0" err="1">
                <a:solidFill>
                  <a:schemeClr val="bg1"/>
                </a:solidFill>
              </a:rPr>
              <a:t>Narendra</a:t>
            </a:r>
            <a:r>
              <a:rPr lang="en-US" sz="2400" b="1" i="1" dirty="0">
                <a:solidFill>
                  <a:schemeClr val="bg1"/>
                </a:solidFill>
              </a:rPr>
              <a:t>[2014]: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ARIMA </a:t>
            </a:r>
            <a:r>
              <a:rPr lang="en-US" sz="2000" b="1" dirty="0" err="1">
                <a:solidFill>
                  <a:schemeClr val="bg1"/>
                </a:solidFill>
              </a:rPr>
              <a:t>dan</a:t>
            </a:r>
            <a:r>
              <a:rPr lang="en-US" sz="2000" b="1" dirty="0">
                <a:solidFill>
                  <a:schemeClr val="bg1"/>
                </a:solidFill>
              </a:rPr>
              <a:t> ANN </a:t>
            </a:r>
            <a:r>
              <a:rPr lang="en-US" sz="2000" b="1" dirty="0" err="1">
                <a:solidFill>
                  <a:schemeClr val="bg1"/>
                </a:solidFill>
              </a:rPr>
              <a:t>berhasil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untuk</a:t>
            </a:r>
            <a:r>
              <a:rPr lang="en-US" sz="2000" b="1" dirty="0">
                <a:solidFill>
                  <a:schemeClr val="bg1"/>
                </a:solidFill>
              </a:rPr>
              <a:t> forecast </a:t>
            </a:r>
            <a:r>
              <a:rPr lang="en-US" sz="2000" b="1" dirty="0" err="1">
                <a:solidFill>
                  <a:schemeClr val="bg1"/>
                </a:solidFill>
              </a:rPr>
              <a:t>dalam</a:t>
            </a:r>
            <a:r>
              <a:rPr lang="en-US" sz="2000" b="1" dirty="0">
                <a:solidFill>
                  <a:schemeClr val="bg1"/>
                </a:solidFill>
              </a:rPr>
              <a:t> domain </a:t>
            </a:r>
            <a:r>
              <a:rPr lang="en-US" sz="2000" b="1" dirty="0" err="1">
                <a:solidFill>
                  <a:schemeClr val="bg1"/>
                </a:solidFill>
              </a:rPr>
              <a:t>berbeda</a:t>
            </a:r>
            <a:r>
              <a:rPr lang="en-US" sz="2000" b="1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</a:rPr>
              <a:t>Jain [2007] </a:t>
            </a:r>
            <a:r>
              <a:rPr lang="en-US" sz="2400" b="1" i="1" dirty="0" err="1">
                <a:solidFill>
                  <a:schemeClr val="bg1"/>
                </a:solidFill>
              </a:rPr>
              <a:t>dan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</a:rPr>
              <a:t>Banihabib</a:t>
            </a:r>
            <a:r>
              <a:rPr lang="en-US" sz="2400" b="1" i="1" dirty="0">
                <a:solidFill>
                  <a:schemeClr val="bg1"/>
                </a:solidFill>
              </a:rPr>
              <a:t> [2017] :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berhasil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membuktikan</a:t>
            </a:r>
            <a:r>
              <a:rPr lang="en-US" sz="2000" b="1" dirty="0">
                <a:solidFill>
                  <a:schemeClr val="bg1"/>
                </a:solidFill>
              </a:rPr>
              <a:t> hybrid </a:t>
            </a:r>
            <a:r>
              <a:rPr lang="en-US" sz="2000" b="1" dirty="0" err="1">
                <a:solidFill>
                  <a:schemeClr val="bg1"/>
                </a:solidFill>
              </a:rPr>
              <a:t>lebih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baik</a:t>
            </a:r>
            <a:r>
              <a:rPr lang="en-US" sz="2000" b="1" dirty="0">
                <a:solidFill>
                  <a:schemeClr val="bg1"/>
                </a:solidFill>
              </a:rPr>
              <a:t> (</a:t>
            </a:r>
            <a:r>
              <a:rPr lang="en-US" sz="2000" b="1" dirty="0" err="1">
                <a:solidFill>
                  <a:schemeClr val="bg1"/>
                </a:solidFill>
              </a:rPr>
              <a:t>untuk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kasus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meteorologi</a:t>
            </a:r>
            <a:r>
              <a:rPr lang="en-US" sz="2000" b="1" dirty="0">
                <a:solidFill>
                  <a:schemeClr val="bg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4235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875818" cy="1166235"/>
          </a:xfrm>
        </p:spPr>
        <p:txBody>
          <a:bodyPr/>
          <a:lstStyle/>
          <a:p>
            <a:r>
              <a:rPr lang="en-US" sz="5400" b="1" dirty="0" err="1"/>
              <a:t>Seleksi</a:t>
            </a:r>
            <a:r>
              <a:rPr lang="en-US" sz="5400" b="1" dirty="0"/>
              <a:t> </a:t>
            </a:r>
            <a:r>
              <a:rPr lang="en-US" sz="5400" b="1" dirty="0" err="1"/>
              <a:t>Fitur</a:t>
            </a:r>
            <a:r>
              <a:rPr lang="en-US" sz="5400" b="1" dirty="0"/>
              <a:t> </a:t>
            </a:r>
            <a:r>
              <a:rPr lang="en-US" sz="5400" b="1" dirty="0" err="1"/>
              <a:t>Relevan</a:t>
            </a:r>
            <a:r>
              <a:rPr lang="en-US" sz="5400" b="1" dirty="0"/>
              <a:t> </a:t>
            </a:r>
            <a:br>
              <a:rPr lang="en-US" sz="5400" b="1" dirty="0"/>
            </a:br>
            <a:r>
              <a:rPr lang="en-US" sz="5400" b="1" dirty="0"/>
              <a:t>&amp; </a:t>
            </a:r>
            <a:r>
              <a:rPr lang="en-US" sz="5400" b="1" dirty="0" err="1"/>
              <a:t>Menghapus</a:t>
            </a:r>
            <a:r>
              <a:rPr lang="en-US" sz="5400" b="1" dirty="0"/>
              <a:t> </a:t>
            </a:r>
            <a:r>
              <a:rPr lang="en-US" sz="5400" b="1" dirty="0" err="1"/>
              <a:t>Redundan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02" y="1914063"/>
            <a:ext cx="8069178" cy="43311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ular Callout 4"/>
          <p:cNvSpPr/>
          <p:nvPr/>
        </p:nvSpPr>
        <p:spPr>
          <a:xfrm>
            <a:off x="10114280" y="1769224"/>
            <a:ext cx="1879600" cy="707968"/>
          </a:xfrm>
          <a:prstGeom prst="wedgeRoundRectCallout">
            <a:avLst>
              <a:gd name="adj1" fmla="val -150324"/>
              <a:gd name="adj2" fmla="val 95702"/>
              <a:gd name="adj3" fmla="val 16667"/>
            </a:avLst>
          </a:prstGeom>
          <a:solidFill>
            <a:srgbClr val="00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Terpilih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 flipH="1">
            <a:off x="264102" y="2477192"/>
            <a:ext cx="2270760" cy="707968"/>
          </a:xfrm>
          <a:prstGeom prst="wedgeRoundRectCallout">
            <a:avLst>
              <a:gd name="adj1" fmla="val -59890"/>
              <a:gd name="adj2" fmla="val 80633"/>
              <a:gd name="adj3" fmla="val 16667"/>
            </a:avLst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Tidk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Terpilih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8882149" y="4511040"/>
            <a:ext cx="3309851" cy="964796"/>
          </a:xfrm>
          <a:prstGeom prst="wedgeEllipseCallout">
            <a:avLst>
              <a:gd name="adj1" fmla="val -127438"/>
              <a:gd name="adj2" fmla="val -6860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Dipilih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Diuji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Hapus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Masuk</a:t>
            </a:r>
            <a:r>
              <a:rPr lang="en-US" dirty="0">
                <a:solidFill>
                  <a:schemeClr val="tx1"/>
                </a:solidFill>
              </a:rPr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291654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Model Hybrid ARIMA + 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86153" y="1567098"/>
                <a:ext cx="10780542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Membagi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data </a:t>
                </a: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runtun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waktu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atas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struktur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autokorelasi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linier </a:t>
                </a:r>
                <a:r>
                  <a:rPr lang="en-US" sz="36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L</a:t>
                </a:r>
                <a:r>
                  <a:rPr lang="en-US" sz="3600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t</a:t>
                </a:r>
                <a:r>
                  <a:rPr lang="en-US" sz="36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dan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struktur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komponen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non-linier </a:t>
                </a:r>
                <a:r>
                  <a:rPr lang="en-US" sz="36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N</a:t>
                </a:r>
                <a:r>
                  <a:rPr lang="en-US" sz="3600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t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 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 				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3" y="1567098"/>
                <a:ext cx="10780542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1526" t="-5556" r="-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9899" y="3439508"/>
                <a:ext cx="10780542" cy="1861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3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: hasil </a:t>
                </a: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estimasi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model ARIMA.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3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						</a:t>
                </a:r>
              </a:p>
              <a:p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9" y="3439508"/>
                <a:ext cx="10780542" cy="1861407"/>
              </a:xfrm>
              <a:prstGeom prst="rect">
                <a:avLst/>
              </a:prstGeom>
              <a:blipFill rotWithShape="0">
                <a:blip r:embed="rId4"/>
                <a:stretch>
                  <a:fillRect t="-4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6153" y="4183771"/>
                <a:ext cx="10780542" cy="2347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				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Hasil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akhir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prediksi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: </a:t>
                </a: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Estimasi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linier </a:t>
                </a:r>
                <a:r>
                  <a:rPr lang="en-US" sz="3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dan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non linier.</a:t>
                </a:r>
              </a:p>
              <a:p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US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−1,  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−2,  </m:t>
                        </m:r>
                      </m:sub>
                    </m:sSub>
                    <m:r>
                      <a:rPr lang="en-US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….., 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 </m:t>
                        </m:r>
                      </m:sub>
                    </m:sSub>
                    <m:r>
                      <a:rPr lang="en-US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)+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			</a:t>
                </a:r>
              </a:p>
              <a:p>
                <a:pPr lvl="1"/>
                <a:r>
                  <a:rPr lang="en-US" sz="3600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3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3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3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3" y="4183771"/>
                <a:ext cx="10780542" cy="2347759"/>
              </a:xfrm>
              <a:prstGeom prst="rect">
                <a:avLst/>
              </a:prstGeom>
              <a:blipFill rotWithShape="0">
                <a:blip r:embed="rId5"/>
                <a:stretch>
                  <a:fillRect l="-1526" b="-8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48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640" y="218345"/>
            <a:ext cx="8911687" cy="1280890"/>
          </a:xfrm>
        </p:spPr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</a:rPr>
              <a:t>Tujuan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Penelitian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328" y="1612582"/>
            <a:ext cx="8915400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i-FI" sz="3600" dirty="0"/>
              <a:t>Membangun model penduga curah hujan di wilayah Zona Musim melalui kombinasi proses ekstraksi dan seleksi variabel prediktor, penggabungan(</a:t>
            </a:r>
            <a:r>
              <a:rPr lang="fi-FI" sz="3600" i="1" dirty="0"/>
              <a:t>hybrid</a:t>
            </a:r>
            <a:r>
              <a:rPr lang="fi-FI" sz="3600" dirty="0"/>
              <a:t>) spatio-temporal ARIMA dan Jaringan Syaraf Tiruan untuk meningkatkan akurasi prediksi.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D1E7-9200-4E8F-A46E-228D8A9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Manfaat Penelitian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FF52-09AE-4875-AE5C-51DB8ADF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Tersedianya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id-ID" dirty="0"/>
              <a:t> korelasi</a:t>
            </a:r>
            <a:r>
              <a:rPr lang="en-US" dirty="0"/>
              <a:t> linier dan non linier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. </a:t>
            </a:r>
            <a:endParaRPr lang="id-ID" dirty="0"/>
          </a:p>
          <a:p>
            <a:pPr lvl="0"/>
            <a:r>
              <a:rPr lang="en-US" dirty="0" err="1"/>
              <a:t>Tersedianya</a:t>
            </a:r>
            <a:r>
              <a:rPr lang="en-US" dirty="0"/>
              <a:t> model </a:t>
            </a:r>
            <a:r>
              <a:rPr lang="en-US" dirty="0" err="1"/>
              <a:t>penduga</a:t>
            </a:r>
            <a:r>
              <a:rPr lang="en-US" dirty="0"/>
              <a:t>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/</a:t>
            </a:r>
            <a:r>
              <a:rPr lang="en-US" dirty="0" err="1"/>
              <a:t>bulanan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input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digeneralisasi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ZoM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Timur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/per </a:t>
            </a:r>
            <a:r>
              <a:rPr lang="en-US" dirty="0" err="1"/>
              <a:t>bulan</a:t>
            </a:r>
            <a:r>
              <a:rPr lang="id-ID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548A7-213D-4B72-8EB1-F8C37266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1876" y="1828800"/>
            <a:ext cx="10515600" cy="130492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Bab </a:t>
            </a:r>
            <a:r>
              <a:rPr lang="id-ID" sz="5400" b="1" dirty="0">
                <a:solidFill>
                  <a:schemeClr val="tx1"/>
                </a:solidFill>
              </a:rPr>
              <a:t>4</a:t>
            </a:r>
            <a:r>
              <a:rPr lang="en-US" sz="5400" b="1" dirty="0">
                <a:solidFill>
                  <a:schemeClr val="tx1"/>
                </a:solidFill>
              </a:rPr>
              <a:t> : </a:t>
            </a:r>
            <a:r>
              <a:rPr lang="en-US" sz="5400" b="1" dirty="0" err="1">
                <a:solidFill>
                  <a:schemeClr val="tx1"/>
                </a:solidFill>
              </a:rPr>
              <a:t>Metode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Penelitian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5231" y="153639"/>
            <a:ext cx="10150915" cy="523271"/>
          </a:xfrm>
        </p:spPr>
        <p:txBody>
          <a:bodyPr>
            <a:noAutofit/>
          </a:bodyPr>
          <a:lstStyle/>
          <a:p>
            <a:r>
              <a:rPr lang="en-US" sz="5400" b="1" dirty="0" err="1"/>
              <a:t>Tahap</a:t>
            </a:r>
            <a:r>
              <a:rPr lang="en-US" sz="5400" b="1" dirty="0"/>
              <a:t> </a:t>
            </a:r>
            <a:r>
              <a:rPr lang="en-US" sz="5400" b="1" dirty="0" err="1"/>
              <a:t>Pengembangan</a:t>
            </a:r>
            <a:r>
              <a:rPr lang="en-US" sz="5400" b="1" dirty="0"/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4" y="848677"/>
            <a:ext cx="11068050" cy="229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" y="3144202"/>
            <a:ext cx="11086074" cy="188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24" y="5030152"/>
            <a:ext cx="1109853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4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Ekstraksi</a:t>
            </a:r>
            <a:r>
              <a:rPr lang="en-US" sz="4800" dirty="0"/>
              <a:t> </a:t>
            </a:r>
            <a:r>
              <a:rPr lang="en-US" sz="4800" dirty="0" err="1"/>
              <a:t>Fitur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DPCCA </a:t>
            </a:r>
            <a:br>
              <a:rPr lang="en-US" sz="4800" dirty="0"/>
            </a:br>
            <a:r>
              <a:rPr lang="en-US" sz="4800" dirty="0" err="1"/>
              <a:t>pada</a:t>
            </a:r>
            <a:r>
              <a:rPr lang="en-US" sz="4800" dirty="0"/>
              <a:t> </a:t>
            </a:r>
            <a:r>
              <a:rPr lang="en-US" sz="4800" dirty="0" err="1"/>
              <a:t>Meteorologi</a:t>
            </a:r>
            <a:r>
              <a:rPr lang="en-US" sz="4800" dirty="0"/>
              <a:t>/</a:t>
            </a:r>
            <a:r>
              <a:rPr lang="en-US" sz="4800" dirty="0" err="1"/>
              <a:t>Klimatologi</a:t>
            </a:r>
            <a:endParaRPr lang="en-US" sz="4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1275D9-B1F5-4E73-BAFD-9591DE834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96" y="2073036"/>
            <a:ext cx="10119438" cy="41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957"/>
            <a:ext cx="10972800" cy="1143000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Sistematika</a:t>
            </a:r>
            <a:r>
              <a:rPr lang="en-US" sz="5400" b="1" dirty="0"/>
              <a:t> </a:t>
            </a:r>
            <a:r>
              <a:rPr lang="en-US" sz="5400" b="1" dirty="0" err="1"/>
              <a:t>Presentasi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1551"/>
            <a:ext cx="4159142" cy="26949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99"/>
                </a:solidFill>
              </a:rPr>
              <a:t>I. </a:t>
            </a:r>
            <a:r>
              <a:rPr lang="en-US" sz="3400" b="1" dirty="0" err="1">
                <a:solidFill>
                  <a:srgbClr val="000099"/>
                </a:solidFill>
              </a:rPr>
              <a:t>Pendahuluan</a:t>
            </a:r>
            <a:endParaRPr lang="en-US" sz="3400" b="1" dirty="0">
              <a:solidFill>
                <a:srgbClr val="000099"/>
              </a:solidFill>
            </a:endParaRPr>
          </a:p>
          <a:p>
            <a:pPr marL="280988" indent="-280988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pPr marL="280988" indent="-280988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marL="280988" indent="-280988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Batasan </a:t>
            </a:r>
            <a:r>
              <a:rPr lang="en-US" dirty="0" err="1"/>
              <a:t>Masalah</a:t>
            </a:r>
            <a:endParaRPr lang="id-ID" dirty="0"/>
          </a:p>
          <a:p>
            <a:pPr marL="280988" indent="-280988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	Kontribusi Penelitian</a:t>
            </a:r>
            <a:endParaRPr lang="en-US" dirty="0"/>
          </a:p>
          <a:p>
            <a:pPr marL="280988" indent="-280988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856"/>
            <a:ext cx="2844800" cy="476250"/>
          </a:xfrm>
        </p:spPr>
        <p:txBody>
          <a:bodyPr/>
          <a:lstStyle/>
          <a:p>
            <a:fld id="{2EB7155F-5D2C-4290-A146-09B575E7B3DB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24252" y="1249956"/>
            <a:ext cx="7424058" cy="335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0099"/>
                </a:solidFill>
              </a:rPr>
              <a:t>II. </a:t>
            </a:r>
            <a:r>
              <a:rPr lang="en-US" sz="3000" b="1" dirty="0" err="1">
                <a:solidFill>
                  <a:srgbClr val="000099"/>
                </a:solidFill>
              </a:rPr>
              <a:t>Tinjauan</a:t>
            </a:r>
            <a:r>
              <a:rPr lang="en-US" sz="3000" b="1" dirty="0">
                <a:solidFill>
                  <a:srgbClr val="000099"/>
                </a:solidFill>
              </a:rPr>
              <a:t> </a:t>
            </a:r>
            <a:r>
              <a:rPr lang="en-US" sz="3000" b="1" dirty="0" err="1">
                <a:solidFill>
                  <a:srgbClr val="000099"/>
                </a:solidFill>
              </a:rPr>
              <a:t>Pustaka</a:t>
            </a:r>
            <a:r>
              <a:rPr lang="en-US" sz="3000" b="1" dirty="0">
                <a:solidFill>
                  <a:srgbClr val="000099"/>
                </a:solidFill>
              </a:rPr>
              <a:t> &amp; </a:t>
            </a:r>
            <a:r>
              <a:rPr lang="en-US" sz="3000" b="1" dirty="0" err="1">
                <a:solidFill>
                  <a:srgbClr val="000099"/>
                </a:solidFill>
              </a:rPr>
              <a:t>Dasar</a:t>
            </a:r>
            <a:r>
              <a:rPr lang="en-US" sz="3000" b="1" dirty="0">
                <a:solidFill>
                  <a:srgbClr val="000099"/>
                </a:solidFill>
              </a:rPr>
              <a:t> </a:t>
            </a:r>
            <a:r>
              <a:rPr lang="en-US" sz="3000" b="1" dirty="0" err="1">
                <a:solidFill>
                  <a:srgbClr val="000099"/>
                </a:solidFill>
              </a:rPr>
              <a:t>Teori</a:t>
            </a:r>
            <a:endParaRPr lang="en-US" sz="3000" b="1" dirty="0">
              <a:solidFill>
                <a:srgbClr val="000099"/>
              </a:solidFill>
            </a:endParaRPr>
          </a:p>
          <a:p>
            <a:pPr marL="509588" indent="-509588">
              <a:spcBef>
                <a:spcPts val="0"/>
              </a:spcBef>
              <a:buNone/>
            </a:pPr>
            <a:r>
              <a:rPr lang="en-US" sz="3000" dirty="0">
                <a:solidFill>
                  <a:srgbClr val="000099"/>
                </a:solidFill>
              </a:rPr>
              <a:t>	</a:t>
            </a:r>
            <a:r>
              <a:rPr lang="en-US" sz="3000" dirty="0" err="1"/>
              <a:t>Penelitian</a:t>
            </a:r>
            <a:r>
              <a:rPr lang="en-US" sz="3000" dirty="0"/>
              <a:t> </a:t>
            </a:r>
            <a:r>
              <a:rPr lang="en-US" sz="3000" dirty="0" err="1"/>
              <a:t>terkait</a:t>
            </a:r>
            <a:r>
              <a:rPr lang="en-US" sz="3000" dirty="0"/>
              <a:t> model </a:t>
            </a:r>
            <a:r>
              <a:rPr lang="en-US" sz="3000" dirty="0" err="1"/>
              <a:t>curah</a:t>
            </a:r>
            <a:r>
              <a:rPr lang="en-US" sz="3000" dirty="0"/>
              <a:t> </a:t>
            </a:r>
            <a:r>
              <a:rPr lang="en-US" sz="3000" dirty="0" err="1"/>
              <a:t>hujan</a:t>
            </a:r>
            <a:endParaRPr lang="en-US" sz="3000" dirty="0"/>
          </a:p>
          <a:p>
            <a:pPr marL="509588" lvl="1" indent="-509588" defTabSz="342900">
              <a:spcBef>
                <a:spcPts val="0"/>
              </a:spcBef>
              <a:buNone/>
            </a:pPr>
            <a:r>
              <a:rPr lang="en-US" sz="3000" dirty="0"/>
              <a:t>	</a:t>
            </a:r>
            <a:r>
              <a:rPr lang="en-US" sz="3000" dirty="0" err="1"/>
              <a:t>Penelitian</a:t>
            </a:r>
            <a:r>
              <a:rPr lang="en-US" sz="3000" dirty="0"/>
              <a:t> </a:t>
            </a:r>
            <a:r>
              <a:rPr lang="en-US" sz="3000" dirty="0" err="1"/>
              <a:t>terkait</a:t>
            </a:r>
            <a:r>
              <a:rPr lang="en-US" sz="3000" dirty="0"/>
              <a:t> </a:t>
            </a:r>
            <a:r>
              <a:rPr lang="en-US" sz="3000" dirty="0" err="1"/>
              <a:t>pemilihan</a:t>
            </a:r>
            <a:r>
              <a:rPr lang="en-US" sz="3000" dirty="0"/>
              <a:t> </a:t>
            </a:r>
            <a:r>
              <a:rPr lang="en-US" sz="3000" dirty="0" err="1"/>
              <a:t>prediktor</a:t>
            </a:r>
            <a:endParaRPr lang="en-US" sz="3000" dirty="0"/>
          </a:p>
          <a:p>
            <a:pPr marL="509588" lvl="1" indent="-509588" defTabSz="342900">
              <a:spcBef>
                <a:spcPts val="0"/>
              </a:spcBef>
              <a:buNone/>
            </a:pPr>
            <a:r>
              <a:rPr lang="en-US" sz="3000" dirty="0"/>
              <a:t>	</a:t>
            </a:r>
            <a:r>
              <a:rPr lang="en-US" sz="3000" dirty="0" err="1"/>
              <a:t>Identifikasi</a:t>
            </a:r>
            <a:r>
              <a:rPr lang="en-US" sz="3000" dirty="0"/>
              <a:t> </a:t>
            </a:r>
            <a:r>
              <a:rPr lang="en-US" sz="3000" dirty="0" err="1"/>
              <a:t>tenggang</a:t>
            </a:r>
            <a:r>
              <a:rPr lang="en-US" sz="3000" dirty="0"/>
              <a:t> </a:t>
            </a:r>
            <a:r>
              <a:rPr lang="en-US" sz="3000" dirty="0" err="1"/>
              <a:t>waktu</a:t>
            </a:r>
            <a:r>
              <a:rPr lang="en-US" sz="3000" dirty="0"/>
              <a:t> (time-lags)</a:t>
            </a:r>
          </a:p>
          <a:p>
            <a:pPr marL="509588" lvl="1" indent="-509588" defTabSz="342900">
              <a:spcBef>
                <a:spcPts val="0"/>
              </a:spcBef>
              <a:buNone/>
            </a:pPr>
            <a:r>
              <a:rPr lang="en-US" sz="3000" dirty="0"/>
              <a:t>	</a:t>
            </a:r>
            <a:r>
              <a:rPr lang="en-US" sz="3000" dirty="0" err="1"/>
              <a:t>Spatio</a:t>
            </a:r>
            <a:r>
              <a:rPr lang="en-US" sz="3000" dirty="0"/>
              <a:t>-Temporal &amp; hybrid model</a:t>
            </a:r>
          </a:p>
          <a:p>
            <a:pPr marL="509588" lvl="1" indent="-509588" defTabSz="342900">
              <a:spcBef>
                <a:spcPts val="0"/>
              </a:spcBef>
              <a:buNone/>
            </a:pPr>
            <a:r>
              <a:rPr lang="en-US" sz="3000" dirty="0"/>
              <a:t>	</a:t>
            </a:r>
            <a:r>
              <a:rPr lang="en-US" sz="3000" dirty="0" err="1"/>
              <a:t>Seleksi</a:t>
            </a:r>
            <a:r>
              <a:rPr lang="en-US" sz="3000" dirty="0"/>
              <a:t> </a:t>
            </a:r>
            <a:r>
              <a:rPr lang="en-US" sz="3000" dirty="0" err="1"/>
              <a:t>Fitur</a:t>
            </a:r>
            <a:endParaRPr lang="en-US" sz="3000" dirty="0"/>
          </a:p>
          <a:p>
            <a:pPr marL="509588" lvl="1" indent="-509588" defTabSz="342900">
              <a:spcBef>
                <a:spcPts val="0"/>
              </a:spcBef>
              <a:buNone/>
            </a:pPr>
            <a:r>
              <a:rPr lang="en-US" sz="3000" dirty="0"/>
              <a:t>	hybrid ARIMA </a:t>
            </a:r>
            <a:r>
              <a:rPr lang="en-US" sz="3000" dirty="0" err="1"/>
              <a:t>dan</a:t>
            </a:r>
            <a:r>
              <a:rPr lang="en-US" sz="3000" dirty="0"/>
              <a:t> ANN</a:t>
            </a:r>
          </a:p>
          <a:p>
            <a:pPr marL="406400" indent="-406400" defTabSz="342900">
              <a:buNone/>
            </a:pPr>
            <a:r>
              <a:rPr lang="en-US" sz="3000" dirty="0">
                <a:solidFill>
                  <a:srgbClr val="000099"/>
                </a:solidFill>
              </a:rPr>
              <a:t>	</a:t>
            </a:r>
          </a:p>
          <a:p>
            <a:pPr marL="393700" indent="-393700">
              <a:buNone/>
            </a:pPr>
            <a:r>
              <a:rPr lang="en-US" sz="3000" dirty="0">
                <a:solidFill>
                  <a:srgbClr val="000099"/>
                </a:solidFill>
              </a:rPr>
              <a:t>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24252" y="4547772"/>
            <a:ext cx="7367450" cy="233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800" b="1" dirty="0">
                <a:solidFill>
                  <a:srgbClr val="000099"/>
                </a:solidFill>
              </a:rPr>
              <a:t>I</a:t>
            </a:r>
            <a:r>
              <a:rPr lang="id-ID" sz="2800" b="1" dirty="0">
                <a:solidFill>
                  <a:srgbClr val="000099"/>
                </a:solidFill>
              </a:rPr>
              <a:t>V. </a:t>
            </a:r>
            <a:r>
              <a:rPr lang="en-US" sz="2800" b="1" dirty="0" err="1">
                <a:solidFill>
                  <a:srgbClr val="000099"/>
                </a:solidFill>
              </a:rPr>
              <a:t>Metode</a:t>
            </a:r>
            <a:r>
              <a:rPr lang="en-US" sz="2800" b="1" dirty="0">
                <a:solidFill>
                  <a:srgbClr val="000099"/>
                </a:solidFill>
              </a:rPr>
              <a:t> </a:t>
            </a:r>
            <a:r>
              <a:rPr lang="en-US" sz="2800" b="1" dirty="0" err="1">
                <a:solidFill>
                  <a:srgbClr val="000099"/>
                </a:solidFill>
              </a:rPr>
              <a:t>Penelitian</a:t>
            </a:r>
            <a:endParaRPr lang="en-US" sz="2800" b="1" dirty="0">
              <a:solidFill>
                <a:srgbClr val="000099"/>
              </a:solidFill>
            </a:endParaRPr>
          </a:p>
          <a:p>
            <a:pPr marL="400050" lvl="1" indent="120650">
              <a:spcBef>
                <a:spcPts val="0"/>
              </a:spcBef>
              <a:buFont typeface="Wingdings 3" charset="2"/>
              <a:buNone/>
            </a:pPr>
            <a:r>
              <a:rPr lang="en-US" sz="3000" dirty="0" err="1">
                <a:solidFill>
                  <a:schemeClr val="tx1"/>
                </a:solidFill>
              </a:rPr>
              <a:t>Ekstraksi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dan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Seleksi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Fitur</a:t>
            </a:r>
            <a:endParaRPr lang="en-US" sz="3000" dirty="0">
              <a:solidFill>
                <a:schemeClr val="tx1"/>
              </a:solidFill>
            </a:endParaRPr>
          </a:p>
          <a:p>
            <a:pPr marL="400050" lvl="1" indent="120650">
              <a:spcBef>
                <a:spcPts val="0"/>
              </a:spcBef>
              <a:buFont typeface="Wingdings 3" charset="2"/>
              <a:buNone/>
            </a:pPr>
            <a:r>
              <a:rPr lang="en-US" sz="3000" dirty="0" err="1">
                <a:solidFill>
                  <a:schemeClr val="tx1"/>
                </a:solidFill>
              </a:rPr>
              <a:t>Pemodelan</a:t>
            </a:r>
            <a:r>
              <a:rPr lang="en-US" sz="3000" dirty="0">
                <a:solidFill>
                  <a:schemeClr val="tx1"/>
                </a:solidFill>
              </a:rPr>
              <a:t> Hybrid ST-ARIMAX + ANN</a:t>
            </a:r>
          </a:p>
          <a:p>
            <a:pPr marL="400050" lvl="1" indent="120650">
              <a:spcBef>
                <a:spcPts val="0"/>
              </a:spcBef>
              <a:buFont typeface="Wingdings 3" charset="2"/>
              <a:buNone/>
            </a:pPr>
            <a:r>
              <a:rPr lang="en-US" sz="3000" dirty="0" err="1">
                <a:solidFill>
                  <a:schemeClr val="tx1"/>
                </a:solidFill>
              </a:rPr>
              <a:t>Evaluasi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Kinerja</a:t>
            </a:r>
            <a:endParaRPr lang="en-US" sz="3000" dirty="0">
              <a:solidFill>
                <a:schemeClr val="tx1"/>
              </a:solidFill>
            </a:endParaRPr>
          </a:p>
          <a:p>
            <a:pPr marL="400050" lvl="1" indent="120650">
              <a:spcBef>
                <a:spcPts val="0"/>
              </a:spcBef>
              <a:buFont typeface="Wingdings 3" charset="2"/>
              <a:buNone/>
            </a:pPr>
            <a:r>
              <a:rPr lang="en-US" sz="3000" dirty="0" err="1">
                <a:solidFill>
                  <a:schemeClr val="tx1"/>
                </a:solidFill>
              </a:rPr>
              <a:t>Hasil-hasil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Penelitian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Awal</a:t>
            </a:r>
            <a:endParaRPr lang="en-US" sz="3000" dirty="0">
              <a:solidFill>
                <a:schemeClr val="tx1"/>
              </a:solidFill>
            </a:endParaRPr>
          </a:p>
          <a:p>
            <a:pPr marL="400050" lvl="1" indent="0">
              <a:spcBef>
                <a:spcPts val="0"/>
              </a:spcBef>
              <a:buFont typeface="Wingdings 3" charset="2"/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2E6EF3-4190-440B-8CCE-F645D0CE1195}"/>
              </a:ext>
            </a:extLst>
          </p:cNvPr>
          <p:cNvSpPr txBox="1">
            <a:spLocks/>
          </p:cNvSpPr>
          <p:nvPr/>
        </p:nvSpPr>
        <p:spPr bwMode="auto">
          <a:xfrm>
            <a:off x="407505" y="4368972"/>
            <a:ext cx="4740965" cy="269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>
                <a:solidFill>
                  <a:srgbClr val="000099"/>
                </a:solidFill>
              </a:rPr>
              <a:t>I</a:t>
            </a:r>
            <a:r>
              <a:rPr lang="id-ID" sz="2800" b="1" dirty="0">
                <a:solidFill>
                  <a:srgbClr val="000099"/>
                </a:solidFill>
              </a:rPr>
              <a:t>I</a:t>
            </a:r>
            <a:r>
              <a:rPr lang="en-US" sz="2800" b="1" dirty="0">
                <a:solidFill>
                  <a:srgbClr val="000099"/>
                </a:solidFill>
              </a:rPr>
              <a:t>. </a:t>
            </a:r>
            <a:r>
              <a:rPr lang="id-ID" b="1" dirty="0">
                <a:solidFill>
                  <a:srgbClr val="000099"/>
                </a:solidFill>
              </a:rPr>
              <a:t>Tujuan &amp; Manfaat</a:t>
            </a:r>
            <a:endParaRPr lang="en-US" b="1" dirty="0">
              <a:solidFill>
                <a:srgbClr val="000099"/>
              </a:solidFill>
            </a:endParaRPr>
          </a:p>
          <a:p>
            <a:pPr marL="280988" indent="-280988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800" dirty="0"/>
              <a:t>	</a:t>
            </a:r>
            <a:r>
              <a:rPr lang="id-ID" sz="2800" dirty="0"/>
              <a:t>Tujuan Penelitian</a:t>
            </a:r>
          </a:p>
          <a:p>
            <a:pPr marL="280988" indent="-280988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id-ID" sz="2800" dirty="0"/>
              <a:t>	Manfaat Penelitian</a:t>
            </a:r>
            <a:endParaRPr lang="en-US" sz="2800" dirty="0"/>
          </a:p>
          <a:p>
            <a:pPr marL="0" indent="0"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838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212" y="11205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PCSUF </a:t>
            </a:r>
            <a:br>
              <a:rPr lang="en-US" dirty="0"/>
            </a:b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Meteorologi</a:t>
            </a:r>
            <a:r>
              <a:rPr lang="en-US" dirty="0"/>
              <a:t>/</a:t>
            </a:r>
            <a:r>
              <a:rPr lang="en-US" dirty="0" err="1"/>
              <a:t>Klimatologi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E9B73D-47F6-4783-A6EA-4D4C5860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16" y="1392941"/>
            <a:ext cx="4014737" cy="53285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17388F-BFD1-4804-8D25-5CB9F625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56" y="1392941"/>
            <a:ext cx="3576849" cy="53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4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Hybrid STARIMAX - 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21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2" y="1935102"/>
            <a:ext cx="5269841" cy="31873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34" y="1901852"/>
            <a:ext cx="6364992" cy="3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E943-06C6-46C0-BF73-F62F17CA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id-ID" dirty="0"/>
              <a:t>3. Research methods</a:t>
            </a:r>
            <a:r>
              <a:rPr lang="en-US" dirty="0"/>
              <a:t> : HYBRID GSTAR-</a:t>
            </a:r>
            <a:r>
              <a:rPr lang="id-ID" dirty="0"/>
              <a:t>(</a:t>
            </a:r>
            <a:r>
              <a:rPr lang="en-US" dirty="0"/>
              <a:t>X</a:t>
            </a:r>
            <a:r>
              <a:rPr lang="id-ID" dirty="0"/>
              <a:t>)</a:t>
            </a:r>
            <a:r>
              <a:rPr lang="en-US" dirty="0"/>
              <a:t> + RNN</a:t>
            </a:r>
            <a:br>
              <a:rPr lang="en-US" dirty="0"/>
            </a:b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9EB9F-8AC7-4671-8F70-55B8A7FB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7025" y="624311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45606" y="600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7" y="1391655"/>
            <a:ext cx="11096706" cy="47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9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5171E-2609-40BC-A389-DBBF9B00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03A6D-1DC9-464C-B21B-30E7BB05CAE6}"/>
              </a:ext>
            </a:extLst>
          </p:cNvPr>
          <p:cNvSpPr txBox="1"/>
          <p:nvPr/>
        </p:nvSpPr>
        <p:spPr>
          <a:xfrm>
            <a:off x="417451" y="5109"/>
            <a:ext cx="8201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3.</a:t>
            </a:r>
            <a:r>
              <a:rPr lang="en-US" sz="3200" dirty="0"/>
              <a:t>1</a:t>
            </a:r>
            <a:r>
              <a:rPr lang="id-ID" sz="3200" dirty="0"/>
              <a:t> </a:t>
            </a:r>
            <a:r>
              <a:rPr lang="en-US" sz="3200" dirty="0"/>
              <a:t>GSTAR-(X)</a:t>
            </a:r>
            <a:endParaRPr lang="id-ID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D793C-0591-4436-8286-2B94E4E2A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6" y="589884"/>
            <a:ext cx="10498347" cy="58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0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D6AD-1DDC-491B-B8CB-55122023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44" y="198232"/>
            <a:ext cx="9603275" cy="1049235"/>
          </a:xfrm>
        </p:spPr>
        <p:txBody>
          <a:bodyPr/>
          <a:lstStyle/>
          <a:p>
            <a:pPr marL="630238" indent="-630238"/>
            <a:r>
              <a:rPr lang="id-ID" dirty="0"/>
              <a:t>3.</a:t>
            </a:r>
            <a:r>
              <a:rPr lang="en-US" dirty="0"/>
              <a:t>4</a:t>
            </a:r>
            <a:r>
              <a:rPr lang="id-ID" dirty="0"/>
              <a:t> </a:t>
            </a:r>
            <a:r>
              <a:rPr lang="id-ID" cap="none" dirty="0"/>
              <a:t>Spatio-temporal Recurrent Neural Networks Forecasting</a:t>
            </a:r>
            <a:endParaRPr lang="id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417D28-4467-49DF-B671-1BB8B6ED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32" y="1306757"/>
            <a:ext cx="10238968" cy="52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D1992-8BB0-4C1E-B03B-283A7B17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669" y="625747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01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77" y="138944"/>
            <a:ext cx="8911687" cy="1280890"/>
          </a:xfrm>
        </p:spPr>
        <p:txBody>
          <a:bodyPr/>
          <a:lstStyle/>
          <a:p>
            <a:pPr algn="ctr"/>
            <a:r>
              <a:rPr lang="en-US" sz="5400" b="1" dirty="0"/>
              <a:t>ST-ARX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09897" y="1267096"/>
            <a:ext cx="21531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3143" y="1267095"/>
            <a:ext cx="78600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727739" y="1267094"/>
            <a:ext cx="20842690" cy="4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25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18178" y="1749248"/>
            <a:ext cx="11257396" cy="2076334"/>
            <a:chOff x="325004" y="705179"/>
            <a:chExt cx="11257396" cy="207633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004" y="1393330"/>
              <a:ext cx="11105464" cy="138818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940482" y="705179"/>
              <a:ext cx="8641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Autoregressive, order spatial :  </a:t>
              </a:r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  <a:sym typeface="Symbol" panose="05050102010706020507" pitchFamily="18" charset="2"/>
                </a:rPr>
                <a:t>, order AR : p</a:t>
              </a:r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8178" y="4162777"/>
            <a:ext cx="11112290" cy="2507826"/>
            <a:chOff x="318178" y="4162777"/>
            <a:chExt cx="11112290" cy="2507826"/>
          </a:xfrm>
        </p:grpSpPr>
        <p:grpSp>
          <p:nvGrpSpPr>
            <p:cNvPr id="20" name="Group 19"/>
            <p:cNvGrpSpPr/>
            <p:nvPr/>
          </p:nvGrpSpPr>
          <p:grpSpPr>
            <a:xfrm>
              <a:off x="2171941" y="4162777"/>
              <a:ext cx="9258527" cy="1796478"/>
              <a:chOff x="2171941" y="3529731"/>
              <a:chExt cx="9258527" cy="179647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492" y="3529732"/>
                <a:ext cx="9249976" cy="1796477"/>
              </a:xfrm>
              <a:prstGeom prst="rect">
                <a:avLst/>
              </a:prstGeom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2171941" y="3529731"/>
                <a:ext cx="8013067" cy="1796477"/>
              </a:xfrm>
              <a:prstGeom prst="roundRect">
                <a:avLst/>
              </a:prstGeom>
              <a:solidFill>
                <a:srgbClr val="FFFF66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18178" y="6147383"/>
              <a:ext cx="11034367" cy="523220"/>
            </a:xfrm>
            <a:prstGeom prst="wedgeRectCallout">
              <a:avLst>
                <a:gd name="adj1" fmla="val -11016"/>
                <a:gd name="adj2" fmla="val -114952"/>
              </a:avLst>
            </a:prstGeom>
            <a:solidFill>
              <a:srgbClr val="FFFF99">
                <a:alpha val="4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chemeClr val="accent6">
                      <a:lumMod val="75000"/>
                    </a:schemeClr>
                  </a:solidFill>
                </a:rPr>
                <a:t>Komponen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800" dirty="0" err="1">
                  <a:solidFill>
                    <a:schemeClr val="accent6">
                      <a:lumMod val="75000"/>
                    </a:schemeClr>
                  </a:solidFill>
                </a:rPr>
                <a:t>eXogenous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 Variables, order spatial : 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sym typeface="Symbol" panose="05050102010706020507" pitchFamily="18" charset="2"/>
                </a:rPr>
                <a:t>, order </a:t>
              </a:r>
              <a:r>
                <a:rPr lang="en-US" sz="2800" dirty="0" err="1">
                  <a:solidFill>
                    <a:schemeClr val="accent6">
                      <a:lumMod val="75000"/>
                    </a:schemeClr>
                  </a:solidFill>
                  <a:sym typeface="Symbol" panose="05050102010706020507" pitchFamily="18" charset="2"/>
                </a:rPr>
                <a:t>prediktor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sym typeface="Symbol" panose="05050102010706020507" pitchFamily="18" charset="2"/>
                </a:rPr>
                <a:t> : r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3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24442" y="1210632"/>
                <a:ext cx="8248358" cy="2691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𝑅𝑀𝑆𝐸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				(38)</a:t>
                </a:r>
              </a:p>
              <a:p>
                <a:pPr indent="228600" algn="just">
                  <a:lnSpc>
                    <a:spcPct val="150000"/>
                  </a:lnSpc>
                </a:pPr>
                <a:r>
                  <a:rPr lang="en-US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MAE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𝑍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				(39)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442" y="1210632"/>
                <a:ext cx="8248358" cy="26919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24439" y="3867732"/>
                <a:ext cx="7965728" cy="1231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𝑠𝑞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=1−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𝑍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				(40)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439" y="3867732"/>
                <a:ext cx="7965728" cy="12314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24439" y="5417916"/>
                <a:ext cx="7235485" cy="1018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𝐴𝐼𝐶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𝑛𝑙𝑜𝑔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+2(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(42)</a:t>
                </a:r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439" y="5417916"/>
                <a:ext cx="7235485" cy="1018549"/>
              </a:xfrm>
              <a:prstGeom prst="rect">
                <a:avLst/>
              </a:prstGeom>
              <a:blipFill rotWithShape="0">
                <a:blip r:embed="rId4"/>
                <a:stretch>
                  <a:fillRect r="-758" b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43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6E795D-2898-4307-AD90-396B1477C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7339"/>
            <a:ext cx="9144000" cy="1442624"/>
          </a:xfrm>
        </p:spPr>
        <p:txBody>
          <a:bodyPr/>
          <a:lstStyle/>
          <a:p>
            <a:r>
              <a:rPr lang="id-ID" dirty="0"/>
              <a:t>Hasil &amp; Evaluasi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041E5C-D800-4AE5-BD88-AFB0E3B30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13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50" y="0"/>
            <a:ext cx="10972800" cy="1143000"/>
          </a:xfrm>
        </p:spPr>
        <p:txBody>
          <a:bodyPr/>
          <a:lstStyle/>
          <a:p>
            <a:r>
              <a:rPr lang="en-US" sz="3600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Identifikasi</a:t>
            </a: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Karakteristik</a:t>
            </a: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Fitur</a:t>
            </a: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29788" y="1002002"/>
          <a:ext cx="9892148" cy="564606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89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3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70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Variabel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korelasi dengan curah hujan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pola</a:t>
                      </a:r>
                      <a:r>
                        <a:rPr lang="en-US" sz="1600" dirty="0">
                          <a:effectLst/>
                        </a:rPr>
                        <a:t> data </a:t>
                      </a:r>
                      <a:r>
                        <a:rPr lang="en-US" sz="1600" dirty="0" err="1">
                          <a:effectLst/>
                        </a:rPr>
                        <a:t>runtun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waktu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Pengaruh spatio-temporal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7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Linier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non-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linier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stasioner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non-stasioner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time-lags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lokasi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Curah hujan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Suhu min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Suhu maks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Suhu rata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Kelembaban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Lama Penyinaran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Kec. Angina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Kec. angin maks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Nino1.2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Nino3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Nino4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Nino34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DMI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7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727" y="159652"/>
            <a:ext cx="8911687" cy="537034"/>
          </a:xfrm>
        </p:spPr>
        <p:txBody>
          <a:bodyPr>
            <a:normAutofit fontScale="90000"/>
          </a:bodyPr>
          <a:lstStyle/>
          <a:p>
            <a:r>
              <a:rPr lang="id-ID" b="1" i="1" dirty="0"/>
              <a:t>Uji Coba dan </a:t>
            </a:r>
            <a:r>
              <a:rPr lang="en-US" b="1" i="1" dirty="0" err="1"/>
              <a:t>Evaluasi</a:t>
            </a:r>
            <a:r>
              <a:rPr lang="en-US" b="1" i="1" dirty="0"/>
              <a:t> Model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8D6806-B04B-4F22-9D7A-3E5D6C231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164"/>
              </p:ext>
            </p:extLst>
          </p:nvPr>
        </p:nvGraphicFramePr>
        <p:xfrm>
          <a:off x="733839" y="907256"/>
          <a:ext cx="10724322" cy="53379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8849">
                  <a:extLst>
                    <a:ext uri="{9D8B030D-6E8A-4147-A177-3AD203B41FA5}">
                      <a16:colId xmlns:a16="http://schemas.microsoft.com/office/drawing/2014/main" val="2820550631"/>
                    </a:ext>
                  </a:extLst>
                </a:gridCol>
                <a:gridCol w="1055639">
                  <a:extLst>
                    <a:ext uri="{9D8B030D-6E8A-4147-A177-3AD203B41FA5}">
                      <a16:colId xmlns:a16="http://schemas.microsoft.com/office/drawing/2014/main" val="227683515"/>
                    </a:ext>
                  </a:extLst>
                </a:gridCol>
                <a:gridCol w="1151605">
                  <a:extLst>
                    <a:ext uri="{9D8B030D-6E8A-4147-A177-3AD203B41FA5}">
                      <a16:colId xmlns:a16="http://schemas.microsoft.com/office/drawing/2014/main" val="924149230"/>
                    </a:ext>
                  </a:extLst>
                </a:gridCol>
                <a:gridCol w="1967324">
                  <a:extLst>
                    <a:ext uri="{9D8B030D-6E8A-4147-A177-3AD203B41FA5}">
                      <a16:colId xmlns:a16="http://schemas.microsoft.com/office/drawing/2014/main" val="28008577"/>
                    </a:ext>
                  </a:extLst>
                </a:gridCol>
                <a:gridCol w="887695">
                  <a:extLst>
                    <a:ext uri="{9D8B030D-6E8A-4147-A177-3AD203B41FA5}">
                      <a16:colId xmlns:a16="http://schemas.microsoft.com/office/drawing/2014/main" val="3603226617"/>
                    </a:ext>
                  </a:extLst>
                </a:gridCol>
                <a:gridCol w="1151605">
                  <a:extLst>
                    <a:ext uri="{9D8B030D-6E8A-4147-A177-3AD203B41FA5}">
                      <a16:colId xmlns:a16="http://schemas.microsoft.com/office/drawing/2014/main" val="3084733203"/>
                    </a:ext>
                  </a:extLst>
                </a:gridCol>
                <a:gridCol w="1151605">
                  <a:extLst>
                    <a:ext uri="{9D8B030D-6E8A-4147-A177-3AD203B41FA5}">
                      <a16:colId xmlns:a16="http://schemas.microsoft.com/office/drawing/2014/main" val="3349888554"/>
                    </a:ext>
                  </a:extLst>
                </a:gridCol>
              </a:tblGrid>
              <a:tr h="50540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Sub Metode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max-train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Nama Model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Korelasi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Alpha/Beta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Jumlah Fitur Prediktor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Merit Value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ctr"/>
                </a:tc>
                <a:extLst>
                  <a:ext uri="{0D108BD9-81ED-4DB2-BD59-A6C34878D82A}">
                    <a16:rowId xmlns:a16="http://schemas.microsoft.com/office/drawing/2014/main" val="1525853976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DPCCA+PCSUF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Linier, 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3367751505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Linier, 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>
                          <a:effectLst/>
                        </a:rPr>
                        <a:t> 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3847055806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 + PC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4150046681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 + SU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508198054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DPCCA+PCSUF tanpa Remove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Linier, 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862258843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DPCCA+PCSUF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Linier, 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633268965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Linier, 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02" marR="6302" marT="6302" marB="0" anchor="ctr"/>
                </a:tc>
                <a:extLst>
                  <a:ext uri="{0D108BD9-81ED-4DB2-BD59-A6C34878D82A}">
                    <a16:rowId xmlns:a16="http://schemas.microsoft.com/office/drawing/2014/main" val="2047023703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 + PC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>
                          <a:effectLst/>
                        </a:rPr>
                        <a:t>    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271934604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 + SU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02" marR="6302" marT="6302" marB="0" anchor="ctr"/>
                </a:tc>
                <a:extLst>
                  <a:ext uri="{0D108BD9-81ED-4DB2-BD59-A6C34878D82A}">
                    <a16:rowId xmlns:a16="http://schemas.microsoft.com/office/drawing/2014/main" val="2266933966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DPCCA+PCSUF tanpa Remove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10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Linier, 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629340149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DPCCA+PCSUF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11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Linier, 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961792631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12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Linier, 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3439265485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 + PC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13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2662649528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 + SU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14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322933648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DPCCA+PCSUF tanpa Remove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15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Linier, 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3881760000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DPCCA+PCSUF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16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Linier, 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4256447336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17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Linier, 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1373757327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 + PC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18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4271670401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 + SU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19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600175071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DPCCA+PCSUF tanpa Remove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20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Linier, 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1681045403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ARIMA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21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2547776099"/>
                  </a:ext>
                </a:extLst>
              </a:tr>
              <a:tr h="182753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RNN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>
                          <a:effectLst/>
                        </a:rPr>
                        <a:t> 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Model 22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Non Linier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>
                          <a:effectLst/>
                        </a:rPr>
                        <a:t> 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02" marR="6302" marT="6302" marB="0" anchor="b"/>
                </a:tc>
                <a:extLst>
                  <a:ext uri="{0D108BD9-81ED-4DB2-BD59-A6C34878D82A}">
                    <a16:rowId xmlns:a16="http://schemas.microsoft.com/office/drawing/2014/main" val="185743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93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928" y="70685"/>
            <a:ext cx="7762846" cy="1001053"/>
          </a:xfrm>
        </p:spPr>
        <p:txBody>
          <a:bodyPr>
            <a:noAutofit/>
          </a:bodyPr>
          <a:lstStyle/>
          <a:p>
            <a:r>
              <a:rPr lang="en-US" sz="5400" b="1" dirty="0" err="1">
                <a:solidFill>
                  <a:schemeClr val="tx1"/>
                </a:solidFill>
              </a:rPr>
              <a:t>Latar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Belakang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398" y="1087646"/>
            <a:ext cx="11395760" cy="4588794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sz="2800" dirty="0" err="1"/>
              <a:t>Curah</a:t>
            </a:r>
            <a:r>
              <a:rPr lang="en-US" sz="2800" dirty="0"/>
              <a:t> </a:t>
            </a:r>
            <a:r>
              <a:rPr lang="en-US" sz="2800" dirty="0" err="1"/>
              <a:t>Hujan</a:t>
            </a:r>
            <a:r>
              <a:rPr lang="en-US" sz="2800" dirty="0"/>
              <a:t>: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cuaca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iklim</a:t>
            </a:r>
            <a:r>
              <a:rPr lang="en-US" sz="2800" dirty="0"/>
              <a:t>.</a:t>
            </a:r>
          </a:p>
          <a:p>
            <a:pPr>
              <a:buFont typeface="Calibri" panose="020F0502020204030204" pitchFamily="34" charset="0"/>
              <a:buChar char="•"/>
            </a:pPr>
            <a:endParaRPr lang="en-US" sz="2800" dirty="0"/>
          </a:p>
          <a:p>
            <a:pPr>
              <a:buFont typeface="Calibri" panose="020F0502020204030204" pitchFamily="34" charset="0"/>
              <a:buChar char="•"/>
            </a:pPr>
            <a:endParaRPr lang="en-US" sz="2800" dirty="0"/>
          </a:p>
          <a:p>
            <a:pPr>
              <a:buFont typeface="Calibri" panose="020F050202020403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26571" y="1645920"/>
            <a:ext cx="11704319" cy="5107489"/>
            <a:chOff x="326571" y="1640523"/>
            <a:chExt cx="11704319" cy="4930006"/>
          </a:xfrm>
        </p:grpSpPr>
        <p:grpSp>
          <p:nvGrpSpPr>
            <p:cNvPr id="15" name="Group 14"/>
            <p:cNvGrpSpPr/>
            <p:nvPr/>
          </p:nvGrpSpPr>
          <p:grpSpPr>
            <a:xfrm>
              <a:off x="326571" y="5049534"/>
              <a:ext cx="11704319" cy="1520995"/>
              <a:chOff x="678989" y="5020475"/>
              <a:chExt cx="10607255" cy="152099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989" y="5026046"/>
                <a:ext cx="1917645" cy="1436383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3230" y="5078595"/>
                <a:ext cx="1953014" cy="1462875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1499" y="5049245"/>
                <a:ext cx="2110288" cy="146700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3793" y="5034771"/>
                <a:ext cx="2226263" cy="1481477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9439" y="5020475"/>
                <a:ext cx="1953014" cy="1462875"/>
              </a:xfrm>
              <a:prstGeom prst="rect">
                <a:avLst/>
              </a:prstGeom>
            </p:spPr>
          </p:pic>
        </p:grpSp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446975" y="1640523"/>
              <a:ext cx="11395760" cy="586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Calibri" panose="020F0502020204030204" pitchFamily="34" charset="0"/>
                <a:buChar char="•"/>
              </a:pPr>
              <a:r>
                <a:rPr lang="en-US" sz="2800" dirty="0" err="1"/>
                <a:t>Berhubungan</a:t>
              </a:r>
              <a:r>
                <a:rPr lang="en-US" sz="2800" dirty="0"/>
                <a:t> </a:t>
              </a:r>
              <a:r>
                <a:rPr lang="en-US" sz="2800" dirty="0" err="1"/>
                <a:t>dengan</a:t>
              </a:r>
              <a:r>
                <a:rPr lang="en-US" sz="2800" dirty="0"/>
                <a:t> </a:t>
              </a:r>
              <a:r>
                <a:rPr lang="en-US" sz="2800" dirty="0" err="1"/>
                <a:t>perencanaan</a:t>
              </a:r>
              <a:r>
                <a:rPr lang="en-US" sz="2800" dirty="0"/>
                <a:t> </a:t>
              </a:r>
              <a:r>
                <a:rPr lang="en-US" sz="2800" dirty="0" err="1"/>
                <a:t>berbagai</a:t>
              </a:r>
              <a:r>
                <a:rPr lang="en-US" sz="2800" dirty="0"/>
                <a:t> </a:t>
              </a:r>
              <a:r>
                <a:rPr lang="en-US" sz="2800" dirty="0" err="1"/>
                <a:t>sektor</a:t>
              </a:r>
              <a:r>
                <a:rPr lang="en-US" sz="2800" dirty="0"/>
                <a:t>. </a:t>
              </a:r>
            </a:p>
            <a:p>
              <a:pPr>
                <a:buFont typeface="Calibri" panose="020F0502020204030204" pitchFamily="34" charset="0"/>
                <a:buChar char="•"/>
              </a:pPr>
              <a:endParaRPr lang="en-US" sz="2800" dirty="0"/>
            </a:p>
            <a:p>
              <a:pPr>
                <a:buFont typeface="Calibri" panose="020F0502020204030204" pitchFamily="34" charset="0"/>
                <a:buChar char="•"/>
              </a:pPr>
              <a:endParaRPr lang="en-US" sz="2800" dirty="0"/>
            </a:p>
            <a:p>
              <a:pPr>
                <a:buFont typeface="Calibri" panose="020F0502020204030204" pitchFamily="34" charset="0"/>
                <a:buChar char="•"/>
              </a:pPr>
              <a:endParaRPr lang="en-US" sz="2800" dirty="0"/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9398" y="2150519"/>
            <a:ext cx="11395760" cy="291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en-US" sz="2800" dirty="0" err="1"/>
              <a:t>Curah</a:t>
            </a:r>
            <a:r>
              <a:rPr lang="en-US" sz="2800" dirty="0"/>
              <a:t> </a:t>
            </a:r>
            <a:r>
              <a:rPr lang="en-US" sz="2800" dirty="0" err="1"/>
              <a:t>hujan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kompleks</a:t>
            </a:r>
            <a:r>
              <a:rPr lang="en-US" sz="2800" dirty="0"/>
              <a:t>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2800" dirty="0" err="1"/>
              <a:t>Curah</a:t>
            </a:r>
            <a:r>
              <a:rPr lang="en-US" sz="2800" dirty="0"/>
              <a:t> </a:t>
            </a:r>
            <a:r>
              <a:rPr lang="en-US" sz="2800" dirty="0" err="1"/>
              <a:t>hujan</a:t>
            </a:r>
            <a:r>
              <a:rPr lang="en-US" sz="2800" dirty="0"/>
              <a:t> di Indonesia </a:t>
            </a:r>
            <a:r>
              <a:rPr lang="en-US" sz="2800" dirty="0" err="1"/>
              <a:t>dipengaruhi</a:t>
            </a:r>
            <a:r>
              <a:rPr lang="en-US" sz="2800" dirty="0"/>
              <a:t> </a:t>
            </a:r>
            <a:r>
              <a:rPr lang="en-US" sz="2800" dirty="0" err="1"/>
              <a:t>faktor</a:t>
            </a:r>
            <a:r>
              <a:rPr lang="en-US" sz="2800" dirty="0"/>
              <a:t> </a:t>
            </a:r>
            <a:r>
              <a:rPr lang="en-US" sz="2800" dirty="0" err="1"/>
              <a:t>lokal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iklim</a:t>
            </a:r>
            <a:r>
              <a:rPr lang="en-US" sz="2800" dirty="0"/>
              <a:t> global [</a:t>
            </a:r>
            <a:r>
              <a:rPr lang="en-US" sz="2800" dirty="0" err="1"/>
              <a:t>Aldrian</a:t>
            </a:r>
            <a:r>
              <a:rPr lang="en-US" sz="2800" dirty="0"/>
              <a:t>, 2003; Hendon, 2003; </a:t>
            </a:r>
            <a:r>
              <a:rPr lang="en-US" sz="2800" dirty="0" err="1"/>
              <a:t>Supari</a:t>
            </a:r>
            <a:r>
              <a:rPr lang="en-US" sz="2800" dirty="0"/>
              <a:t>, 2012; ….].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2800" dirty="0" err="1"/>
              <a:t>Pemodelan</a:t>
            </a:r>
            <a:r>
              <a:rPr lang="en-US" sz="2800" dirty="0"/>
              <a:t> </a:t>
            </a:r>
            <a:r>
              <a:rPr lang="en-US" sz="2800" dirty="0" err="1"/>
              <a:t>iklim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khas</a:t>
            </a:r>
            <a:r>
              <a:rPr lang="en-US" sz="2800" dirty="0"/>
              <a:t> di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wilayah</a:t>
            </a:r>
            <a:r>
              <a:rPr lang="en-US" sz="2800" dirty="0"/>
              <a:t>/</a:t>
            </a:r>
            <a:r>
              <a:rPr lang="en-US" sz="2800" dirty="0" err="1"/>
              <a:t>negara</a:t>
            </a:r>
            <a:r>
              <a:rPr lang="en-US" sz="2800" dirty="0"/>
              <a:t> [</a:t>
            </a:r>
            <a:r>
              <a:rPr lang="en-US" sz="2800" dirty="0" err="1"/>
              <a:t>Aldrian</a:t>
            </a:r>
            <a:r>
              <a:rPr lang="en-US" sz="2800" dirty="0"/>
              <a:t>, 2008] </a:t>
            </a:r>
            <a:endParaRPr lang="en-US" sz="2800" dirty="0">
              <a:sym typeface="Wingdings" panose="05000000000000000000" pitchFamily="2" charset="2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akurasi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tinggi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tidak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bisa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digeneralisasi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Calibri" panose="020F0502020204030204" pitchFamily="34" charset="0"/>
              <a:buChar char="•"/>
            </a:pPr>
            <a:endParaRPr lang="en-US" sz="2800" dirty="0"/>
          </a:p>
          <a:p>
            <a:pPr>
              <a:buFont typeface="Calibri" panose="020F0502020204030204" pitchFamily="34" charset="0"/>
              <a:buChar char="•"/>
            </a:pPr>
            <a:endParaRPr lang="en-US" sz="2800" dirty="0"/>
          </a:p>
          <a:p>
            <a:pPr>
              <a:buFont typeface="Calibri" panose="020F0502020204030204" pitchFamily="34" charset="0"/>
              <a:buChar char="•"/>
            </a:pPr>
            <a:endParaRPr lang="en-US" sz="2800" dirty="0"/>
          </a:p>
          <a:p>
            <a:pPr>
              <a:buFont typeface="Calibri" panose="020F050202020403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207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Hasil </a:t>
            </a:r>
            <a:r>
              <a:rPr lang="en-US" sz="5400" b="1" dirty="0" err="1"/>
              <a:t>Studi</a:t>
            </a:r>
            <a:endParaRPr lang="en-US" sz="5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854717" y="1382993"/>
            <a:ext cx="5433967" cy="347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Rainfall Forecasting by Using Autoregressive Integrated Moving Average, Single Input and Multi Input Transfer Function:</a:t>
            </a:r>
          </a:p>
          <a:p>
            <a:pPr marL="0" indent="0" algn="just">
              <a:spcBef>
                <a:spcPts val="0"/>
              </a:spcBef>
              <a:buFontTx/>
              <a:buNone/>
            </a:pPr>
            <a:r>
              <a:rPr lang="en-US" sz="2400" dirty="0"/>
              <a:t>Model Multi-Input Transfer Function </a:t>
            </a:r>
            <a:r>
              <a:rPr lang="en-US" sz="2400" dirty="0" err="1"/>
              <a:t>merupakan</a:t>
            </a:r>
            <a:r>
              <a:rPr lang="en-US" sz="2400" dirty="0"/>
              <a:t> model </a:t>
            </a:r>
            <a:r>
              <a:rPr lang="en-US" sz="2400" dirty="0" err="1"/>
              <a:t>terbaik</a:t>
            </a:r>
            <a:r>
              <a:rPr lang="en-US" sz="2400" dirty="0"/>
              <a:t> 	</a:t>
            </a:r>
            <a:r>
              <a:rPr lang="en-US" sz="2400" dirty="0" err="1"/>
              <a:t>dengan</a:t>
            </a:r>
            <a:r>
              <a:rPr lang="en-US" sz="2400" dirty="0"/>
              <a:t> 4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prediktor</a:t>
            </a:r>
            <a:r>
              <a:rPr lang="en-US" sz="2400" dirty="0"/>
              <a:t> (</a:t>
            </a:r>
            <a:r>
              <a:rPr lang="en-US" sz="2400" dirty="0" err="1"/>
              <a:t>Rsq</a:t>
            </a:r>
            <a:r>
              <a:rPr lang="en-US" sz="2400" dirty="0"/>
              <a:t>=0,72). </a:t>
            </a:r>
            <a:r>
              <a:rPr lang="en-US" sz="2400" dirty="0" err="1"/>
              <a:t>Prediktor</a:t>
            </a:r>
            <a:r>
              <a:rPr lang="en-US" sz="2400" dirty="0"/>
              <a:t> global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berpengaruh</a:t>
            </a:r>
            <a:r>
              <a:rPr lang="en-US" sz="2400" dirty="0"/>
              <a:t>.	</a:t>
            </a:r>
          </a:p>
          <a:p>
            <a:pPr marL="0" indent="0" algn="just">
              <a:spcBef>
                <a:spcPts val="0"/>
              </a:spcBef>
              <a:buFontTx/>
              <a:buNone/>
            </a:pP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943" y="1302946"/>
            <a:ext cx="4852075" cy="340205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Correlation and Symmetrical Uncertainty based Feature Selection for Multivariate Time Series Classification: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err="1"/>
              <a:t>Metode</a:t>
            </a:r>
            <a:r>
              <a:rPr lang="en-US" sz="2400" dirty="0"/>
              <a:t> PCSUF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prediktor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	77,9% (68 </a:t>
            </a:r>
            <a:r>
              <a:rPr lang="en-US" sz="2400" dirty="0" err="1"/>
              <a:t>menjadi</a:t>
            </a:r>
            <a:r>
              <a:rPr lang="en-US" sz="2400" dirty="0"/>
              <a:t> 15 </a:t>
            </a:r>
            <a:r>
              <a:rPr lang="en-US" sz="2400" dirty="0" err="1"/>
              <a:t>prediktor</a:t>
            </a:r>
            <a:r>
              <a:rPr lang="en-US" sz="2400" dirty="0"/>
              <a:t>) &amp;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	</a:t>
            </a:r>
            <a:r>
              <a:rPr lang="en-US" sz="2400" dirty="0" err="1"/>
              <a:t>relevansi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2,25 kali </a:t>
            </a:r>
            <a:r>
              <a:rPr lang="en-US" sz="2400" dirty="0" err="1"/>
              <a:t>lipat</a:t>
            </a:r>
            <a:r>
              <a:rPr lang="en-US" sz="2400" dirty="0"/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3784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6819" y="660968"/>
            <a:ext cx="10515600" cy="436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Spatio</a:t>
            </a:r>
            <a:r>
              <a:rPr lang="en-US" sz="2000" dirty="0"/>
              <a:t>-Temporal </a:t>
            </a:r>
            <a:r>
              <a:rPr lang="en-US" sz="2000" dirty="0" err="1"/>
              <a:t>dan</a:t>
            </a:r>
            <a:r>
              <a:rPr lang="en-US" sz="2000" dirty="0"/>
              <a:t> Time-Series (Model 1-5 versus Model 6-10)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 		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05102" y="1540045"/>
          <a:ext cx="9698193" cy="4249868"/>
        </p:xfrm>
        <a:graphic>
          <a:graphicData uri="http://schemas.openxmlformats.org/drawingml/2006/table">
            <a:tbl>
              <a:tblPr/>
              <a:tblGrid>
                <a:gridCol w="1458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8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772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9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Prediktor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9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92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Spatio-Temporal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DPCCA+PCSUF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5664.60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5620.05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10845.77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11016.41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9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DPCCA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5628.41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5663.33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10709.497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10661.22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9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DPCCA + PC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5566.46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6960.18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10812.46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10816.85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9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DPCCA + SU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5787.53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5664.33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10399.05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10666.45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8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DPCCA+PCSUF tanpa Remove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202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5664.60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5620.05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10845.77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11016.41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5955.98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10803.54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92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DPCCA+PCSUF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8663.54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14157.76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13870.37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9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DPCCA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7358.78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6846.76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11086.17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10950.87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9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DPCCA + PC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4842.42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4503.15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6850.46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6702.08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9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DPCCA + SU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4683.61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9731.56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10544.86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18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DPCCA+PCSUF tanpa Remove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6402.86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6746.31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9581.56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6512.81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5879.83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9627.95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9705.17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8248849" y="3859731"/>
            <a:ext cx="2560321" cy="3368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248848" y="5524901"/>
            <a:ext cx="2560321" cy="2650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linier, non linier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gabungannya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model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model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prediktor</a:t>
            </a:r>
            <a:r>
              <a:rPr lang="en-US" dirty="0"/>
              <a:t> non-linier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input.</a:t>
            </a:r>
          </a:p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spatio</a:t>
            </a:r>
            <a:r>
              <a:rPr lang="en-US" dirty="0"/>
              <a:t>-temporal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temporal (time-series).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DPCCA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PCSUF,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global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di </a:t>
            </a:r>
            <a:r>
              <a:rPr lang="en-US" dirty="0" err="1"/>
              <a:t>lokasi</a:t>
            </a:r>
            <a:r>
              <a:rPr lang="en-US" dirty="0"/>
              <a:t> lain.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90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(4)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4. </a:t>
            </a:r>
            <a:r>
              <a:rPr lang="en-US" sz="2000" dirty="0" err="1"/>
              <a:t>Prediktor</a:t>
            </a:r>
            <a:r>
              <a:rPr lang="en-US" sz="2000" dirty="0"/>
              <a:t> </a:t>
            </a:r>
            <a:r>
              <a:rPr lang="en-US" sz="2000" dirty="0" err="1"/>
              <a:t>Simultan</a:t>
            </a:r>
            <a:r>
              <a:rPr lang="en-US" sz="2000" dirty="0"/>
              <a:t> (</a:t>
            </a:r>
            <a:r>
              <a:rPr lang="en-US" sz="2000" dirty="0" err="1"/>
              <a:t>Lokal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Global)</a:t>
            </a:r>
          </a:p>
          <a:p>
            <a:pPr marL="231775" indent="0">
              <a:buNone/>
            </a:pPr>
            <a:r>
              <a:rPr lang="en-US" sz="2000" i="1" dirty="0" err="1"/>
              <a:t>Vimont</a:t>
            </a:r>
            <a:r>
              <a:rPr lang="en-US" sz="2000" i="1" dirty="0"/>
              <a:t>, 2010; </a:t>
            </a:r>
            <a:r>
              <a:rPr lang="en-US" sz="2000" i="1" dirty="0" err="1"/>
              <a:t>Faghmous</a:t>
            </a:r>
            <a:r>
              <a:rPr lang="en-US" sz="2000" i="1" dirty="0"/>
              <a:t>, 2013</a:t>
            </a:r>
            <a:r>
              <a:rPr lang="en-US" sz="2000" dirty="0"/>
              <a:t> : </a:t>
            </a:r>
            <a:r>
              <a:rPr lang="en-US" sz="2000" dirty="0" err="1"/>
              <a:t>Pemodelan</a:t>
            </a:r>
            <a:r>
              <a:rPr lang="en-US" sz="2000" dirty="0"/>
              <a:t> </a:t>
            </a:r>
            <a:r>
              <a:rPr lang="en-US" sz="2000" dirty="0" err="1"/>
              <a:t>iklim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curah</a:t>
            </a:r>
            <a:r>
              <a:rPr lang="en-US" sz="2000" dirty="0"/>
              <a:t> </a:t>
            </a:r>
            <a:r>
              <a:rPr lang="en-US" sz="2000" dirty="0" err="1"/>
              <a:t>hujan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empiris</a:t>
            </a:r>
            <a:r>
              <a:rPr lang="en-US" sz="2000" dirty="0"/>
              <a:t>, </a:t>
            </a:r>
            <a:r>
              <a:rPr lang="en-US" sz="2000" dirty="0" err="1"/>
              <a:t>melibatkan</a:t>
            </a:r>
            <a:r>
              <a:rPr lang="en-US" sz="2000" dirty="0"/>
              <a:t> </a:t>
            </a:r>
            <a:r>
              <a:rPr lang="en-US" sz="2000" dirty="0" err="1"/>
              <a:t>fenomena</a:t>
            </a:r>
            <a:r>
              <a:rPr lang="en-US" sz="2000" dirty="0"/>
              <a:t> </a:t>
            </a:r>
            <a:r>
              <a:rPr lang="en-US" sz="2000" dirty="0" err="1"/>
              <a:t>iklim</a:t>
            </a:r>
            <a:r>
              <a:rPr lang="en-US" sz="2000" dirty="0"/>
              <a:t> global, </a:t>
            </a:r>
            <a:r>
              <a:rPr lang="en-US" sz="2000" dirty="0" err="1"/>
              <a:t>yaitu</a:t>
            </a:r>
            <a:r>
              <a:rPr lang="en-US" sz="2000" dirty="0"/>
              <a:t> ENSO, IOD, DMI, </a:t>
            </a:r>
            <a:r>
              <a:rPr lang="en-US" sz="2000" dirty="0" err="1"/>
              <a:t>dll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41192" y="3036895"/>
          <a:ext cx="9596852" cy="1968241"/>
        </p:xfrm>
        <a:graphic>
          <a:graphicData uri="http://schemas.openxmlformats.org/drawingml/2006/table">
            <a:tbl>
              <a:tblPr/>
              <a:tblGrid>
                <a:gridCol w="1585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5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5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5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04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37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Spatio-Temporal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5955.98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10803.54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6512.81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5879.83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9627.95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9705.17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14460.03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17254.02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17952.07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19516.28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Spatio-Temporal (Local Predictors)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5772.31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5791.24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10913.54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Univariate 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5882.81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6305.86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10372.88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10354.56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1192" y="5140073"/>
            <a:ext cx="833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</a:t>
            </a:r>
            <a:r>
              <a:rPr lang="en-US" dirty="0" err="1"/>
              <a:t>Spatio</a:t>
            </a:r>
            <a:r>
              <a:rPr lang="en-US" dirty="0"/>
              <a:t>-Temporal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disbanding model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419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233073"/>
            <a:ext cx="10972800" cy="1143000"/>
          </a:xfrm>
        </p:spPr>
        <p:txBody>
          <a:bodyPr/>
          <a:lstStyle/>
          <a:p>
            <a:r>
              <a:rPr lang="en-US" sz="5400" b="1" dirty="0" err="1"/>
              <a:t>Rencana</a:t>
            </a:r>
            <a:r>
              <a:rPr lang="en-US" sz="5400" b="1" dirty="0"/>
              <a:t> </a:t>
            </a:r>
            <a:r>
              <a:rPr lang="en-US" sz="5400" b="1" dirty="0" err="1"/>
              <a:t>Berikutnya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0764"/>
            <a:ext cx="10972800" cy="5333999"/>
          </a:xfrm>
        </p:spPr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i="1" dirty="0"/>
              <a:t>Time-Lags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DPCCA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PCSUF </a:t>
            </a:r>
            <a:r>
              <a:rPr lang="en-US" dirty="0" err="1"/>
              <a:t>untuk</a:t>
            </a:r>
            <a:r>
              <a:rPr lang="en-US" dirty="0"/>
              <a:t> 3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en-US" dirty="0"/>
              <a:t>.</a:t>
            </a:r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STAR-X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3 </a:t>
            </a:r>
            <a:r>
              <a:rPr lang="en-US" dirty="0" err="1"/>
              <a:t>lokasi</a:t>
            </a:r>
            <a:endParaRPr lang="en-US" dirty="0"/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STARX-ANN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3 </a:t>
            </a:r>
            <a:r>
              <a:rPr lang="en-US" dirty="0" err="1"/>
              <a:t>lokasi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70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7971" y="2909455"/>
            <a:ext cx="512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2"/>
                </a:solidFill>
                <a:latin typeface="Algerian" panose="04020705040A02060702" pitchFamily="82" charset="0"/>
              </a:rPr>
              <a:t>Terima</a:t>
            </a:r>
            <a:r>
              <a:rPr lang="en-US" sz="4000" b="1" dirty="0">
                <a:solidFill>
                  <a:schemeClr val="accent2"/>
                </a:solidFill>
                <a:latin typeface="Algerian" panose="04020705040A02060702" pitchFamily="82" charset="0"/>
              </a:rPr>
              <a:t> </a:t>
            </a:r>
            <a:r>
              <a:rPr lang="en-US" sz="4000" b="1" dirty="0" err="1">
                <a:solidFill>
                  <a:schemeClr val="accent2"/>
                </a:solidFill>
                <a:latin typeface="Algerian" panose="04020705040A02060702" pitchFamily="82" charset="0"/>
              </a:rPr>
              <a:t>Kasih</a:t>
            </a:r>
            <a:r>
              <a:rPr lang="en-US" sz="4000" b="1" dirty="0">
                <a:solidFill>
                  <a:schemeClr val="accent2"/>
                </a:solidFill>
                <a:latin typeface="Algerian" panose="04020705040A02060702" pitchFamily="82" charset="0"/>
              </a:rPr>
              <a:t> ……….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317" y="201933"/>
            <a:ext cx="10972800" cy="909909"/>
          </a:xfrm>
        </p:spPr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</a:rPr>
              <a:t>Pemodelan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Curah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Hujan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0317" y="1111842"/>
            <a:ext cx="11775704" cy="5609633"/>
          </a:xfrm>
        </p:spPr>
        <p:txBody>
          <a:bodyPr/>
          <a:lstStyle/>
          <a:p>
            <a:pPr>
              <a:spcBef>
                <a:spcPts val="600"/>
              </a:spcBef>
              <a:buClrTx/>
            </a:pPr>
            <a:r>
              <a:rPr lang="en-US" sz="2800" dirty="0" err="1"/>
              <a:t>Studi</a:t>
            </a:r>
            <a:r>
              <a:rPr lang="en-US" sz="2800" dirty="0"/>
              <a:t> </a:t>
            </a:r>
            <a:r>
              <a:rPr lang="en-US" sz="2800" dirty="0" err="1"/>
              <a:t>kasus</a:t>
            </a:r>
            <a:r>
              <a:rPr lang="en-US" sz="2800" dirty="0"/>
              <a:t> di Indonesia, </a:t>
            </a:r>
            <a:r>
              <a:rPr lang="en-US" sz="2800" dirty="0" err="1"/>
              <a:t>prediktor</a:t>
            </a:r>
            <a:r>
              <a:rPr lang="en-US" sz="2800" dirty="0"/>
              <a:t>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parsial</a:t>
            </a:r>
            <a:r>
              <a:rPr lang="en-US" sz="2800" dirty="0"/>
              <a:t> [</a:t>
            </a:r>
            <a:r>
              <a:rPr lang="en-US" sz="2800" dirty="0" err="1"/>
              <a:t>Setyaningrum</a:t>
            </a:r>
            <a:r>
              <a:rPr lang="en-US" sz="2800" dirty="0"/>
              <a:t>, 2015; </a:t>
            </a:r>
            <a:r>
              <a:rPr lang="en-US" sz="2800" dirty="0" err="1"/>
              <a:t>Nugroho</a:t>
            </a:r>
            <a:r>
              <a:rPr lang="en-US" sz="2800" dirty="0"/>
              <a:t>, 2014; Lee, 2015; </a:t>
            </a:r>
            <a:r>
              <a:rPr lang="en-US" sz="2800" dirty="0" err="1"/>
              <a:t>Hardiwinarto</a:t>
            </a:r>
            <a:r>
              <a:rPr lang="en-US" sz="2800" dirty="0"/>
              <a:t>, 2015; ….].</a:t>
            </a:r>
          </a:p>
          <a:p>
            <a:pPr>
              <a:spcBef>
                <a:spcPts val="600"/>
              </a:spcBef>
              <a:buClrTx/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en-US" sz="2800" dirty="0" err="1"/>
              <a:t>hidrologi</a:t>
            </a:r>
            <a:r>
              <a:rPr lang="en-US" sz="2800" dirty="0"/>
              <a:t>,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mempertimbangkan</a:t>
            </a:r>
            <a:r>
              <a:rPr lang="en-US" sz="2800" dirty="0"/>
              <a:t> </a:t>
            </a:r>
            <a:r>
              <a:rPr lang="en-US" sz="2800" dirty="0" err="1"/>
              <a:t>prediktor</a:t>
            </a:r>
            <a:r>
              <a:rPr lang="en-US" sz="2800" dirty="0"/>
              <a:t> non linier [May, 2008; </a:t>
            </a:r>
            <a:r>
              <a:rPr lang="en-US" sz="2800" dirty="0" err="1"/>
              <a:t>Bhattacharji</a:t>
            </a:r>
            <a:r>
              <a:rPr lang="en-US" sz="2800" dirty="0"/>
              <a:t>, 2008].</a:t>
            </a:r>
          </a:p>
          <a:p>
            <a:pPr>
              <a:spcBef>
                <a:spcPts val="600"/>
              </a:spcBef>
              <a:buClrTx/>
            </a:pPr>
            <a:r>
              <a:rPr lang="en-US" sz="2800" dirty="0" err="1"/>
              <a:t>Prediktor</a:t>
            </a:r>
            <a:r>
              <a:rPr lang="en-US" sz="2800" dirty="0"/>
              <a:t> </a:t>
            </a:r>
            <a:r>
              <a:rPr lang="en-US" sz="2800" dirty="0" err="1"/>
              <a:t>lokal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mencukupi</a:t>
            </a:r>
            <a:r>
              <a:rPr lang="en-US" sz="2800" dirty="0"/>
              <a:t>. </a:t>
            </a:r>
            <a:r>
              <a:rPr lang="en-US" sz="2800" dirty="0" err="1"/>
              <a:t>Dilengkapi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prediktor</a:t>
            </a:r>
            <a:r>
              <a:rPr lang="en-US" sz="2800" dirty="0"/>
              <a:t> </a:t>
            </a:r>
            <a:r>
              <a:rPr lang="en-US" sz="2800" dirty="0" err="1"/>
              <a:t>iklim</a:t>
            </a:r>
            <a:r>
              <a:rPr lang="en-US" sz="2800" dirty="0"/>
              <a:t> global [</a:t>
            </a:r>
            <a:r>
              <a:rPr lang="en-US" sz="2800" dirty="0" err="1"/>
              <a:t>Otok</a:t>
            </a:r>
            <a:r>
              <a:rPr lang="en-US" sz="2800" dirty="0"/>
              <a:t>, 2009;  </a:t>
            </a:r>
            <a:r>
              <a:rPr lang="en-US" sz="2800" dirty="0" err="1"/>
              <a:t>Vimmont</a:t>
            </a:r>
            <a:r>
              <a:rPr lang="en-US" sz="2800" dirty="0"/>
              <a:t>; 2010; </a:t>
            </a:r>
            <a:r>
              <a:rPr lang="en-US" sz="2800" dirty="0" err="1"/>
              <a:t>Utami</a:t>
            </a:r>
            <a:r>
              <a:rPr lang="en-US" sz="2800" dirty="0"/>
              <a:t>, 2016; …. ].</a:t>
            </a:r>
          </a:p>
          <a:p>
            <a:pPr marL="393700" indent="-393700"/>
            <a:r>
              <a:rPr lang="en-US" sz="2800" dirty="0"/>
              <a:t>Model </a:t>
            </a:r>
            <a:r>
              <a:rPr lang="en-US" sz="2800" dirty="0" err="1"/>
              <a:t>iklim</a:t>
            </a:r>
            <a:r>
              <a:rPr lang="en-US" sz="2800" dirty="0"/>
              <a:t> </a:t>
            </a:r>
            <a:r>
              <a:rPr lang="en-US" sz="2800" dirty="0" err="1"/>
              <a:t>wilayah</a:t>
            </a:r>
            <a:r>
              <a:rPr lang="en-US" sz="2800" dirty="0"/>
              <a:t> </a:t>
            </a:r>
            <a:r>
              <a:rPr lang="en-US" sz="2800" dirty="0" err="1"/>
              <a:t>tropis</a:t>
            </a:r>
            <a:r>
              <a:rPr lang="en-US" sz="2800" dirty="0"/>
              <a:t> yang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mensimulasikan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memprediksi</a:t>
            </a:r>
            <a:r>
              <a:rPr lang="en-US" sz="2800" dirty="0"/>
              <a:t> </a:t>
            </a:r>
            <a:r>
              <a:rPr lang="en-US" sz="2800" dirty="0" err="1"/>
              <a:t>curah</a:t>
            </a:r>
            <a:r>
              <a:rPr lang="en-US" sz="2800" dirty="0"/>
              <a:t> </a:t>
            </a:r>
            <a:r>
              <a:rPr lang="en-US" sz="2800" dirty="0" err="1"/>
              <a:t>hujan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efektif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dibutuhkan</a:t>
            </a:r>
            <a:r>
              <a:rPr lang="en-US" sz="2800" dirty="0"/>
              <a:t> [</a:t>
            </a:r>
            <a:r>
              <a:rPr lang="en-US" sz="2800" dirty="0" err="1"/>
              <a:t>Handayani</a:t>
            </a:r>
            <a:r>
              <a:rPr lang="en-US" sz="2800" dirty="0"/>
              <a:t>, 2014].</a:t>
            </a: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Perlu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pendekatan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baru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model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penduga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curah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hujan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wilayah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Zona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Musim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buClrTx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744" y="223819"/>
            <a:ext cx="8911687" cy="1280890"/>
          </a:xfrm>
        </p:spPr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</a:rPr>
              <a:t>Perumusan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Masalah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744" y="1504709"/>
            <a:ext cx="9309562" cy="4514126"/>
          </a:xfrm>
        </p:spPr>
        <p:txBody>
          <a:bodyPr>
            <a:normAutofit/>
          </a:bodyPr>
          <a:lstStyle/>
          <a:p>
            <a:pPr marL="568325" lvl="1" indent="-568325" algn="just">
              <a:buFont typeface="+mj-lt"/>
              <a:buAutoNum type="alphaL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tenggang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? </a:t>
            </a:r>
          </a:p>
          <a:p>
            <a:pPr marL="568325" lvl="1" indent="-568325" algn="just">
              <a:buFont typeface="+mj-lt"/>
              <a:buAutoNum type="alphaL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global </a:t>
            </a:r>
            <a:r>
              <a:rPr lang="en-US" dirty="0" err="1"/>
              <a:t>untuk</a:t>
            </a:r>
            <a:r>
              <a:rPr lang="en-US" dirty="0"/>
              <a:t> model </a:t>
            </a:r>
            <a:r>
              <a:rPr lang="en-US" dirty="0" err="1"/>
              <a:t>penduga</a:t>
            </a:r>
            <a:r>
              <a:rPr lang="en-US" dirty="0"/>
              <a:t>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linier </a:t>
            </a:r>
            <a:r>
              <a:rPr lang="en-US" dirty="0" err="1"/>
              <a:t>dan</a:t>
            </a:r>
            <a:r>
              <a:rPr lang="en-US" dirty="0"/>
              <a:t> non linier?</a:t>
            </a:r>
          </a:p>
          <a:p>
            <a:pPr marL="568325" lvl="1" indent="-568325" algn="just">
              <a:buFont typeface="+mj-lt"/>
              <a:buAutoNum type="alphaL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model </a:t>
            </a:r>
            <a:r>
              <a:rPr lang="en-US" dirty="0" err="1"/>
              <a:t>penduga</a:t>
            </a:r>
            <a:r>
              <a:rPr lang="en-US" dirty="0"/>
              <a:t>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/global, linier/non-linier,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spatio</a:t>
            </a:r>
            <a:r>
              <a:rPr lang="en-US" dirty="0"/>
              <a:t>-temporal? </a:t>
            </a:r>
          </a:p>
          <a:p>
            <a:pPr marL="514350" indent="-514350" algn="just">
              <a:buFont typeface="+mj-lt"/>
              <a:buAutoNum type="alphaLcPeriod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07" y="276470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tx1"/>
                </a:solidFill>
              </a:rPr>
              <a:t>Batasan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Masalah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867" y="1557360"/>
            <a:ext cx="10083775" cy="45532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3600" dirty="0"/>
              <a:t>Data </a:t>
            </a:r>
            <a:r>
              <a:rPr lang="en-US" sz="3600" dirty="0" err="1"/>
              <a:t>observasi</a:t>
            </a:r>
            <a:r>
              <a:rPr lang="en-US" sz="3600" dirty="0"/>
              <a:t> </a:t>
            </a:r>
            <a:r>
              <a:rPr lang="en-US" sz="3600" dirty="0" err="1"/>
              <a:t>cuaca</a:t>
            </a:r>
            <a:r>
              <a:rPr lang="en-US" sz="3600" dirty="0"/>
              <a:t> </a:t>
            </a:r>
            <a:r>
              <a:rPr lang="en-US" sz="3600" dirty="0" err="1"/>
              <a:t>harian</a:t>
            </a:r>
            <a:r>
              <a:rPr lang="en-US" sz="3600" dirty="0"/>
              <a:t> yang </a:t>
            </a:r>
            <a:r>
              <a:rPr lang="en-US" sz="3600" dirty="0" err="1"/>
              <a:t>diperoleh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BMKG </a:t>
            </a:r>
            <a:r>
              <a:rPr lang="en-US" sz="3600" dirty="0">
                <a:solidFill>
                  <a:srgbClr val="002060"/>
                </a:solidFill>
              </a:rPr>
              <a:t>(</a:t>
            </a:r>
            <a:r>
              <a:rPr lang="en-US" sz="3600" u="sng" dirty="0">
                <a:solidFill>
                  <a:srgbClr val="002060"/>
                </a:solidFill>
                <a:hlinkClick r:id="rId3"/>
              </a:rPr>
              <a:t>http://dataonline.bmkg.go.id/</a:t>
            </a:r>
            <a:r>
              <a:rPr lang="en-US" sz="3600" dirty="0">
                <a:solidFill>
                  <a:srgbClr val="002060"/>
                </a:solidFill>
              </a:rPr>
              <a:t>)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wilayah</a:t>
            </a:r>
            <a:r>
              <a:rPr lang="en-US" sz="3600" dirty="0"/>
              <a:t> di </a:t>
            </a:r>
            <a:r>
              <a:rPr lang="en-US" sz="3600" dirty="0" err="1"/>
              <a:t>Jawa</a:t>
            </a:r>
            <a:r>
              <a:rPr lang="en-US" sz="3600" dirty="0"/>
              <a:t> </a:t>
            </a:r>
            <a:r>
              <a:rPr lang="en-US" sz="3600" dirty="0" err="1"/>
              <a:t>Timur</a:t>
            </a:r>
            <a:r>
              <a:rPr lang="en-US" sz="3600" dirty="0"/>
              <a:t> (8 </a:t>
            </a:r>
            <a:r>
              <a:rPr lang="en-US" sz="3600" dirty="0" err="1"/>
              <a:t>variabel</a:t>
            </a:r>
            <a:r>
              <a:rPr lang="en-US" sz="3600" dirty="0"/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600" dirty="0"/>
              <a:t>Data </a:t>
            </a:r>
            <a:r>
              <a:rPr lang="en-US" sz="3600" dirty="0" err="1"/>
              <a:t>indeks</a:t>
            </a:r>
            <a:r>
              <a:rPr lang="en-US" sz="3600" dirty="0"/>
              <a:t> </a:t>
            </a:r>
            <a:r>
              <a:rPr lang="en-US" sz="3600" dirty="0" err="1"/>
              <a:t>iklim</a:t>
            </a:r>
            <a:r>
              <a:rPr lang="en-US" sz="3600" dirty="0"/>
              <a:t> global </a:t>
            </a:r>
            <a:r>
              <a:rPr lang="en-US" sz="3600" dirty="0" err="1"/>
              <a:t>periode</a:t>
            </a:r>
            <a:r>
              <a:rPr lang="en-US" sz="3600" dirty="0"/>
              <a:t> </a:t>
            </a:r>
            <a:r>
              <a:rPr lang="en-US" sz="3600" dirty="0" err="1"/>
              <a:t>harian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per </a:t>
            </a:r>
            <a:r>
              <a:rPr lang="en-US" sz="3600" dirty="0" err="1"/>
              <a:t>bulan</a:t>
            </a:r>
            <a:r>
              <a:rPr lang="en-US" sz="3600" dirty="0"/>
              <a:t> </a:t>
            </a:r>
            <a:r>
              <a:rPr lang="en-US" sz="3600" dirty="0" err="1"/>
              <a:t>diperoleh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u="sng" dirty="0">
                <a:solidFill>
                  <a:srgbClr val="002060"/>
                </a:solidFill>
                <a:hlinkClick r:id="rId4"/>
              </a:rPr>
              <a:t>http://climexp.knmi.nl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/>
              <a:t>(5 </a:t>
            </a:r>
            <a:r>
              <a:rPr lang="en-US" sz="3600" dirty="0" err="1"/>
              <a:t>variabel</a:t>
            </a:r>
            <a:r>
              <a:rPr lang="en-US" sz="3600" dirty="0"/>
              <a:t>)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600" dirty="0" err="1"/>
              <a:t>Periode</a:t>
            </a:r>
            <a:r>
              <a:rPr lang="en-US" sz="3600" dirty="0"/>
              <a:t> data </a:t>
            </a:r>
            <a:r>
              <a:rPr lang="en-US" sz="3600" dirty="0" err="1"/>
              <a:t>observasi</a:t>
            </a:r>
            <a:r>
              <a:rPr lang="en-US" sz="3600" dirty="0"/>
              <a:t>: Jan 1981 – Des 2016 (36 </a:t>
            </a:r>
            <a:r>
              <a:rPr lang="en-US" sz="3600" dirty="0" err="1"/>
              <a:t>tahun</a:t>
            </a:r>
            <a:r>
              <a:rPr lang="en-US" sz="3600" dirty="0"/>
              <a:t>).</a:t>
            </a:r>
          </a:p>
          <a:p>
            <a:pPr marL="514350" indent="-514350">
              <a:buFont typeface="+mj-lt"/>
              <a:buAutoNum type="alphaLcPeriod"/>
            </a:pPr>
            <a:endParaRPr lang="en-US" sz="3600" dirty="0"/>
          </a:p>
          <a:p>
            <a:pPr marL="514350" indent="-514350">
              <a:buFont typeface="+mj-lt"/>
              <a:buAutoNum type="alphaLcPeriod"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22" y="304069"/>
            <a:ext cx="8911687" cy="1280890"/>
          </a:xfrm>
        </p:spPr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</a:rPr>
              <a:t>Kontribusi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Penelitian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615" y="1584959"/>
            <a:ext cx="10859502" cy="4955541"/>
          </a:xfrm>
        </p:spPr>
        <p:txBody>
          <a:bodyPr>
            <a:noAutofit/>
          </a:bodyPr>
          <a:lstStyle/>
          <a:p>
            <a:pPr lvl="0" algn="just"/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berpola</a:t>
            </a:r>
            <a:r>
              <a:rPr lang="en-US" dirty="0"/>
              <a:t> linier, non linier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sub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redundan</a:t>
            </a:r>
            <a:r>
              <a:rPr lang="en-US" dirty="0"/>
              <a:t>.	</a:t>
            </a:r>
          </a:p>
          <a:p>
            <a:pPr algn="just"/>
            <a:r>
              <a:rPr lang="en-US" dirty="0"/>
              <a:t>Model </a:t>
            </a:r>
            <a:r>
              <a:rPr lang="en-US" dirty="0" err="1"/>
              <a:t>penduga</a:t>
            </a:r>
            <a:r>
              <a:rPr lang="en-US" dirty="0"/>
              <a:t>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hybrid ST-ARIMAX  </a:t>
            </a:r>
            <a:r>
              <a:rPr lang="en-US" dirty="0" err="1"/>
              <a:t>dan</a:t>
            </a:r>
            <a:r>
              <a:rPr lang="en-US" dirty="0"/>
              <a:t> ANN yang </a:t>
            </a:r>
            <a:r>
              <a:rPr lang="en-US" dirty="0" err="1"/>
              <a:t>mampu</a:t>
            </a:r>
            <a:r>
              <a:rPr lang="en-US" dirty="0"/>
              <a:t>  </a:t>
            </a:r>
            <a:r>
              <a:rPr lang="en-US" dirty="0" err="1"/>
              <a:t>mengintegrasikan</a:t>
            </a:r>
            <a:r>
              <a:rPr lang="en-US" dirty="0"/>
              <a:t> input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/global, linier/non-linier,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spatio</a:t>
            </a:r>
            <a:r>
              <a:rPr lang="en-US" dirty="0"/>
              <a:t>-temporal. </a:t>
            </a:r>
          </a:p>
          <a:p>
            <a:pPr marL="514350" indent="-514350" algn="just">
              <a:buFont typeface="+mj-lt"/>
              <a:buAutoNum type="alphaLcPeriod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6880"/>
            <a:ext cx="10515600" cy="2032636"/>
          </a:xfrm>
        </p:spPr>
        <p:txBody>
          <a:bodyPr/>
          <a:lstStyle/>
          <a:p>
            <a:pPr algn="ctr"/>
            <a:r>
              <a:rPr lang="en-US" sz="5400" b="1" dirty="0" err="1">
                <a:solidFill>
                  <a:schemeClr val="tx1"/>
                </a:solidFill>
              </a:rPr>
              <a:t>Kajian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Pustaka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dan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Dasar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b="1" dirty="0" err="1">
                <a:solidFill>
                  <a:schemeClr val="tx1"/>
                </a:solidFill>
              </a:rPr>
              <a:t>Teori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98671"/>
            <a:ext cx="5561621" cy="413004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0"/>
            <a:ext cx="10972800" cy="1143000"/>
          </a:xfrm>
        </p:spPr>
        <p:txBody>
          <a:bodyPr/>
          <a:lstStyle/>
          <a:p>
            <a:r>
              <a:rPr lang="en-US" i="1" dirty="0"/>
              <a:t>Forecasting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Hidrologi</a:t>
            </a:r>
            <a:r>
              <a:rPr lang="en-US" dirty="0"/>
              <a:t>/</a:t>
            </a:r>
            <a:r>
              <a:rPr lang="en-US" dirty="0" err="1"/>
              <a:t>Lingkungan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155F-5D2C-4290-A146-09B575E7B3DB}" type="slidenum">
              <a:rPr lang="en-US" smtClean="0"/>
              <a:t>9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950329" y="2616053"/>
            <a:ext cx="3752950" cy="2450242"/>
            <a:chOff x="1950329" y="2616053"/>
            <a:chExt cx="3752950" cy="2450242"/>
          </a:xfrm>
        </p:grpSpPr>
        <p:sp>
          <p:nvSpPr>
            <p:cNvPr id="18" name="Rounded Rectangle 17"/>
            <p:cNvSpPr/>
            <p:nvPr/>
          </p:nvSpPr>
          <p:spPr>
            <a:xfrm>
              <a:off x="4042119" y="2616053"/>
              <a:ext cx="1661160" cy="335280"/>
            </a:xfrm>
            <a:prstGeom prst="roundRect">
              <a:avLst/>
            </a:prstGeom>
            <a:solidFill>
              <a:srgbClr val="FFFF66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93081" y="4731015"/>
              <a:ext cx="1173481" cy="335280"/>
            </a:xfrm>
            <a:prstGeom prst="roundRect">
              <a:avLst/>
            </a:prstGeom>
            <a:solidFill>
              <a:srgbClr val="FFFF66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950329" y="3746659"/>
              <a:ext cx="1661160" cy="335280"/>
            </a:xfrm>
            <a:prstGeom prst="roundRect">
              <a:avLst/>
            </a:prstGeom>
            <a:solidFill>
              <a:srgbClr val="FFFF66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707467" y="1029939"/>
            <a:ext cx="7286413" cy="5402582"/>
            <a:chOff x="4820355" y="1029939"/>
            <a:chExt cx="7173525" cy="5402582"/>
          </a:xfrm>
        </p:grpSpPr>
        <p:grpSp>
          <p:nvGrpSpPr>
            <p:cNvPr id="36" name="Group 35"/>
            <p:cNvGrpSpPr/>
            <p:nvPr/>
          </p:nvGrpSpPr>
          <p:grpSpPr>
            <a:xfrm>
              <a:off x="5866421" y="1029939"/>
              <a:ext cx="6127459" cy="5402582"/>
              <a:chOff x="5033372" y="3474720"/>
              <a:chExt cx="4002477" cy="330991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3372" y="3474720"/>
                <a:ext cx="4002477" cy="3309914"/>
              </a:xfrm>
              <a:prstGeom prst="rect">
                <a:avLst/>
              </a:prstGeom>
            </p:spPr>
          </p:pic>
          <p:sp>
            <p:nvSpPr>
              <p:cNvPr id="23" name="Rounded Rectangle 22"/>
              <p:cNvSpPr/>
              <p:nvPr/>
            </p:nvSpPr>
            <p:spPr>
              <a:xfrm>
                <a:off x="5129612" y="3474720"/>
                <a:ext cx="1892649" cy="1196306"/>
              </a:xfrm>
              <a:prstGeom prst="roundRect">
                <a:avLst/>
              </a:prstGeom>
              <a:solidFill>
                <a:srgbClr val="00FF0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206672" y="4687341"/>
                <a:ext cx="3829177" cy="2001701"/>
              </a:xfrm>
              <a:prstGeom prst="roundRect">
                <a:avLst/>
              </a:prstGeom>
              <a:solidFill>
                <a:srgbClr val="0099FF">
                  <a:alpha val="2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Elbow Connector 54"/>
            <p:cNvCxnSpPr/>
            <p:nvPr/>
          </p:nvCxnSpPr>
          <p:spPr>
            <a:xfrm rot="5400000" flipH="1" flipV="1">
              <a:off x="4520507" y="3720382"/>
              <a:ext cx="1645762" cy="1046065"/>
            </a:xfrm>
            <a:prstGeom prst="bentConnector3">
              <a:avLst>
                <a:gd name="adj1" fmla="val 198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066562" y="1779278"/>
            <a:ext cx="7029152" cy="4196557"/>
            <a:chOff x="5066562" y="1779278"/>
            <a:chExt cx="7029152" cy="4196557"/>
          </a:xfrm>
          <a:solidFill>
            <a:schemeClr val="accent1">
              <a:lumMod val="90000"/>
            </a:schemeClr>
          </a:solidFill>
        </p:grpSpPr>
        <p:sp>
          <p:nvSpPr>
            <p:cNvPr id="29" name="Rounded Rectangle 28"/>
            <p:cNvSpPr/>
            <p:nvPr/>
          </p:nvSpPr>
          <p:spPr>
            <a:xfrm>
              <a:off x="5066562" y="5293310"/>
              <a:ext cx="2700549" cy="682525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Adaptif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unt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pola</a:t>
              </a:r>
              <a:r>
                <a:rPr lang="en-US" dirty="0">
                  <a:solidFill>
                    <a:schemeClr val="tx1"/>
                  </a:solidFill>
                </a:rPr>
                <a:t> non-linier, non-</a:t>
              </a:r>
              <a:r>
                <a:rPr lang="en-US" dirty="0" err="1">
                  <a:solidFill>
                    <a:schemeClr val="tx1"/>
                  </a:solidFill>
                </a:rPr>
                <a:t>stasioner</a:t>
              </a:r>
              <a:r>
                <a:rPr lang="en-US" dirty="0">
                  <a:solidFill>
                    <a:schemeClr val="tx1"/>
                  </a:solidFill>
                </a:rPr>
                <a:t>[3, 34, 53, 65, 66]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915962" y="1779278"/>
              <a:ext cx="3179752" cy="548544"/>
            </a:xfrm>
            <a:prstGeom prst="roundRect">
              <a:avLst/>
            </a:prstGeom>
            <a:solidFill>
              <a:srgbClr val="99FF66">
                <a:alpha val="30196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Sesuai</a:t>
              </a:r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</a:rPr>
                <a:t>untuk</a:t>
              </a:r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</a:rPr>
                <a:t>pola</a:t>
              </a:r>
              <a:r>
                <a:rPr lang="en-US" sz="2000" dirty="0">
                  <a:solidFill>
                    <a:schemeClr val="tx1"/>
                  </a:solidFill>
                </a:rPr>
                <a:t> linier &amp; </a:t>
              </a:r>
              <a:r>
                <a:rPr lang="en-US" sz="2000" dirty="0" err="1">
                  <a:solidFill>
                    <a:schemeClr val="tx1"/>
                  </a:solidFill>
                </a:rPr>
                <a:t>stasioner</a:t>
              </a:r>
              <a:r>
                <a:rPr lang="en-US" sz="2000" dirty="0">
                  <a:solidFill>
                    <a:schemeClr val="tx1"/>
                  </a:solidFill>
                </a:rPr>
                <a:t> [52]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93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1818</Template>
  <TotalTime>33680</TotalTime>
  <Words>1638</Words>
  <Application>Microsoft Office PowerPoint</Application>
  <PresentationFormat>Widescreen</PresentationFormat>
  <Paragraphs>632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Algerian</vt:lpstr>
      <vt:lpstr>Arial</vt:lpstr>
      <vt:lpstr>Calibri</vt:lpstr>
      <vt:lpstr>Cambria Math</vt:lpstr>
      <vt:lpstr>Lucida Console</vt:lpstr>
      <vt:lpstr>Symbol</vt:lpstr>
      <vt:lpstr>Times New Roman</vt:lpstr>
      <vt:lpstr>Wingdings</vt:lpstr>
      <vt:lpstr>Wingdings 3</vt:lpstr>
      <vt:lpstr>Diseño predeterminado</vt:lpstr>
      <vt:lpstr>MODEL PENDUGA CURAH HUJAN MENGGUNAKAN HYBRID MULTIVARIATE  SPATIO TEMPORAL ARIMA  DAN ARTIFICIAL NEURAL NETWORKS</vt:lpstr>
      <vt:lpstr>Sistematika Presentasi</vt:lpstr>
      <vt:lpstr>Latar Belakang</vt:lpstr>
      <vt:lpstr>Pemodelan Curah Hujan</vt:lpstr>
      <vt:lpstr>Perumusan Masalah</vt:lpstr>
      <vt:lpstr>Batasan Masalah</vt:lpstr>
      <vt:lpstr>Kontribusi Penelitian</vt:lpstr>
      <vt:lpstr>Kajian Pustaka dan Dasar Teori</vt:lpstr>
      <vt:lpstr>Forecasting pada Hidrologi/Lingkungan</vt:lpstr>
      <vt:lpstr>Identifikasi dan Seleksi Prediktor</vt:lpstr>
      <vt:lpstr>PowerPoint Presentation</vt:lpstr>
      <vt:lpstr>Model Hybrid &amp; Spatio-Temporal</vt:lpstr>
      <vt:lpstr>Seleksi Fitur Relevan  &amp; Menghapus Redundan</vt:lpstr>
      <vt:lpstr>Model Hybrid ARIMA + ANN</vt:lpstr>
      <vt:lpstr>Tujuan Penelitian</vt:lpstr>
      <vt:lpstr>Manfaat Penelitian</vt:lpstr>
      <vt:lpstr>Bab 4 : Metode Penelitian</vt:lpstr>
      <vt:lpstr>Tahap Pengembangan Model</vt:lpstr>
      <vt:lpstr>Ekstraksi Fitur dengan DPCCA  pada Meteorologi/Klimatologi</vt:lpstr>
      <vt:lpstr>Seleksi Fitur dengan PCSUF  pada Meteorologi/Klimatologi</vt:lpstr>
      <vt:lpstr>Hybrid STARIMAX - ANN</vt:lpstr>
      <vt:lpstr>3. Research methods : HYBRID GSTAR-(X) + RNN </vt:lpstr>
      <vt:lpstr>PowerPoint Presentation</vt:lpstr>
      <vt:lpstr>3.4 Spatio-temporal Recurrent Neural Networks Forecasting</vt:lpstr>
      <vt:lpstr>ST-ARX</vt:lpstr>
      <vt:lpstr>Ukuran Kinerja Model</vt:lpstr>
      <vt:lpstr>Hasil &amp; Evaluasi</vt:lpstr>
      <vt:lpstr>Identifikasi Karakteristik Fitur </vt:lpstr>
      <vt:lpstr>Uji Coba dan Evaluasi Model </vt:lpstr>
      <vt:lpstr>Hasil Studi</vt:lpstr>
      <vt:lpstr>PowerPoint Presentation</vt:lpstr>
      <vt:lpstr>Analisis</vt:lpstr>
      <vt:lpstr>Analisis dan Evaluasi (4)</vt:lpstr>
      <vt:lpstr>Rencana Berikutnya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Ekstraksi dan Seleksi Fitur</dc:title>
  <dc:creator>Admin</dc:creator>
  <cp:lastModifiedBy>IF</cp:lastModifiedBy>
  <cp:revision>323</cp:revision>
  <dcterms:created xsi:type="dcterms:W3CDTF">2017-07-11T00:44:18Z</dcterms:created>
  <dcterms:modified xsi:type="dcterms:W3CDTF">2018-09-26T05:10:57Z</dcterms:modified>
</cp:coreProperties>
</file>