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  <p:sldMasterId id="2147483906" r:id="rId4"/>
  </p:sldMasterIdLst>
  <p:notesMasterIdLst>
    <p:notesMasterId r:id="rId43"/>
  </p:notesMasterIdLst>
  <p:handoutMasterIdLst>
    <p:handoutMasterId r:id="rId44"/>
  </p:handoutMasterIdLst>
  <p:sldIdLst>
    <p:sldId id="618" r:id="rId5"/>
    <p:sldId id="619" r:id="rId6"/>
    <p:sldId id="688" r:id="rId7"/>
    <p:sldId id="690" r:id="rId8"/>
    <p:sldId id="757" r:id="rId9"/>
    <p:sldId id="758" r:id="rId10"/>
    <p:sldId id="692" r:id="rId11"/>
    <p:sldId id="693" r:id="rId12"/>
    <p:sldId id="694" r:id="rId13"/>
    <p:sldId id="698" r:id="rId14"/>
    <p:sldId id="696" r:id="rId15"/>
    <p:sldId id="699" r:id="rId16"/>
    <p:sldId id="695" r:id="rId17"/>
    <p:sldId id="700" r:id="rId18"/>
    <p:sldId id="701" r:id="rId19"/>
    <p:sldId id="759" r:id="rId20"/>
    <p:sldId id="703" r:id="rId21"/>
    <p:sldId id="760" r:id="rId22"/>
    <p:sldId id="705" r:id="rId23"/>
    <p:sldId id="761" r:id="rId24"/>
    <p:sldId id="707" r:id="rId25"/>
    <p:sldId id="710" r:id="rId26"/>
    <p:sldId id="711" r:id="rId27"/>
    <p:sldId id="712" r:id="rId28"/>
    <p:sldId id="713" r:id="rId29"/>
    <p:sldId id="714" r:id="rId30"/>
    <p:sldId id="716" r:id="rId31"/>
    <p:sldId id="717" r:id="rId32"/>
    <p:sldId id="719" r:id="rId33"/>
    <p:sldId id="762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9" autoAdjust="0"/>
    <p:restoredTop sz="90929"/>
  </p:normalViewPr>
  <p:slideViewPr>
    <p:cSldViewPr>
      <p:cViewPr varScale="1">
        <p:scale>
          <a:sx n="85" d="100"/>
          <a:sy n="85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6/30/2023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8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45.1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5011 7293 0,'0'24'63,"25"-24"-1,0 0-62,-1 0 16,1 0 0,25 0-1,-25 0 1,24-24-16,1-1 16,24 25-1,1 0-15,-51 0 16,26 25-1,-25-1-15,49-24 16,-49 0 0,25 0-1,-26 0 1,26 0-16,-25 0 16,24 0-16,-24 0 15,0 0 1,25 0-16,-26 0 15,1 0 1,0 0 0,0 0-1,0 0 1,-1 0-16,26 0 16,-25 0-1,0 0-15,0 0 16,-1 0-16,1 0 47,0 0-32,0 0-15,0 0 32,-1 0-32,1 0 15,0 0 1,0 0-16,0 0 250,49 0-219,50 0-31,0 25 16,-50 0-1,-24-25-15,-25 25 16,24-25 0,-24 0 15,0 0-16,0 0 1,0 0 0,-1 0-1,1 0 48,25 0-32,-25 0 0,0 0 32,-1 0-48,1 0 64,0 0-64,0 0 16,0 0 48,-1 0-64,1 0 95,0 0 61,0 0-139,0 0-1,-1-25-31,26 25 16,-25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29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16619 5581 0,'25'0'109,"0"0"-93,0 0-1,0 0-15,0 0 16,24 0 0,1 0-1,-1-25-15,1 25 16,49 0-16,-24 0 31,-1 0-31,0 0 16,1 0-1,-1 0-15,-24 0 16,-25 0 0,-1 0 30,1 0-30,0 0 0,0 0-1,0 0 17,-1 0-17,1 0 1,25 0-1,-25 0 17,0 0 15,-1 0-16,1 0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2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16471 8111 0,'24'0'157,"1"0"-157,25 0 15,49 0 1,-24 0-16,-1 0 15,-24 0-15,24 0 16,100 0 0,-125 0-16,75 0 15,-99 0 1,49 50 0,-49-50-16,0 0 15,49 25-15,-49-25 16,0 0 187,0 0-172,0-25-31,24 0 16,-24 25-16,0-25 15,0 25-15,0 0 16,-1 0 0,1 0 265,0 0-234,25 0-32,-1-25 1,-24 25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4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16396 8830 0,'0'25'172,"25"-25"-172,25 0 16,-1 25-1,26-25-15,49 25 16,-25-25-1,50 0-15,-25 0 16,25 25-16,-75 24 16,-24-49-1,-1 0-15,-24 0 16,0 0 0,0 0-16,-1 0 31,1 0-16,0 0 32,0 0-15,0 25 14,-1-25 33,26 0-48,25 25-31,-1 0 15,25-25-15,25 49 16,-99-49-16,0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6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16322 11782 0,'25'0'141,"49"0"-141,25 0 15,0 0 1,75 25-16,-25-25 16,-25 0-16,25 0 15,-50 0 1,-49 0-16,-26 0 15,1 0-15,25 0 94,-25 0-94,-1 0 16,1 0-16,0 0 15,0 0 1,0 0 93,-1 0-77,26 0-1,-25 0 16,0-25 31,-25 0 16,25 25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8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16471 12576 0,'49'0'141,"50"0"-125,26 0-1,-1 0-15,49 0 16,-24 0-16,-25 0 15,-50 0 1,-49 0 0,25 0-16,-1 0 15,-24 0-15,0 0 16,0 0 31,0 0-32,24 0 17,-24 25-32,25-25 15,-25 0 1,24 0-16,-49 25 16,25-25-1,0 0 1,0 0-1,-1 0 189,1 0-189,0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39.8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16595 13395 0,'74'24'187,"50"-24"-187,50 25 16,49 0-16,0 0 15,-49 0-15,-25-25 16,-75 24 0,-49 1-16,25-25 15,-26 0 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42.3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16545 16148 0,'25'0'140,"0"0"-124,-1 0-1,51 0 1,-1-25-16,75 0 16,-50 0-1,-24 25-15,-26 0 16,-24 0-16,25 0 16,-1 0-16,1 0 15,24 0 1,1 0-16,-26 0 15,1 0 1,0 0-16,-26 0 16,26 0-1,-25 0 1,0 0 0,0 0 77,-1 0 110,1 0-171,0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58.8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13122 9079 0,'50'0'297,"-1"0"-282,26 0 1,-26 0 0,26 0-16,-1 0 15,1 0-15,24 0 16,-25 0-1,1-25-15,-26 25 16,1 0-16,-25 0 16,49 0-16,-49 0 15,24 0 1,1 0-16,-25 0 16,24 0-16,-24 0 31,25 0 0,-50-25-31,25 25 16,-25-25-1,24 25-15,26-25 16,-25 0 15,0 25-15,-1-24-16,51 24 15,-25-25-15,-26 25 16,1 0 0,25 0-16,-25-25 15,-1 25 1,26-25-16,-25 25 16,0 0-16,-1 0 46,1 0 79,0 0-109,0 0-16,0 0 16,-1 0 93,-24 25-93,25-25-16,0 0 15,0 25 1,0 0 0,-1-25-1,1 0 32,0 0 16,-25 24 15,25-24 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0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13023 9847 0,'0'50'125,"25"-50"-110,74 25-15,-25-25 16,1 0 0,-1 0-1,25 0-15,1 0 16,-1-25 0,50 0-16,-50 25 15,25 0 1,49-25-16,-24 1 15,-25-1 1,0 25-16,-24 0 16,-26 0-1,-49 0-15,0 0 16,24 0 0,-24 0-16,0 0 15,0 0-15,-1 0 16,1 0-1,0 0 1,25 0 0,-26 0-1,1 0-15,0 0 16,25 0 0,-26 0-1,26 0-15,-25 0 16,0 0-1,-1 0-15,51 0 16,-50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3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12899 10815 0,'25'0'109,"49"0"-93,25-25-16,50 25 15,-75 0 1,26 0-16,-26 0 16,1 0-16,24 0 15,0 0 1,25-25-16,50 25 16,-1 0-1,-49 0-15,50 0 16,-100 25-1,1 0-15,-50-25 16,-1 0 0,1 0-16,0 0 15,0 0 1,0 0 0,-1 0 15,1 0 0,0 0-31,0 0 125,0 0-109,-1 0-1,26 0-15,-25 0 16,0 0-16,-1 0 16,1 0-1,0 0 32,0 0 250,0 0-203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47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4936 10790 0,'25'0'140,"50"0"-124,148-25-16,0 0 16,-24 25-16,-26 0 15,-49 0 1,25 0-16,-25 0 16,25 0-1,0 50-15,-25 0 16,0-50-16,-25 24 15,-25 1 1,1-25 0,-26 0-16,-24 0 0,25 0 15,0 0 1,-26 0 0,1 0-16,50 0 15,-51 0 1,1 0-1,0 0 17,0 0-17,0 0 1,-1 0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5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12973 12477 0,'50'0'187,"49"0"-187,50 0 16,49 0 0,75 0-1,-74 25-15,-51-1 16,-24-24-1,0 50-15,-49-25 16,-26 24-16,1-49 16,49 50-16,-49-25 15,0 0 1,-26-1-16,26-24 16,-25 0 15,0 0 31,-1 0-15,1 0-16,-25-24-31,25 24 32,0 0-1,0 0-15,-1 0 15,26 0-16,0-25-15,-1 25 16,-24 0 156,-25-25-63,25 25-62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09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12948 13543 0,'25'0'125,"25"25"-125,-25-25 16,-1 0 0,76 0-16,-51 0 15,50 0 1,-49 0-16,0 0 16,-1 0-16,100 0 15,-25 25 1,25 0-16,-50-25 15,0 0 1,-24-25-16,-1 25 16,-24 0-16,-1 0 15,26 50 1,-50-50-16,-1 0 16,1 0-1,0 0 1,0-25 15,0 25-15,0 0-16,-1 0 78,-24-25-63,25 25 1,0 0 0,0 0-16,0 0 15,24 0 1,26 0 0,-51 0-16,1 0 15,0 0-15,0 0 31,0 0 48,-1 0-79,1 0 46,0 0-30,0 0 0,0 0-1,-1 0 17,1 0 30,0 0 172,0 0-234,0 0 32,-1 0-17,1 0 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11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13072 14461 0,'25'0'157,"50"0"-157,24-25 15,74-24-15,-24 24 16,25 0-16,24 25 16,1-25-1,-75 25-15,25 0 16,-50 0-1,25 0-15,-25 0 16,25 0-16,-49 0 16,-1 0-1,50 25 1,25-25 0,-50 25-16,-49-25 0,-1 25 15,-24-25 1,0 0-1,0 0 1,-25 25 187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13.5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13072 16222 0,'75'-49'140,"74"24"-124,24-25-16,1 25 16,0 1-1,-1 24-15,-74 0 0,1 0 32,-1 0-32,50 24 15,-25 1 1,0 0-16,-75-25 15,-24 0 1,0 0-16,0 0 78,0 0-47,-1 0 1,1 0-17,0 0 1,0 0 0,0 0-1,24 0-15,1 0 16,-1 0-16,-24 0 31,0 0-15,-25 25-1,25-25-15,0 0 16,-1 0 0,1 0-1,-25 25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28.4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9426 13419 0,'25'0'141,"25"-24"-126,-1-1-15,-24 0 16,0 25-1,0 0 1,-1 0 0,26-25-16,-25 25 0,24 0 0,-24 0 31,25 0-31,-1 0 16,-24 0-1,25 0-15,-1 0 16,1 0-1,24 0-15,-49 0 16,25 0-16,-25 0 16,-25 25-16,24-25 15,1 0 1,0 0 31,0 0-32,0 0 1,0 0 0,-1 0-1,1 0 1,0 0 0,0 0-1,24 0 1,1 0-1,-25 0-15,0 0 16,-1 0-16,1 0 16,0 0 93,0 0-93,0 0 15,-1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0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9550 14163 0,'50'25'141,"49"-25"-125,25 0-1,25 0-15,0 0 16,-50-25 0,75 1-1,-1 24-15,1 0 16,-50 0-16,0 0 15,0 0 1,49 0-16,-123 0 16,25 0-1,-51 24 79,-24 1-78,0 0 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1.7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9649 15081 0,'50'0'125,"24"0"-109,1 0-16,-26 0 16,26 0-16,-50 0 15,-1 0 1,1 0-16,0 0 31,0 0 0,0 25-15,-1-25 15,1 0 1,0 0-1,0 0-31,24 0 15,1 0-15,25 0 16,-1 0 0,-49 25-1,24-25-15,-24 0 16,25 25-16,-25-25 16,-1 0-16,51 0 15,-50 24 1,24-24-1,1 0 1,-25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5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9426 11658 0,'25'0'110,"25"0"-79,-26 0-31,51 0 16,-26 0-16,1 25 15,-25-25-15,24 0 16,1 0 0,0 0-1,-26 0-15,1 0 16,0 0-16,0 0 15,0 0 1,-1 0 0,1 0 15,0 0 0,0 0 0,0 0-31,-1 0 32,26 0-17,-25 0 1,0 0 0,24 0-16,-24 0 15,0 0 1,0 0-1,0 25 1,-1-25-16,1 0 16,0 0-16,0 0 15,0 0 79,-1 0 31,1 0-109,0 0-16,0 0 15,0 0 1,-1 0 0,1 0-1,0 0 95,0 0 171,0 0-203,-25-25 125,24 25-47,-24-25-93,25 25 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38.9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9352 8086 0,'49'0'156,"26"0"-140,24 0-1,0 0 1,-49 0-16,49 0 16,0 0-16,-24 0 15,-51 0-15,26 0 16,-25 0-16,0 0 16,-1 0-1,26 0 1,-25 0-1,0 0 1,-1 0 0,1 0 15,0 0 31,0 0-46,0 0-16,0 0 16,49 0-16,-49 0 31,24 0-15,-24 0-1,0 0-15,25 25 16,-26-25-1,-24 25 1,25-25-16,0 0 31,0 0 63,0 0-16,-1 0 47,1 0-94,0 0-31,0 0 16,0 0 797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7:41.8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9377 16991 0,'0'25'110,"24"-25"-79,26 0-31,-25 0 16,0 0-16,49 0 15,-24 0-15,-1 0 16,26 0-16,-26 0 16,-24-25-1,25 25-15,-1 0 16,26 0-1,-1 0-15,0 0 16,26 0 0,49 0-16,-50 0 15,-25 0-15,-24 0 16,-1 25 0,-24-25-16,0 0 31,0 0 156,0 0-155,-1 0-17,1 0 1,0 0-16,25-25 15,-26 25 79,1 0 31,-25-25-109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0.4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5011 15180 0,'25'0'125,"24"-24"-125,-24-1 16,0 25-1,0 0-15,0-25 16,-1 25-16,26 0 15,49 0 1,25 0 0,50 0-16,-75 0 15,50 0-15,-75 0 16,-24 0 0,49 0-1,0 25-15,1-25 16,-1 25-16,-74-25 15,-1 0 1,1 0-16,25 0 16,-25 0-1,-1 0-15,1 0 16,0 0-16,0 0 16,0 0-1,-1 0-15,26 0 16,-25 0-16,0 0 31,-1 0-31,1 0 16,0 0 15,25 0 281,-1-50-296,1 50-16,49-25 16,75 25-1,-25 25-15,-25 0 16,-75 0-16,-24-25 16,0 0 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5:06.2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5730 8533 0,'25'0'47,"0"0"-32,0 0 48,-1 0-48,1 0-15,0 25 16,0-25 0,0 0-1,-1 0 1,1 0 15,0 0-15,0 0-1,0 0 1,-1 0 0,1 0-1,0 0 1,0 0 0,0 0 15,0-25-31,-1 25 15,1 0 1,0 0 0,0 0-1,0 0 1,24 0 0,-24 0-1,0 0-15,0 0 31,-1 0 1,1 0 15</inkml:trace>
  <inkml:trace contextRef="#ctx0" brushRef="#br0" timeOffset="2488.8357">5829 9451 0,'25'0'125,"0"0"-94,0 0-31,0 0 0,-1 0 16,1 0-16,25 0 15,-1-25 1,1 25-16,49 0 16,1 0-1,-1 0-15,50-25 16,-100 25-1,-24 0-15,0 0 16,0 0 0,-1 0-1,1 0 1,0 0 46,0 0 17</inkml:trace>
  <inkml:trace contextRef="#ctx0" brushRef="#br0" timeOffset="4779.0893">5978 10344 0,'25'0'172,"0"0"-172,0 0 31,-1 0-15,26 0 0,25 0-16,24 0 15,-25 0 1,1 0-16,-1 0 16,0 0-16,-24 0 15,0 0 1,-1 0-16,1 0 15,-50 24 1</inkml:trace>
  <inkml:trace contextRef="#ctx0" brushRef="#br0" timeOffset="7642.8422">5805 13891 0,'24'0'203,"1"0"-187,0 0-1,0 0-15,24 0 16,51 0 0,-1-25-16,0-25 15,25 50 1,-74-25-1,-1 25-15,-24 0 16,0 0 0,0 0 15,0 0 0,-1 0-15,1 0-1,0 0-15</inkml:trace>
  <inkml:trace contextRef="#ctx0" brushRef="#br0" timeOffset="11499.1739">6202 17214 0,'0'25'140,"24"0"-124,1-25 15,0 0-31,0 0 16,0 0 0,-1 0 15,1 0-16,0 0-15,25 0 16,-1 0 0,-24 0-16,0 0 15,24 0 1,-24 0 15,0 0 141,0 0-94,0 0 297,-25 25-359,24-25-1,-24 25 17,25-25-1</inkml:trace>
  <inkml:trace contextRef="#ctx0" brushRef="#br0" timeOffset="17148.9967">20291 8533 0,'24'0'265,"1"0"-249,0 0-16,0 0 15,0 0 1,-1 0-16,1 0 31,0 0 32,0 0-48,0 0 1,-1-25 0,1 25-1,0 0-15,0 0 47,0 0 109,-25-25-77,24 25-48</inkml:trace>
  <inkml:trace contextRef="#ctx0" brushRef="#br0" timeOffset="19269.0233">20117 9401 0,'25'0'125,"0"0"-109,-1 0 0,1 0-1,0 0 1,0 0 0,0 0-1,-1 0 1,26 0 15,0 0-31,-1 0 16,1 0-1,-25 0-15,-1 0 16,1 0 156,0 0-78,0-25-1</inkml:trace>
  <inkml:trace contextRef="#ctx0" brushRef="#br0" timeOffset="21799.1214">20117 10319 0,'25'0'109,"0"0"-109,-1 0 16,1 0-1,0 0 17,0 0-17,24 0 1,1 0 0,-25 0-1,24 0-15,-24 0 16,25 0-16,-25 0 62,-1 0 95,1 0-111,0 0-30</inkml:trace>
  <inkml:trace contextRef="#ctx0" brushRef="#br0" timeOffset="24329.9815">20191 13816 0,'25'0'172,"0"0"-156,0 0-16,0 0 15,-1 0-15,26 0 16,-25 0-16,0 0 15,-1 0 1,1 0 0,25 0-1,-1 25 1,-24-25 0,0 0-1,0 0-15,0 0 31</inkml:trace>
  <inkml:trace contextRef="#ctx0" brushRef="#br0" timeOffset="28309.4258">20117 17363 0,'25'0'156,"0"0"-140,-1 0-1,26 0-15,-25 25 16,24-25-1,26 0 1,-26 0-16,1 0 16,-25 25-16,0-25 15,-1 0 1,1 0 78,0 0-32,0 0 16,-25-25 422</inkml:trace>
  <inkml:trace contextRef="#ctx0" brushRef="#br0" timeOffset="32359.1283">20167 17214 0,'24'0'188,"26"0"-126,-25 0-31,49 0-31,-49 0 0,0 0 47,0 0-15,-1 0-17,1 0 1,0 0 62,-25 25-62,25-25-1,0 0 1,-1 0-16,1 0 31,0 0-31,0 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3.5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5160 16049 0,'25'0'140,"49"0"-124,25 0-1,50 0-15,49-25 16,75 25-16,-49 0 31,-51 0-31,-24 0 16,0 25 0,0 24-16,-75-49 0,-49 0 15,24 0 1,-24 0-16,0 25 15,25-25 17,-26 0-17,26 0 1,-25 0-16,0 0 16,0 0-1,-1 0 1,1 0 15,-25 25 32,25-25 93,0 0-16,0 0-93,-1 0-31,1 0 15,0 0 63,0 0 15,0 0-77,-25 25 389,24-25-405,1 24 15,0-24-15,0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6.4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20067 7218 0,'25'0'172,"25"0"-156,24 0-1,1-25-15,73 1 16,-123 24-16,25-25 15,-1 25 1,26 0 0,74 0-1,-75 0 1,-24 0-16,-1 0 16,-24 0-1,0 0-15,0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3:58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19993 10765 0,'0'-25'140,"25"25"-124,49-24 0,50-26-1,0 25-15,25-24 16,-50 49-16,-24 0 16,-26 0-1,1 0-15,-1 0 16,-24 0-1,25 0-15,0 0 16,-26 0 0,1 0 15,0 0-31,0 0 78,-25 24 203,0 1-265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4:01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19894 15255 0,'25'0'93,"-1"0"-77,1 0-16,25 0 31,-25 0 1,-1 0-32,1 0 15,0 0 1,0 0-16,24 0 15,1 0 1,-25 0-16,24 0 16,1 0-16,-25 0 31,0 0 0,-1 0 47,1 0-31,25 0-16,-25 0 32,123 0-63,51 49 16,-25 1-1,-150-50 16,1 0 32,0 0 124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4:05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19968 16197 0,'25'0'156,"49"0"-156,75 0 0,-50 25 0,-24 0 47,-50-25-47,-1 0 0,1 0 62,0 0 32,0 0-63,0 0-15,-1 0-16,1 0 31,0 0-31,0 0 63,0 0-32,-1 0-31,1 25 31,0-25-15,0 0-1,0 0 595,-1 0-345,-24-25-140,25 25 0,-25-25 125,0 0-125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10-04T18:26:28.0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16272 7218 0,'50'0'125,"-1"0"-109,1 0 0,-25 0-16,24 0 15,-24 0 1,0 0-16,0 0 15,0 0-15,49 0 16,50 0 0,-25 0-16,25 25 15,25 0-15,-50-25 16,1 25 0,24-25-16,-75 0 15,-24 0-15,0 0 16,0 0-1,-1 0 110,1 0-125,0 0 32,0 0-17,0 0 298,0-25-298,-1 25-15,1 0 16,0 0 109,0 0-47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849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6/30/2023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435" y="4421823"/>
            <a:ext cx="5172393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849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64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AF37D9-197B-4045-9AC8-CA5A5378E1BB}" type="slidenum">
              <a:rPr lang="en-GB" altLang="en-US" sz="1300" b="0"/>
              <a:pPr eaLnBrk="1" hangingPunct="1"/>
              <a:t>15</a:t>
            </a:fld>
            <a:endParaRPr lang="en-GB" altLang="en-US" sz="13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2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AF37D9-197B-4045-9AC8-CA5A5378E1BB}" type="slidenum">
              <a:rPr lang="en-GB" altLang="en-US" sz="1300" b="0"/>
              <a:pPr eaLnBrk="1" hangingPunct="1"/>
              <a:t>16</a:t>
            </a:fld>
            <a:endParaRPr lang="en-GB" altLang="en-US" sz="13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10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EA80E1-1A63-456C-87D0-D2E54EE265B2}" type="slidenum">
              <a:rPr lang="en-GB" altLang="en-US" sz="1300" b="0"/>
              <a:pPr eaLnBrk="1" hangingPunct="1"/>
              <a:t>17</a:t>
            </a:fld>
            <a:endParaRPr lang="en-GB" altLang="en-US" sz="1300" b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61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EA80E1-1A63-456C-87D0-D2E54EE265B2}" type="slidenum">
              <a:rPr lang="en-GB" altLang="en-US" sz="1300" b="0"/>
              <a:pPr eaLnBrk="1" hangingPunct="1"/>
              <a:t>18</a:t>
            </a:fld>
            <a:endParaRPr lang="en-GB" altLang="en-US" sz="1300" b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50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2F4F04-6FEA-463B-921F-D46193B3B9BC}" type="slidenum">
              <a:rPr lang="en-GB" altLang="en-US" sz="1300" b="0"/>
              <a:pPr eaLnBrk="1" hangingPunct="1"/>
              <a:t>19</a:t>
            </a:fld>
            <a:endParaRPr lang="en-GB" altLang="en-US" sz="1300" b="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67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2F4F04-6FEA-463B-921F-D46193B3B9BC}" type="slidenum">
              <a:rPr lang="en-GB" altLang="en-US" sz="1300" b="0"/>
              <a:pPr eaLnBrk="1" hangingPunct="1"/>
              <a:t>20</a:t>
            </a:fld>
            <a:endParaRPr lang="en-GB" altLang="en-US" sz="1300" b="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38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559E8-38F4-4B7C-885C-64CA7D92EC4E}" type="slidenum">
              <a:rPr lang="en-GB" altLang="en-US" sz="1300" b="0"/>
              <a:pPr eaLnBrk="1" hangingPunct="1"/>
              <a:t>22</a:t>
            </a:fld>
            <a:endParaRPr lang="en-GB" altLang="en-US" sz="1300" b="0"/>
          </a:p>
        </p:txBody>
      </p:sp>
      <p:sp>
        <p:nvSpPr>
          <p:cNvPr id="367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7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91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541F95-DD0C-4FC1-BEB2-5D2F87F7ECE3}" type="slidenum">
              <a:rPr lang="en-GB" altLang="en-US" sz="1300" b="0"/>
              <a:pPr eaLnBrk="1" hangingPunct="1"/>
              <a:t>23</a:t>
            </a:fld>
            <a:endParaRPr lang="en-GB" altLang="en-US" sz="1300" b="0"/>
          </a:p>
        </p:txBody>
      </p:sp>
      <p:sp>
        <p:nvSpPr>
          <p:cNvPr id="384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4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L'overfitting pu</a:t>
            </a:r>
            <a:r>
              <a:rPr lang="en-US" altLang="ja-JP" smtClean="0">
                <a:latin typeface="Times New Roman" panose="02020603050405020304" pitchFamily="18" charset="0"/>
              </a:rPr>
              <a:t>ò succedere quando c' </a:t>
            </a:r>
            <a:r>
              <a:rPr lang="en-US" altLang="ja-JP" smtClean="0">
                <a:latin typeface="Arial" panose="020B0604020202020204" pitchFamily="34" charset="0"/>
              </a:rPr>
              <a:t>è </a:t>
            </a:r>
            <a:r>
              <a:rPr lang="en-US" altLang="ja-JP" smtClean="0">
                <a:latin typeface="Times New Roman" panose="02020603050405020304" pitchFamily="18" charset="0"/>
              </a:rPr>
              <a:t>rumore nei dati.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9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1C3F47-F398-4FB4-848A-79FD9BCFC286}" type="slidenum">
              <a:rPr lang="en-GB" altLang="en-US" sz="1300" b="0"/>
              <a:pPr eaLnBrk="1" hangingPunct="1"/>
              <a:t>24</a:t>
            </a:fld>
            <a:endParaRPr lang="en-GB" altLang="en-US" sz="1300" b="0"/>
          </a:p>
        </p:txBody>
      </p:sp>
      <p:sp>
        <p:nvSpPr>
          <p:cNvPr id="389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L' errore sul training e' minore e quindi ci appare come la migliore ipotesi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Ma l' errore nello spazio di tutti I possibili dati </a:t>
            </a:r>
            <a:r>
              <a:rPr lang="en-US" altLang="ja-JP" smtClean="0">
                <a:latin typeface="Arial" panose="020B0604020202020204" pitchFamily="34" charset="0"/>
              </a:rPr>
              <a:t>è </a:t>
            </a:r>
            <a:r>
              <a:rPr lang="en-US" altLang="ja-JP" smtClean="0">
                <a:latin typeface="Times New Roman" panose="02020603050405020304" pitchFamily="18" charset="0"/>
              </a:rPr>
              <a:t>maggiore.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79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4964F3-5D8D-434C-98CD-57DC025549A3}" type="slidenum">
              <a:rPr lang="en-GB" altLang="en-US" sz="1300" b="0"/>
              <a:pPr eaLnBrk="1" hangingPunct="1"/>
              <a:t>25</a:t>
            </a:fld>
            <a:endParaRPr lang="en-GB" altLang="en-US" sz="1300" b="0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L’ esempio D15 è sbagliato, introduce rumore nei dati.</a:t>
            </a:r>
          </a:p>
        </p:txBody>
      </p:sp>
    </p:spTree>
    <p:extLst>
      <p:ext uri="{BB962C8B-B14F-4D97-AF65-F5344CB8AC3E}">
        <p14:creationId xmlns:p14="http://schemas.microsoft.com/office/powerpoint/2010/main" val="385025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A14E00-9A67-489A-B448-391B4D6943BE}" type="slidenum">
              <a:rPr lang="en-GB" altLang="en-US" sz="1300" b="0"/>
              <a:pPr eaLnBrk="1" hangingPunct="1"/>
              <a:t>4</a:t>
            </a:fld>
            <a:endParaRPr lang="en-GB" altLang="en-US" sz="1300" b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20661C-BC14-4F27-985A-ECCB5B089A91}" type="slidenum">
              <a:rPr lang="en-GB" altLang="en-US" sz="1300" b="0"/>
              <a:pPr eaLnBrk="1" hangingPunct="1"/>
              <a:t>26</a:t>
            </a:fld>
            <a:endParaRPr lang="en-GB" altLang="en-US" sz="1300" b="0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example shows that noise can lead to </a:t>
            </a: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 without noise is also possible, especially when </a:t>
            </a:r>
            <a:r>
              <a:rPr lang="en-US" dirty="0" err="1" smtClean="0">
                <a:ea typeface="ＭＳ Ｐゴシック" charset="0"/>
                <a:cs typeface="+mn-cs"/>
              </a:rPr>
              <a:t>classifcation</a:t>
            </a:r>
            <a:r>
              <a:rPr lang="en-US" dirty="0" smtClean="0">
                <a:ea typeface="ＭＳ Ｐゴシック" charset="0"/>
                <a:cs typeface="+mn-cs"/>
              </a:rPr>
              <a:t> decision on the leafs are based on few examples. Uniform classification may be a coincidence.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This is a potential cause of </a:t>
            </a: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Overfitting</a:t>
            </a:r>
            <a:r>
              <a:rPr lang="en-US" dirty="0" smtClean="0">
                <a:ea typeface="ＭＳ Ｐゴシック" charset="0"/>
                <a:cs typeface="+mn-cs"/>
              </a:rPr>
              <a:t> is a significant problem for DT, reducing the accuracy to 10-25% on many problems.</a:t>
            </a:r>
          </a:p>
        </p:txBody>
      </p:sp>
    </p:spTree>
    <p:extLst>
      <p:ext uri="{BB962C8B-B14F-4D97-AF65-F5344CB8AC3E}">
        <p14:creationId xmlns:p14="http://schemas.microsoft.com/office/powerpoint/2010/main" val="3747142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2CAC81-B62A-40FD-99B8-70297AEA6377}" type="slidenum">
              <a:rPr lang="en-GB" altLang="en-US" sz="1300" b="0"/>
              <a:pPr eaLnBrk="1" hangingPunct="1"/>
              <a:t>27</a:t>
            </a:fld>
            <a:endParaRPr lang="en-GB" altLang="en-US" sz="1300" b="0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Usando tutti dati di training, un test statistico può predire l’ influenza delle decisioni se espandere (o potare) sulle prestazioni su tutto X.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</a:rPr>
              <a:t>Minimum description length principle, </a:t>
            </a:r>
            <a:r>
              <a:rPr lang="en-US" altLang="en-US" smtClean="0">
                <a:latin typeface="Times New Roman" panose="02020603050405020304" pitchFamily="18" charset="0"/>
              </a:rPr>
              <a:t>un principio di compattezza della rappresentazione</a:t>
            </a:r>
            <a:r>
              <a:rPr lang="en-US" altLang="en-US" i="1" smtClean="0">
                <a:latin typeface="Times New Roman" panose="02020603050405020304" pitchFamily="18" charset="0"/>
              </a:rPr>
              <a:t>.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3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6EACF8-D0BE-4FBA-8A29-E2CA87C292E6}" type="slidenum">
              <a:rPr lang="en-GB" altLang="en-US" sz="1300" b="0"/>
              <a:pPr eaLnBrk="1" hangingPunct="1"/>
              <a:t>28</a:t>
            </a:fld>
            <a:endParaRPr lang="en-GB" altLang="en-US" sz="1300" b="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Potatura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sulla</a:t>
            </a:r>
            <a:r>
              <a:rPr lang="en-US" dirty="0" smtClean="0">
                <a:ea typeface="ＭＳ Ｐゴシック" charset="0"/>
                <a:cs typeface="+mn-cs"/>
              </a:rPr>
              <a:t> base di </a:t>
            </a:r>
            <a:r>
              <a:rPr lang="en-US" dirty="0" err="1" smtClean="0">
                <a:ea typeface="ＭＳ Ｐゴシック" charset="0"/>
                <a:cs typeface="+mn-cs"/>
              </a:rPr>
              <a:t>errori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ridotti</a:t>
            </a:r>
            <a:r>
              <a:rPr lang="en-US" dirty="0" smtClean="0">
                <a:ea typeface="ＭＳ Ｐゴシック" charset="0"/>
                <a:cs typeface="+mn-cs"/>
              </a:rPr>
              <a:t>, </a:t>
            </a:r>
            <a:r>
              <a:rPr lang="en-US" dirty="0" err="1" smtClean="0">
                <a:ea typeface="ＭＳ Ｐゴシック" charset="0"/>
                <a:cs typeface="+mn-cs"/>
              </a:rPr>
              <a:t>valutati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sul</a:t>
            </a:r>
            <a:r>
              <a:rPr lang="en-US" dirty="0" smtClean="0">
                <a:ea typeface="ＭＳ Ｐゴシック" charset="0"/>
                <a:cs typeface="+mn-cs"/>
              </a:rPr>
              <a:t>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599167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7B26EC-B09B-4778-8B7E-9D3BA8492540}" type="slidenum">
              <a:rPr lang="en-GB" altLang="en-US" sz="1300" b="0"/>
              <a:pPr eaLnBrk="1" hangingPunct="1"/>
              <a:t>29</a:t>
            </a:fld>
            <a:endParaRPr lang="en-GB" altLang="en-US" sz="1300" b="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80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7B26EC-B09B-4778-8B7E-9D3BA8492540}" type="slidenum">
              <a:rPr lang="en-GB" altLang="en-US" sz="1300" b="0"/>
              <a:pPr eaLnBrk="1" hangingPunct="1"/>
              <a:t>30</a:t>
            </a:fld>
            <a:endParaRPr lang="en-GB" altLang="en-US" sz="1300" b="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7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874B1ED-E7CD-43B7-B871-A906B0939B0D}" type="slidenum">
              <a:rPr lang="en-GB" altLang="en-US" sz="1300" b="0"/>
              <a:pPr eaLnBrk="1" hangingPunct="1"/>
              <a:t>32</a:t>
            </a:fld>
            <a:endParaRPr lang="en-GB" altLang="en-US" sz="1300" b="0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21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249D03-84C1-4F45-8895-603A2F51CA8F}" type="slidenum">
              <a:rPr lang="en-GB" altLang="en-US" sz="1300" b="0"/>
              <a:pPr eaLnBrk="1" hangingPunct="1"/>
              <a:t>33</a:t>
            </a:fld>
            <a:endParaRPr lang="en-GB" altLang="en-US" sz="1300" b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04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926482-6256-421C-83F0-27460E53AFF2}" type="slidenum">
              <a:rPr lang="en-GB" altLang="en-US" sz="1300" b="0"/>
              <a:pPr eaLnBrk="1" hangingPunct="1"/>
              <a:t>34</a:t>
            </a:fld>
            <a:endParaRPr lang="en-GB" altLang="en-US" sz="1300" b="0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740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FE310E-C627-4BE4-9760-F66927C68E8D}" type="slidenum">
              <a:rPr lang="en-GB" altLang="en-US" sz="1300" b="0"/>
              <a:pPr eaLnBrk="1" hangingPunct="1"/>
              <a:t>35</a:t>
            </a:fld>
            <a:endParaRPr lang="en-GB" altLang="en-US" sz="1300" b="0"/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2</a:t>
            </a:r>
            <a:r>
              <a:rPr lang="en-US" baseline="30000" dirty="0" smtClean="0">
                <a:ea typeface="ＭＳ Ｐゴシック" charset="0"/>
                <a:cs typeface="+mn-cs"/>
              </a:rPr>
              <a:t>-x </a:t>
            </a:r>
            <a:r>
              <a:rPr lang="en-US" dirty="0" smtClean="0">
                <a:ea typeface="ＭＳ Ｐゴシック" charset="0"/>
                <a:cs typeface="+mn-cs"/>
              </a:rPr>
              <a:t>= 1/2</a:t>
            </a:r>
            <a:r>
              <a:rPr lang="en-US" baseline="30000" dirty="0" smtClean="0">
                <a:ea typeface="ＭＳ Ｐゴシック" charset="0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84041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08D6AE-8AC3-4E08-94F1-F2FB2EF50F11}" type="slidenum">
              <a:rPr lang="en-GB" altLang="en-US" sz="1300" b="0"/>
              <a:pPr eaLnBrk="1" hangingPunct="1"/>
              <a:t>36</a:t>
            </a:fld>
            <a:endParaRPr lang="en-GB" altLang="en-US" sz="1300" b="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6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E6E7F0-6A0B-4D24-A170-36D854152012}" type="slidenum">
              <a:rPr lang="en-GB" altLang="en-US" sz="1300" b="0"/>
              <a:pPr eaLnBrk="1" hangingPunct="1"/>
              <a:t>7</a:t>
            </a:fld>
            <a:endParaRPr lang="en-GB" altLang="en-US" sz="1300" b="0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07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0C40EC-865C-4EE6-9EA9-61DED48AB1FB}" type="slidenum">
              <a:rPr lang="en-GB" altLang="en-US" sz="1300" b="0"/>
              <a:pPr eaLnBrk="1" hangingPunct="1"/>
              <a:t>10</a:t>
            </a:fld>
            <a:endParaRPr lang="en-GB" altLang="en-US" sz="1300" b="0"/>
          </a:p>
        </p:txBody>
      </p:sp>
      <p:sp>
        <p:nvSpPr>
          <p:cNvPr id="407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7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4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0023DE-2D5C-41C1-93E6-963A0F627BE5}" type="slidenum">
              <a:rPr lang="en-GB" altLang="en-US" sz="1300" b="0"/>
              <a:pPr eaLnBrk="1" hangingPunct="1"/>
              <a:t>11</a:t>
            </a:fld>
            <a:endParaRPr lang="en-GB" altLang="en-US" sz="1300" b="0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S=[9+, 5-] </a:t>
            </a:r>
            <a:r>
              <a:rPr lang="en-US" dirty="0" err="1" smtClean="0">
                <a:ea typeface="ＭＳ Ｐゴシック" charset="0"/>
                <a:cs typeface="+mn-cs"/>
              </a:rPr>
              <a:t>una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collezione</a:t>
            </a:r>
            <a:r>
              <a:rPr lang="en-US" dirty="0" smtClean="0">
                <a:ea typeface="ＭＳ Ｐゴシック" charset="0"/>
                <a:cs typeface="+mn-cs"/>
              </a:rPr>
              <a:t> di </a:t>
            </a:r>
            <a:r>
              <a:rPr lang="en-US" dirty="0" err="1" smtClean="0">
                <a:ea typeface="ＭＳ Ｐゴシック" charset="0"/>
                <a:cs typeface="+mn-cs"/>
              </a:rPr>
              <a:t>esempi</a:t>
            </a:r>
            <a:r>
              <a:rPr lang="en-US" dirty="0" smtClean="0">
                <a:ea typeface="ＭＳ Ｐゴシック" charset="0"/>
                <a:cs typeface="+mn-cs"/>
              </a:rPr>
              <a:t> di cui 9 </a:t>
            </a:r>
            <a:r>
              <a:rPr lang="en-US" dirty="0" err="1" smtClean="0">
                <a:ea typeface="ＭＳ Ｐゴシック" charset="0"/>
                <a:cs typeface="+mn-cs"/>
              </a:rPr>
              <a:t>positivi</a:t>
            </a:r>
            <a:r>
              <a:rPr lang="en-US" dirty="0" smtClean="0">
                <a:ea typeface="ＭＳ Ｐゴシック" charset="0"/>
                <a:cs typeface="+mn-cs"/>
              </a:rPr>
              <a:t> e 5 </a:t>
            </a:r>
            <a:r>
              <a:rPr lang="en-US" dirty="0" err="1" smtClean="0">
                <a:ea typeface="ＭＳ Ｐゴシック" charset="0"/>
                <a:cs typeface="+mn-cs"/>
              </a:rPr>
              <a:t>negativi</a:t>
            </a:r>
            <a:endParaRPr lang="en-US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EE6DBB-D475-47AB-B180-E803FC08C2D4}" type="slidenum">
              <a:rPr lang="en-GB" altLang="en-US" sz="1300" b="0"/>
              <a:pPr eaLnBrk="1" hangingPunct="1"/>
              <a:t>12</a:t>
            </a:fld>
            <a:endParaRPr lang="en-GB" altLang="en-US" sz="1300" b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La riduzione in entropia attesa partizionando sui valori dell’ attributo A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AF37D9-197B-4045-9AC8-CA5A5378E1BB}" type="slidenum">
              <a:rPr lang="en-GB" altLang="en-US" sz="1300" b="0"/>
              <a:pPr eaLnBrk="1" hangingPunct="1"/>
              <a:t>13</a:t>
            </a:fld>
            <a:endParaRPr lang="en-GB" altLang="en-US" sz="13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0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FF2F42-DB56-4DE6-8E5D-F857471B3C44}" type="slidenum">
              <a:rPr lang="en-GB" altLang="en-US" sz="1300" b="0"/>
              <a:pPr eaLnBrk="1" hangingPunct="1"/>
              <a:t>14</a:t>
            </a:fld>
            <a:endParaRPr lang="en-GB" altLang="en-US" sz="1300" b="0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70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65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5.emf"/><Relationship Id="rId50" Type="http://schemas.openxmlformats.org/officeDocument/2006/relationships/customXml" Target="../ink/ink24.xml"/><Relationship Id="rId55" Type="http://schemas.openxmlformats.org/officeDocument/2006/relationships/image" Target="../media/image39.emf"/><Relationship Id="rId63" Type="http://schemas.openxmlformats.org/officeDocument/2006/relationships/image" Target="../media/image43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6.emf"/><Relationship Id="rId41" Type="http://schemas.openxmlformats.org/officeDocument/2006/relationships/image" Target="../media/image32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36.xml"/><Relationship Id="rId6" Type="http://schemas.openxmlformats.org/officeDocument/2006/relationships/customXml" Target="../ink/ink2.xml"/><Relationship Id="rId11" Type="http://schemas.openxmlformats.org/officeDocument/2006/relationships/image" Target="../media/image17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0.emf"/><Relationship Id="rId40" Type="http://schemas.openxmlformats.org/officeDocument/2006/relationships/customXml" Target="../ink/ink19.xml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customXml" Target="../ink/ink28.xml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6.emf"/><Relationship Id="rId57" Type="http://schemas.openxmlformats.org/officeDocument/2006/relationships/image" Target="../media/image40.emf"/><Relationship Id="rId61" Type="http://schemas.openxmlformats.org/officeDocument/2006/relationships/image" Target="../media/image42.emf"/><Relationship Id="rId10" Type="http://schemas.openxmlformats.org/officeDocument/2006/relationships/customXml" Target="../ink/ink4.xml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16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5.emf"/><Relationship Id="rId30" Type="http://schemas.openxmlformats.org/officeDocument/2006/relationships/customXml" Target="../ink/ink14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37.emf"/><Relationship Id="rId3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othesi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mode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en.wikipedia.org/wiki/Paramete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t56Nid85Thg" TargetMode="External"/><Relationship Id="rId2" Type="http://schemas.openxmlformats.org/officeDocument/2006/relationships/hyperlink" Target="https://www.youtube.com/watch?v=eKD5gxPPeY0&amp;list=PLBv09BD7ez_4temBw7vLA19p3tdQH6FYO&amp;index=1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khanacademy.org/math/multivariable-calculus/applications-of-multivariable-derivatives/lagrange-multipliers-and-constrained-optimization/v/constrained-optimization-introduction" TargetMode="External"/><Relationship Id="rId5" Type="http://schemas.openxmlformats.org/officeDocument/2006/relationships/hyperlink" Target="https://www.stat.berkeley.edu/~breiman/RandomForests/" TargetMode="External"/><Relationship Id="rId4" Type="http://schemas.openxmlformats.org/officeDocument/2006/relationships/hyperlink" Target="https://www.youtube.com/watch?v=y6SpA2Wuyt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14600" y="3543300"/>
            <a:ext cx="60198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FF66"/>
                </a:solidFill>
              </a:rPr>
              <a:t>Machine Learning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 smtClean="0">
                <a:solidFill>
                  <a:srgbClr val="FFFF66"/>
                </a:solidFill>
              </a:rPr>
              <a:t>ZG565</a:t>
            </a:r>
            <a:endParaRPr lang="en-US" sz="40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628900" y="4876800"/>
            <a:ext cx="57912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400" dirty="0">
                <a:solidFill>
                  <a:schemeClr val="bg1"/>
                </a:solidFill>
                <a:cs typeface="Courier New" pitchFamily="49" charset="0"/>
              </a:rPr>
              <a:t>Dr. </a:t>
            </a:r>
            <a:r>
              <a:rPr lang="en-US" sz="2400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Courier New" pitchFamily="49" charset="0"/>
              </a:rPr>
              <a:t>Sugata</a:t>
            </a:r>
            <a:r>
              <a:rPr lang="en-US" sz="2400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Courier New" pitchFamily="49" charset="0"/>
              </a:rPr>
              <a:t>Ghosal</a:t>
            </a:r>
            <a:endParaRPr lang="en-US" sz="2400" dirty="0">
              <a:solidFill>
                <a:schemeClr val="bg1"/>
              </a:solidFill>
              <a:cs typeface="Courier New" pitchFamily="49" charset="0"/>
            </a:endParaRP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400" dirty="0">
                <a:solidFill>
                  <a:schemeClr val="bg1"/>
                </a:solidFill>
                <a:cs typeface="Courier New" pitchFamily="49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cs typeface="Courier New" pitchFamily="49" charset="0"/>
              </a:rPr>
              <a:t>ugata.ghosal@pilani.bits-pilani.ac.in</a:t>
            </a:r>
            <a:endParaRPr lang="en-US" sz="2400" dirty="0">
              <a:solidFill>
                <a:schemeClr val="bg1"/>
              </a:solidFill>
              <a:cs typeface="Courier New" pitchFamily="49" charset="0"/>
            </a:endParaRP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endParaRPr lang="en-US" sz="2400" dirty="0" smtClean="0">
              <a:solidFill>
                <a:schemeClr val="bg1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tabLst>
                <a:tab pos="987425" algn="l"/>
              </a:tabLst>
              <a:defRPr/>
            </a:pPr>
            <a:r>
              <a:rPr lang="en-US" b="1" dirty="0"/>
              <a:t>Entropy in general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71600"/>
            <a:ext cx="8596312" cy="495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800" dirty="0" smtClean="0">
                <a:sym typeface="Symbol" panose="05050102010706020507" pitchFamily="18" charset="2"/>
              </a:rPr>
              <a:t>Entropy measures the amount of information in a random variable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i="1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3300" i="1" dirty="0" smtClean="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+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+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/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= {+,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}</a:t>
            </a:r>
            <a:endParaRPr lang="en-US" altLang="en-US" sz="3300" baseline="-250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</a:rPr>
              <a:t>	</a:t>
            </a: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Arial" panose="020B0604020202020204" pitchFamily="34" charset="0"/>
              </a:rPr>
              <a:t>	</a:t>
            </a:r>
            <a:r>
              <a:rPr lang="en-US" altLang="en-US" sz="3300" dirty="0" smtClean="0"/>
              <a:t>for binary classification [two-valued random variable]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/>
              <a:t>		           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                 c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 </a:t>
            </a:r>
            <a:endParaRPr lang="en-US" altLang="en-US" sz="33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/>
              <a:t>	 </a:t>
            </a:r>
            <a:r>
              <a:rPr lang="en-US" altLang="en-US" sz="3300" i="1" dirty="0" smtClean="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3300" dirty="0" smtClean="0">
                <a:latin typeface="Times" panose="02020603050405020304" pitchFamily="18" charset="0"/>
              </a:rPr>
              <a:t>–</a:t>
            </a:r>
            <a:r>
              <a:rPr lang="en-US" altLang="en-US" sz="3300" dirty="0" smtClean="0"/>
              <a:t> </a:t>
            </a:r>
            <a:r>
              <a:rPr lang="en-US" altLang="en-US" sz="3300" dirty="0" smtClean="0">
                <a:sym typeface="Symbol" panose="05050102010706020507" pitchFamily="18" charset="2"/>
              </a:rPr>
              <a:t> 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3300" dirty="0" smtClean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3300" dirty="0" smtClean="0"/>
              <a:t> </a:t>
            </a:r>
            <a:r>
              <a:rPr lang="en-US" altLang="en-US" sz="3300" dirty="0" smtClean="0">
                <a:sym typeface="Symbol" panose="05050102010706020507" pitchFamily="18" charset="2"/>
              </a:rPr>
              <a:t>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3300" baseline="-25000" dirty="0" smtClean="0">
                <a:latin typeface="Arial" panose="020B0604020202020204" pitchFamily="34" charset="0"/>
              </a:rPr>
              <a:t>2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1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/</a:t>
            </a:r>
            <a:r>
              <a:rPr lang="en-US" altLang="en-US" sz="33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300" i="1" baseline="-25000" dirty="0" smtClean="0">
                <a:latin typeface="Times New Roman" panose="02020603050405020304" pitchFamily="18" charset="0"/>
              </a:rPr>
              <a:t>i        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X 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= {</a:t>
            </a:r>
            <a:r>
              <a:rPr lang="en-US" altLang="en-US" sz="33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3300" i="1" dirty="0" smtClean="0">
                <a:latin typeface="Times New Roman" panose="02020603050405020304" pitchFamily="18" charset="0"/>
              </a:rPr>
              <a:t>, …, c</a:t>
            </a:r>
            <a:r>
              <a:rPr lang="en-US" altLang="en-US" sz="3300" dirty="0" smtClean="0">
                <a:latin typeface="Times New Roman" panose="02020603050405020304" pitchFamily="18" charset="0"/>
              </a:rPr>
              <a:t>}</a:t>
            </a:r>
            <a:endParaRPr lang="en-US" altLang="en-US" sz="33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Times New Roman" panose="02020603050405020304" pitchFamily="18" charset="0"/>
              </a:rPr>
              <a:t>		       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=1	              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 smtClean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300" dirty="0">
                <a:latin typeface="Times New Roman" panose="02020603050405020304" pitchFamily="18" charset="0"/>
              </a:rPr>
              <a:t>	</a:t>
            </a:r>
            <a:r>
              <a:rPr lang="en-US" altLang="en-US" sz="3300" dirty="0" smtClean="0"/>
              <a:t>for classification in </a:t>
            </a:r>
            <a:r>
              <a:rPr lang="en-US" altLang="en-US" sz="3300" i="1" dirty="0" smtClean="0"/>
              <a:t>c </a:t>
            </a:r>
            <a:r>
              <a:rPr lang="en-US" altLang="en-US" sz="3300" dirty="0" smtClean="0"/>
              <a:t>classes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endParaRPr lang="en-US" altLang="en-US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Entropy in binary classification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4535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Entropy measures the </a:t>
            </a:r>
            <a:r>
              <a:rPr lang="en-US" altLang="en-US" i="1" dirty="0" smtClean="0"/>
              <a:t>impurity </a:t>
            </a:r>
            <a:r>
              <a:rPr lang="en-US" altLang="en-US" dirty="0" smtClean="0"/>
              <a:t>of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 collection of examples. It depends from the distribution of the random variable </a:t>
            </a:r>
            <a:r>
              <a:rPr lang="en-US" altLang="en-US" i="1" dirty="0" smtClean="0"/>
              <a:t>p.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/>
              <a:t> is a collection of training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dirty="0" smtClean="0">
                <a:latin typeface="Arial" panose="020B0604020202020204" pitchFamily="34" charset="0"/>
              </a:rPr>
              <a:t>+</a:t>
            </a:r>
            <a:r>
              <a:rPr lang="en-US" altLang="en-US" dirty="0" smtClean="0"/>
              <a:t> the proportion of positive examples in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dirty="0" smtClean="0"/>
              <a:t> the proportion of negative examples in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endParaRPr lang="en-US" altLang="en-US" sz="18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2200" i="1" dirty="0" smtClean="0">
                <a:latin typeface="Times" panose="02020603050405020304" pitchFamily="18" charset="0"/>
              </a:rPr>
              <a:t>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</a:t>
            </a:r>
            <a:r>
              <a:rPr lang="en-US" altLang="en-US" sz="2200" i="1" dirty="0" smtClean="0">
                <a:latin typeface="Times" panose="02020603050405020304" pitchFamily="18" charset="0"/>
              </a:rPr>
              <a:t>S</a:t>
            </a:r>
            <a:r>
              <a:rPr lang="en-US" altLang="en-US" sz="2200" dirty="0" smtClean="0">
                <a:latin typeface="Times" panose="02020603050405020304" pitchFamily="18" charset="0"/>
              </a:rPr>
              <a:t>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 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+</a:t>
            </a:r>
            <a:r>
              <a:rPr lang="en-US" altLang="en-US" sz="2200" dirty="0" smtClean="0">
                <a:latin typeface="Times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+ </a:t>
            </a:r>
            <a:r>
              <a:rPr lang="en-US" altLang="en-US" sz="2200" dirty="0" smtClean="0">
                <a:latin typeface="Times" panose="02020603050405020304" pitchFamily="18" charset="0"/>
              </a:rPr>
              <a:t>–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p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200" dirty="0" smtClean="0">
                <a:latin typeface="Times" panose="02020603050405020304" pitchFamily="18" charset="0"/>
              </a:rPr>
              <a:t>[0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0 = 0]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([14+, 0–])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14/14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(14/14)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 0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(0) = 0</a:t>
            </a:r>
            <a:endParaRPr lang="en-US" altLang="en-US" sz="2200" i="1" dirty="0" smtClean="0">
              <a:latin typeface="Times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([9+, 5–])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9/14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(9/14)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 5/14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(5/14) = 0.94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i="1" dirty="0" smtClean="0">
                <a:latin typeface="Times" panose="02020603050405020304" pitchFamily="18" charset="0"/>
              </a:rPr>
              <a:t>	Entropy </a:t>
            </a:r>
            <a:r>
              <a:rPr lang="en-US" altLang="en-US" sz="2200" dirty="0" smtClean="0">
                <a:latin typeface="Times" panose="02020603050405020304" pitchFamily="18" charset="0"/>
              </a:rPr>
              <a:t>([7+, 7–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])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Times" panose="02020603050405020304" pitchFamily="18" charset="0"/>
              </a:rPr>
              <a:t>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200" dirty="0" smtClean="0">
                <a:latin typeface="Times" panose="02020603050405020304" pitchFamily="18" charset="0"/>
              </a:rPr>
              <a:t>7/14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 (7/14)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7/14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(7/14) =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" panose="02020603050405020304" pitchFamily="18" charset="0"/>
              </a:rPr>
              <a:t>				= 1/2 +</a:t>
            </a:r>
            <a:r>
              <a:rPr lang="en-US" altLang="en-US" sz="22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1/2 = 1	         	            	[</a:t>
            </a:r>
            <a:r>
              <a:rPr lang="en-US" altLang="en-US" sz="2200" i="1" dirty="0" smtClean="0">
                <a:latin typeface="Times" panose="02020603050405020304" pitchFamily="18" charset="0"/>
              </a:rPr>
              <a:t>log</a:t>
            </a:r>
            <a:r>
              <a:rPr lang="en-US" altLang="en-US" sz="2200" baseline="-25000" dirty="0" smtClean="0">
                <a:latin typeface="Times" panose="02020603050405020304" pitchFamily="18" charset="0"/>
              </a:rPr>
              <a:t>2</a:t>
            </a:r>
            <a:r>
              <a:rPr lang="en-US" altLang="en-US" sz="2200" dirty="0" smtClean="0">
                <a:latin typeface="Times" panose="02020603050405020304" pitchFamily="18" charset="0"/>
              </a:rPr>
              <a:t>1/2 = –</a:t>
            </a:r>
            <a:r>
              <a:rPr lang="en-US" altLang="en-US" sz="2200" baseline="-25000" dirty="0" smtClean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Times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	</a:t>
            </a:r>
            <a:r>
              <a:rPr lang="en-US" altLang="en-US" sz="2000" dirty="0" smtClean="0"/>
              <a:t>Note: the log of a number &lt; 1 is negative</a:t>
            </a:r>
            <a:r>
              <a:rPr lang="en-US" altLang="en-US" sz="2000" dirty="0" smtClean="0">
                <a:latin typeface="Arial" panose="020B0604020202020204" pitchFamily="34" charset="0"/>
              </a:rPr>
              <a:t>,  0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1, 0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000" dirty="0" smtClean="0">
                <a:latin typeface="Arial" panose="020B0604020202020204" pitchFamily="34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https://www.easycalculation.com/log-base2-calculator.php</a:t>
            </a:r>
            <a:endParaRPr lang="en-US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0101"/>
            <a:ext cx="8956675" cy="7699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Information gain as entropy reduction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38313"/>
            <a:ext cx="8208962" cy="43545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i="1" dirty="0" smtClean="0"/>
              <a:t>Information gain</a:t>
            </a:r>
            <a:r>
              <a:rPr lang="en-US" altLang="en-US" dirty="0" smtClean="0"/>
              <a:t> is the </a:t>
            </a:r>
            <a:r>
              <a:rPr lang="en-US" altLang="en-US" i="1" dirty="0" smtClean="0"/>
              <a:t>expected</a:t>
            </a:r>
            <a:r>
              <a:rPr lang="en-US" altLang="en-US" dirty="0" smtClean="0"/>
              <a:t> reduction in entropy caused by partitioning the examples on an attribute.</a:t>
            </a:r>
          </a:p>
          <a:p>
            <a:pPr eaLnBrk="1" hangingPunct="1"/>
            <a:r>
              <a:rPr lang="en-US" altLang="en-US" dirty="0" smtClean="0"/>
              <a:t>The higher the information gain the more effective the attribute in classifying training data.	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 dirty="0" smtClean="0"/>
              <a:t>Expected reduction in entropy knowing </a:t>
            </a:r>
            <a:r>
              <a:rPr lang="en-US" altLang="en-US" i="1" dirty="0" smtClean="0"/>
              <a:t>A   </a:t>
            </a:r>
            <a:r>
              <a:rPr lang="en-US" altLang="en-US" dirty="0" smtClean="0"/>
              <a:t>   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	Gain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latin typeface="Times New Roman" panose="02020603050405020304" pitchFamily="18" charset="0"/>
              </a:rPr>
              <a:t>) 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−  </a:t>
            </a:r>
            <a:r>
              <a:rPr lang="en-US" altLang="en-US" sz="4000" dirty="0" smtClean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Entr</a:t>
            </a:r>
            <a:r>
              <a:rPr lang="en-US" altLang="en-US" i="1" dirty="0" smtClean="0">
                <a:latin typeface="Times New Roman" panose="02020603050405020304" pitchFamily="18" charset="0"/>
              </a:rPr>
              <a:t>opy</a:t>
            </a:r>
            <a:r>
              <a:rPr lang="en-US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en-US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i="1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dirty="0" smtClean="0"/>
              <a:t> </a:t>
            </a:r>
            <a:endParaRPr lang="en-US" altLang="en-US" sz="28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				            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v </a:t>
            </a:r>
            <a:r>
              <a:rPr lang="en-US" altLang="en-US" sz="1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 	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	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21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1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100" dirty="0" smtClean="0"/>
              <a:t>possible values for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100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1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100" i="1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100" dirty="0" smtClean="0"/>
              <a:t>subset of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S </a:t>
            </a:r>
            <a:r>
              <a:rPr lang="en-US" altLang="en-US" sz="2100" dirty="0" smtClean="0"/>
              <a:t>for which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100" dirty="0" smtClean="0"/>
              <a:t>has value</a:t>
            </a:r>
            <a:r>
              <a:rPr lang="en-US" altLang="en-US" sz="2100" i="1" dirty="0" smtClean="0"/>
              <a:t> </a:t>
            </a:r>
            <a:r>
              <a:rPr lang="en-US" altLang="en-US" sz="2100" i="1" dirty="0" smtClean="0"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52229" name="Group 8"/>
          <p:cNvGrpSpPr>
            <a:grpSpLocks/>
          </p:cNvGrpSpPr>
          <p:nvPr/>
        </p:nvGrpSpPr>
        <p:grpSpPr bwMode="auto">
          <a:xfrm>
            <a:off x="5405438" y="3943350"/>
            <a:ext cx="598488" cy="1068388"/>
            <a:chOff x="3501" y="2436"/>
            <a:chExt cx="377" cy="673"/>
          </a:xfrm>
        </p:grpSpPr>
        <p:sp>
          <p:nvSpPr>
            <p:cNvPr id="314373" name="Text Box 5"/>
            <p:cNvSpPr txBox="1">
              <a:spLocks noChangeArrowheads="1"/>
            </p:cNvSpPr>
            <p:nvPr/>
          </p:nvSpPr>
          <p:spPr bwMode="auto">
            <a:xfrm>
              <a:off x="3501" y="2436"/>
              <a:ext cx="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 dirty="0" err="1">
                  <a:latin typeface="Times New Roman" charset="0"/>
                  <a:ea typeface="ＭＳ Ｐゴシック" charset="0"/>
                </a:rPr>
                <a:t>Sv</a:t>
              </a: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3523" y="2818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 dirty="0">
                  <a:latin typeface="Times New Roman" charset="0"/>
                  <a:ea typeface="ＭＳ Ｐゴシック" charset="0"/>
                </a:rPr>
                <a:t>S</a:t>
              </a:r>
              <a:r>
                <a:rPr lang="en-US" b="0" dirty="0">
                  <a:latin typeface="Times New Roman" charset="0"/>
                  <a:ea typeface="ＭＳ Ｐゴシック" charset="0"/>
                </a:rPr>
                <a:t>|</a:t>
              </a: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3501" y="272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2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98463"/>
            <a:ext cx="8637588" cy="83026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4780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1066800" y="1524000"/>
            <a:ext cx="69342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381000"/>
            <a:ext cx="6120680" cy="85010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Example: Information gain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2020887"/>
            <a:ext cx="8991600" cy="45323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Let</a:t>
            </a:r>
          </a:p>
          <a:p>
            <a:pPr lvl="1" eaLnBrk="1" hangingPunct="1"/>
            <a:r>
              <a:rPr lang="en-US" altLang="en-US" sz="2400" i="1" dirty="0" smtClean="0">
                <a:latin typeface="Times New Roman" panose="02020603050405020304" pitchFamily="18" charset="0"/>
              </a:rPr>
              <a:t>Values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= {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[9+, 5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lvl="1" eaLnBrk="1" hangingPunct="1"/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[6+, 2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lvl="1" eaLnBrk="1" hangingPunct="1"/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= [3+, 3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−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panose="020B0604020202020204" pitchFamily="34" charset="0"/>
              </a:rPr>
              <a:t>Information gain due to knowing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dirty="0" smtClean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Gain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Wind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=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 −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8/14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Weak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 −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6/14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Entropy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Strong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</a:rPr>
              <a:t>0.94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en-US" sz="2400" i="1" dirty="0">
                <a:latin typeface="Times New Roman" panose="02020603050405020304" pitchFamily="18" charset="0"/>
              </a:rPr>
              <a:t>8/14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i="1" dirty="0">
                <a:latin typeface="Times New Roman" panose="02020603050405020304" pitchFamily="18" charset="0"/>
              </a:rPr>
              <a:t> 0.811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en-US" sz="2400" i="1" dirty="0">
                <a:latin typeface="Times New Roman" panose="02020603050405020304" pitchFamily="18" charset="0"/>
              </a:rPr>
              <a:t>6/14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i="1" dirty="0">
                <a:latin typeface="Times New Roman" panose="02020603050405020304" pitchFamily="18" charset="0"/>
              </a:rPr>
              <a:t> 1.00  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			  =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0.048 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419600" cy="313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98463"/>
            <a:ext cx="8637588" cy="83026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4780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1066800" y="1524000"/>
            <a:ext cx="69342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03960" y="2616480"/>
              <a:ext cx="92016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120" y="2552760"/>
                <a:ext cx="951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776960" y="3866400"/>
              <a:ext cx="920160" cy="54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1120" y="3803040"/>
                <a:ext cx="951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803960" y="5429160"/>
              <a:ext cx="96480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8120" y="5365800"/>
                <a:ext cx="996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1857600" y="5768640"/>
              <a:ext cx="866520" cy="6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1760" y="5704920"/>
                <a:ext cx="898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7224120" y="2571840"/>
              <a:ext cx="348840" cy="27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8280" y="2508120"/>
                <a:ext cx="380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7197480" y="3813120"/>
              <a:ext cx="375480" cy="62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1640" y="3749400"/>
                <a:ext cx="407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7161840" y="5491800"/>
              <a:ext cx="446760" cy="3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6000" y="5428080"/>
                <a:ext cx="478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7188480" y="5830920"/>
              <a:ext cx="312840" cy="27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2640" y="5767560"/>
                <a:ext cx="344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5857920" y="2598480"/>
              <a:ext cx="572040" cy="27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2080" y="2535120"/>
                <a:ext cx="603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5982840" y="2000160"/>
              <a:ext cx="42912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7000" y="1936800"/>
                <a:ext cx="460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929560" y="2910960"/>
              <a:ext cx="536040" cy="36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3720" y="2847600"/>
                <a:ext cx="567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/>
              <p14:cNvContentPartPr/>
              <p14:nvPr/>
            </p14:nvContentPartPr>
            <p14:xfrm>
              <a:off x="5902560" y="3178800"/>
              <a:ext cx="616680" cy="98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6720" y="3115440"/>
                <a:ext cx="648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/>
              <p14:cNvContentPartPr/>
              <p14:nvPr/>
            </p14:nvContentPartPr>
            <p14:xfrm>
              <a:off x="5875920" y="4232520"/>
              <a:ext cx="518400" cy="18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0080" y="4169160"/>
                <a:ext cx="550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/>
              <p14:cNvContentPartPr/>
              <p14:nvPr/>
            </p14:nvContentPartPr>
            <p14:xfrm>
              <a:off x="5929560" y="4527360"/>
              <a:ext cx="536040" cy="18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3720" y="4464000"/>
                <a:ext cx="567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/>
              <p14:cNvContentPartPr/>
              <p14:nvPr/>
            </p14:nvContentPartPr>
            <p14:xfrm>
              <a:off x="5974200" y="4822200"/>
              <a:ext cx="473400" cy="62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58360" y="4758480"/>
                <a:ext cx="505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/>
              <p14:cNvContentPartPr/>
              <p14:nvPr/>
            </p14:nvContentPartPr>
            <p14:xfrm>
              <a:off x="5956200" y="5786280"/>
              <a:ext cx="464760" cy="27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0360" y="5722920"/>
                <a:ext cx="496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/>
              <p14:cNvContentPartPr/>
              <p14:nvPr/>
            </p14:nvContentPartPr>
            <p14:xfrm>
              <a:off x="4723920" y="3187800"/>
              <a:ext cx="741600" cy="81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8080" y="3124440"/>
                <a:ext cx="773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4688280" y="3527280"/>
              <a:ext cx="875520" cy="450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2440" y="3463560"/>
                <a:ext cx="907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4643640" y="3875400"/>
              <a:ext cx="830880" cy="18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27800" y="3812040"/>
                <a:ext cx="862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/>
              <p14:cNvContentPartPr/>
              <p14:nvPr/>
            </p14:nvContentPartPr>
            <p14:xfrm>
              <a:off x="4670280" y="4491720"/>
              <a:ext cx="795240" cy="107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54440" y="4428000"/>
                <a:ext cx="826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/>
              <p14:cNvContentPartPr/>
              <p14:nvPr/>
            </p14:nvContentPartPr>
            <p14:xfrm>
              <a:off x="4661280" y="4875480"/>
              <a:ext cx="830880" cy="36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45440" y="4812120"/>
                <a:ext cx="862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/>
              <p14:cNvContentPartPr/>
              <p14:nvPr/>
            </p14:nvContentPartPr>
            <p14:xfrm>
              <a:off x="4705920" y="5152320"/>
              <a:ext cx="902520" cy="54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90080" y="5088960"/>
                <a:ext cx="934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/>
              <p14:cNvContentPartPr/>
              <p14:nvPr/>
            </p14:nvContentPartPr>
            <p14:xfrm>
              <a:off x="4705920" y="5777640"/>
              <a:ext cx="786240" cy="6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90080" y="5713920"/>
                <a:ext cx="817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/>
              <p14:cNvContentPartPr/>
              <p14:nvPr/>
            </p14:nvContentPartPr>
            <p14:xfrm>
              <a:off x="3393360" y="4795200"/>
              <a:ext cx="491400" cy="36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77520" y="4731840"/>
                <a:ext cx="523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/>
              <p14:cNvContentPartPr/>
              <p14:nvPr/>
            </p14:nvContentPartPr>
            <p14:xfrm>
              <a:off x="3438000" y="5090040"/>
              <a:ext cx="678960" cy="27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22160" y="5026320"/>
                <a:ext cx="710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/>
              <p14:cNvContentPartPr/>
              <p14:nvPr/>
            </p14:nvContentPartPr>
            <p14:xfrm>
              <a:off x="3473640" y="5429160"/>
              <a:ext cx="447120" cy="36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57800" y="5365800"/>
                <a:ext cx="478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/>
              <p14:cNvContentPartPr/>
              <p14:nvPr/>
            </p14:nvContentPartPr>
            <p14:xfrm>
              <a:off x="3393360" y="4196880"/>
              <a:ext cx="500400" cy="18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77520" y="4133520"/>
                <a:ext cx="532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Ink 28"/>
              <p14:cNvContentPartPr/>
              <p14:nvPr/>
            </p14:nvContentPartPr>
            <p14:xfrm>
              <a:off x="3366720" y="2910960"/>
              <a:ext cx="554040" cy="18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50880" y="2847600"/>
                <a:ext cx="585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Ink 29"/>
              <p14:cNvContentPartPr/>
              <p14:nvPr/>
            </p14:nvContentPartPr>
            <p14:xfrm>
              <a:off x="3375720" y="6107760"/>
              <a:ext cx="562680" cy="18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9520" y="6044400"/>
                <a:ext cx="594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" name="Ink 30"/>
              <p14:cNvContentPartPr/>
              <p14:nvPr/>
            </p14:nvContentPartPr>
            <p14:xfrm>
              <a:off x="2062800" y="3053880"/>
              <a:ext cx="5384880" cy="3215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53440" y="3044520"/>
                <a:ext cx="540360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788" y="1458555"/>
            <a:ext cx="8509000" cy="49561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Which attribute is the best classifier?</a:t>
            </a:r>
          </a:p>
        </p:txBody>
      </p:sp>
    </p:spTree>
    <p:extLst>
      <p:ext uri="{BB962C8B-B14F-4D97-AF65-F5344CB8AC3E}">
        <p14:creationId xmlns:p14="http://schemas.microsoft.com/office/powerpoint/2010/main" val="3574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9" y="693762"/>
            <a:ext cx="8637588" cy="7080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First step: which attribute to test at the root?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Which attribute should be tested at the root?</a:t>
            </a:r>
            <a:endParaRPr lang="en-US" i="1" smtClean="0">
              <a:latin typeface="Times New Roman" charset="0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  <a:r>
              <a:rPr lang="en-US" smtClean="0">
                <a:latin typeface="Times New Roman" charset="0"/>
                <a:ea typeface="+mn-ea"/>
              </a:rPr>
              <a:t>) = 0.246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  <a:r>
              <a:rPr lang="en-US" smtClean="0">
                <a:latin typeface="Times New Roman" charset="0"/>
                <a:ea typeface="+mn-ea"/>
              </a:rPr>
              <a:t>) = 0.151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Wind</a:t>
            </a:r>
            <a:r>
              <a:rPr lang="en-US" smtClean="0">
                <a:latin typeface="Times New Roman" charset="0"/>
                <a:ea typeface="+mn-ea"/>
              </a:rPr>
              <a:t>) = 0.084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Temperature</a:t>
            </a:r>
            <a:r>
              <a:rPr lang="en-US" smtClean="0">
                <a:latin typeface="Times New Roman" charset="0"/>
                <a:ea typeface="+mn-ea"/>
              </a:rPr>
              <a:t>) = 0.029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  <a:cs typeface="+mn-cs"/>
              </a:rPr>
              <a:t>Outlook</a:t>
            </a:r>
            <a:r>
              <a:rPr lang="en-US" smtClean="0">
                <a:ea typeface="+mn-ea"/>
                <a:cs typeface="+mn-cs"/>
              </a:rPr>
              <a:t> provides the best prediction for the target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Lets grow the tree: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add to the tree a successor for each possible value of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partition the training samples according to the value of </a:t>
            </a:r>
            <a:r>
              <a:rPr lang="en-US" i="1" smtClean="0">
                <a:latin typeface="Times New Roman" charset="0"/>
                <a:ea typeface="+mn-ea"/>
              </a:rPr>
              <a:t>Outlook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i="1" smtClean="0">
              <a:latin typeface="Times New Roman" charset="0"/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mtClean="0"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defRPr/>
            </a:pPr>
            <a:r>
              <a:rPr lang="en-US" sz="3200" b="1" dirty="0"/>
              <a:t>After first step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1" r="-12081"/>
          <a:stretch>
            <a:fillRect/>
          </a:stretch>
        </p:blipFill>
        <p:spPr>
          <a:xfrm>
            <a:off x="0" y="1905000"/>
            <a:ext cx="8208962" cy="42830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19600" cy="313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Second step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Working on </a:t>
            </a:r>
            <a:r>
              <a:rPr lang="en-US" i="1" smtClean="0">
                <a:latin typeface="Times New Roman" charset="0"/>
                <a:ea typeface="+mn-ea"/>
                <a:cs typeface="+mn-cs"/>
              </a:rPr>
              <a:t>Outlook=Sunny</a:t>
            </a:r>
            <a:r>
              <a:rPr lang="en-US" smtClean="0">
                <a:ea typeface="+mn-ea"/>
                <a:cs typeface="+mn-cs"/>
              </a:rPr>
              <a:t> node: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3/5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= 0.970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Wind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1.0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3.5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0.918 = 0 .019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i="1" smtClean="0">
                <a:latin typeface="Times New Roman" charset="0"/>
                <a:ea typeface="+mn-ea"/>
              </a:rPr>
              <a:t>Gain</a:t>
            </a:r>
            <a:r>
              <a:rPr lang="en-US" smtClean="0">
                <a:latin typeface="Times New Roman" charset="0"/>
                <a:ea typeface="+mn-ea"/>
              </a:rPr>
              <a:t>(</a:t>
            </a:r>
            <a:r>
              <a:rPr lang="en-US" i="1" smtClean="0">
                <a:latin typeface="Times New Roman" charset="0"/>
                <a:ea typeface="+mn-ea"/>
              </a:rPr>
              <a:t>S</a:t>
            </a:r>
            <a:r>
              <a:rPr lang="en-US" i="1" baseline="-25000" smtClean="0">
                <a:latin typeface="Times New Roman" charset="0"/>
                <a:ea typeface="+mn-ea"/>
              </a:rPr>
              <a:t>Sunny</a:t>
            </a:r>
            <a:r>
              <a:rPr lang="en-US" smtClean="0">
                <a:latin typeface="Times New Roman" charset="0"/>
                <a:ea typeface="+mn-ea"/>
              </a:rPr>
              <a:t>, </a:t>
            </a:r>
            <a:r>
              <a:rPr lang="en-US" i="1" smtClean="0">
                <a:latin typeface="Times New Roman" charset="0"/>
                <a:ea typeface="+mn-ea"/>
              </a:rPr>
              <a:t>Temp.</a:t>
            </a:r>
            <a:r>
              <a:rPr lang="en-US" smtClean="0">
                <a:latin typeface="Times New Roman" charset="0"/>
                <a:ea typeface="+mn-ea"/>
              </a:rPr>
              <a:t>) = 0.970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2/5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1.0 </a:t>
            </a:r>
            <a:r>
              <a:rPr lang="en-US" smtClean="0">
                <a:latin typeface="Arial" charset="0"/>
                <a:ea typeface="+mn-ea"/>
                <a:sym typeface="Symbol" charset="0"/>
              </a:rPr>
              <a:t> </a:t>
            </a:r>
            <a:r>
              <a:rPr lang="en-US" smtClean="0">
                <a:latin typeface="Times New Roman" charset="0"/>
                <a:ea typeface="+mn-ea"/>
              </a:rPr>
              <a:t>1/5 </a:t>
            </a:r>
            <a:r>
              <a:rPr lang="en-US" smtClean="0">
                <a:latin typeface="Times New Roman" charset="0"/>
                <a:ea typeface="+mn-ea"/>
                <a:sym typeface="Symbol" charset="0"/>
              </a:rPr>
              <a:t></a:t>
            </a:r>
            <a:r>
              <a:rPr lang="en-US" smtClean="0">
                <a:latin typeface="Times New Roman" charset="0"/>
                <a:ea typeface="+mn-ea"/>
              </a:rPr>
              <a:t> 0.0 = 0.570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i="1" smtClean="0">
                <a:latin typeface="Times New Roman" charset="0"/>
                <a:ea typeface="+mn-ea"/>
                <a:cs typeface="+mn-cs"/>
              </a:rPr>
              <a:t>Humidity</a:t>
            </a:r>
            <a:r>
              <a:rPr lang="en-US" smtClean="0">
                <a:ea typeface="+mn-ea"/>
                <a:cs typeface="+mn-cs"/>
              </a:rPr>
              <a:t> provides the best prediction for the target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Lets grow the tree: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add to the tree a successor for each possible value of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</a:rPr>
              <a:t>partition the training samples according to the value of </a:t>
            </a:r>
            <a:r>
              <a:rPr lang="en-US" i="1" smtClean="0">
                <a:latin typeface="Times New Roman" charset="0"/>
                <a:ea typeface="+mn-ea"/>
              </a:rPr>
              <a:t>Humidity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latin typeface="Times New Roman" charset="0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5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2900" y="4294200"/>
            <a:ext cx="8648700" cy="2209800"/>
          </a:xfrm>
        </p:spPr>
        <p:txBody>
          <a:bodyPr rtlCol="0">
            <a:normAutofit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Lecture No. – 7</a:t>
            </a:r>
            <a:r>
              <a:rPr lang="en-US" sz="3200" dirty="0" smtClean="0">
                <a:latin typeface="+mn-lt"/>
                <a:cs typeface="Courier New" pitchFamily="49" charset="0"/>
              </a:rPr>
              <a:t> | Decision Tree</a:t>
            </a:r>
            <a:endParaRPr lang="en-US" sz="3200" dirty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Date – </a:t>
            </a:r>
            <a:r>
              <a:rPr lang="en-US" sz="3200" dirty="0" smtClean="0">
                <a:latin typeface="+mn-lt"/>
                <a:cs typeface="Courier New" pitchFamily="49" charset="0"/>
              </a:rPr>
              <a:t>01/07/2023</a:t>
            </a:r>
            <a:endParaRPr lang="en-US" sz="3200" dirty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200" dirty="0" smtClean="0">
                <a:latin typeface="+mn-lt"/>
                <a:cs typeface="Courier New" pitchFamily="49" charset="0"/>
              </a:rPr>
              <a:t>Time: </a:t>
            </a:r>
            <a:r>
              <a:rPr lang="en-US" sz="3200" smtClean="0">
                <a:latin typeface="+mn-lt"/>
                <a:cs typeface="Courier New" pitchFamily="49" charset="0"/>
              </a:rPr>
              <a:t>2 PM </a:t>
            </a:r>
            <a:r>
              <a:rPr lang="en-US" sz="3200" dirty="0">
                <a:latin typeface="+mn-lt"/>
                <a:cs typeface="Courier New" pitchFamily="49" charset="0"/>
              </a:rPr>
              <a:t>– </a:t>
            </a:r>
            <a:r>
              <a:rPr lang="en-US" sz="3200" dirty="0">
                <a:latin typeface="+mn-lt"/>
                <a:cs typeface="Courier New" pitchFamily="49" charset="0"/>
              </a:rPr>
              <a:t>4</a:t>
            </a:r>
            <a:r>
              <a:rPr lang="en-US" sz="3200" dirty="0" smtClean="0">
                <a:latin typeface="+mn-lt"/>
                <a:cs typeface="Courier New" pitchFamily="49" charset="0"/>
              </a:rPr>
              <a:t> </a:t>
            </a:r>
            <a:r>
              <a:rPr lang="en-US" sz="3200" dirty="0">
                <a:latin typeface="+mn-lt"/>
                <a:cs typeface="Courier New" pitchFamily="49" charset="0"/>
              </a:rPr>
              <a:t>P</a:t>
            </a:r>
            <a:r>
              <a:rPr lang="en-US" sz="3200" dirty="0" smtClean="0">
                <a:latin typeface="+mn-lt"/>
                <a:cs typeface="Courier New" pitchFamily="49" charset="0"/>
              </a:rPr>
              <a:t>M</a:t>
            </a:r>
            <a:endParaRPr lang="en-US" sz="3200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Second and third steps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3515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6200" y="3886200"/>
            <a:ext cx="2625725" cy="2200275"/>
            <a:chOff x="528" y="2448"/>
            <a:chExt cx="1654" cy="1386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" y="2448"/>
              <a:ext cx="1376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28" y="3504"/>
              <a:ext cx="743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{D1, D2, D8}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No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584" y="3504"/>
              <a:ext cx="59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{D9, D11}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Yes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267200" y="4064000"/>
            <a:ext cx="2635250" cy="2098675"/>
            <a:chOff x="3168" y="2560"/>
            <a:chExt cx="1660" cy="1322"/>
          </a:xfrm>
        </p:grpSpPr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60"/>
              <a:ext cx="1272" cy="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68" y="3552"/>
              <a:ext cx="799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{D4, D5, D10}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Yes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224" y="3552"/>
              <a:ext cx="604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charset="0"/>
                  <a:ea typeface="ＭＳ Ｐゴシック" charset="0"/>
                </a:rPr>
                <a:t>{D6, D14}</a:t>
              </a:r>
            </a:p>
            <a:p>
              <a:pPr>
                <a:defRPr/>
              </a:pPr>
              <a:r>
                <a:rPr lang="en-US" sz="1400" i="1">
                  <a:latin typeface="Times New Roman" charset="0"/>
                  <a:ea typeface="ＭＳ Ｐゴシック" charset="0"/>
                </a:rPr>
                <a:t>        No</a:t>
              </a:r>
              <a:endParaRPr lang="en-US" sz="1800">
                <a:latin typeface="Times New Roman" charset="0"/>
                <a:ea typeface="ＭＳ Ｐゴシック" charset="0"/>
              </a:endParaRPr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30" y="0"/>
            <a:ext cx="4419600" cy="313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4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ID3: algorithm</a:t>
            </a:r>
          </a:p>
        </p:txBody>
      </p:sp>
      <p:sp>
        <p:nvSpPr>
          <p:cNvPr id="423939" name="Rectangle 1027"/>
          <p:cNvSpPr>
            <a:spLocks noGrp="1" noChangeArrowheads="1"/>
          </p:cNvSpPr>
          <p:nvPr>
            <p:ph idx="1"/>
          </p:nvPr>
        </p:nvSpPr>
        <p:spPr>
          <a:xfrm>
            <a:off x="328613" y="1628775"/>
            <a:ext cx="8662987" cy="44275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ID3(</a:t>
            </a:r>
            <a:r>
              <a:rPr lang="en-US" altLang="en-US" sz="1800" i="1" dirty="0" smtClean="0"/>
              <a:t>X, T, 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)	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: training examples: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		T</a:t>
            </a:r>
            <a:r>
              <a:rPr lang="en-US" altLang="en-US" sz="1800" dirty="0" smtClean="0"/>
              <a:t>: target attribute (e.g.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PlayTennis</a:t>
            </a:r>
            <a:r>
              <a:rPr lang="en-US" altLang="en-US" sz="1800" dirty="0" smtClean="0"/>
              <a:t>),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		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: other attributes, initially all attributes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Create </a:t>
            </a:r>
            <a:r>
              <a:rPr lang="en-US" altLang="en-US" sz="1800" i="1" dirty="0" smtClean="0"/>
              <a:t>Root</a:t>
            </a:r>
            <a:r>
              <a:rPr lang="en-US" altLang="en-US" sz="1800" dirty="0" smtClean="0"/>
              <a:t>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en-US" sz="1800" dirty="0" smtClean="0"/>
              <a:t>all X's are +,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</a:t>
            </a:r>
            <a:r>
              <a:rPr lang="en-US" altLang="en-US" sz="1800" dirty="0" smtClean="0"/>
              <a:t> with class +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dirty="0" smtClean="0"/>
              <a:t> all X's are </a:t>
            </a:r>
            <a:r>
              <a:rPr lang="en-US" altLang="en-US" sz="1800" dirty="0" smtClean="0">
                <a:latin typeface="Times" panose="02020603050405020304" pitchFamily="18" charset="0"/>
              </a:rPr>
              <a:t>–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 </a:t>
            </a:r>
            <a:r>
              <a:rPr lang="en-US" altLang="en-US" sz="1800" dirty="0" smtClean="0"/>
              <a:t>with class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>
                <a:latin typeface="Times" panose="02020603050405020304" pitchFamily="18" charset="0"/>
              </a:rPr>
              <a:t>–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If</a:t>
            </a:r>
            <a:r>
              <a:rPr lang="en-US" altLang="en-US" sz="1800" i="1" dirty="0" smtClean="0"/>
              <a:t> </a:t>
            </a:r>
            <a:r>
              <a:rPr lang="en-US" altLang="en-US" sz="1800" i="1" dirty="0" err="1" smtClean="0"/>
              <a:t>Attrs</a:t>
            </a:r>
            <a:r>
              <a:rPr lang="en-US" altLang="en-US" sz="1800" dirty="0" smtClean="0"/>
              <a:t> is empty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Root </a:t>
            </a:r>
            <a:r>
              <a:rPr lang="en-US" altLang="en-US" sz="1800" dirty="0" smtClean="0"/>
              <a:t>with class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most common value of </a:t>
            </a:r>
            <a:r>
              <a:rPr lang="en-US" altLang="en-US" sz="1800" i="1" dirty="0" smtClean="0"/>
              <a:t>T </a:t>
            </a:r>
            <a:r>
              <a:rPr lang="en-US" altLang="en-US" sz="1800" dirty="0" smtClean="0"/>
              <a:t>in</a:t>
            </a:r>
            <a:r>
              <a:rPr lang="en-US" altLang="en-US" sz="1800" i="1" dirty="0" smtClean="0"/>
              <a:t> 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 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else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	A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</a:t>
            </a:r>
            <a:r>
              <a:rPr lang="en-US" altLang="en-US" sz="1800" dirty="0" smtClean="0"/>
              <a:t>best attribute; decision attribute for Root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olidFill>
                  <a:schemeClr val="tx2"/>
                </a:solidFill>
                <a:sym typeface="Symbol" panose="05050102010706020507" pitchFamily="18" charset="2"/>
              </a:rPr>
              <a:t>For each</a:t>
            </a:r>
            <a:r>
              <a:rPr lang="en-US" altLang="en-US" sz="1800" dirty="0" smtClean="0">
                <a:sym typeface="Symbol" panose="05050102010706020507" pitchFamily="18" charset="2"/>
              </a:rPr>
              <a:t> possible value</a:t>
            </a:r>
            <a:r>
              <a:rPr lang="en-US" altLang="en-US" sz="1800" i="1" dirty="0" smtClean="0">
                <a:sym typeface="Symbol" panose="05050102010706020507" pitchFamily="18" charset="2"/>
              </a:rPr>
              <a:t>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of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</a:t>
            </a:r>
            <a:r>
              <a:rPr lang="en-US" altLang="en-US" sz="1800" dirty="0" smtClean="0">
                <a:sym typeface="Symbol" panose="05050102010706020507" pitchFamily="18" charset="2"/>
              </a:rPr>
              <a:t>add a new branch below</a:t>
            </a:r>
            <a:r>
              <a:rPr lang="en-US" altLang="en-US" sz="1800" i="1" dirty="0" smtClean="0">
                <a:sym typeface="Symbol" panose="05050102010706020507" pitchFamily="18" charset="2"/>
              </a:rPr>
              <a:t> Root, </a:t>
            </a:r>
            <a:r>
              <a:rPr lang="en-US" altLang="en-US" sz="1800" dirty="0" smtClean="0">
                <a:sym typeface="Symbol" panose="05050102010706020507" pitchFamily="18" charset="2"/>
              </a:rPr>
              <a:t>for test</a:t>
            </a:r>
            <a:r>
              <a:rPr lang="en-US" altLang="en-US" sz="1800" i="1" dirty="0" smtClean="0">
                <a:sym typeface="Symbol" panose="05050102010706020507" pitchFamily="18" charset="2"/>
              </a:rPr>
              <a:t> A =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 </a:t>
            </a:r>
            <a:r>
              <a:rPr lang="en-US" altLang="en-US" sz="1800" dirty="0" smtClean="0">
                <a:sym typeface="Symbol" panose="05050102010706020507" pitchFamily="18" charset="2"/>
              </a:rPr>
              <a:t>subset of</a:t>
            </a:r>
            <a:r>
              <a:rPr lang="en-US" altLang="en-US" sz="1800" i="1" dirty="0" smtClean="0">
                <a:sym typeface="Symbol" panose="05050102010706020507" pitchFamily="18" charset="2"/>
              </a:rPr>
              <a:t> X </a:t>
            </a:r>
            <a:r>
              <a:rPr lang="en-US" altLang="en-US" sz="1800" dirty="0" smtClean="0">
                <a:sym typeface="Symbol" panose="05050102010706020507" pitchFamily="18" charset="2"/>
              </a:rPr>
              <a:t>with</a:t>
            </a:r>
            <a:r>
              <a:rPr lang="en-US" altLang="en-US" sz="1800" i="1" dirty="0" smtClean="0">
                <a:sym typeface="Symbol" panose="05050102010706020507" pitchFamily="18" charset="2"/>
              </a:rPr>
              <a:t> A = v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-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i="1" dirty="0" smtClean="0">
                <a:sym typeface="Symbol" panose="05050102010706020507" pitchFamily="18" charset="2"/>
              </a:rPr>
              <a:t> 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is empty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add a new leaf with class the most common value of </a:t>
            </a:r>
            <a:r>
              <a:rPr lang="en-US" altLang="en-US" sz="1800" i="1" dirty="0" smtClean="0">
                <a:sym typeface="Symbol" panose="05050102010706020507" pitchFamily="18" charset="2"/>
              </a:rPr>
              <a:t>T</a:t>
            </a:r>
            <a:r>
              <a:rPr lang="en-US" altLang="en-US" sz="1800" dirty="0" smtClean="0">
                <a:sym typeface="Symbol" panose="05050102010706020507" pitchFamily="18" charset="2"/>
              </a:rPr>
              <a:t> in </a:t>
            </a:r>
            <a:r>
              <a:rPr lang="en-US" altLang="en-US" sz="1800" i="1" dirty="0" smtClean="0">
                <a:sym typeface="Symbol" panose="05050102010706020507" pitchFamily="18" charset="2"/>
              </a:rPr>
              <a:t>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	     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add the subtree generated by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ID3(</a:t>
            </a:r>
            <a:r>
              <a:rPr lang="en-US" altLang="en-US" sz="1800" i="1" dirty="0" smtClean="0">
                <a:sym typeface="Symbol" panose="05050102010706020507" pitchFamily="18" charset="2"/>
              </a:rPr>
              <a:t>X</a:t>
            </a:r>
            <a:r>
              <a:rPr lang="en-US" altLang="en-US" sz="1800" i="1" baseline="-25000" dirty="0" smtClean="0">
                <a:latin typeface="Arial" panose="020B0604020202020204" pitchFamily="34" charset="0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, T,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Attrs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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{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})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ym typeface="Symbol" panose="05050102010706020507" pitchFamily="18" charset="2"/>
              </a:rPr>
              <a:t>  </a:t>
            </a:r>
            <a:r>
              <a:rPr lang="en-US" altLang="en-US" sz="18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return</a:t>
            </a:r>
            <a:r>
              <a:rPr lang="en-US" altLang="en-US" sz="1800" i="1" dirty="0" smtClean="0">
                <a:sym typeface="Symbol" panose="05050102010706020507" pitchFamily="18" charset="2"/>
              </a:rPr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19722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7" y="533400"/>
            <a:ext cx="8637587" cy="7080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Prefer shorter hypotheses:  Occam's </a:t>
            </a:r>
            <a:r>
              <a:rPr lang="en-US" b="1" dirty="0" smtClean="0"/>
              <a:t>razor</a:t>
            </a:r>
            <a:endParaRPr lang="en-US" b="1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08962" cy="49688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Why prefer shorter hypotheses?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Arguments in favor: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There are fewer short hypotheses than long ones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If a short hypothesis fits data unlikely to be a coincidence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Elegance and aesthetics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Arguments against: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Not every short hypothesis is a reasonable one.</a:t>
            </a:r>
          </a:p>
          <a:p>
            <a:pPr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/>
              <a:t>Occam's </a:t>
            </a:r>
            <a:r>
              <a:rPr lang="en-US" dirty="0"/>
              <a:t>razor says that when presented with competing </a:t>
            </a:r>
            <a:r>
              <a:rPr lang="en-US" dirty="0">
                <a:hlinkClick r:id="rId3" tooltip="Hypothesis"/>
              </a:rPr>
              <a:t>hypotheses</a:t>
            </a:r>
            <a:r>
              <a:rPr lang="en-US" dirty="0"/>
              <a:t> that make the </a:t>
            </a:r>
            <a:r>
              <a:rPr lang="en-US" b="1" u="sng" dirty="0"/>
              <a:t>same</a:t>
            </a:r>
            <a:r>
              <a:rPr lang="en-US" dirty="0"/>
              <a:t> predictions, one should select the solution </a:t>
            </a:r>
            <a:r>
              <a:rPr lang="en-US" dirty="0" smtClean="0"/>
              <a:t>which is simple</a:t>
            </a:r>
            <a:r>
              <a:rPr lang="en-US" dirty="0" smtClean="0">
                <a:ea typeface="+mn-ea"/>
                <a:cs typeface="+mn-cs"/>
              </a:rPr>
              <a:t>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7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6120680" cy="85010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Issues in decision trees learning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Overfitting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Reduced error pruning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Rule post-pruning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Extensions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Continuous valued attributes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Handling training examples with missing attribute values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9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Overfitting: definition</a:t>
            </a:r>
          </a:p>
        </p:txBody>
      </p:sp>
      <p:sp>
        <p:nvSpPr>
          <p:cNvPr id="388100" name="Rectangle 4"/>
          <p:cNvSpPr>
            <a:spLocks noGrp="1" noChangeArrowheads="1"/>
          </p:cNvSpPr>
          <p:nvPr>
            <p:ph idx="1"/>
          </p:nvPr>
        </p:nvSpPr>
        <p:spPr>
          <a:xfrm>
            <a:off x="328613" y="1628775"/>
            <a:ext cx="8208962" cy="44275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overfitting</a:t>
            </a:r>
            <a:r>
              <a:rPr lang="en-US" dirty="0" smtClean="0"/>
              <a:t> </a:t>
            </a:r>
            <a:r>
              <a:rPr lang="en-US" dirty="0"/>
              <a:t>is "the production of an analysis that corresponds too closely or exactly to a particular set of </a:t>
            </a:r>
            <a:r>
              <a:rPr lang="en-US" dirty="0" smtClean="0"/>
              <a:t>data</a:t>
            </a:r>
          </a:p>
          <a:p>
            <a:r>
              <a:rPr lang="en-US" altLang="en-US" dirty="0"/>
              <a:t>Building trees that “adapt too much” to the training examples may lead to “</a:t>
            </a:r>
            <a:r>
              <a:rPr lang="en-US" altLang="ja-JP" dirty="0"/>
              <a:t>overfitting</a:t>
            </a:r>
            <a:r>
              <a:rPr lang="en-US" altLang="en-US" dirty="0"/>
              <a:t>”</a:t>
            </a:r>
            <a:r>
              <a:rPr lang="en-US" altLang="ja-JP" dirty="0"/>
              <a:t>.</a:t>
            </a:r>
          </a:p>
          <a:p>
            <a:r>
              <a:rPr lang="en-US" dirty="0" smtClean="0"/>
              <a:t>May </a:t>
            </a:r>
            <a:r>
              <a:rPr lang="en-US" dirty="0"/>
              <a:t>therefore fail to fit additional data or predict future observations </a:t>
            </a:r>
            <a:r>
              <a:rPr lang="en-US" dirty="0" smtClean="0"/>
              <a:t>reliably </a:t>
            </a:r>
          </a:p>
          <a:p>
            <a:r>
              <a:rPr lang="en-US" b="1" dirty="0" smtClean="0"/>
              <a:t>overfitted </a:t>
            </a:r>
            <a:r>
              <a:rPr lang="en-US" b="1" dirty="0"/>
              <a:t>model</a:t>
            </a:r>
            <a:r>
              <a:rPr lang="en-US" dirty="0"/>
              <a:t> is a </a:t>
            </a:r>
            <a:r>
              <a:rPr lang="en-US" dirty="0">
                <a:hlinkClick r:id="rId3" tooltip="Statistical model"/>
              </a:rPr>
              <a:t>statistical model</a:t>
            </a:r>
            <a:r>
              <a:rPr lang="en-US" dirty="0"/>
              <a:t> that contains more </a:t>
            </a:r>
            <a:r>
              <a:rPr lang="en-US" dirty="0">
                <a:hlinkClick r:id="rId4" tooltip="Parameter"/>
              </a:rPr>
              <a:t>parameters</a:t>
            </a:r>
            <a:r>
              <a:rPr lang="en-US" dirty="0"/>
              <a:t> than can be justified by the data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7465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Example</a:t>
            </a:r>
          </a:p>
        </p:txBody>
      </p:sp>
      <p:pic>
        <p:nvPicPr>
          <p:cNvPr id="385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6921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511735" y="1371600"/>
            <a:ext cx="6934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533400" y="5991225"/>
            <a:ext cx="6629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Times New Roman" charset="0"/>
                <a:ea typeface="ＭＳ Ｐゴシック" charset="0"/>
                <a:sym typeface="Symbol" charset="0"/>
              </a:rPr>
              <a:t>D15     </a:t>
            </a:r>
            <a:r>
              <a:rPr lang="en-US" sz="2000" b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Sunny              Hot             Normal     Strong           No</a:t>
            </a:r>
            <a:endParaRPr lang="en-US" sz="2000" b="0" dirty="0">
              <a:solidFill>
                <a:schemeClr val="tx2"/>
              </a:solidFill>
              <a:latin typeface="Times New Roman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98463"/>
            <a:ext cx="8637588" cy="83026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Overfitting in decision trees</a:t>
            </a:r>
          </a:p>
        </p:txBody>
      </p:sp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7056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81000" y="5410200"/>
            <a:ext cx="85455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ym typeface="Symbol" panose="05050102010706020507" pitchFamily="18" charset="2"/>
              </a:rPr>
              <a:t></a:t>
            </a:r>
            <a:r>
              <a:rPr lang="en-US" altLang="en-US" sz="2000" b="0" i="1"/>
              <a:t>Outlook=Sunny, Temp=Hot, Humidity=Normal, Wind=Strong, PlayTennis=No </a:t>
            </a:r>
            <a:r>
              <a:rPr lang="en-US" altLang="en-US" sz="2000" b="0">
                <a:sym typeface="Symbol" panose="05050102010706020507" pitchFamily="18" charset="2"/>
              </a:rPr>
              <a:t></a:t>
            </a:r>
          </a:p>
          <a:p>
            <a:pPr eaLnBrk="1" hangingPunct="1"/>
            <a:endParaRPr lang="en-US" altLang="en-US" sz="2000" b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New noisy example causes splitting of second leaf node.</a:t>
            </a:r>
            <a:endParaRPr lang="en-US" altLang="en-US" sz="2000" b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6120680" cy="85010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Avoid overfitting in Decision Trees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208962" cy="43672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Two strategies: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growing the tree earlier </a:t>
            </a:r>
            <a:r>
              <a:rPr lang="en-US" dirty="0" smtClean="0"/>
              <a:t>the tree</a:t>
            </a:r>
            <a:r>
              <a:rPr lang="en-US" dirty="0" smtClean="0">
                <a:ea typeface="+mn-ea"/>
              </a:rPr>
              <a:t>, before perfect classification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Allow the tree to </a:t>
            </a:r>
            <a:r>
              <a:rPr lang="en-US" i="1" dirty="0" smtClean="0">
                <a:ea typeface="+mn-ea"/>
              </a:rPr>
              <a:t>overfit</a:t>
            </a:r>
            <a:r>
              <a:rPr lang="en-US" dirty="0" smtClean="0">
                <a:ea typeface="+mn-ea"/>
              </a:rPr>
              <a:t> the data, and then </a:t>
            </a:r>
            <a:r>
              <a:rPr lang="en-US" i="1" dirty="0" smtClean="0">
                <a:ea typeface="+mn-ea"/>
              </a:rPr>
              <a:t>post-prune</a:t>
            </a:r>
            <a:r>
              <a:rPr lang="en-US" dirty="0" smtClean="0">
                <a:ea typeface="+mn-ea"/>
              </a:rPr>
              <a:t> the tree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Training and validation set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</a:rPr>
              <a:t>split the training in two parts (training and validation) and use validation to assess the utility of</a:t>
            </a:r>
            <a:r>
              <a:rPr lang="en-US" i="1" dirty="0" smtClean="0">
                <a:ea typeface="+mn-ea"/>
              </a:rPr>
              <a:t> post-pruning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dirty="0">
                <a:ea typeface="+mn-ea"/>
              </a:rPr>
              <a:t>Reduced error pruning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i="1" dirty="0" smtClean="0">
                <a:ea typeface="+mn-ea"/>
              </a:rPr>
              <a:t>Rule </a:t>
            </a:r>
            <a:r>
              <a:rPr lang="en-US" i="1" smtClean="0">
                <a:ea typeface="+mn-ea"/>
              </a:rPr>
              <a:t>post pruning</a:t>
            </a:r>
            <a:endParaRPr lang="en-US" i="1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375"/>
            <a:ext cx="8637588" cy="7699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Reduced-error </a:t>
            </a:r>
            <a:r>
              <a:rPr lang="en-US" b="1" dirty="0" smtClean="0"/>
              <a:t>pruning</a:t>
            </a:r>
            <a:endParaRPr lang="en-US" b="1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Each node is a candidate for pruning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i="1" dirty="0" smtClean="0">
                <a:ea typeface="+mn-ea"/>
                <a:cs typeface="+mn-cs"/>
              </a:rPr>
              <a:t>Pruning </a:t>
            </a:r>
            <a:r>
              <a:rPr lang="en-US" dirty="0" smtClean="0">
                <a:ea typeface="+mn-ea"/>
                <a:cs typeface="+mn-cs"/>
              </a:rPr>
              <a:t>consists in removing a </a:t>
            </a:r>
            <a:r>
              <a:rPr lang="en-US" dirty="0" err="1" smtClean="0"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 rooted in a node: the node becomes a leaf and is assigned the most common classification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Nodes are removed only if the resulting tree performs no worse </a:t>
            </a:r>
            <a:r>
              <a:rPr lang="en-US" dirty="0" smtClean="0">
                <a:solidFill>
                  <a:srgbClr val="007373"/>
                </a:solidFill>
                <a:ea typeface="+mn-ea"/>
                <a:cs typeface="+mn-cs"/>
              </a:rPr>
              <a:t>on the validation set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Nodes are pruned iteratively: at each iteration the node  whose removal most increases accuracy on the validation set is pruned.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Pruning stops when no pruning increases accuracy</a:t>
            </a:r>
          </a:p>
        </p:txBody>
      </p:sp>
    </p:spTree>
    <p:extLst>
      <p:ext uri="{BB962C8B-B14F-4D97-AF65-F5344CB8AC3E}">
        <p14:creationId xmlns:p14="http://schemas.microsoft.com/office/powerpoint/2010/main" val="10189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Rule post-pruning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700213"/>
            <a:ext cx="8208962" cy="43561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Create the decision tree from the training set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Convert the tree into an equivalent set of rules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path corresponds to a rule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node along a path corresponds to a pre-condition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Each leaf classification to the post-condition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Prune (generalize) each rule by removing those preconditions whose removal improves accuracy …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… over validation set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Sort the rules in estimated order of accuracy, and consider them in sequence when classifying new instances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62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Content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6781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Handling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</a:t>
            </a:r>
            <a:r>
              <a:rPr lang="en-IN" sz="3200" dirty="0" smtClean="0"/>
              <a:t>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768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defRPr/>
            </a:pPr>
            <a:r>
              <a:rPr lang="en-US" sz="3200" b="1" dirty="0"/>
              <a:t>Converting to rules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628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800" y="579120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(</a:t>
            </a:r>
            <a:r>
              <a:rPr lang="en-US" altLang="en-US" b="0" i="1"/>
              <a:t>Outlook=Sunny</a:t>
            </a:r>
            <a:r>
              <a:rPr lang="en-US" altLang="en-US" b="0"/>
              <a:t>)</a:t>
            </a:r>
            <a:r>
              <a:rPr lang="en-US" altLang="en-US" b="0">
                <a:sym typeface="Symbol" panose="05050102010706020507" pitchFamily="18" charset="2"/>
              </a:rPr>
              <a:t></a:t>
            </a:r>
            <a:r>
              <a:rPr lang="en-US" altLang="en-US" b="0"/>
              <a:t>(</a:t>
            </a:r>
            <a:r>
              <a:rPr lang="en-US" altLang="en-US" b="0" i="1"/>
              <a:t>Humidity</a:t>
            </a:r>
            <a:r>
              <a:rPr lang="en-US" altLang="en-US" b="0"/>
              <a:t>=</a:t>
            </a:r>
            <a:r>
              <a:rPr lang="en-US" altLang="en-US" b="0" i="1"/>
              <a:t>High</a:t>
            </a:r>
            <a:r>
              <a:rPr lang="en-US" altLang="en-US" b="0"/>
              <a:t>) ⇒ (</a:t>
            </a:r>
            <a:r>
              <a:rPr lang="en-US" altLang="en-US" b="0" i="1"/>
              <a:t>PlayTennis=No</a:t>
            </a:r>
            <a:r>
              <a:rPr lang="en-US" altLang="en-US" b="0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Post-Pruning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en-US"/>
              <a:t>Convert tree to rules (one for each path from root to a leaf)</a:t>
            </a:r>
          </a:p>
          <a:p>
            <a:r>
              <a:rPr lang="en-US" altLang="en-US"/>
              <a:t>For each antecedent in a rule, remove it if error rate on validation set does not decrease</a:t>
            </a:r>
          </a:p>
          <a:p>
            <a:r>
              <a:rPr lang="en-US" altLang="en-US"/>
              <a:t>Sort final rule set by accuracy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4878388"/>
            <a:ext cx="4829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 New" panose="02070309020205020404" pitchFamily="49" charset="0"/>
              </a:rPr>
              <a:t>Outlook=sunny ^ humidity=high -&gt; 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Outlook=sunny ^ humidity=normal -&gt; Yes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Outlook=overcast -&gt; Yes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Outlook=rain ^ wind=strong -&gt; 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Outlook=rain ^ wind=weak -&gt; Yes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10200" y="4721225"/>
            <a:ext cx="311785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Compare first rule to: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Outlook=sunny-&gt;No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Humidity=high-&gt;No</a:t>
            </a:r>
          </a:p>
          <a:p>
            <a:r>
              <a:rPr lang="en-US" altLang="en-US"/>
              <a:t>Calculate accuracy of 3 rules</a:t>
            </a:r>
          </a:p>
          <a:p>
            <a:r>
              <a:rPr lang="en-US" altLang="en-US"/>
              <a:t>based on validation set and </a:t>
            </a:r>
          </a:p>
          <a:p>
            <a:r>
              <a:rPr lang="en-US" altLang="en-US"/>
              <a:t>pick best version.</a:t>
            </a:r>
          </a:p>
        </p:txBody>
      </p:sp>
    </p:spTree>
    <p:extLst>
      <p:ext uri="{BB962C8B-B14F-4D97-AF65-F5344CB8AC3E}">
        <p14:creationId xmlns:p14="http://schemas.microsoft.com/office/powerpoint/2010/main" val="3188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Why converting to rules?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Each distinct path produces a different rule: a condition removal may be based on a local (contextual) criterion. Node pruning is global and affects all the rules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/>
              <a:t>Provides flexibility of not removing entire node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In rule form, tests are not ordered and there is no book-keeping involved when conditions (nodes) are removed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Converting to rules improves readability for humans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5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44525"/>
            <a:ext cx="8637588" cy="7683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Dealing with continuous-valued attributes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51747" y="1412875"/>
            <a:ext cx="8763000" cy="50403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Given a continuous-valued attribute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, dynamically create a new attribute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A</a:t>
            </a:r>
            <a:r>
              <a:rPr lang="en-US" i="1" baseline="-25000" dirty="0" smtClean="0">
                <a:latin typeface="Times New Roman" charset="0"/>
                <a:ea typeface="+mn-ea"/>
                <a:cs typeface="+mn-cs"/>
              </a:rPr>
              <a:t>c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  <a:cs typeface="+mn-cs"/>
              </a:rPr>
              <a:t>		A</a:t>
            </a:r>
            <a:r>
              <a:rPr lang="en-US" i="1" baseline="-25000" dirty="0" smtClean="0">
                <a:latin typeface="Times New Roman" charset="0"/>
                <a:ea typeface="+mn-ea"/>
                <a:cs typeface="+mn-cs"/>
              </a:rPr>
              <a:t>c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=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True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 if A &lt;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c, </a:t>
            </a:r>
            <a:r>
              <a:rPr lang="en-US" dirty="0" smtClean="0">
                <a:latin typeface="Times New Roman" charset="0"/>
                <a:ea typeface="+mn-ea"/>
                <a:cs typeface="+mn-cs"/>
              </a:rPr>
              <a:t>False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 otherwise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How to determine threshold value </a:t>
            </a:r>
            <a:r>
              <a:rPr lang="en-US" i="1" dirty="0" smtClean="0">
                <a:ea typeface="+mn-ea"/>
                <a:cs typeface="Tw Cen MT"/>
              </a:rPr>
              <a:t>c </a:t>
            </a:r>
            <a:r>
              <a:rPr lang="en-US" dirty="0" smtClean="0">
                <a:ea typeface="+mn-ea"/>
                <a:cs typeface="Tw Cen MT"/>
              </a:rPr>
              <a:t>?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Example.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Temperature </a:t>
            </a:r>
            <a:r>
              <a:rPr lang="en-US" dirty="0" smtClean="0">
                <a:ea typeface="+mn-ea"/>
                <a:cs typeface="Tw Cen MT"/>
              </a:rPr>
              <a:t>in the </a:t>
            </a:r>
            <a:r>
              <a:rPr lang="en-US" i="1" dirty="0" smtClean="0">
                <a:latin typeface="Times New Roman" charset="0"/>
                <a:ea typeface="+mn-ea"/>
                <a:cs typeface="+mn-cs"/>
              </a:rPr>
              <a:t>PlayTennis</a:t>
            </a:r>
            <a:r>
              <a:rPr lang="en-US" dirty="0" smtClean="0">
                <a:latin typeface="Arial" charset="0"/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Tw Cen MT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Sort </a:t>
            </a:r>
            <a:r>
              <a:rPr lang="en-US" dirty="0">
                <a:ea typeface="+mn-ea"/>
                <a:cs typeface="Tw Cen MT"/>
              </a:rPr>
              <a:t>the examples according to </a:t>
            </a:r>
            <a:r>
              <a:rPr lang="en-US" i="1" dirty="0" smtClean="0">
                <a:ea typeface="+mn-ea"/>
                <a:cs typeface="Tw Cen MT"/>
              </a:rPr>
              <a:t>Temperature</a:t>
            </a:r>
            <a:endParaRPr lang="en-US" dirty="0" smtClean="0">
              <a:ea typeface="+mn-ea"/>
              <a:cs typeface="Tw Cen MT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</a:rPr>
              <a:t>	Temperature   </a:t>
            </a:r>
            <a:r>
              <a:rPr lang="en-US" dirty="0" smtClean="0">
                <a:latin typeface="Times New Roman" charset="0"/>
                <a:ea typeface="+mn-ea"/>
              </a:rPr>
              <a:t>40    48      </a:t>
            </a:r>
            <a:r>
              <a:rPr lang="en-US" sz="2400" b="1" dirty="0" smtClean="0">
                <a:solidFill>
                  <a:schemeClr val="tx2"/>
                </a:solidFill>
                <a:latin typeface="Times New Roman" charset="0"/>
                <a:ea typeface="+mn-ea"/>
              </a:rPr>
              <a:t>|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+mn-ea"/>
              </a:rPr>
              <a:t>60    72	 80       </a:t>
            </a:r>
            <a:r>
              <a:rPr lang="en-US" sz="2400" b="1" dirty="0" smtClean="0">
                <a:solidFill>
                  <a:schemeClr val="tx2"/>
                </a:solidFill>
                <a:latin typeface="Times New Roman" charset="0"/>
                <a:ea typeface="+mn-ea"/>
              </a:rPr>
              <a:t>|</a:t>
            </a:r>
            <a:r>
              <a:rPr lang="en-US" dirty="0" smtClean="0">
                <a:latin typeface="Times New Roman" charset="0"/>
                <a:ea typeface="+mn-ea"/>
              </a:rPr>
              <a:t>      90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 smtClean="0">
                <a:latin typeface="Times New Roman" charset="0"/>
                <a:ea typeface="+mn-ea"/>
              </a:rPr>
              <a:t>	PlayTennis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smtClean="0">
                <a:latin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+mn-ea"/>
              </a:rPr>
              <a:t>No   No  </a:t>
            </a:r>
            <a:r>
              <a:rPr lang="en-US" i="1" dirty="0" smtClean="0">
                <a:solidFill>
                  <a:srgbClr val="CC3300"/>
                </a:solidFill>
                <a:latin typeface="Times New Roman" charset="0"/>
                <a:ea typeface="+mn-ea"/>
              </a:rPr>
              <a:t>  54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+mn-ea"/>
              </a:rPr>
              <a:t>Yes</a:t>
            </a:r>
            <a:r>
              <a:rPr lang="en-US" dirty="0" smtClean="0">
                <a:latin typeface="Times New Roman" charset="0"/>
              </a:rPr>
              <a:t>   </a:t>
            </a:r>
            <a:r>
              <a:rPr lang="en-US" dirty="0" smtClean="0">
                <a:latin typeface="Times New Roman" charset="0"/>
                <a:ea typeface="+mn-ea"/>
              </a:rPr>
              <a:t>Yes	 Yes   </a:t>
            </a:r>
            <a:r>
              <a:rPr lang="en-US" i="1" dirty="0" smtClean="0">
                <a:solidFill>
                  <a:srgbClr val="CC3300"/>
                </a:solidFill>
                <a:latin typeface="Times New Roman" charset="0"/>
                <a:ea typeface="+mn-ea"/>
              </a:rPr>
              <a:t>85     </a:t>
            </a:r>
            <a:r>
              <a:rPr lang="en-US" dirty="0" smtClean="0">
                <a:latin typeface="Times New Roman" charset="0"/>
                <a:ea typeface="+mn-ea"/>
              </a:rPr>
              <a:t>No</a:t>
            </a:r>
            <a:endParaRPr lang="en-US" dirty="0" smtClean="0">
              <a:latin typeface="Arial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Determine candidate thresholds by averaging consecutive values where there is a change in classification: (48+60)/2=54 and (80+90)/2=85</a:t>
            </a:r>
          </a:p>
        </p:txBody>
      </p:sp>
    </p:spTree>
    <p:extLst>
      <p:ext uri="{BB962C8B-B14F-4D97-AF65-F5344CB8AC3E}">
        <p14:creationId xmlns:p14="http://schemas.microsoft.com/office/powerpoint/2010/main" val="624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476250"/>
            <a:ext cx="8637587" cy="8318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Problems with information gain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08962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Natural bias of information gain: it favors attributes with many possible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Consider the attribute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 the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PlayTennis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dirty="0" smtClean="0"/>
              <a:t> would have the highest information gain since it perfectly separates the training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It would be selected at the root resulting in a very broad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Very good on the training, this tree would perform poorly in predicting unknown instances. Overfitting.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problem is that the partition is too specific, too many small classes are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need to look at alternative measures …</a:t>
            </a:r>
          </a:p>
        </p:txBody>
      </p:sp>
    </p:spTree>
    <p:extLst>
      <p:ext uri="{BB962C8B-B14F-4D97-AF65-F5344CB8AC3E}">
        <p14:creationId xmlns:p14="http://schemas.microsoft.com/office/powerpoint/2010/main" val="18140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An alternative measure: gain ratio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49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i="1" dirty="0" smtClean="0">
                <a:latin typeface="Times New Roman" panose="02020603050405020304" pitchFamily="18" charset="0"/>
              </a:rPr>
              <a:t>			         c 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	  |S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	SplitInformation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 − </a:t>
            </a:r>
            <a:r>
              <a:rPr lang="en-US" altLang="en-US" sz="2800" dirty="0" smtClean="0">
                <a:sym typeface="Symbol" panose="05050102010706020507" pitchFamily="18" charset="2"/>
              </a:rPr>
              <a:t></a:t>
            </a:r>
            <a:r>
              <a:rPr lang="en-US" altLang="en-US" sz="2000" dirty="0" smtClean="0">
                <a:sym typeface="Symbol" panose="05050102010706020507" pitchFamily="18" charset="2"/>
              </a:rPr>
              <a:t> 	   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					        	                   </a:t>
            </a:r>
            <a:r>
              <a:rPr lang="en-US" altLang="en-US" sz="1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=1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  	|S |            |S |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8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/>
              <a:t>are the sets obtained by partitioning on value </a:t>
            </a:r>
            <a:r>
              <a:rPr lang="en-US" altLang="en-US" sz="20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/>
              <a:t>of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endParaRPr lang="en-US" altLang="en-US" sz="2000" i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 i="1" dirty="0" smtClean="0"/>
              <a:t>SplitInformation </a:t>
            </a:r>
            <a:r>
              <a:rPr lang="en-US" altLang="en-US" sz="2000" dirty="0" smtClean="0"/>
              <a:t>measures the entropy of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with respect to the values of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. The more uniformly dispersed the data the higher it is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				             Gain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endParaRPr lang="en-US" altLang="en-US" sz="20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    		GainRatio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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				    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i="1" dirty="0" smtClean="0">
                <a:latin typeface="Times New Roman" panose="02020603050405020304" pitchFamily="18" charset="0"/>
              </a:rPr>
              <a:t>GainRatio </a:t>
            </a:r>
            <a:r>
              <a:rPr lang="en-US" altLang="en-US" sz="2000" dirty="0" smtClean="0"/>
              <a:t>penalizes attributes that split examples in many small classes such as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sz="2000" i="1" dirty="0" smtClean="0"/>
              <a:t>. </a:t>
            </a:r>
            <a:r>
              <a:rPr lang="en-US" altLang="en-US" sz="2000" dirty="0" smtClean="0"/>
              <a:t>Let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|S |=n, Date </a:t>
            </a:r>
            <a:r>
              <a:rPr lang="en-US" altLang="en-US" sz="2000" dirty="0" smtClean="0"/>
              <a:t>splits examples in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2000" dirty="0" smtClean="0"/>
              <a:t>classes</a:t>
            </a:r>
            <a:endParaRPr lang="en-US" altLang="en-US" sz="2000" i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Date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)= −[(1/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)+…+ (1/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)]= −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=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 dirty="0" smtClean="0"/>
              <a:t>Compare with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Arial" panose="020B0604020202020204" pitchFamily="34" charset="0"/>
              </a:rPr>
              <a:t>, </a:t>
            </a:r>
            <a:r>
              <a:rPr lang="en-US" altLang="en-US" sz="2000" dirty="0" smtClean="0"/>
              <a:t>which splits data in two even classes</a:t>
            </a:r>
            <a:r>
              <a:rPr lang="en-US" altLang="en-US" sz="2000" dirty="0" smtClean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i="1" dirty="0" smtClean="0">
                <a:latin typeface="Times New Roman" panose="02020603050405020304" pitchFamily="18" charset="0"/>
              </a:rPr>
              <a:t>SplitInformation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)= − [(1/2 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1/2)+ (1/2 log</a:t>
            </a:r>
            <a:r>
              <a:rPr lang="en-US" altLang="en-US" sz="1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1/2) ]= − [− 1/2 −1/2]=1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i="1" dirty="0" smtClean="0">
              <a:latin typeface="Times New Roman" panose="02020603050405020304" pitchFamily="18" charset="0"/>
            </a:endParaRP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>
            <a:off x="3886200" y="2276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5076825" y="2276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>
            <a:off x="3433763" y="40767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Handling </a:t>
            </a:r>
            <a:r>
              <a:rPr lang="en-US" b="1" dirty="0" smtClean="0"/>
              <a:t>missing values training </a:t>
            </a:r>
            <a:r>
              <a:rPr lang="en-US" b="1" dirty="0"/>
              <a:t>data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08962" cy="46116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How to cope with the problem that the value of some attribute may be missing?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The strategy: use other examples to guess attribute</a:t>
            </a:r>
          </a:p>
          <a:p>
            <a:pPr marL="838200" lvl="1" indent="-3810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ea typeface="+mn-ea"/>
              </a:rPr>
              <a:t>Assign the value that is most common among the training examples at the node</a:t>
            </a:r>
          </a:p>
          <a:p>
            <a:pPr marL="838200" lvl="1" indent="-3810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ea typeface="+mn-ea"/>
              </a:rPr>
              <a:t>Assign a probability to each value, based on frequencies, and assign values to missing attribute, according to this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036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Suited for following classification problems:</a:t>
            </a:r>
          </a:p>
          <a:p>
            <a:r>
              <a:rPr lang="en-US" dirty="0" smtClean="0"/>
              <a:t>Applications whose Instances </a:t>
            </a:r>
            <a:r>
              <a:rPr lang="en-US" dirty="0"/>
              <a:t>are represented by attribute-value pairs.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target function </a:t>
            </a:r>
            <a:r>
              <a:rPr lang="en-US" dirty="0"/>
              <a:t>has discrete output values</a:t>
            </a:r>
            <a:endParaRPr lang="en-US" dirty="0" smtClean="0"/>
          </a:p>
          <a:p>
            <a:r>
              <a:rPr lang="en-US" dirty="0"/>
              <a:t> Disjunctive descriptions may be required</a:t>
            </a:r>
            <a:endParaRPr lang="en-US" dirty="0" smtClean="0"/>
          </a:p>
          <a:p>
            <a:r>
              <a:rPr lang="en-US" dirty="0"/>
              <a:t> The training data may contain missing attribute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Real world applications</a:t>
            </a:r>
          </a:p>
          <a:p>
            <a:r>
              <a:rPr lang="en-US" dirty="0" smtClean="0"/>
              <a:t>Biomedical applications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Banking sector</a:t>
            </a:r>
          </a:p>
          <a:p>
            <a:r>
              <a:rPr lang="en-US" dirty="0" smtClean="0"/>
              <a:t>Make-Buy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Good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Decision Tree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 smtClean="0">
                <a:hlinkClick r:id="rId2"/>
              </a:rPr>
              <a:t>://www.youtube.com/watch?v=eKD5gxPPeY0&amp;list=PLBv09BD7ez_4temBw7vLA19p3tdQH6FYO&amp;index=1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Overfitting</a:t>
            </a:r>
          </a:p>
          <a:p>
            <a:r>
              <a:rPr lang="en-US" dirty="0" smtClean="0">
                <a:hlinkClick r:id="rId3"/>
              </a:rPr>
              <a:t>https://www.youtube.com/watch?time_continue=1&amp;v=t56Nid85Thg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https://www.youtube.com/watch?v=y6SpA2Wuyt8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Forest</a:t>
            </a:r>
          </a:p>
          <a:p>
            <a:r>
              <a:rPr lang="en-US" dirty="0" smtClean="0">
                <a:hlinkClick r:id="rId5"/>
              </a:rPr>
              <a:t>https://www.stat.berkeley.edu/~breiman/RandomForests/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6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7708"/>
            <a:ext cx="8637588" cy="7699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b="1" spc="-150" dirty="0" smtClean="0">
                <a:latin typeface="Arial" pitchFamily="34" charset="0"/>
                <a:ea typeface="+mn-ea"/>
                <a:cs typeface="Arial" pitchFamily="34" charset="0"/>
              </a:rPr>
              <a:t>Decision trees </a:t>
            </a:r>
            <a:endParaRPr lang="en-US" sz="3600" b="1"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/>
              <a:t>Decision Trees is one of the most widely used and practical methods of classification</a:t>
            </a:r>
            <a:endParaRPr lang="en-US" altLang="ja-JP" dirty="0"/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Method </a:t>
            </a:r>
            <a:r>
              <a:rPr lang="en-US" dirty="0"/>
              <a:t>for approximating discrete-valued functions</a:t>
            </a:r>
          </a:p>
          <a:p>
            <a:pPr>
              <a:buFont typeface="Wingdings" charset="0"/>
              <a:buChar char="§"/>
              <a:defRPr/>
            </a:pPr>
            <a:r>
              <a:rPr lang="en-US" altLang="ja-JP" dirty="0"/>
              <a:t>Learned functions are represented as decision trees (or if-then-else rules)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r>
              <a:rPr lang="en-US" dirty="0"/>
              <a:t>Expressive hypotheses space </a:t>
            </a:r>
          </a:p>
        </p:txBody>
      </p:sp>
    </p:spTree>
    <p:extLst>
      <p:ext uri="{BB962C8B-B14F-4D97-AF65-F5344CB8AC3E}">
        <p14:creationId xmlns:p14="http://schemas.microsoft.com/office/powerpoint/2010/main" val="3332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Advantages: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Inexpensive </a:t>
            </a:r>
            <a:r>
              <a:rPr lang="en-US" dirty="0"/>
              <a:t>to construct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Extremely fast at classifying unknown records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Easy to interpret for small-sized trees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Can easily handle redundant or irrelevant attributes (unless the attributes are interacting) </a:t>
            </a:r>
            <a:endParaRPr lang="en-US" dirty="0" smtClean="0"/>
          </a:p>
          <a:p>
            <a:r>
              <a:rPr lang="en-US" dirty="0" smtClean="0"/>
              <a:t>Disadvantages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Space of possible decision trees is exponentially large.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Greedy </a:t>
            </a:r>
            <a:r>
              <a:rPr lang="en-US" dirty="0"/>
              <a:t>approaches are often unable to find the best tree.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Does not take into account interactions between attributes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Each decision boundary involves only a single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24000"/>
            <a:ext cx="7010400" cy="4114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5875338"/>
            <a:ext cx="7046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</a:t>
            </a:r>
            <a:r>
              <a:rPr lang="en-US" sz="2000" b="0" i="1" dirty="0">
                <a:latin typeface="Times New Roman" charset="0"/>
                <a:ea typeface="ＭＳ Ｐゴシック" charset="0"/>
              </a:rPr>
              <a:t>Outlook=Sunny, Temp=Hot, Humidity=High, Wind=Strong</a:t>
            </a: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     No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609600"/>
            <a:ext cx="7543800" cy="7699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/>
              <a:t>Decision tree representation (PlayTennis)</a:t>
            </a:r>
          </a:p>
        </p:txBody>
      </p:sp>
    </p:spTree>
    <p:extLst>
      <p:ext uri="{BB962C8B-B14F-4D97-AF65-F5344CB8AC3E}">
        <p14:creationId xmlns:p14="http://schemas.microsoft.com/office/powerpoint/2010/main" val="34779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068638"/>
            <a:ext cx="541020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69900"/>
            <a:ext cx="8637588" cy="8302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Decision trees expressivity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458200" cy="48958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Decision trees represent a disjunction of conjunctions on constraints on the value of attributes: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Sunny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Humidity = Normal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Overcast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Outlook = Rain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Wind = Weak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8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IN" b="1" dirty="0"/>
              <a:t>Measure of Information</a:t>
            </a:r>
          </a:p>
        </p:txBody>
      </p:sp>
      <p:sp>
        <p:nvSpPr>
          <p:cNvPr id="8" name="Date Placeholder 11"/>
          <p:cNvSpPr txBox="1">
            <a:spLocks/>
          </p:cNvSpPr>
          <p:nvPr/>
        </p:nvSpPr>
        <p:spPr>
          <a:xfrm>
            <a:off x="3810000" y="6553200"/>
            <a:ext cx="1828800" cy="280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6349-F964-4050-B3B2-6C0084D98C77}" type="datetime3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June 2023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0926" y="1524000"/>
            <a:ext cx="86106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baseline="0" dirty="0" smtClean="0">
                <a:latin typeface="+mn-lt"/>
              </a:rPr>
              <a:t>The amount of information (surprise</a:t>
            </a:r>
            <a:r>
              <a:rPr lang="en-IN" sz="2800" dirty="0" smtClean="0">
                <a:latin typeface="+mn-lt"/>
              </a:rPr>
              <a:t> element) </a:t>
            </a:r>
            <a:r>
              <a:rPr lang="en-IN" sz="2800" baseline="0" dirty="0" smtClean="0">
                <a:latin typeface="+mn-lt"/>
              </a:rPr>
              <a:t>conveyed by a message is inversely proportional to its</a:t>
            </a:r>
            <a:r>
              <a:rPr lang="en-IN" sz="2800" dirty="0" smtClean="0">
                <a:latin typeface="+mn-lt"/>
              </a:rPr>
              <a:t> probability of occurrence. That is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800" dirty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/>
              <a:t>The mathematical </a:t>
            </a:r>
            <a:r>
              <a:rPr lang="en-IN" sz="2800" dirty="0"/>
              <a:t>operator satisfies above properties is the logarithmic operator. </a:t>
            </a:r>
            <a:endParaRPr lang="en-IN" sz="2800" dirty="0" smtClean="0"/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800" dirty="0" smtClean="0">
              <a:latin typeface="+mn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162300" y="2788024"/>
          <a:ext cx="1295400" cy="110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787320" imgH="672840" progId="Equation.DSMT4">
                  <p:embed/>
                </p:oleObj>
              </mc:Choice>
              <mc:Fallback>
                <p:oleObj name="Equation" r:id="rId3" imgW="7873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88024"/>
                        <a:ext cx="1295400" cy="1107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4931127"/>
          <a:ext cx="30495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5" imgW="1854000" imgH="672840" progId="Equation.DSMT4">
                  <p:embed/>
                </p:oleObj>
              </mc:Choice>
              <mc:Fallback>
                <p:oleObj name="Equation" r:id="rId5" imgW="18540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31127"/>
                        <a:ext cx="3049588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2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99" y="378084"/>
            <a:ext cx="6120680" cy="850106"/>
          </a:xfrm>
        </p:spPr>
        <p:txBody>
          <a:bodyPr/>
          <a:lstStyle/>
          <a:p>
            <a:r>
              <a:rPr lang="en-US" b="1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Entropy of discrete random variable X={x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 sz="24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	; since: log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(1/P(event))= -log</a:t>
            </a:r>
            <a:r>
              <a:rPr lang="en-US" alt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P(event)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As uncertainty increases, entropy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increases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Entropy across all values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 descr="E"/>
          <p:cNvSpPr>
            <a:spLocks noChangeAspect="1" noChangeArrowheads="1"/>
          </p:cNvSpPr>
          <p:nvPr/>
        </p:nvSpPr>
        <p:spPr bwMode="auto">
          <a:xfrm>
            <a:off x="30257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{\displaystyle p(E)}"/>
          <p:cNvSpPr>
            <a:spLocks noChangeAspect="1" noChangeArrowheads="1"/>
          </p:cNvSpPr>
          <p:nvPr/>
        </p:nvSpPr>
        <p:spPr bwMode="auto">
          <a:xfrm>
            <a:off x="6127750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{\displaystyle I(E)=-\log _{2}(p(E))=\log _{2}(1/p(E))}"/>
          <p:cNvSpPr>
            <a:spLocks noChangeAspect="1" noChangeArrowheads="1"/>
          </p:cNvSpPr>
          <p:nvPr/>
        </p:nvSpPr>
        <p:spPr bwMode="auto">
          <a:xfrm>
            <a:off x="740092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{\displaystyle p=1/6}"/>
          <p:cNvSpPr>
            <a:spLocks noChangeAspect="1" noChangeArrowheads="1"/>
          </p:cNvSpPr>
          <p:nvPr/>
        </p:nvSpPr>
        <p:spPr bwMode="auto">
          <a:xfrm>
            <a:off x="276542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p=1/2"/>
          <p:cNvSpPr>
            <a:spLocks noChangeAspect="1" noChangeArrowheads="1"/>
          </p:cNvSpPr>
          <p:nvPr/>
        </p:nvSpPr>
        <p:spPr bwMode="auto">
          <a:xfrm>
            <a:off x="4687888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73" y="2057400"/>
            <a:ext cx="5783580" cy="457200"/>
          </a:xfrm>
          <a:prstGeom prst="rect">
            <a:avLst/>
          </a:prstGeom>
        </p:spPr>
      </p:pic>
      <p:sp>
        <p:nvSpPr>
          <p:cNvPr id="15" name="AutoShape 9" descr="{\textstyle X}"/>
          <p:cNvSpPr>
            <a:spLocks noChangeAspect="1" noChangeArrowheads="1"/>
          </p:cNvSpPr>
          <p:nvPr/>
        </p:nvSpPr>
        <p:spPr bwMode="auto">
          <a:xfrm>
            <a:off x="33210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{\textstyle \left\{x_{1},\ldots ,x_{n}\right\}}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28" y="4098925"/>
            <a:ext cx="3590843" cy="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33436</TotalTime>
  <Words>1749</Words>
  <Application>Microsoft Office PowerPoint</Application>
  <PresentationFormat>On-screen Show (4:3)</PresentationFormat>
  <Paragraphs>320</Paragraphs>
  <Slides>38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ＭＳ Ｐゴシック</vt:lpstr>
      <vt:lpstr>ＭＳ Ｐゴシック</vt:lpstr>
      <vt:lpstr>Arial</vt:lpstr>
      <vt:lpstr>Calibri</vt:lpstr>
      <vt:lpstr>Courier New</vt:lpstr>
      <vt:lpstr>Symbol</vt:lpstr>
      <vt:lpstr>Tahoma</vt:lpstr>
      <vt:lpstr>Times</vt:lpstr>
      <vt:lpstr>Times New Roman</vt:lpstr>
      <vt:lpstr>Tw Cen MT</vt:lpstr>
      <vt:lpstr>Wingdings</vt:lpstr>
      <vt:lpstr>1_Office Theme</vt:lpstr>
      <vt:lpstr>Office Theme</vt:lpstr>
      <vt:lpstr>2_Office Theme</vt:lpstr>
      <vt:lpstr>3_Office Theme</vt:lpstr>
      <vt:lpstr>Equation</vt:lpstr>
      <vt:lpstr>Machine Learning ZG565</vt:lpstr>
      <vt:lpstr>PowerPoint Presentation</vt:lpstr>
      <vt:lpstr>Session Content</vt:lpstr>
      <vt:lpstr>Decision trees </vt:lpstr>
      <vt:lpstr>Decision Tree</vt:lpstr>
      <vt:lpstr>Decision tree representation (PlayTennis)</vt:lpstr>
      <vt:lpstr>Decision trees expressivity</vt:lpstr>
      <vt:lpstr>Measure of Information</vt:lpstr>
      <vt:lpstr>Entropy</vt:lpstr>
      <vt:lpstr>Entropy in general</vt:lpstr>
      <vt:lpstr>Entropy in binary classification</vt:lpstr>
      <vt:lpstr>Information gain as entropy reduction</vt:lpstr>
      <vt:lpstr>Example</vt:lpstr>
      <vt:lpstr>Example: Information gain</vt:lpstr>
      <vt:lpstr>Example</vt:lpstr>
      <vt:lpstr>Which attribute is the best classifier?</vt:lpstr>
      <vt:lpstr>First step: which attribute to test at the root?</vt:lpstr>
      <vt:lpstr>After first step</vt:lpstr>
      <vt:lpstr>Second step</vt:lpstr>
      <vt:lpstr>Second and third steps</vt:lpstr>
      <vt:lpstr>ID3: algorithm</vt:lpstr>
      <vt:lpstr>Prefer shorter hypotheses:  Occam's razor</vt:lpstr>
      <vt:lpstr>Issues in decision trees learning</vt:lpstr>
      <vt:lpstr>Overfitting: definition</vt:lpstr>
      <vt:lpstr>Example</vt:lpstr>
      <vt:lpstr>Overfitting in decision trees</vt:lpstr>
      <vt:lpstr>Avoid overfitting in Decision Trees</vt:lpstr>
      <vt:lpstr>Reduced-error pruning</vt:lpstr>
      <vt:lpstr>Rule post-pruning</vt:lpstr>
      <vt:lpstr>Converting to rules</vt:lpstr>
      <vt:lpstr>Rule Post-Pruning</vt:lpstr>
      <vt:lpstr>Why converting to rules?</vt:lpstr>
      <vt:lpstr>Dealing with continuous-valued attributes</vt:lpstr>
      <vt:lpstr>Problems with information gain</vt:lpstr>
      <vt:lpstr>An alternative measure: gain ratio</vt:lpstr>
      <vt:lpstr>Handling missing values training data</vt:lpstr>
      <vt:lpstr>Applications</vt:lpstr>
      <vt:lpstr>Good References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bits</cp:lastModifiedBy>
  <cp:revision>801</cp:revision>
  <cp:lastPrinted>2019-06-01T07:19:29Z</cp:lastPrinted>
  <dcterms:created xsi:type="dcterms:W3CDTF">2001-10-10T03:11:58Z</dcterms:created>
  <dcterms:modified xsi:type="dcterms:W3CDTF">2023-06-30T14:42:48Z</dcterms:modified>
</cp:coreProperties>
</file>