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75" r:id="rId5"/>
    <p:sldId id="263" r:id="rId6"/>
    <p:sldId id="276" r:id="rId7"/>
    <p:sldId id="258" r:id="rId8"/>
    <p:sldId id="264" r:id="rId9"/>
    <p:sldId id="266" r:id="rId10"/>
    <p:sldId id="267" r:id="rId11"/>
    <p:sldId id="268" r:id="rId12"/>
    <p:sldId id="277" r:id="rId13"/>
    <p:sldId id="278" r:id="rId14"/>
    <p:sldId id="279" r:id="rId15"/>
    <p:sldId id="280" r:id="rId16"/>
    <p:sldId id="271" r:id="rId17"/>
    <p:sldId id="281" r:id="rId18"/>
    <p:sldId id="272" r:id="rId19"/>
    <p:sldId id="282" r:id="rId20"/>
    <p:sldId id="273" r:id="rId21"/>
    <p:sldId id="283" r:id="rId22"/>
    <p:sldId id="274" r:id="rId23"/>
    <p:sldId id="284" r:id="rId24"/>
    <p:sldId id="285" r:id="rId25"/>
    <p:sldId id="287" r:id="rId26"/>
    <p:sldId id="286" r:id="rId27"/>
    <p:sldId id="288" r:id="rId28"/>
    <p:sldId id="25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F4E07B-DA3A-216D-5A2E-3E44FA416323}" v="411" dt="2023-09-12T10:02:43.115"/>
    <p1510:client id="{8C1218DA-46DD-9DC3-0246-1C34DBE3D013}" v="28" dt="2023-09-06T07:45:34.145"/>
    <p1510:client id="{C0DD5B19-2153-9551-464F-9E7A2DCF1D6B}" v="616" dt="2023-09-11T15:14:55.0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1"/>
                </a:solidFill>
                <a:cs typeface="Calibri Light"/>
              </a:rPr>
              <a:t>Neural Network Search</a:t>
            </a:r>
            <a:br>
              <a:rPr lang="en-US" dirty="0">
                <a:solidFill>
                  <a:schemeClr val="accent1"/>
                </a:solidFill>
                <a:cs typeface="Calibri Light"/>
              </a:rPr>
            </a:br>
            <a:r>
              <a:rPr lang="en-US" sz="4000" dirty="0">
                <a:solidFill>
                  <a:schemeClr val="accent1"/>
                </a:solidFill>
                <a:ea typeface="Calibri Light"/>
                <a:cs typeface="Calibri Light"/>
              </a:rPr>
              <a:t>(Learning how to learn)</a:t>
            </a:r>
            <a:endParaRPr lang="en-US" sz="4000" dirty="0">
              <a:solidFill>
                <a:schemeClr val="accent1"/>
              </a:solidFill>
              <a:cs typeface="Calibri Light"/>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Mounika </a:t>
            </a:r>
            <a:r>
              <a:rPr lang="en-US" dirty="0" err="1">
                <a:cs typeface="Calibri"/>
              </a:rPr>
              <a:t>Marreddy</a:t>
            </a:r>
            <a:endParaRPr lang="en-US" dirty="0" err="1"/>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1984-ACAA-4B7F-2C75-8D842E250058}"/>
              </a:ext>
            </a:extLst>
          </p:cNvPr>
          <p:cNvSpPr>
            <a:spLocks noGrp="1"/>
          </p:cNvSpPr>
          <p:nvPr>
            <p:ph type="title"/>
          </p:nvPr>
        </p:nvSpPr>
        <p:spPr>
          <a:xfrm>
            <a:off x="838200" y="365125"/>
            <a:ext cx="10515600" cy="824248"/>
          </a:xfrm>
        </p:spPr>
        <p:txBody>
          <a:bodyPr>
            <a:normAutofit/>
          </a:bodyPr>
          <a:lstStyle/>
          <a:p>
            <a:r>
              <a:rPr lang="en-US" sz="4000" dirty="0">
                <a:solidFill>
                  <a:schemeClr val="accent1"/>
                </a:solidFill>
                <a:ea typeface="Calibri Light"/>
                <a:cs typeface="Calibri Light"/>
              </a:rPr>
              <a:t>Basic Math Definition</a:t>
            </a:r>
          </a:p>
        </p:txBody>
      </p:sp>
      <p:sp>
        <p:nvSpPr>
          <p:cNvPr id="3" name="Content Placeholder 2">
            <a:extLst>
              <a:ext uri="{FF2B5EF4-FFF2-40B4-BE49-F238E27FC236}">
                <a16:creationId xmlns:a16="http://schemas.microsoft.com/office/drawing/2014/main" id="{A651063B-AA6C-9E0F-E615-7C56FDE7650B}"/>
              </a:ext>
            </a:extLst>
          </p:cNvPr>
          <p:cNvSpPr>
            <a:spLocks noGrp="1"/>
          </p:cNvSpPr>
          <p:nvPr>
            <p:ph idx="1"/>
          </p:nvPr>
        </p:nvSpPr>
        <p:spPr/>
        <p:txBody>
          <a:bodyPr vert="horz" lIns="91440" tIns="45720" rIns="91440" bIns="45720" rtlCol="0" anchor="t">
            <a:normAutofit/>
          </a:bodyPr>
          <a:lstStyle/>
          <a:p>
            <a:r>
              <a:rPr lang="en-US" dirty="0">
                <a:ea typeface="Calibri"/>
                <a:cs typeface="Calibri"/>
              </a:rPr>
              <a:t>Define a search space A,</a:t>
            </a:r>
          </a:p>
          <a:p>
            <a:endParaRPr lang="en-US" dirty="0">
              <a:ea typeface="Calibri"/>
              <a:cs typeface="Calibri"/>
            </a:endParaRPr>
          </a:p>
          <a:p>
            <a:endParaRPr lang="en-US" dirty="0">
              <a:ea typeface="Calibri"/>
              <a:cs typeface="Calibri"/>
            </a:endParaRPr>
          </a:p>
        </p:txBody>
      </p:sp>
      <p:pic>
        <p:nvPicPr>
          <p:cNvPr id="5" name="Picture 4" descr="A close-up of a mathematical equation&#10;&#10;Description automatically generated">
            <a:extLst>
              <a:ext uri="{FF2B5EF4-FFF2-40B4-BE49-F238E27FC236}">
                <a16:creationId xmlns:a16="http://schemas.microsoft.com/office/drawing/2014/main" id="{EC3BB6DE-3902-6BBF-47FE-29FFD1713BAE}"/>
              </a:ext>
            </a:extLst>
          </p:cNvPr>
          <p:cNvPicPr>
            <a:picLocks noChangeAspect="1"/>
          </p:cNvPicPr>
          <p:nvPr/>
        </p:nvPicPr>
        <p:blipFill>
          <a:blip r:embed="rId2"/>
          <a:stretch>
            <a:fillRect/>
          </a:stretch>
        </p:blipFill>
        <p:spPr>
          <a:xfrm>
            <a:off x="1876926" y="2810513"/>
            <a:ext cx="5640805" cy="1517709"/>
          </a:xfrm>
          <a:prstGeom prst="rect">
            <a:avLst/>
          </a:prstGeom>
        </p:spPr>
      </p:pic>
    </p:spTree>
    <p:extLst>
      <p:ext uri="{BB962C8B-B14F-4D97-AF65-F5344CB8AC3E}">
        <p14:creationId xmlns:p14="http://schemas.microsoft.com/office/powerpoint/2010/main" val="1096503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1984-ACAA-4B7F-2C75-8D842E250058}"/>
              </a:ext>
            </a:extLst>
          </p:cNvPr>
          <p:cNvSpPr>
            <a:spLocks noGrp="1"/>
          </p:cNvSpPr>
          <p:nvPr>
            <p:ph type="title"/>
          </p:nvPr>
        </p:nvSpPr>
        <p:spPr>
          <a:xfrm>
            <a:off x="838200" y="365125"/>
            <a:ext cx="10515600" cy="824248"/>
          </a:xfrm>
        </p:spPr>
        <p:txBody>
          <a:bodyPr>
            <a:normAutofit/>
          </a:bodyPr>
          <a:lstStyle/>
          <a:p>
            <a:r>
              <a:rPr lang="en-US" sz="4000" dirty="0">
                <a:solidFill>
                  <a:schemeClr val="accent1"/>
                </a:solidFill>
                <a:ea typeface="Calibri Light"/>
                <a:cs typeface="Calibri Light"/>
              </a:rPr>
              <a:t>Three Pillars of NAS</a:t>
            </a:r>
            <a:endParaRPr lang="en-US" dirty="0"/>
          </a:p>
        </p:txBody>
      </p:sp>
      <p:sp>
        <p:nvSpPr>
          <p:cNvPr id="3" name="Content Placeholder 2">
            <a:extLst>
              <a:ext uri="{FF2B5EF4-FFF2-40B4-BE49-F238E27FC236}">
                <a16:creationId xmlns:a16="http://schemas.microsoft.com/office/drawing/2014/main" id="{A651063B-AA6C-9E0F-E615-7C56FDE7650B}"/>
              </a:ext>
            </a:extLst>
          </p:cNvPr>
          <p:cNvSpPr>
            <a:spLocks noGrp="1"/>
          </p:cNvSpPr>
          <p:nvPr>
            <p:ph idx="1"/>
          </p:nvPr>
        </p:nvSpPr>
        <p:spPr>
          <a:xfrm>
            <a:off x="757989" y="1354388"/>
            <a:ext cx="10515600" cy="5243680"/>
          </a:xfrm>
        </p:spPr>
        <p:txBody>
          <a:bodyPr vert="horz" lIns="91440" tIns="45720" rIns="91440" bIns="45720" rtlCol="0" anchor="t">
            <a:normAutofit/>
          </a:bodyPr>
          <a:lstStyle/>
          <a:p>
            <a:r>
              <a:rPr lang="en-US" dirty="0">
                <a:ea typeface="Calibri"/>
                <a:cs typeface="Calibri"/>
              </a:rPr>
              <a:t>Search Space</a:t>
            </a:r>
          </a:p>
          <a:p>
            <a:r>
              <a:rPr lang="en-US" dirty="0">
                <a:ea typeface="Calibri"/>
                <a:cs typeface="Calibri"/>
              </a:rPr>
              <a:t>Search Strategy</a:t>
            </a:r>
          </a:p>
          <a:p>
            <a:r>
              <a:rPr lang="en-US" dirty="0">
                <a:ea typeface="Calibri"/>
                <a:cs typeface="Calibri"/>
              </a:rPr>
              <a:t>Performance Estimation Strategy</a:t>
            </a:r>
          </a:p>
          <a:p>
            <a:pPr marL="0" indent="0">
              <a:buNone/>
            </a:pPr>
            <a:endParaRPr lang="en-US" dirty="0">
              <a:ea typeface="Calibri"/>
              <a:cs typeface="Calibri"/>
            </a:endParaRPr>
          </a:p>
          <a:p>
            <a:endParaRPr lang="en-US" dirty="0">
              <a:ea typeface="Calibri"/>
              <a:cs typeface="Calibri"/>
            </a:endParaRPr>
          </a:p>
          <a:p>
            <a:endParaRPr lang="en-US" dirty="0">
              <a:ea typeface="Calibri"/>
              <a:cs typeface="Calibri"/>
            </a:endParaRPr>
          </a:p>
        </p:txBody>
      </p:sp>
      <p:pic>
        <p:nvPicPr>
          <p:cNvPr id="4" name="Picture 3" descr="A diagram of a strategy&#10;&#10;Description automatically generated">
            <a:extLst>
              <a:ext uri="{FF2B5EF4-FFF2-40B4-BE49-F238E27FC236}">
                <a16:creationId xmlns:a16="http://schemas.microsoft.com/office/drawing/2014/main" id="{4D9D382B-C444-6801-B16D-E9B54052C9C5}"/>
              </a:ext>
            </a:extLst>
          </p:cNvPr>
          <p:cNvPicPr>
            <a:picLocks noChangeAspect="1"/>
          </p:cNvPicPr>
          <p:nvPr/>
        </p:nvPicPr>
        <p:blipFill>
          <a:blip r:embed="rId2"/>
          <a:stretch>
            <a:fillRect/>
          </a:stretch>
        </p:blipFill>
        <p:spPr>
          <a:xfrm>
            <a:off x="928688" y="3230228"/>
            <a:ext cx="7908255" cy="2442911"/>
          </a:xfrm>
          <a:prstGeom prst="rect">
            <a:avLst/>
          </a:prstGeom>
        </p:spPr>
      </p:pic>
    </p:spTree>
    <p:extLst>
      <p:ext uri="{BB962C8B-B14F-4D97-AF65-F5344CB8AC3E}">
        <p14:creationId xmlns:p14="http://schemas.microsoft.com/office/powerpoint/2010/main" val="4092968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1984-ACAA-4B7F-2C75-8D842E250058}"/>
              </a:ext>
            </a:extLst>
          </p:cNvPr>
          <p:cNvSpPr>
            <a:spLocks noGrp="1"/>
          </p:cNvSpPr>
          <p:nvPr>
            <p:ph type="title"/>
          </p:nvPr>
        </p:nvSpPr>
        <p:spPr>
          <a:xfrm>
            <a:off x="838200" y="365125"/>
            <a:ext cx="10515600" cy="824248"/>
          </a:xfrm>
        </p:spPr>
        <p:txBody>
          <a:bodyPr>
            <a:normAutofit/>
          </a:bodyPr>
          <a:lstStyle/>
          <a:p>
            <a:r>
              <a:rPr lang="en-US" sz="4000" dirty="0">
                <a:solidFill>
                  <a:schemeClr val="accent1"/>
                </a:solidFill>
                <a:cs typeface="Calibri Light"/>
              </a:rPr>
              <a:t>Search Space</a:t>
            </a:r>
            <a:endParaRPr lang="en-US" dirty="0"/>
          </a:p>
        </p:txBody>
      </p:sp>
      <p:sp>
        <p:nvSpPr>
          <p:cNvPr id="3" name="Content Placeholder 2">
            <a:extLst>
              <a:ext uri="{FF2B5EF4-FFF2-40B4-BE49-F238E27FC236}">
                <a16:creationId xmlns:a16="http://schemas.microsoft.com/office/drawing/2014/main" id="{A651063B-AA6C-9E0F-E615-7C56FDE7650B}"/>
              </a:ext>
            </a:extLst>
          </p:cNvPr>
          <p:cNvSpPr>
            <a:spLocks noGrp="1"/>
          </p:cNvSpPr>
          <p:nvPr>
            <p:ph idx="1"/>
          </p:nvPr>
        </p:nvSpPr>
        <p:spPr>
          <a:xfrm>
            <a:off x="757989" y="1354388"/>
            <a:ext cx="10515600" cy="5243680"/>
          </a:xfrm>
        </p:spPr>
        <p:txBody>
          <a:bodyPr vert="horz" lIns="91440" tIns="45720" rIns="91440" bIns="45720" rtlCol="0" anchor="t">
            <a:normAutofit/>
          </a:bodyPr>
          <a:lstStyle/>
          <a:p>
            <a:r>
              <a:rPr lang="en-US" dirty="0">
                <a:ea typeface="+mn-lt"/>
                <a:cs typeface="+mn-lt"/>
              </a:rPr>
              <a:t>The search space defines which architectures can be represented in principle. </a:t>
            </a:r>
          </a:p>
          <a:p>
            <a:r>
              <a:rPr lang="en-US" dirty="0">
                <a:ea typeface="+mn-lt"/>
                <a:cs typeface="+mn-lt"/>
              </a:rPr>
              <a:t>Incorporating prior knowledge about typical properties of architectures well-suited for a task can reduce the size of the search space and simplify the search. </a:t>
            </a:r>
            <a:endParaRPr lang="en-US">
              <a:ea typeface="+mn-lt"/>
              <a:cs typeface="+mn-lt"/>
            </a:endParaRPr>
          </a:p>
          <a:p>
            <a:r>
              <a:rPr lang="en-US" dirty="0">
                <a:ea typeface="+mn-lt"/>
                <a:cs typeface="+mn-lt"/>
              </a:rPr>
              <a:t>However, this also introduces a human bias, which may prevent finding novel architectural building blocks that go beyond the current human knowledge.</a:t>
            </a:r>
            <a:endParaRPr lang="en-US">
              <a:cs typeface="Calibri"/>
            </a:endParaRPr>
          </a:p>
        </p:txBody>
      </p:sp>
    </p:spTree>
    <p:extLst>
      <p:ext uri="{BB962C8B-B14F-4D97-AF65-F5344CB8AC3E}">
        <p14:creationId xmlns:p14="http://schemas.microsoft.com/office/powerpoint/2010/main" val="581172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1984-ACAA-4B7F-2C75-8D842E250058}"/>
              </a:ext>
            </a:extLst>
          </p:cNvPr>
          <p:cNvSpPr>
            <a:spLocks noGrp="1"/>
          </p:cNvSpPr>
          <p:nvPr>
            <p:ph type="title"/>
          </p:nvPr>
        </p:nvSpPr>
        <p:spPr>
          <a:xfrm>
            <a:off x="838200" y="365125"/>
            <a:ext cx="10515600" cy="824248"/>
          </a:xfrm>
        </p:spPr>
        <p:txBody>
          <a:bodyPr>
            <a:normAutofit/>
          </a:bodyPr>
          <a:lstStyle/>
          <a:p>
            <a:r>
              <a:rPr lang="en-US" sz="4000" dirty="0">
                <a:solidFill>
                  <a:schemeClr val="accent1"/>
                </a:solidFill>
                <a:cs typeface="Calibri Light"/>
              </a:rPr>
              <a:t>Search Strategy</a:t>
            </a:r>
            <a:endParaRPr lang="en-US" dirty="0">
              <a:solidFill>
                <a:schemeClr val="accent1"/>
              </a:solidFill>
            </a:endParaRPr>
          </a:p>
        </p:txBody>
      </p:sp>
      <p:sp>
        <p:nvSpPr>
          <p:cNvPr id="3" name="Content Placeholder 2">
            <a:extLst>
              <a:ext uri="{FF2B5EF4-FFF2-40B4-BE49-F238E27FC236}">
                <a16:creationId xmlns:a16="http://schemas.microsoft.com/office/drawing/2014/main" id="{A651063B-AA6C-9E0F-E615-7C56FDE7650B}"/>
              </a:ext>
            </a:extLst>
          </p:cNvPr>
          <p:cNvSpPr>
            <a:spLocks noGrp="1"/>
          </p:cNvSpPr>
          <p:nvPr>
            <p:ph idx="1"/>
          </p:nvPr>
        </p:nvSpPr>
        <p:spPr>
          <a:xfrm>
            <a:off x="757989" y="1354388"/>
            <a:ext cx="10515600" cy="5243680"/>
          </a:xfrm>
        </p:spPr>
        <p:txBody>
          <a:bodyPr vert="horz" lIns="91440" tIns="45720" rIns="91440" bIns="45720" rtlCol="0" anchor="t">
            <a:normAutofit/>
          </a:bodyPr>
          <a:lstStyle/>
          <a:p>
            <a:r>
              <a:rPr lang="en-US" dirty="0">
                <a:ea typeface="+mn-lt"/>
                <a:cs typeface="+mn-lt"/>
              </a:rPr>
              <a:t>The search strategy details how to explore the search space (which is often exponentially large or even unbounded). </a:t>
            </a:r>
          </a:p>
          <a:p>
            <a:r>
              <a:rPr lang="en-US" dirty="0">
                <a:ea typeface="+mn-lt"/>
                <a:cs typeface="+mn-lt"/>
              </a:rPr>
              <a:t>It encompasses the classical exploration-exploitation trade-off since, on the one hand, it is desirable to find well-performing architectures quickly, while on the other hand, premature convergence to a region of suboptimal architectures should be avoided.</a:t>
            </a:r>
            <a:endParaRPr lang="en-US" dirty="0">
              <a:cs typeface="Calibri"/>
            </a:endParaRPr>
          </a:p>
        </p:txBody>
      </p:sp>
    </p:spTree>
    <p:extLst>
      <p:ext uri="{BB962C8B-B14F-4D97-AF65-F5344CB8AC3E}">
        <p14:creationId xmlns:p14="http://schemas.microsoft.com/office/powerpoint/2010/main" val="434867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1984-ACAA-4B7F-2C75-8D842E250058}"/>
              </a:ext>
            </a:extLst>
          </p:cNvPr>
          <p:cNvSpPr>
            <a:spLocks noGrp="1"/>
          </p:cNvSpPr>
          <p:nvPr>
            <p:ph type="title"/>
          </p:nvPr>
        </p:nvSpPr>
        <p:spPr>
          <a:xfrm>
            <a:off x="838200" y="365125"/>
            <a:ext cx="10515600" cy="824248"/>
          </a:xfrm>
        </p:spPr>
        <p:txBody>
          <a:bodyPr>
            <a:normAutofit/>
          </a:bodyPr>
          <a:lstStyle/>
          <a:p>
            <a:r>
              <a:rPr lang="en-US" sz="4000" dirty="0">
                <a:solidFill>
                  <a:schemeClr val="accent1"/>
                </a:solidFill>
                <a:cs typeface="Calibri Light"/>
              </a:rPr>
              <a:t>Performance Estimation</a:t>
            </a:r>
          </a:p>
        </p:txBody>
      </p:sp>
      <p:sp>
        <p:nvSpPr>
          <p:cNvPr id="3" name="Content Placeholder 2">
            <a:extLst>
              <a:ext uri="{FF2B5EF4-FFF2-40B4-BE49-F238E27FC236}">
                <a16:creationId xmlns:a16="http://schemas.microsoft.com/office/drawing/2014/main" id="{A651063B-AA6C-9E0F-E615-7C56FDE7650B}"/>
              </a:ext>
            </a:extLst>
          </p:cNvPr>
          <p:cNvSpPr>
            <a:spLocks noGrp="1"/>
          </p:cNvSpPr>
          <p:nvPr>
            <p:ph idx="1"/>
          </p:nvPr>
        </p:nvSpPr>
        <p:spPr>
          <a:xfrm>
            <a:off x="757989" y="1354388"/>
            <a:ext cx="10515600" cy="5243680"/>
          </a:xfrm>
        </p:spPr>
        <p:txBody>
          <a:bodyPr vert="horz" lIns="91440" tIns="45720" rIns="91440" bIns="45720" rtlCol="0" anchor="t">
            <a:normAutofit/>
          </a:bodyPr>
          <a:lstStyle/>
          <a:p>
            <a:r>
              <a:rPr lang="en-US" dirty="0">
                <a:ea typeface="+mn-lt"/>
                <a:cs typeface="+mn-lt"/>
              </a:rPr>
              <a:t>The objective of NAS is typically to find architectures that achieve high predictive performance on unseen data. </a:t>
            </a:r>
            <a:endParaRPr lang="en-US"/>
          </a:p>
          <a:p>
            <a:r>
              <a:rPr lang="en-US" dirty="0">
                <a:ea typeface="+mn-lt"/>
                <a:cs typeface="+mn-lt"/>
              </a:rPr>
              <a:t>Performance Estimation refers to the process of estimating this performance: the simplest option is to perform a standard training and validation of the architecture on data, but this is unfortunately computationally expensive and limits the number of architectures that can be explored. </a:t>
            </a:r>
            <a:endParaRPr lang="en-US">
              <a:ea typeface="+mn-lt"/>
              <a:cs typeface="+mn-lt"/>
            </a:endParaRPr>
          </a:p>
          <a:p>
            <a:r>
              <a:rPr lang="en-US" dirty="0">
                <a:ea typeface="+mn-lt"/>
                <a:cs typeface="+mn-lt"/>
              </a:rPr>
              <a:t>Much recent research therefore focuses on developing methods that reduce the cost of these performance estimations.</a:t>
            </a:r>
            <a:endParaRPr lang="en-US">
              <a:cs typeface="Calibri"/>
            </a:endParaRPr>
          </a:p>
        </p:txBody>
      </p:sp>
    </p:spTree>
    <p:extLst>
      <p:ext uri="{BB962C8B-B14F-4D97-AF65-F5344CB8AC3E}">
        <p14:creationId xmlns:p14="http://schemas.microsoft.com/office/powerpoint/2010/main" val="79853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0CEBA-B11D-0C45-7C5A-4492B73D1796}"/>
              </a:ext>
            </a:extLst>
          </p:cNvPr>
          <p:cNvSpPr>
            <a:spLocks noGrp="1"/>
          </p:cNvSpPr>
          <p:nvPr>
            <p:ph type="title"/>
          </p:nvPr>
        </p:nvSpPr>
        <p:spPr>
          <a:xfrm>
            <a:off x="838200" y="365125"/>
            <a:ext cx="10515600" cy="904458"/>
          </a:xfrm>
        </p:spPr>
        <p:txBody>
          <a:bodyPr>
            <a:normAutofit/>
          </a:bodyPr>
          <a:lstStyle/>
          <a:p>
            <a:r>
              <a:rPr lang="en-US" sz="4000" dirty="0">
                <a:solidFill>
                  <a:schemeClr val="accent1"/>
                </a:solidFill>
                <a:cs typeface="Calibri Light"/>
              </a:rPr>
              <a:t>Search Space</a:t>
            </a:r>
          </a:p>
        </p:txBody>
      </p:sp>
      <p:sp>
        <p:nvSpPr>
          <p:cNvPr id="3" name="Content Placeholder 2">
            <a:extLst>
              <a:ext uri="{FF2B5EF4-FFF2-40B4-BE49-F238E27FC236}">
                <a16:creationId xmlns:a16="http://schemas.microsoft.com/office/drawing/2014/main" id="{B0E1CCA7-56F7-9901-A399-C00E4B4929D5}"/>
              </a:ext>
            </a:extLst>
          </p:cNvPr>
          <p:cNvSpPr>
            <a:spLocks noGrp="1"/>
          </p:cNvSpPr>
          <p:nvPr>
            <p:ph idx="1"/>
          </p:nvPr>
        </p:nvSpPr>
        <p:spPr>
          <a:xfrm>
            <a:off x="838200" y="1444625"/>
            <a:ext cx="10515600" cy="4732338"/>
          </a:xfrm>
        </p:spPr>
        <p:txBody>
          <a:bodyPr vert="horz" lIns="91440" tIns="45720" rIns="91440" bIns="45720" rtlCol="0" anchor="t">
            <a:normAutofit/>
          </a:bodyPr>
          <a:lstStyle/>
          <a:p>
            <a:r>
              <a:rPr lang="en-US" dirty="0">
                <a:ea typeface="+mn-lt"/>
                <a:cs typeface="+mn-lt"/>
              </a:rPr>
              <a:t>The search space defines which neural architectures a NAS approach might discover in principle. </a:t>
            </a:r>
          </a:p>
          <a:p>
            <a:r>
              <a:rPr lang="en-US" dirty="0">
                <a:cs typeface="Calibri"/>
              </a:rPr>
              <a:t>Some of the recent search spaces are:</a:t>
            </a:r>
          </a:p>
          <a:p>
            <a:pPr lvl="1"/>
            <a:r>
              <a:rPr lang="en-US" dirty="0">
                <a:ea typeface="+mn-lt"/>
                <a:cs typeface="+mn-lt"/>
              </a:rPr>
              <a:t>Chain-structured neural networks</a:t>
            </a:r>
          </a:p>
          <a:p>
            <a:pPr lvl="1"/>
            <a:r>
              <a:rPr lang="en-US" dirty="0">
                <a:ea typeface="+mn-lt"/>
                <a:cs typeface="+mn-lt"/>
              </a:rPr>
              <a:t>Multi-branch networks</a:t>
            </a:r>
          </a:p>
          <a:p>
            <a:pPr lvl="1"/>
            <a:r>
              <a:rPr lang="en-US" dirty="0">
                <a:cs typeface="Calibri"/>
              </a:rPr>
              <a:t>Cell or block search space</a:t>
            </a:r>
          </a:p>
        </p:txBody>
      </p:sp>
    </p:spTree>
    <p:extLst>
      <p:ext uri="{BB962C8B-B14F-4D97-AF65-F5344CB8AC3E}">
        <p14:creationId xmlns:p14="http://schemas.microsoft.com/office/powerpoint/2010/main" val="490519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1984-ACAA-4B7F-2C75-8D842E250058}"/>
              </a:ext>
            </a:extLst>
          </p:cNvPr>
          <p:cNvSpPr>
            <a:spLocks noGrp="1"/>
          </p:cNvSpPr>
          <p:nvPr>
            <p:ph type="title"/>
          </p:nvPr>
        </p:nvSpPr>
        <p:spPr>
          <a:xfrm>
            <a:off x="838200" y="365125"/>
            <a:ext cx="10515600" cy="824248"/>
          </a:xfrm>
        </p:spPr>
        <p:txBody>
          <a:bodyPr>
            <a:normAutofit/>
          </a:bodyPr>
          <a:lstStyle/>
          <a:p>
            <a:r>
              <a:rPr lang="en-US" sz="4000" dirty="0">
                <a:solidFill>
                  <a:schemeClr val="accent1"/>
                </a:solidFill>
                <a:ea typeface="Calibri Light"/>
                <a:cs typeface="Calibri Light"/>
              </a:rPr>
              <a:t>Chain structured and Complex Search Spaces</a:t>
            </a:r>
            <a:endParaRPr lang="en-US" dirty="0">
              <a:solidFill>
                <a:schemeClr val="accent1"/>
              </a:solidFill>
            </a:endParaRPr>
          </a:p>
        </p:txBody>
      </p:sp>
      <p:pic>
        <p:nvPicPr>
          <p:cNvPr id="5" name="Content Placeholder 4" descr="A diagram of a flowchart&#10;&#10;Description automatically generated">
            <a:extLst>
              <a:ext uri="{FF2B5EF4-FFF2-40B4-BE49-F238E27FC236}">
                <a16:creationId xmlns:a16="http://schemas.microsoft.com/office/drawing/2014/main" id="{9B2B2F9E-D319-EBEB-BBB7-5BD464ED8DA8}"/>
              </a:ext>
            </a:extLst>
          </p:cNvPr>
          <p:cNvPicPr>
            <a:picLocks noGrp="1" noChangeAspect="1"/>
          </p:cNvPicPr>
          <p:nvPr>
            <p:ph idx="1"/>
          </p:nvPr>
        </p:nvPicPr>
        <p:blipFill>
          <a:blip r:embed="rId2"/>
          <a:stretch>
            <a:fillRect/>
          </a:stretch>
        </p:blipFill>
        <p:spPr>
          <a:xfrm>
            <a:off x="2291013" y="1403727"/>
            <a:ext cx="6667500" cy="4543425"/>
          </a:xfrm>
        </p:spPr>
      </p:pic>
    </p:spTree>
    <p:extLst>
      <p:ext uri="{BB962C8B-B14F-4D97-AF65-F5344CB8AC3E}">
        <p14:creationId xmlns:p14="http://schemas.microsoft.com/office/powerpoint/2010/main" val="453458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1984-ACAA-4B7F-2C75-8D842E250058}"/>
              </a:ext>
            </a:extLst>
          </p:cNvPr>
          <p:cNvSpPr>
            <a:spLocks noGrp="1"/>
          </p:cNvSpPr>
          <p:nvPr>
            <p:ph type="title"/>
          </p:nvPr>
        </p:nvSpPr>
        <p:spPr>
          <a:xfrm>
            <a:off x="838200" y="365125"/>
            <a:ext cx="10515600" cy="824248"/>
          </a:xfrm>
        </p:spPr>
        <p:txBody>
          <a:bodyPr>
            <a:normAutofit/>
          </a:bodyPr>
          <a:lstStyle/>
          <a:p>
            <a:r>
              <a:rPr lang="en-US" sz="4000" dirty="0">
                <a:solidFill>
                  <a:schemeClr val="accent1"/>
                </a:solidFill>
                <a:cs typeface="Calibri Light"/>
              </a:rPr>
              <a:t>Advantages of cell or block search</a:t>
            </a:r>
            <a:endParaRPr lang="en-US" dirty="0">
              <a:solidFill>
                <a:schemeClr val="accent1"/>
              </a:solidFill>
            </a:endParaRPr>
          </a:p>
        </p:txBody>
      </p:sp>
      <p:sp>
        <p:nvSpPr>
          <p:cNvPr id="4" name="Content Placeholder 3">
            <a:extLst>
              <a:ext uri="{FF2B5EF4-FFF2-40B4-BE49-F238E27FC236}">
                <a16:creationId xmlns:a16="http://schemas.microsoft.com/office/drawing/2014/main" id="{4150750D-768C-BC6C-BE95-13FDB25B55D4}"/>
              </a:ext>
            </a:extLst>
          </p:cNvPr>
          <p:cNvSpPr>
            <a:spLocks noGrp="1"/>
          </p:cNvSpPr>
          <p:nvPr>
            <p:ph idx="1"/>
          </p:nvPr>
        </p:nvSpPr>
        <p:spPr>
          <a:xfrm>
            <a:off x="838200" y="1394494"/>
            <a:ext cx="10515600" cy="4782469"/>
          </a:xfrm>
        </p:spPr>
        <p:txBody>
          <a:bodyPr vert="horz" lIns="91440" tIns="45720" rIns="91440" bIns="45720" rtlCol="0" anchor="t">
            <a:normAutofit lnSpcReduction="10000"/>
          </a:bodyPr>
          <a:lstStyle/>
          <a:p>
            <a:r>
              <a:rPr lang="en-US" dirty="0">
                <a:ea typeface="+mn-lt"/>
                <a:cs typeface="+mn-lt"/>
              </a:rPr>
              <a:t>The size of the search space is drastically reduced since cells usually consist of significantly less layers than whole architectures. </a:t>
            </a:r>
          </a:p>
          <a:p>
            <a:pPr lvl="1"/>
            <a:r>
              <a:rPr lang="en-US" dirty="0">
                <a:ea typeface="+mn-lt"/>
                <a:cs typeface="+mn-lt"/>
              </a:rPr>
              <a:t>For example, </a:t>
            </a:r>
            <a:r>
              <a:rPr lang="en-US" err="1">
                <a:ea typeface="+mn-lt"/>
                <a:cs typeface="+mn-lt"/>
              </a:rPr>
              <a:t>Zoph</a:t>
            </a:r>
            <a:r>
              <a:rPr lang="en-US" dirty="0">
                <a:ea typeface="+mn-lt"/>
                <a:cs typeface="+mn-lt"/>
              </a:rPr>
              <a:t> et al. (2018) estimate a seven-times speed-up compared to their previous work (</a:t>
            </a:r>
            <a:r>
              <a:rPr lang="en-US" err="1">
                <a:ea typeface="+mn-lt"/>
                <a:cs typeface="+mn-lt"/>
              </a:rPr>
              <a:t>Zoph</a:t>
            </a:r>
            <a:r>
              <a:rPr lang="en-US" dirty="0">
                <a:ea typeface="+mn-lt"/>
                <a:cs typeface="+mn-lt"/>
              </a:rPr>
              <a:t> and Le, 2017) while achieving better performance. </a:t>
            </a:r>
          </a:p>
          <a:p>
            <a:r>
              <a:rPr lang="en-US" dirty="0">
                <a:ea typeface="+mn-lt"/>
                <a:cs typeface="+mn-lt"/>
              </a:rPr>
              <a:t>Architectures built from cells can more easily be transferred or adapted to other data sets by simply varying the number of cells and filters used within a model. </a:t>
            </a:r>
            <a:endParaRPr lang="en-US">
              <a:ea typeface="+mn-lt"/>
              <a:cs typeface="+mn-lt"/>
            </a:endParaRPr>
          </a:p>
          <a:p>
            <a:pPr lvl="1"/>
            <a:r>
              <a:rPr lang="en-US" dirty="0">
                <a:ea typeface="+mn-lt"/>
                <a:cs typeface="+mn-lt"/>
              </a:rPr>
              <a:t>Indeed, </a:t>
            </a:r>
            <a:r>
              <a:rPr lang="en-US" err="1">
                <a:ea typeface="+mn-lt"/>
                <a:cs typeface="+mn-lt"/>
              </a:rPr>
              <a:t>Zoph</a:t>
            </a:r>
            <a:r>
              <a:rPr lang="en-US" dirty="0">
                <a:ea typeface="+mn-lt"/>
                <a:cs typeface="+mn-lt"/>
              </a:rPr>
              <a:t> et al. (2018) transfer cells optimized on CIFAR-10 to ImageNet and achieve state-of-the-art performance. </a:t>
            </a:r>
          </a:p>
          <a:p>
            <a:r>
              <a:rPr lang="en-US" dirty="0">
                <a:ea typeface="+mn-lt"/>
                <a:cs typeface="+mn-lt"/>
              </a:rPr>
              <a:t>Creating architectures by repeating building blocks has proven a useful design principle in general, such as repeating an LSTM block in RNNs or stacking a residual block.</a:t>
            </a:r>
            <a:endParaRPr lang="en-US">
              <a:cs typeface="Calibri"/>
            </a:endParaRPr>
          </a:p>
        </p:txBody>
      </p:sp>
    </p:spTree>
    <p:extLst>
      <p:ext uri="{BB962C8B-B14F-4D97-AF65-F5344CB8AC3E}">
        <p14:creationId xmlns:p14="http://schemas.microsoft.com/office/powerpoint/2010/main" val="1729454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1984-ACAA-4B7F-2C75-8D842E250058}"/>
              </a:ext>
            </a:extLst>
          </p:cNvPr>
          <p:cNvSpPr>
            <a:spLocks noGrp="1"/>
          </p:cNvSpPr>
          <p:nvPr>
            <p:ph type="title"/>
          </p:nvPr>
        </p:nvSpPr>
        <p:spPr>
          <a:xfrm>
            <a:off x="838200" y="365125"/>
            <a:ext cx="10515600" cy="824248"/>
          </a:xfrm>
        </p:spPr>
        <p:txBody>
          <a:bodyPr>
            <a:normAutofit/>
          </a:bodyPr>
          <a:lstStyle/>
          <a:p>
            <a:r>
              <a:rPr lang="en-US" sz="4000" dirty="0">
                <a:solidFill>
                  <a:schemeClr val="accent1"/>
                </a:solidFill>
                <a:ea typeface="Calibri Light"/>
                <a:cs typeface="Calibri Light"/>
              </a:rPr>
              <a:t> Search Spaces by Stacking the Cells</a:t>
            </a:r>
            <a:endParaRPr lang="en-US" dirty="0">
              <a:solidFill>
                <a:schemeClr val="accent1"/>
              </a:solidFill>
            </a:endParaRPr>
          </a:p>
        </p:txBody>
      </p:sp>
      <p:pic>
        <p:nvPicPr>
          <p:cNvPr id="6" name="Content Placeholder 5" descr="A diagram of a system&#10;&#10;Description automatically generated">
            <a:extLst>
              <a:ext uri="{FF2B5EF4-FFF2-40B4-BE49-F238E27FC236}">
                <a16:creationId xmlns:a16="http://schemas.microsoft.com/office/drawing/2014/main" id="{66A0D77A-F44E-D38D-0769-A4D6E58BFE13}"/>
              </a:ext>
            </a:extLst>
          </p:cNvPr>
          <p:cNvPicPr>
            <a:picLocks noGrp="1" noChangeAspect="1"/>
          </p:cNvPicPr>
          <p:nvPr>
            <p:ph idx="1"/>
          </p:nvPr>
        </p:nvPicPr>
        <p:blipFill>
          <a:blip r:embed="rId2"/>
          <a:stretch>
            <a:fillRect/>
          </a:stretch>
        </p:blipFill>
        <p:spPr>
          <a:xfrm>
            <a:off x="2745287" y="1364414"/>
            <a:ext cx="5799058" cy="4351338"/>
          </a:xfrm>
        </p:spPr>
      </p:pic>
    </p:spTree>
    <p:extLst>
      <p:ext uri="{BB962C8B-B14F-4D97-AF65-F5344CB8AC3E}">
        <p14:creationId xmlns:p14="http://schemas.microsoft.com/office/powerpoint/2010/main" val="815536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0CEBA-B11D-0C45-7C5A-4492B73D1796}"/>
              </a:ext>
            </a:extLst>
          </p:cNvPr>
          <p:cNvSpPr>
            <a:spLocks noGrp="1"/>
          </p:cNvSpPr>
          <p:nvPr>
            <p:ph type="title"/>
          </p:nvPr>
        </p:nvSpPr>
        <p:spPr>
          <a:xfrm>
            <a:off x="838200" y="365125"/>
            <a:ext cx="10515600" cy="904458"/>
          </a:xfrm>
        </p:spPr>
        <p:txBody>
          <a:bodyPr>
            <a:normAutofit/>
          </a:bodyPr>
          <a:lstStyle/>
          <a:p>
            <a:r>
              <a:rPr lang="en-US" sz="4000" dirty="0">
                <a:solidFill>
                  <a:schemeClr val="accent1"/>
                </a:solidFill>
                <a:cs typeface="Calibri Light"/>
              </a:rPr>
              <a:t>Search Strategy</a:t>
            </a:r>
          </a:p>
        </p:txBody>
      </p:sp>
      <p:sp>
        <p:nvSpPr>
          <p:cNvPr id="3" name="Content Placeholder 2">
            <a:extLst>
              <a:ext uri="{FF2B5EF4-FFF2-40B4-BE49-F238E27FC236}">
                <a16:creationId xmlns:a16="http://schemas.microsoft.com/office/drawing/2014/main" id="{B0E1CCA7-56F7-9901-A399-C00E4B4929D5}"/>
              </a:ext>
            </a:extLst>
          </p:cNvPr>
          <p:cNvSpPr>
            <a:spLocks noGrp="1"/>
          </p:cNvSpPr>
          <p:nvPr>
            <p:ph idx="1"/>
          </p:nvPr>
        </p:nvSpPr>
        <p:spPr>
          <a:xfrm>
            <a:off x="838200" y="1444625"/>
            <a:ext cx="10515600" cy="4732338"/>
          </a:xfrm>
        </p:spPr>
        <p:txBody>
          <a:bodyPr vert="horz" lIns="91440" tIns="45720" rIns="91440" bIns="45720" rtlCol="0" anchor="t">
            <a:normAutofit/>
          </a:bodyPr>
          <a:lstStyle/>
          <a:p>
            <a:r>
              <a:rPr lang="en-US" dirty="0">
                <a:ea typeface="+mn-lt"/>
                <a:cs typeface="+mn-lt"/>
              </a:rPr>
              <a:t>Many different search strategies can be used to explore the space of neural architectures:</a:t>
            </a:r>
          </a:p>
          <a:p>
            <a:pPr lvl="1"/>
            <a:r>
              <a:rPr lang="en-US" dirty="0">
                <a:ea typeface="+mn-lt"/>
                <a:cs typeface="+mn-lt"/>
              </a:rPr>
              <a:t>Random search</a:t>
            </a:r>
          </a:p>
          <a:p>
            <a:pPr lvl="1"/>
            <a:r>
              <a:rPr lang="en-US" dirty="0">
                <a:ea typeface="+mn-lt"/>
                <a:cs typeface="+mn-lt"/>
              </a:rPr>
              <a:t>Bayesian optimization</a:t>
            </a:r>
          </a:p>
          <a:p>
            <a:pPr lvl="1"/>
            <a:r>
              <a:rPr lang="en-US" dirty="0">
                <a:ea typeface="+mn-lt"/>
                <a:cs typeface="+mn-lt"/>
              </a:rPr>
              <a:t>Evolutionary methods</a:t>
            </a:r>
          </a:p>
          <a:p>
            <a:pPr lvl="1"/>
            <a:r>
              <a:rPr lang="en-US" dirty="0">
                <a:ea typeface="+mn-lt"/>
                <a:cs typeface="+mn-lt"/>
              </a:rPr>
              <a:t>Reinforcement learning (RL), and </a:t>
            </a:r>
            <a:endParaRPr lang="en-US">
              <a:ea typeface="+mn-lt"/>
              <a:cs typeface="+mn-lt"/>
            </a:endParaRPr>
          </a:p>
          <a:p>
            <a:pPr lvl="1"/>
            <a:r>
              <a:rPr lang="en-US" dirty="0">
                <a:ea typeface="+mn-lt"/>
                <a:cs typeface="+mn-lt"/>
              </a:rPr>
              <a:t>Gradient-based methods</a:t>
            </a:r>
            <a:endParaRPr lang="en-US" dirty="0">
              <a:cs typeface="Calibri"/>
            </a:endParaRPr>
          </a:p>
        </p:txBody>
      </p:sp>
    </p:spTree>
    <p:extLst>
      <p:ext uri="{BB962C8B-B14F-4D97-AF65-F5344CB8AC3E}">
        <p14:creationId xmlns:p14="http://schemas.microsoft.com/office/powerpoint/2010/main" val="2418487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4E287-F9C2-6F52-4D35-E3E32D934C46}"/>
              </a:ext>
            </a:extLst>
          </p:cNvPr>
          <p:cNvSpPr>
            <a:spLocks noGrp="1"/>
          </p:cNvSpPr>
          <p:nvPr>
            <p:ph type="title"/>
          </p:nvPr>
        </p:nvSpPr>
        <p:spPr/>
        <p:txBody>
          <a:bodyPr>
            <a:normAutofit/>
          </a:bodyPr>
          <a:lstStyle/>
          <a:p>
            <a:r>
              <a:rPr lang="en-US" sz="4000" dirty="0">
                <a:solidFill>
                  <a:schemeClr val="accent1"/>
                </a:solidFill>
                <a:ea typeface="Calibri Light"/>
                <a:cs typeface="Calibri Light"/>
              </a:rPr>
              <a:t>What is Deep Learning</a:t>
            </a:r>
          </a:p>
        </p:txBody>
      </p:sp>
      <p:pic>
        <p:nvPicPr>
          <p:cNvPr id="4" name="Content Placeholder 3" descr="A diagram of a neural network&#10;&#10;Description automatically generated">
            <a:extLst>
              <a:ext uri="{FF2B5EF4-FFF2-40B4-BE49-F238E27FC236}">
                <a16:creationId xmlns:a16="http://schemas.microsoft.com/office/drawing/2014/main" id="{22CFAFDC-955A-C086-6511-BE2E3A405EE2}"/>
              </a:ext>
            </a:extLst>
          </p:cNvPr>
          <p:cNvPicPr>
            <a:picLocks noGrp="1" noChangeAspect="1"/>
          </p:cNvPicPr>
          <p:nvPr>
            <p:ph idx="1"/>
          </p:nvPr>
        </p:nvPicPr>
        <p:blipFill>
          <a:blip r:embed="rId2"/>
          <a:stretch>
            <a:fillRect/>
          </a:stretch>
        </p:blipFill>
        <p:spPr>
          <a:xfrm>
            <a:off x="1175334" y="1817563"/>
            <a:ext cx="9209672" cy="3966409"/>
          </a:xfrm>
        </p:spPr>
      </p:pic>
    </p:spTree>
    <p:extLst>
      <p:ext uri="{BB962C8B-B14F-4D97-AF65-F5344CB8AC3E}">
        <p14:creationId xmlns:p14="http://schemas.microsoft.com/office/powerpoint/2010/main" val="3743780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1984-ACAA-4B7F-2C75-8D842E250058}"/>
              </a:ext>
            </a:extLst>
          </p:cNvPr>
          <p:cNvSpPr>
            <a:spLocks noGrp="1"/>
          </p:cNvSpPr>
          <p:nvPr>
            <p:ph type="title"/>
          </p:nvPr>
        </p:nvSpPr>
        <p:spPr>
          <a:xfrm>
            <a:off x="838200" y="365125"/>
            <a:ext cx="10515600" cy="824248"/>
          </a:xfrm>
        </p:spPr>
        <p:txBody>
          <a:bodyPr>
            <a:normAutofit/>
          </a:bodyPr>
          <a:lstStyle/>
          <a:p>
            <a:r>
              <a:rPr lang="en-US" sz="4000" dirty="0">
                <a:solidFill>
                  <a:schemeClr val="accent1"/>
                </a:solidFill>
                <a:ea typeface="Calibri Light"/>
                <a:cs typeface="Calibri Light"/>
              </a:rPr>
              <a:t> Search Strategy - Types</a:t>
            </a:r>
            <a:endParaRPr lang="en-US" dirty="0">
              <a:solidFill>
                <a:schemeClr val="accent1"/>
              </a:solidFill>
            </a:endParaRPr>
          </a:p>
        </p:txBody>
      </p:sp>
      <p:sp>
        <p:nvSpPr>
          <p:cNvPr id="4" name="Content Placeholder 3">
            <a:extLst>
              <a:ext uri="{FF2B5EF4-FFF2-40B4-BE49-F238E27FC236}">
                <a16:creationId xmlns:a16="http://schemas.microsoft.com/office/drawing/2014/main" id="{C0E39A4F-C006-602F-65DE-A4F2E8D580D6}"/>
              </a:ext>
            </a:extLst>
          </p:cNvPr>
          <p:cNvSpPr>
            <a:spLocks noGrp="1"/>
          </p:cNvSpPr>
          <p:nvPr>
            <p:ph idx="1"/>
          </p:nvPr>
        </p:nvSpPr>
        <p:spPr>
          <a:xfrm>
            <a:off x="778042" y="1314283"/>
            <a:ext cx="10515600" cy="4682206"/>
          </a:xfrm>
        </p:spPr>
        <p:txBody>
          <a:bodyPr vert="horz" lIns="91440" tIns="45720" rIns="91440" bIns="45720" rtlCol="0" anchor="t">
            <a:normAutofit lnSpcReduction="10000"/>
          </a:bodyPr>
          <a:lstStyle/>
          <a:p>
            <a:r>
              <a:rPr lang="en-US" sz="2400">
                <a:solidFill>
                  <a:srgbClr val="1F1F1F"/>
                </a:solidFill>
                <a:latin typeface="Arial"/>
                <a:cs typeface="Arial"/>
              </a:rPr>
              <a:t>Some of the most common algorithms are:</a:t>
            </a:r>
          </a:p>
          <a:p>
            <a:pPr lvl="1"/>
            <a:r>
              <a:rPr lang="en-US" dirty="0">
                <a:solidFill>
                  <a:srgbClr val="1F1F1F"/>
                </a:solidFill>
                <a:latin typeface="Arial"/>
                <a:cs typeface="Arial"/>
              </a:rPr>
              <a:t>Reinforcement learning-based NAS: In reinforcement learning, an agent learns to perform a task by trial and error. The agent receives rewards for taking actions that lead to successful outcomes, and punishments for taking actions that lead to unsuccessful outcomes.</a:t>
            </a:r>
          </a:p>
          <a:p>
            <a:pPr lvl="1"/>
            <a:r>
              <a:rPr lang="en-US" dirty="0">
                <a:solidFill>
                  <a:srgbClr val="1F1F1F"/>
                </a:solidFill>
                <a:latin typeface="Arial"/>
                <a:cs typeface="Arial"/>
              </a:rPr>
              <a:t>Bayesian optimization-based NAS: Bayesian optimization is a technique for finding the best value of a function by iteratively querying the function and using the results of the queries to update the estimate of the function's true value.</a:t>
            </a:r>
          </a:p>
          <a:p>
            <a:pPr lvl="1"/>
            <a:r>
              <a:rPr lang="en-US" dirty="0">
                <a:solidFill>
                  <a:srgbClr val="1F1F1F"/>
                </a:solidFill>
                <a:latin typeface="Arial"/>
                <a:cs typeface="Arial"/>
              </a:rPr>
              <a:t>Genetic algorithm-based NAS: Genetic algorithms are a type of evolutionary algorithm that uses principles of natural selection to search for solutions to problems. NAS algorithms use genetic algorithms to search for ANN architectures that are likely to be fit for a given task.</a:t>
            </a:r>
          </a:p>
        </p:txBody>
      </p:sp>
    </p:spTree>
    <p:extLst>
      <p:ext uri="{BB962C8B-B14F-4D97-AF65-F5344CB8AC3E}">
        <p14:creationId xmlns:p14="http://schemas.microsoft.com/office/powerpoint/2010/main" val="3910266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0CEBA-B11D-0C45-7C5A-4492B73D1796}"/>
              </a:ext>
            </a:extLst>
          </p:cNvPr>
          <p:cNvSpPr>
            <a:spLocks noGrp="1"/>
          </p:cNvSpPr>
          <p:nvPr>
            <p:ph type="title"/>
          </p:nvPr>
        </p:nvSpPr>
        <p:spPr>
          <a:xfrm>
            <a:off x="838200" y="365125"/>
            <a:ext cx="10515600" cy="904458"/>
          </a:xfrm>
        </p:spPr>
        <p:txBody>
          <a:bodyPr>
            <a:normAutofit/>
          </a:bodyPr>
          <a:lstStyle/>
          <a:p>
            <a:r>
              <a:rPr lang="en-US" sz="4000" dirty="0">
                <a:solidFill>
                  <a:schemeClr val="accent1"/>
                </a:solidFill>
                <a:ea typeface="+mj-lt"/>
                <a:cs typeface="+mj-lt"/>
              </a:rPr>
              <a:t>Performance Estimation - NAS</a:t>
            </a:r>
          </a:p>
        </p:txBody>
      </p:sp>
      <p:sp>
        <p:nvSpPr>
          <p:cNvPr id="3" name="Content Placeholder 2">
            <a:extLst>
              <a:ext uri="{FF2B5EF4-FFF2-40B4-BE49-F238E27FC236}">
                <a16:creationId xmlns:a16="http://schemas.microsoft.com/office/drawing/2014/main" id="{B0E1CCA7-56F7-9901-A399-C00E4B4929D5}"/>
              </a:ext>
            </a:extLst>
          </p:cNvPr>
          <p:cNvSpPr>
            <a:spLocks noGrp="1"/>
          </p:cNvSpPr>
          <p:nvPr>
            <p:ph idx="1"/>
          </p:nvPr>
        </p:nvSpPr>
        <p:spPr>
          <a:xfrm>
            <a:off x="838200" y="1444625"/>
            <a:ext cx="10515600" cy="4732338"/>
          </a:xfrm>
        </p:spPr>
        <p:txBody>
          <a:bodyPr vert="horz" lIns="91440" tIns="45720" rIns="91440" bIns="45720" rtlCol="0" anchor="t">
            <a:normAutofit lnSpcReduction="10000"/>
          </a:bodyPr>
          <a:lstStyle/>
          <a:p>
            <a:r>
              <a:rPr lang="en-US" dirty="0">
                <a:ea typeface="+mn-lt"/>
                <a:cs typeface="+mn-lt"/>
              </a:rPr>
              <a:t>The search strategies finds a neural architecture A that maximizes some performance measure, such as accuracy on unseen data. </a:t>
            </a:r>
          </a:p>
          <a:p>
            <a:r>
              <a:rPr lang="en-US" dirty="0">
                <a:ea typeface="+mn-lt"/>
                <a:cs typeface="+mn-lt"/>
              </a:rPr>
              <a:t>To guide their search process, these strategies need to estimate the performance of a given architecture A they consider. </a:t>
            </a:r>
            <a:endParaRPr lang="en-US">
              <a:ea typeface="+mn-lt"/>
              <a:cs typeface="+mn-lt"/>
            </a:endParaRPr>
          </a:p>
          <a:p>
            <a:r>
              <a:rPr lang="en-US" dirty="0">
                <a:ea typeface="+mn-lt"/>
                <a:cs typeface="+mn-lt"/>
              </a:rPr>
              <a:t>The simplest way of doing this is to train A on training data and evaluate its performance on validation data. </a:t>
            </a:r>
            <a:endParaRPr lang="en-US">
              <a:ea typeface="+mn-lt"/>
              <a:cs typeface="+mn-lt"/>
            </a:endParaRPr>
          </a:p>
          <a:p>
            <a:r>
              <a:rPr lang="en-US" dirty="0">
                <a:ea typeface="+mn-lt"/>
                <a:cs typeface="+mn-lt"/>
              </a:rPr>
              <a:t>However, training each architecture to be evaluated from scratch frequently yields computational demands in the order of thousands </a:t>
            </a:r>
            <a:r>
              <a:rPr lang="en-US">
                <a:ea typeface="+mn-lt"/>
                <a:cs typeface="+mn-lt"/>
              </a:rPr>
              <a:t>of GPU days for NAS. </a:t>
            </a:r>
          </a:p>
          <a:p>
            <a:r>
              <a:rPr lang="en-US" dirty="0">
                <a:ea typeface="+mn-lt"/>
                <a:cs typeface="+mn-lt"/>
              </a:rPr>
              <a:t>This naturally leads to developing methods for speeding up performance estimation.</a:t>
            </a:r>
            <a:endParaRPr lang="en-US" dirty="0">
              <a:cs typeface="Calibri"/>
            </a:endParaRPr>
          </a:p>
        </p:txBody>
      </p:sp>
    </p:spTree>
    <p:extLst>
      <p:ext uri="{BB962C8B-B14F-4D97-AF65-F5344CB8AC3E}">
        <p14:creationId xmlns:p14="http://schemas.microsoft.com/office/powerpoint/2010/main" val="1245261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1984-ACAA-4B7F-2C75-8D842E250058}"/>
              </a:ext>
            </a:extLst>
          </p:cNvPr>
          <p:cNvSpPr>
            <a:spLocks noGrp="1"/>
          </p:cNvSpPr>
          <p:nvPr>
            <p:ph type="title"/>
          </p:nvPr>
        </p:nvSpPr>
        <p:spPr>
          <a:xfrm>
            <a:off x="838200" y="365125"/>
            <a:ext cx="10515600" cy="824248"/>
          </a:xfrm>
        </p:spPr>
        <p:txBody>
          <a:bodyPr>
            <a:normAutofit/>
          </a:bodyPr>
          <a:lstStyle/>
          <a:p>
            <a:r>
              <a:rPr lang="en-US" sz="4000" dirty="0">
                <a:solidFill>
                  <a:schemeClr val="accent1"/>
                </a:solidFill>
                <a:ea typeface="Calibri Light"/>
                <a:cs typeface="Calibri Light"/>
              </a:rPr>
              <a:t>Performance Estimation - NAS</a:t>
            </a:r>
            <a:endParaRPr lang="en-US" dirty="0"/>
          </a:p>
        </p:txBody>
      </p:sp>
      <p:pic>
        <p:nvPicPr>
          <p:cNvPr id="6" name="Content Placeholder 5" descr="A white text on a black background&#10;&#10;Description automatically generated">
            <a:extLst>
              <a:ext uri="{FF2B5EF4-FFF2-40B4-BE49-F238E27FC236}">
                <a16:creationId xmlns:a16="http://schemas.microsoft.com/office/drawing/2014/main" id="{92066029-AD78-00A7-0B00-C642477CA263}"/>
              </a:ext>
            </a:extLst>
          </p:cNvPr>
          <p:cNvPicPr>
            <a:picLocks noGrp="1" noChangeAspect="1"/>
          </p:cNvPicPr>
          <p:nvPr>
            <p:ph idx="1"/>
          </p:nvPr>
        </p:nvPicPr>
        <p:blipFill>
          <a:blip r:embed="rId2"/>
          <a:stretch>
            <a:fillRect/>
          </a:stretch>
        </p:blipFill>
        <p:spPr>
          <a:xfrm>
            <a:off x="1876202" y="1404520"/>
            <a:ext cx="7296596" cy="4772443"/>
          </a:xfrm>
        </p:spPr>
      </p:pic>
    </p:spTree>
    <p:extLst>
      <p:ext uri="{BB962C8B-B14F-4D97-AF65-F5344CB8AC3E}">
        <p14:creationId xmlns:p14="http://schemas.microsoft.com/office/powerpoint/2010/main" val="3695196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1984-ACAA-4B7F-2C75-8D842E250058}"/>
              </a:ext>
            </a:extLst>
          </p:cNvPr>
          <p:cNvSpPr>
            <a:spLocks noGrp="1"/>
          </p:cNvSpPr>
          <p:nvPr>
            <p:ph type="title"/>
          </p:nvPr>
        </p:nvSpPr>
        <p:spPr>
          <a:xfrm>
            <a:off x="838200" y="365125"/>
            <a:ext cx="10515600" cy="824248"/>
          </a:xfrm>
        </p:spPr>
        <p:txBody>
          <a:bodyPr>
            <a:normAutofit/>
          </a:bodyPr>
          <a:lstStyle/>
          <a:p>
            <a:r>
              <a:rPr lang="en-US" sz="4000" dirty="0">
                <a:solidFill>
                  <a:schemeClr val="accent1"/>
                </a:solidFill>
                <a:ea typeface="Calibri Light"/>
                <a:cs typeface="Calibri Light"/>
              </a:rPr>
              <a:t>Performance Estimation – Lower Fidelity</a:t>
            </a:r>
            <a:endParaRPr lang="en-US" dirty="0">
              <a:solidFill>
                <a:schemeClr val="accent1"/>
              </a:solidFill>
            </a:endParaRPr>
          </a:p>
        </p:txBody>
      </p:sp>
      <p:sp>
        <p:nvSpPr>
          <p:cNvPr id="4" name="Content Placeholder 3">
            <a:extLst>
              <a:ext uri="{FF2B5EF4-FFF2-40B4-BE49-F238E27FC236}">
                <a16:creationId xmlns:a16="http://schemas.microsoft.com/office/drawing/2014/main" id="{631E7939-223F-D77C-3A83-B1E62EB8AB55}"/>
              </a:ext>
            </a:extLst>
          </p:cNvPr>
          <p:cNvSpPr>
            <a:spLocks noGrp="1"/>
          </p:cNvSpPr>
          <p:nvPr>
            <p:ph idx="1"/>
          </p:nvPr>
        </p:nvSpPr>
        <p:spPr>
          <a:xfrm>
            <a:off x="808121" y="1254125"/>
            <a:ext cx="10515600" cy="5023101"/>
          </a:xfrm>
        </p:spPr>
        <p:txBody>
          <a:bodyPr vert="horz" lIns="91440" tIns="45720" rIns="91440" bIns="45720" rtlCol="0" anchor="t">
            <a:normAutofit/>
          </a:bodyPr>
          <a:lstStyle/>
          <a:p>
            <a:r>
              <a:rPr lang="en-US" dirty="0">
                <a:ea typeface="+mn-lt"/>
                <a:cs typeface="+mn-lt"/>
              </a:rPr>
              <a:t>Performance can be estimated based on lower fidelities of the actual performance after full training (also denoted as proxy metrics). </a:t>
            </a:r>
          </a:p>
          <a:p>
            <a:r>
              <a:rPr lang="en-US" dirty="0">
                <a:ea typeface="+mn-lt"/>
                <a:cs typeface="+mn-lt"/>
              </a:rPr>
              <a:t>Such lower fidelities include shorter training times, training on a subset of the data, on lower-resolution images, or with less filters per layer and less cells. </a:t>
            </a:r>
          </a:p>
          <a:p>
            <a:r>
              <a:rPr lang="en-US" dirty="0">
                <a:ea typeface="+mn-lt"/>
                <a:cs typeface="+mn-lt"/>
              </a:rPr>
              <a:t>While these low-fidelity approximations reduce the computational cost, they also introduce bias in the estimate as performance will typically be underestimated.</a:t>
            </a:r>
            <a:endParaRPr lang="en-US" dirty="0">
              <a:cs typeface="Calibri"/>
            </a:endParaRPr>
          </a:p>
        </p:txBody>
      </p:sp>
    </p:spTree>
    <p:extLst>
      <p:ext uri="{BB962C8B-B14F-4D97-AF65-F5344CB8AC3E}">
        <p14:creationId xmlns:p14="http://schemas.microsoft.com/office/powerpoint/2010/main" val="2483609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1984-ACAA-4B7F-2C75-8D842E250058}"/>
              </a:ext>
            </a:extLst>
          </p:cNvPr>
          <p:cNvSpPr>
            <a:spLocks noGrp="1"/>
          </p:cNvSpPr>
          <p:nvPr>
            <p:ph type="title"/>
          </p:nvPr>
        </p:nvSpPr>
        <p:spPr>
          <a:xfrm>
            <a:off x="838200" y="365125"/>
            <a:ext cx="10515600" cy="824248"/>
          </a:xfrm>
        </p:spPr>
        <p:txBody>
          <a:bodyPr>
            <a:normAutofit fontScale="90000"/>
          </a:bodyPr>
          <a:lstStyle/>
          <a:p>
            <a:r>
              <a:rPr lang="en-US" sz="4000" dirty="0">
                <a:solidFill>
                  <a:schemeClr val="accent1"/>
                </a:solidFill>
                <a:ea typeface="Calibri Light"/>
                <a:cs typeface="Calibri Light"/>
              </a:rPr>
              <a:t>Performance Estimation – Learning Curve </a:t>
            </a:r>
            <a:r>
              <a:rPr lang="en-US" sz="4000" dirty="0">
                <a:solidFill>
                  <a:schemeClr val="accent1"/>
                </a:solidFill>
                <a:ea typeface="+mj-lt"/>
                <a:cs typeface="+mj-lt"/>
              </a:rPr>
              <a:t>Extrapolation</a:t>
            </a:r>
            <a:endParaRPr lang="en-US" sz="4000" dirty="0">
              <a:solidFill>
                <a:schemeClr val="accent1"/>
              </a:solidFill>
              <a:cs typeface="Calibri Light"/>
            </a:endParaRPr>
          </a:p>
        </p:txBody>
      </p:sp>
      <p:sp>
        <p:nvSpPr>
          <p:cNvPr id="4" name="Content Placeholder 3">
            <a:extLst>
              <a:ext uri="{FF2B5EF4-FFF2-40B4-BE49-F238E27FC236}">
                <a16:creationId xmlns:a16="http://schemas.microsoft.com/office/drawing/2014/main" id="{631E7939-223F-D77C-3A83-B1E62EB8AB55}"/>
              </a:ext>
            </a:extLst>
          </p:cNvPr>
          <p:cNvSpPr>
            <a:spLocks noGrp="1"/>
          </p:cNvSpPr>
          <p:nvPr>
            <p:ph idx="1"/>
          </p:nvPr>
        </p:nvSpPr>
        <p:spPr>
          <a:xfrm>
            <a:off x="808121" y="1254125"/>
            <a:ext cx="10515600" cy="5023101"/>
          </a:xfrm>
        </p:spPr>
        <p:txBody>
          <a:bodyPr vert="horz" lIns="91440" tIns="45720" rIns="91440" bIns="45720" rtlCol="0" anchor="t">
            <a:normAutofit/>
          </a:bodyPr>
          <a:lstStyle/>
          <a:p>
            <a:r>
              <a:rPr lang="en-US" dirty="0">
                <a:ea typeface="+mn-lt"/>
                <a:cs typeface="+mn-lt"/>
              </a:rPr>
              <a:t>Authors propose to extrapolate initial learning curves and terminate those predicted to perform poorly to speed up the architecture search process. </a:t>
            </a:r>
          </a:p>
          <a:p>
            <a:r>
              <a:rPr lang="en-US">
                <a:ea typeface="+mn-lt"/>
                <a:cs typeface="+mn-lt"/>
              </a:rPr>
              <a:t>Some consider architectural </a:t>
            </a:r>
            <a:r>
              <a:rPr lang="en-US" dirty="0">
                <a:ea typeface="+mn-lt"/>
                <a:cs typeface="+mn-lt"/>
              </a:rPr>
              <a:t>hyperparameters for predicting which partial learning curves are most promising. </a:t>
            </a:r>
            <a:endParaRPr lang="en-US">
              <a:ea typeface="+mn-lt"/>
              <a:cs typeface="+mn-lt"/>
            </a:endParaRPr>
          </a:p>
          <a:p>
            <a:r>
              <a:rPr lang="en-US" dirty="0">
                <a:ea typeface="+mn-lt"/>
                <a:cs typeface="+mn-lt"/>
              </a:rPr>
              <a:t>Training a surrogate model for predicting the performance of novel architectures is also proposed, do not employ learning curve extrapolation but support predicting performance based on architectural/cell properties and extrapolate to architectures/cells with larger size than seen during training. </a:t>
            </a:r>
            <a:endParaRPr lang="en-US">
              <a:cs typeface="Calibri"/>
            </a:endParaRPr>
          </a:p>
        </p:txBody>
      </p:sp>
    </p:spTree>
    <p:extLst>
      <p:ext uri="{BB962C8B-B14F-4D97-AF65-F5344CB8AC3E}">
        <p14:creationId xmlns:p14="http://schemas.microsoft.com/office/powerpoint/2010/main" val="182582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1984-ACAA-4B7F-2C75-8D842E250058}"/>
              </a:ext>
            </a:extLst>
          </p:cNvPr>
          <p:cNvSpPr>
            <a:spLocks noGrp="1"/>
          </p:cNvSpPr>
          <p:nvPr>
            <p:ph type="title"/>
          </p:nvPr>
        </p:nvSpPr>
        <p:spPr>
          <a:xfrm>
            <a:off x="838200" y="365125"/>
            <a:ext cx="10515600" cy="824248"/>
          </a:xfrm>
        </p:spPr>
        <p:txBody>
          <a:bodyPr>
            <a:normAutofit/>
          </a:bodyPr>
          <a:lstStyle/>
          <a:p>
            <a:r>
              <a:rPr lang="en-US" sz="4000" dirty="0">
                <a:solidFill>
                  <a:schemeClr val="accent1"/>
                </a:solidFill>
                <a:ea typeface="Calibri Light"/>
                <a:cs typeface="Calibri Light"/>
              </a:rPr>
              <a:t>Performance Estimation – </a:t>
            </a:r>
            <a:r>
              <a:rPr lang="en-US" sz="4000" dirty="0">
                <a:solidFill>
                  <a:schemeClr val="accent1"/>
                </a:solidFill>
                <a:ea typeface="+mj-lt"/>
                <a:cs typeface="+mj-lt"/>
              </a:rPr>
              <a:t>Network Morphisms</a:t>
            </a:r>
            <a:endParaRPr lang="en-US" dirty="0">
              <a:solidFill>
                <a:schemeClr val="accent1"/>
              </a:solidFill>
            </a:endParaRPr>
          </a:p>
        </p:txBody>
      </p:sp>
      <p:sp>
        <p:nvSpPr>
          <p:cNvPr id="4" name="Content Placeholder 3">
            <a:extLst>
              <a:ext uri="{FF2B5EF4-FFF2-40B4-BE49-F238E27FC236}">
                <a16:creationId xmlns:a16="http://schemas.microsoft.com/office/drawing/2014/main" id="{631E7939-223F-D77C-3A83-B1E62EB8AB55}"/>
              </a:ext>
            </a:extLst>
          </p:cNvPr>
          <p:cNvSpPr>
            <a:spLocks noGrp="1"/>
          </p:cNvSpPr>
          <p:nvPr>
            <p:ph idx="1"/>
          </p:nvPr>
        </p:nvSpPr>
        <p:spPr>
          <a:xfrm>
            <a:off x="808121" y="1254125"/>
            <a:ext cx="10515600" cy="5023101"/>
          </a:xfrm>
        </p:spPr>
        <p:txBody>
          <a:bodyPr vert="horz" lIns="91440" tIns="45720" rIns="91440" bIns="45720" rtlCol="0" anchor="t">
            <a:normAutofit/>
          </a:bodyPr>
          <a:lstStyle/>
          <a:p>
            <a:r>
              <a:rPr lang="en-US" dirty="0">
                <a:ea typeface="+mn-lt"/>
                <a:cs typeface="+mn-lt"/>
              </a:rPr>
              <a:t>Another approach to speed up performance estimation is to initialize the weights of novel architectures based on weights of other architectures that have been trained before. </a:t>
            </a:r>
          </a:p>
          <a:p>
            <a:r>
              <a:rPr lang="en-US" dirty="0">
                <a:ea typeface="+mn-lt"/>
                <a:cs typeface="+mn-lt"/>
              </a:rPr>
              <a:t>One way of achieving this, dubbed network morphisms, allows modifying an architecture while leaving the function represented by the network unchanged, resulting in methods that only require a few GPU days. </a:t>
            </a:r>
          </a:p>
          <a:p>
            <a:r>
              <a:rPr lang="en-US" dirty="0">
                <a:ea typeface="+mn-lt"/>
                <a:cs typeface="+mn-lt"/>
              </a:rPr>
              <a:t>This allows increasing the capacity of networks successively and retaining high performance without requiring training from scratch.</a:t>
            </a:r>
            <a:endParaRPr lang="en-US">
              <a:cs typeface="Calibri"/>
            </a:endParaRPr>
          </a:p>
        </p:txBody>
      </p:sp>
    </p:spTree>
    <p:extLst>
      <p:ext uri="{BB962C8B-B14F-4D97-AF65-F5344CB8AC3E}">
        <p14:creationId xmlns:p14="http://schemas.microsoft.com/office/powerpoint/2010/main" val="1098814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1984-ACAA-4B7F-2C75-8D842E250058}"/>
              </a:ext>
            </a:extLst>
          </p:cNvPr>
          <p:cNvSpPr>
            <a:spLocks noGrp="1"/>
          </p:cNvSpPr>
          <p:nvPr>
            <p:ph type="title"/>
          </p:nvPr>
        </p:nvSpPr>
        <p:spPr>
          <a:xfrm>
            <a:off x="838200" y="365125"/>
            <a:ext cx="10515600" cy="824248"/>
          </a:xfrm>
        </p:spPr>
        <p:txBody>
          <a:bodyPr>
            <a:normAutofit fontScale="90000"/>
          </a:bodyPr>
          <a:lstStyle/>
          <a:p>
            <a:r>
              <a:rPr lang="en-US" sz="4000" dirty="0">
                <a:solidFill>
                  <a:schemeClr val="accent1"/>
                </a:solidFill>
                <a:ea typeface="Calibri Light"/>
                <a:cs typeface="Calibri Light"/>
              </a:rPr>
              <a:t>Performance Estimation – </a:t>
            </a:r>
            <a:r>
              <a:rPr lang="en-US" sz="4000" dirty="0">
                <a:solidFill>
                  <a:schemeClr val="accent1"/>
                </a:solidFill>
                <a:ea typeface="+mj-lt"/>
                <a:cs typeface="+mj-lt"/>
              </a:rPr>
              <a:t>One-Shot Architecture Search</a:t>
            </a:r>
            <a:endParaRPr lang="en-US" dirty="0">
              <a:solidFill>
                <a:schemeClr val="accent1"/>
              </a:solidFill>
              <a:ea typeface="+mj-lt"/>
              <a:cs typeface="+mj-lt"/>
            </a:endParaRPr>
          </a:p>
        </p:txBody>
      </p:sp>
      <p:sp>
        <p:nvSpPr>
          <p:cNvPr id="4" name="Content Placeholder 3">
            <a:extLst>
              <a:ext uri="{FF2B5EF4-FFF2-40B4-BE49-F238E27FC236}">
                <a16:creationId xmlns:a16="http://schemas.microsoft.com/office/drawing/2014/main" id="{631E7939-223F-D77C-3A83-B1E62EB8AB55}"/>
              </a:ext>
            </a:extLst>
          </p:cNvPr>
          <p:cNvSpPr>
            <a:spLocks noGrp="1"/>
          </p:cNvSpPr>
          <p:nvPr>
            <p:ph idx="1"/>
          </p:nvPr>
        </p:nvSpPr>
        <p:spPr>
          <a:xfrm>
            <a:off x="808121" y="1254125"/>
            <a:ext cx="10515600" cy="5023101"/>
          </a:xfrm>
        </p:spPr>
        <p:txBody>
          <a:bodyPr vert="horz" lIns="91440" tIns="45720" rIns="91440" bIns="45720" rtlCol="0" anchor="t">
            <a:normAutofit/>
          </a:bodyPr>
          <a:lstStyle/>
          <a:p>
            <a:r>
              <a:rPr lang="en-US" dirty="0">
                <a:ea typeface="+mn-lt"/>
                <a:cs typeface="+mn-lt"/>
              </a:rPr>
              <a:t>One-Shot Architecture Search treats all architectures as different subgraphs of a </a:t>
            </a:r>
            <a:r>
              <a:rPr lang="en-US" dirty="0" err="1">
                <a:ea typeface="+mn-lt"/>
                <a:cs typeface="+mn-lt"/>
              </a:rPr>
              <a:t>supergraph</a:t>
            </a:r>
            <a:r>
              <a:rPr lang="en-US" dirty="0">
                <a:ea typeface="+mn-lt"/>
                <a:cs typeface="+mn-lt"/>
              </a:rPr>
              <a:t> (the one-shot model) and shares weights between architectures that have edges of this super graph in common. </a:t>
            </a:r>
          </a:p>
          <a:p>
            <a:r>
              <a:rPr lang="en-US" dirty="0">
                <a:ea typeface="+mn-lt"/>
                <a:cs typeface="+mn-lt"/>
              </a:rPr>
              <a:t>Only the weights of a single one-shot model need to be trained (in one of various ways), and architectures (which are just subgraphs of the one-shot model) can then be evaluated without any separate training by inheriting trained weights from the one-shot model. </a:t>
            </a:r>
            <a:endParaRPr lang="en-US">
              <a:ea typeface="+mn-lt"/>
              <a:cs typeface="+mn-lt"/>
            </a:endParaRPr>
          </a:p>
          <a:p>
            <a:r>
              <a:rPr lang="en-US" dirty="0">
                <a:ea typeface="+mn-lt"/>
                <a:cs typeface="+mn-lt"/>
              </a:rPr>
              <a:t>This greatly speeds up performance estimation of architectures, since no training is required (only evaluating performance on validation data), again resulting in methods that only require a few GPU days.</a:t>
            </a:r>
            <a:endParaRPr lang="en-US">
              <a:cs typeface="Calibri"/>
            </a:endParaRPr>
          </a:p>
        </p:txBody>
      </p:sp>
    </p:spTree>
    <p:extLst>
      <p:ext uri="{BB962C8B-B14F-4D97-AF65-F5344CB8AC3E}">
        <p14:creationId xmlns:p14="http://schemas.microsoft.com/office/powerpoint/2010/main" val="2887544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1984-ACAA-4B7F-2C75-8D842E250058}"/>
              </a:ext>
            </a:extLst>
          </p:cNvPr>
          <p:cNvSpPr>
            <a:spLocks noGrp="1"/>
          </p:cNvSpPr>
          <p:nvPr>
            <p:ph type="title"/>
          </p:nvPr>
        </p:nvSpPr>
        <p:spPr>
          <a:xfrm>
            <a:off x="838200" y="365125"/>
            <a:ext cx="10515600" cy="824248"/>
          </a:xfrm>
        </p:spPr>
        <p:txBody>
          <a:bodyPr>
            <a:normAutofit/>
          </a:bodyPr>
          <a:lstStyle/>
          <a:p>
            <a:r>
              <a:rPr lang="en-US" sz="4000" dirty="0">
                <a:solidFill>
                  <a:schemeClr val="accent1"/>
                </a:solidFill>
                <a:ea typeface="+mj-lt"/>
                <a:cs typeface="Calibri Light"/>
              </a:rPr>
              <a:t>One-Shot</a:t>
            </a:r>
            <a:r>
              <a:rPr lang="en-US" sz="4000" dirty="0">
                <a:solidFill>
                  <a:schemeClr val="accent1"/>
                </a:solidFill>
                <a:ea typeface="+mj-lt"/>
                <a:cs typeface="+mj-lt"/>
              </a:rPr>
              <a:t> Architecture Search Example</a:t>
            </a:r>
            <a:endParaRPr lang="en-US" dirty="0">
              <a:solidFill>
                <a:schemeClr val="accent1"/>
              </a:solidFill>
              <a:ea typeface="+mj-lt"/>
              <a:cs typeface="+mj-lt"/>
            </a:endParaRPr>
          </a:p>
        </p:txBody>
      </p:sp>
      <p:pic>
        <p:nvPicPr>
          <p:cNvPr id="3" name="Content Placeholder 2" descr="A diagram of a flowchart&#10;&#10;Description automatically generated">
            <a:extLst>
              <a:ext uri="{FF2B5EF4-FFF2-40B4-BE49-F238E27FC236}">
                <a16:creationId xmlns:a16="http://schemas.microsoft.com/office/drawing/2014/main" id="{A14C9BEA-B552-5C51-AB80-2B8B97B14B3D}"/>
              </a:ext>
            </a:extLst>
          </p:cNvPr>
          <p:cNvPicPr>
            <a:picLocks noGrp="1" noChangeAspect="1"/>
          </p:cNvPicPr>
          <p:nvPr>
            <p:ph idx="1"/>
          </p:nvPr>
        </p:nvPicPr>
        <p:blipFill>
          <a:blip r:embed="rId2"/>
          <a:stretch>
            <a:fillRect/>
          </a:stretch>
        </p:blipFill>
        <p:spPr>
          <a:xfrm>
            <a:off x="1099154" y="1254125"/>
            <a:ext cx="9933534" cy="5023101"/>
          </a:xfrm>
        </p:spPr>
      </p:pic>
    </p:spTree>
    <p:extLst>
      <p:ext uri="{BB962C8B-B14F-4D97-AF65-F5344CB8AC3E}">
        <p14:creationId xmlns:p14="http://schemas.microsoft.com/office/powerpoint/2010/main" val="4072576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742B7-450A-EBAD-ACB9-A6BBC54B7650}"/>
              </a:ext>
            </a:extLst>
          </p:cNvPr>
          <p:cNvSpPr>
            <a:spLocks noGrp="1"/>
          </p:cNvSpPr>
          <p:nvPr>
            <p:ph type="title"/>
          </p:nvPr>
        </p:nvSpPr>
        <p:spPr>
          <a:xfrm>
            <a:off x="838200" y="365125"/>
            <a:ext cx="10515600" cy="607357"/>
          </a:xfrm>
        </p:spPr>
        <p:txBody>
          <a:bodyPr>
            <a:normAutofit fontScale="90000"/>
          </a:bodyPr>
          <a:lstStyle/>
          <a:p>
            <a:r>
              <a:rPr lang="en-US" sz="4000" dirty="0">
                <a:solidFill>
                  <a:schemeClr val="accent1"/>
                </a:solidFill>
                <a:ea typeface="Calibri Light"/>
                <a:cs typeface="Calibri Light"/>
              </a:rPr>
              <a:t>References</a:t>
            </a:r>
          </a:p>
        </p:txBody>
      </p:sp>
      <p:sp>
        <p:nvSpPr>
          <p:cNvPr id="3" name="Content Placeholder 2">
            <a:extLst>
              <a:ext uri="{FF2B5EF4-FFF2-40B4-BE49-F238E27FC236}">
                <a16:creationId xmlns:a16="http://schemas.microsoft.com/office/drawing/2014/main" id="{4D905BDD-CE17-D7F1-F756-B6FA1AC3C1C2}"/>
              </a:ext>
            </a:extLst>
          </p:cNvPr>
          <p:cNvSpPr>
            <a:spLocks noGrp="1"/>
          </p:cNvSpPr>
          <p:nvPr>
            <p:ph idx="1"/>
          </p:nvPr>
        </p:nvSpPr>
        <p:spPr>
          <a:xfrm>
            <a:off x="838200" y="1151212"/>
            <a:ext cx="10515600" cy="5025751"/>
          </a:xfrm>
        </p:spPr>
        <p:txBody>
          <a:bodyPr vert="horz" lIns="91440" tIns="45720" rIns="91440" bIns="45720" rtlCol="0" anchor="t">
            <a:normAutofit/>
          </a:bodyPr>
          <a:lstStyle/>
          <a:p>
            <a:r>
              <a:rPr lang="en-US" sz="3200" dirty="0">
                <a:solidFill>
                  <a:srgbClr val="1F1F1F"/>
                </a:solidFill>
                <a:ea typeface="+mn-lt"/>
                <a:cs typeface="+mn-lt"/>
              </a:rPr>
              <a:t>Neural Architecture Search: A Survey: https://arxiv.org/abs/1808.06993 by Chen et al.</a:t>
            </a:r>
          </a:p>
          <a:p>
            <a:r>
              <a:rPr lang="en-US" sz="3200" dirty="0">
                <a:solidFill>
                  <a:srgbClr val="1F1F1F"/>
                </a:solidFill>
                <a:ea typeface="+mn-lt"/>
                <a:cs typeface="+mn-lt"/>
              </a:rPr>
              <a:t>Neural Architecture Search with Reinforcement Learning: https://arxiv.org/abs/1606.03657 by </a:t>
            </a:r>
            <a:r>
              <a:rPr lang="en-US" sz="3200" err="1">
                <a:solidFill>
                  <a:srgbClr val="1F1F1F"/>
                </a:solidFill>
                <a:ea typeface="+mn-lt"/>
                <a:cs typeface="+mn-lt"/>
              </a:rPr>
              <a:t>Zoph</a:t>
            </a:r>
            <a:r>
              <a:rPr lang="en-US" sz="3200" dirty="0">
                <a:solidFill>
                  <a:srgbClr val="1F1F1F"/>
                </a:solidFill>
                <a:ea typeface="+mn-lt"/>
                <a:cs typeface="+mn-lt"/>
              </a:rPr>
              <a:t> et al.</a:t>
            </a:r>
          </a:p>
          <a:p>
            <a:r>
              <a:rPr lang="en-US" sz="3200" dirty="0">
                <a:solidFill>
                  <a:srgbClr val="1F1F1F"/>
                </a:solidFill>
                <a:ea typeface="+mn-lt"/>
                <a:cs typeface="+mn-lt"/>
              </a:rPr>
              <a:t>Neural Architecture Search with Bayesian Optimization: https://arxiv.org/abs/1802.03268 by Real et al.</a:t>
            </a:r>
            <a:endParaRPr lang="en-US" sz="3200">
              <a:solidFill>
                <a:srgbClr val="1F1F1F"/>
              </a:solidFill>
              <a:ea typeface="Calibri"/>
              <a:cs typeface="Calibri"/>
            </a:endParaRPr>
          </a:p>
        </p:txBody>
      </p:sp>
    </p:spTree>
    <p:extLst>
      <p:ext uri="{BB962C8B-B14F-4D97-AF65-F5344CB8AC3E}">
        <p14:creationId xmlns:p14="http://schemas.microsoft.com/office/powerpoint/2010/main" val="2171627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CDC4E-C951-7F48-D6AC-41E23EDBC9B1}"/>
              </a:ext>
            </a:extLst>
          </p:cNvPr>
          <p:cNvSpPr>
            <a:spLocks noGrp="1"/>
          </p:cNvSpPr>
          <p:nvPr>
            <p:ph type="title"/>
          </p:nvPr>
        </p:nvSpPr>
        <p:spPr>
          <a:xfrm>
            <a:off x="747963" y="244809"/>
            <a:ext cx="10515600" cy="994694"/>
          </a:xfrm>
        </p:spPr>
        <p:txBody>
          <a:bodyPr>
            <a:normAutofit/>
          </a:bodyPr>
          <a:lstStyle/>
          <a:p>
            <a:r>
              <a:rPr lang="en-US" sz="4000" dirty="0">
                <a:solidFill>
                  <a:schemeClr val="accent1"/>
                </a:solidFill>
                <a:ea typeface="Calibri Light"/>
                <a:cs typeface="Calibri Light"/>
              </a:rPr>
              <a:t>Deep Learning</a:t>
            </a:r>
          </a:p>
        </p:txBody>
      </p:sp>
      <p:sp>
        <p:nvSpPr>
          <p:cNvPr id="3" name="Content Placeholder 2">
            <a:extLst>
              <a:ext uri="{FF2B5EF4-FFF2-40B4-BE49-F238E27FC236}">
                <a16:creationId xmlns:a16="http://schemas.microsoft.com/office/drawing/2014/main" id="{73D6AB6F-D50D-1338-D11C-81353FF7EEAC}"/>
              </a:ext>
            </a:extLst>
          </p:cNvPr>
          <p:cNvSpPr>
            <a:spLocks noGrp="1"/>
          </p:cNvSpPr>
          <p:nvPr>
            <p:ph idx="1"/>
          </p:nvPr>
        </p:nvSpPr>
        <p:spPr>
          <a:xfrm>
            <a:off x="838200" y="1524836"/>
            <a:ext cx="10515600" cy="4652127"/>
          </a:xfrm>
        </p:spPr>
        <p:txBody>
          <a:bodyPr vert="horz" lIns="91440" tIns="45720" rIns="91440" bIns="45720" rtlCol="0" anchor="t">
            <a:normAutofit/>
          </a:bodyPr>
          <a:lstStyle/>
          <a:p>
            <a:r>
              <a:rPr lang="en-US" dirty="0">
                <a:ea typeface="Calibri"/>
                <a:cs typeface="Calibri"/>
              </a:rPr>
              <a:t>Explosion of interest since 2012</a:t>
            </a:r>
          </a:p>
          <a:p>
            <a:r>
              <a:rPr lang="en-US" dirty="0">
                <a:ea typeface="Calibri"/>
                <a:cs typeface="Calibri"/>
              </a:rPr>
              <a:t>Very powerful machine learning technique</a:t>
            </a:r>
          </a:p>
          <a:p>
            <a:r>
              <a:rPr lang="en-US" dirty="0">
                <a:ea typeface="Calibri"/>
                <a:cs typeface="Calibri"/>
              </a:rPr>
              <a:t>Huge variety of neural networks for different tasks</a:t>
            </a:r>
          </a:p>
          <a:p>
            <a:r>
              <a:rPr lang="en-US" dirty="0">
                <a:ea typeface="Calibri"/>
                <a:cs typeface="Calibri"/>
              </a:rPr>
              <a:t>Key ingredients took years to develop</a:t>
            </a:r>
          </a:p>
          <a:p>
            <a:r>
              <a:rPr lang="en-US" dirty="0">
                <a:ea typeface="Calibri"/>
                <a:cs typeface="Calibri"/>
              </a:rPr>
              <a:t>Algorithms are getting increasingly more specialized and complicated</a:t>
            </a:r>
          </a:p>
          <a:p>
            <a:endParaRPr lang="en-US" dirty="0">
              <a:ea typeface="Calibri"/>
              <a:cs typeface="Calibri"/>
            </a:endParaRPr>
          </a:p>
        </p:txBody>
      </p:sp>
      <p:pic>
        <p:nvPicPr>
          <p:cNvPr id="4" name="Picture 3">
            <a:extLst>
              <a:ext uri="{FF2B5EF4-FFF2-40B4-BE49-F238E27FC236}">
                <a16:creationId xmlns:a16="http://schemas.microsoft.com/office/drawing/2014/main" id="{CE47C36A-8665-B927-C626-FA5619F72BDE}"/>
              </a:ext>
            </a:extLst>
          </p:cNvPr>
          <p:cNvPicPr>
            <a:picLocks noChangeAspect="1"/>
          </p:cNvPicPr>
          <p:nvPr/>
        </p:nvPicPr>
        <p:blipFill>
          <a:blip r:embed="rId2"/>
          <a:stretch>
            <a:fillRect/>
          </a:stretch>
        </p:blipFill>
        <p:spPr>
          <a:xfrm>
            <a:off x="1365585" y="4303925"/>
            <a:ext cx="9049752" cy="1979938"/>
          </a:xfrm>
          <a:prstGeom prst="rect">
            <a:avLst/>
          </a:prstGeom>
        </p:spPr>
      </p:pic>
    </p:spTree>
    <p:extLst>
      <p:ext uri="{BB962C8B-B14F-4D97-AF65-F5344CB8AC3E}">
        <p14:creationId xmlns:p14="http://schemas.microsoft.com/office/powerpoint/2010/main" val="361775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CDC4E-C951-7F48-D6AC-41E23EDBC9B1}"/>
              </a:ext>
            </a:extLst>
          </p:cNvPr>
          <p:cNvSpPr>
            <a:spLocks noGrp="1"/>
          </p:cNvSpPr>
          <p:nvPr>
            <p:ph type="title"/>
          </p:nvPr>
        </p:nvSpPr>
        <p:spPr>
          <a:xfrm>
            <a:off x="747963" y="244809"/>
            <a:ext cx="10515600" cy="994694"/>
          </a:xfrm>
        </p:spPr>
        <p:txBody>
          <a:bodyPr>
            <a:normAutofit fontScale="90000"/>
          </a:bodyPr>
          <a:lstStyle/>
          <a:p>
            <a:r>
              <a:rPr lang="en-US" sz="4000" dirty="0">
                <a:solidFill>
                  <a:schemeClr val="accent1"/>
                </a:solidFill>
                <a:ea typeface="Calibri Light"/>
                <a:cs typeface="Calibri Light"/>
              </a:rPr>
              <a:t>Machine and Deep Learning: a story of automation</a:t>
            </a:r>
          </a:p>
        </p:txBody>
      </p:sp>
      <p:pic>
        <p:nvPicPr>
          <p:cNvPr id="6" name="Content Placeholder 5" descr="A close-up of black text&#10;&#10;Description automatically generated">
            <a:extLst>
              <a:ext uri="{FF2B5EF4-FFF2-40B4-BE49-F238E27FC236}">
                <a16:creationId xmlns:a16="http://schemas.microsoft.com/office/drawing/2014/main" id="{2CBA278B-8F03-FABF-E6B5-0ACE6A2DB6C4}"/>
              </a:ext>
            </a:extLst>
          </p:cNvPr>
          <p:cNvPicPr>
            <a:picLocks noGrp="1" noChangeAspect="1"/>
          </p:cNvPicPr>
          <p:nvPr>
            <p:ph idx="1"/>
          </p:nvPr>
        </p:nvPicPr>
        <p:blipFill>
          <a:blip r:embed="rId2"/>
          <a:stretch>
            <a:fillRect/>
          </a:stretch>
        </p:blipFill>
        <p:spPr>
          <a:xfrm>
            <a:off x="9623258" y="7569158"/>
            <a:ext cx="4114800" cy="323850"/>
          </a:xfrm>
        </p:spPr>
      </p:pic>
      <p:pic>
        <p:nvPicPr>
          <p:cNvPr id="5" name="Picture 4" descr="A group of men working in a room&#10;&#10;Description automatically generated">
            <a:extLst>
              <a:ext uri="{FF2B5EF4-FFF2-40B4-BE49-F238E27FC236}">
                <a16:creationId xmlns:a16="http://schemas.microsoft.com/office/drawing/2014/main" id="{4576FF29-E1E0-9C42-98CC-834CBD6F7E7A}"/>
              </a:ext>
            </a:extLst>
          </p:cNvPr>
          <p:cNvPicPr>
            <a:picLocks noChangeAspect="1"/>
          </p:cNvPicPr>
          <p:nvPr/>
        </p:nvPicPr>
        <p:blipFill>
          <a:blip r:embed="rId3"/>
          <a:stretch>
            <a:fillRect/>
          </a:stretch>
        </p:blipFill>
        <p:spPr>
          <a:xfrm>
            <a:off x="890839" y="1558841"/>
            <a:ext cx="4324350" cy="2286501"/>
          </a:xfrm>
          <a:prstGeom prst="rect">
            <a:avLst/>
          </a:prstGeom>
        </p:spPr>
      </p:pic>
      <p:pic>
        <p:nvPicPr>
          <p:cNvPr id="7" name="Picture 6" descr="A close-up of a white background&#10;&#10;Description automatically generated">
            <a:extLst>
              <a:ext uri="{FF2B5EF4-FFF2-40B4-BE49-F238E27FC236}">
                <a16:creationId xmlns:a16="http://schemas.microsoft.com/office/drawing/2014/main" id="{678682B4-136B-6F7D-10FA-A5A0570730EA}"/>
              </a:ext>
            </a:extLst>
          </p:cNvPr>
          <p:cNvPicPr>
            <a:picLocks noChangeAspect="1"/>
          </p:cNvPicPr>
          <p:nvPr/>
        </p:nvPicPr>
        <p:blipFill>
          <a:blip r:embed="rId4"/>
          <a:stretch>
            <a:fillRect/>
          </a:stretch>
        </p:blipFill>
        <p:spPr>
          <a:xfrm>
            <a:off x="6090987" y="5168566"/>
            <a:ext cx="4114800" cy="1127459"/>
          </a:xfrm>
          <a:prstGeom prst="rect">
            <a:avLst/>
          </a:prstGeom>
        </p:spPr>
      </p:pic>
      <p:pic>
        <p:nvPicPr>
          <p:cNvPr id="8" name="Picture 7" descr="A close-up of black text&#10;&#10;Description automatically generated">
            <a:extLst>
              <a:ext uri="{FF2B5EF4-FFF2-40B4-BE49-F238E27FC236}">
                <a16:creationId xmlns:a16="http://schemas.microsoft.com/office/drawing/2014/main" id="{81D357CF-A8D6-23BA-8AF8-749C48B0B7B8}"/>
              </a:ext>
            </a:extLst>
          </p:cNvPr>
          <p:cNvPicPr>
            <a:picLocks noChangeAspect="1"/>
          </p:cNvPicPr>
          <p:nvPr/>
        </p:nvPicPr>
        <p:blipFill>
          <a:blip r:embed="rId2"/>
          <a:stretch>
            <a:fillRect/>
          </a:stretch>
        </p:blipFill>
        <p:spPr>
          <a:xfrm>
            <a:off x="6093994" y="4510339"/>
            <a:ext cx="4114800" cy="664744"/>
          </a:xfrm>
          <a:prstGeom prst="rect">
            <a:avLst/>
          </a:prstGeom>
        </p:spPr>
      </p:pic>
      <p:pic>
        <p:nvPicPr>
          <p:cNvPr id="9" name="Picture 8" descr="A white arrow pointing down&#10;&#10;Description automatically generated">
            <a:extLst>
              <a:ext uri="{FF2B5EF4-FFF2-40B4-BE49-F238E27FC236}">
                <a16:creationId xmlns:a16="http://schemas.microsoft.com/office/drawing/2014/main" id="{E23CBFF8-9ECD-537E-95F6-216A0CB3CC85}"/>
              </a:ext>
            </a:extLst>
          </p:cNvPr>
          <p:cNvPicPr>
            <a:picLocks noChangeAspect="1"/>
          </p:cNvPicPr>
          <p:nvPr/>
        </p:nvPicPr>
        <p:blipFill>
          <a:blip r:embed="rId5"/>
          <a:stretch>
            <a:fillRect/>
          </a:stretch>
        </p:blipFill>
        <p:spPr>
          <a:xfrm>
            <a:off x="5553075" y="3136733"/>
            <a:ext cx="1085850" cy="1085850"/>
          </a:xfrm>
          <a:prstGeom prst="rect">
            <a:avLst/>
          </a:prstGeom>
        </p:spPr>
      </p:pic>
    </p:spTree>
    <p:extLst>
      <p:ext uri="{BB962C8B-B14F-4D97-AF65-F5344CB8AC3E}">
        <p14:creationId xmlns:p14="http://schemas.microsoft.com/office/powerpoint/2010/main" val="699069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CDC4E-C951-7F48-D6AC-41E23EDBC9B1}"/>
              </a:ext>
            </a:extLst>
          </p:cNvPr>
          <p:cNvSpPr>
            <a:spLocks noGrp="1"/>
          </p:cNvSpPr>
          <p:nvPr>
            <p:ph type="title"/>
          </p:nvPr>
        </p:nvSpPr>
        <p:spPr>
          <a:xfrm>
            <a:off x="747963" y="244809"/>
            <a:ext cx="10515600" cy="994694"/>
          </a:xfrm>
        </p:spPr>
        <p:txBody>
          <a:bodyPr>
            <a:normAutofit/>
          </a:bodyPr>
          <a:lstStyle/>
          <a:p>
            <a:r>
              <a:rPr lang="en-US" sz="4000" dirty="0">
                <a:solidFill>
                  <a:schemeClr val="accent1"/>
                </a:solidFill>
                <a:ea typeface="Calibri Light"/>
                <a:cs typeface="Calibri Light"/>
              </a:rPr>
              <a:t>Deep Learning (cont'd)</a:t>
            </a:r>
          </a:p>
        </p:txBody>
      </p:sp>
      <p:sp>
        <p:nvSpPr>
          <p:cNvPr id="3" name="Content Placeholder 2">
            <a:extLst>
              <a:ext uri="{FF2B5EF4-FFF2-40B4-BE49-F238E27FC236}">
                <a16:creationId xmlns:a16="http://schemas.microsoft.com/office/drawing/2014/main" id="{73D6AB6F-D50D-1338-D11C-81353FF7EEAC}"/>
              </a:ext>
            </a:extLst>
          </p:cNvPr>
          <p:cNvSpPr>
            <a:spLocks noGrp="1"/>
          </p:cNvSpPr>
          <p:nvPr>
            <p:ph idx="1"/>
          </p:nvPr>
        </p:nvSpPr>
        <p:spPr>
          <a:xfrm>
            <a:off x="838200" y="1524836"/>
            <a:ext cx="10515600" cy="4652127"/>
          </a:xfrm>
        </p:spPr>
        <p:txBody>
          <a:bodyPr vert="horz" lIns="91440" tIns="45720" rIns="91440" bIns="45720" rtlCol="0" anchor="t">
            <a:normAutofit/>
          </a:bodyPr>
          <a:lstStyle/>
          <a:p>
            <a:r>
              <a:rPr lang="en-US" dirty="0">
                <a:ea typeface="+mn-lt"/>
                <a:cs typeface="+mn-lt"/>
              </a:rPr>
              <a:t>Algorithms are getting increasingly more specialized and complicated</a:t>
            </a:r>
          </a:p>
          <a:p>
            <a:r>
              <a:rPr lang="en-US">
                <a:ea typeface="Calibri"/>
                <a:cs typeface="Calibri"/>
              </a:rPr>
              <a:t>GoogLeNet</a:t>
            </a:r>
            <a:r>
              <a:rPr lang="en-US" dirty="0">
                <a:ea typeface="Calibri"/>
                <a:cs typeface="Calibri"/>
              </a:rPr>
              <a:t> (2014)</a:t>
            </a:r>
          </a:p>
          <a:p>
            <a:pPr marL="0" indent="0">
              <a:buNone/>
            </a:pPr>
            <a:endParaRPr lang="en-US" dirty="0">
              <a:ea typeface="Calibri"/>
              <a:cs typeface="Calibri"/>
            </a:endParaRPr>
          </a:p>
        </p:txBody>
      </p:sp>
      <p:pic>
        <p:nvPicPr>
          <p:cNvPr id="6" name="Picture 5" descr="A diagram of a flowchart&#10;&#10;Description automatically generated">
            <a:extLst>
              <a:ext uri="{FF2B5EF4-FFF2-40B4-BE49-F238E27FC236}">
                <a16:creationId xmlns:a16="http://schemas.microsoft.com/office/drawing/2014/main" id="{BD1F837F-3545-B09F-E52A-9E56BC9768FE}"/>
              </a:ext>
            </a:extLst>
          </p:cNvPr>
          <p:cNvPicPr>
            <a:picLocks noChangeAspect="1"/>
          </p:cNvPicPr>
          <p:nvPr/>
        </p:nvPicPr>
        <p:blipFill>
          <a:blip r:embed="rId2"/>
          <a:stretch>
            <a:fillRect/>
          </a:stretch>
        </p:blipFill>
        <p:spPr>
          <a:xfrm>
            <a:off x="1145006" y="2734500"/>
            <a:ext cx="10503568" cy="3173683"/>
          </a:xfrm>
          <a:prstGeom prst="rect">
            <a:avLst/>
          </a:prstGeom>
        </p:spPr>
      </p:pic>
    </p:spTree>
    <p:extLst>
      <p:ext uri="{BB962C8B-B14F-4D97-AF65-F5344CB8AC3E}">
        <p14:creationId xmlns:p14="http://schemas.microsoft.com/office/powerpoint/2010/main" val="3215859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CDC4E-C951-7F48-D6AC-41E23EDBC9B1}"/>
              </a:ext>
            </a:extLst>
          </p:cNvPr>
          <p:cNvSpPr>
            <a:spLocks noGrp="1"/>
          </p:cNvSpPr>
          <p:nvPr>
            <p:ph type="title"/>
          </p:nvPr>
        </p:nvSpPr>
        <p:spPr>
          <a:xfrm>
            <a:off x="747963" y="244809"/>
            <a:ext cx="10515600" cy="994694"/>
          </a:xfrm>
        </p:spPr>
        <p:txBody>
          <a:bodyPr>
            <a:normAutofit/>
          </a:bodyPr>
          <a:lstStyle/>
          <a:p>
            <a:r>
              <a:rPr lang="en-US" sz="4000" dirty="0">
                <a:solidFill>
                  <a:schemeClr val="accent1"/>
                </a:solidFill>
                <a:cs typeface="Calibri Light"/>
              </a:rPr>
              <a:t>Neural Architectures</a:t>
            </a:r>
            <a:endParaRPr lang="en-US" dirty="0"/>
          </a:p>
        </p:txBody>
      </p:sp>
      <p:sp>
        <p:nvSpPr>
          <p:cNvPr id="3" name="Content Placeholder 2">
            <a:extLst>
              <a:ext uri="{FF2B5EF4-FFF2-40B4-BE49-F238E27FC236}">
                <a16:creationId xmlns:a16="http://schemas.microsoft.com/office/drawing/2014/main" id="{73D6AB6F-D50D-1338-D11C-81353FF7EEAC}"/>
              </a:ext>
            </a:extLst>
          </p:cNvPr>
          <p:cNvSpPr>
            <a:spLocks noGrp="1"/>
          </p:cNvSpPr>
          <p:nvPr>
            <p:ph idx="1"/>
          </p:nvPr>
        </p:nvSpPr>
        <p:spPr>
          <a:xfrm>
            <a:off x="838200" y="1524836"/>
            <a:ext cx="10515600" cy="4652127"/>
          </a:xfrm>
        </p:spPr>
        <p:txBody>
          <a:bodyPr vert="horz" lIns="91440" tIns="45720" rIns="91440" bIns="45720" rtlCol="0" anchor="t">
            <a:normAutofit/>
          </a:bodyPr>
          <a:lstStyle/>
          <a:p>
            <a:r>
              <a:rPr lang="en-US" dirty="0">
                <a:cs typeface="Calibri"/>
              </a:rPr>
              <a:t>Search models are replaced by human designed models</a:t>
            </a:r>
          </a:p>
          <a:p>
            <a:pPr marL="0" indent="0">
              <a:buNone/>
            </a:pPr>
            <a:endParaRPr lang="en-US" dirty="0">
              <a:ea typeface="Calibri"/>
              <a:cs typeface="Calibri"/>
            </a:endParaRPr>
          </a:p>
        </p:txBody>
      </p:sp>
      <p:pic>
        <p:nvPicPr>
          <p:cNvPr id="4" name="Picture 3" descr="A graph with numbers and lines&#10;&#10;Description automatically generated">
            <a:extLst>
              <a:ext uri="{FF2B5EF4-FFF2-40B4-BE49-F238E27FC236}">
                <a16:creationId xmlns:a16="http://schemas.microsoft.com/office/drawing/2014/main" id="{6B419EC1-C1D3-4A0A-D12E-6D3BB9CA602E}"/>
              </a:ext>
            </a:extLst>
          </p:cNvPr>
          <p:cNvPicPr>
            <a:picLocks noChangeAspect="1"/>
          </p:cNvPicPr>
          <p:nvPr/>
        </p:nvPicPr>
        <p:blipFill>
          <a:blip r:embed="rId2"/>
          <a:stretch>
            <a:fillRect/>
          </a:stretch>
        </p:blipFill>
        <p:spPr>
          <a:xfrm>
            <a:off x="1527258" y="2953000"/>
            <a:ext cx="7773903" cy="3288130"/>
          </a:xfrm>
          <a:prstGeom prst="rect">
            <a:avLst/>
          </a:prstGeom>
        </p:spPr>
      </p:pic>
    </p:spTree>
    <p:extLst>
      <p:ext uri="{BB962C8B-B14F-4D97-AF65-F5344CB8AC3E}">
        <p14:creationId xmlns:p14="http://schemas.microsoft.com/office/powerpoint/2010/main" val="1183164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DAE5A-32EE-E793-D793-E600F8BEB869}"/>
              </a:ext>
            </a:extLst>
          </p:cNvPr>
          <p:cNvSpPr>
            <a:spLocks noGrp="1"/>
          </p:cNvSpPr>
          <p:nvPr>
            <p:ph type="title"/>
          </p:nvPr>
        </p:nvSpPr>
        <p:spPr>
          <a:xfrm>
            <a:off x="838200" y="365125"/>
            <a:ext cx="10515600" cy="826322"/>
          </a:xfrm>
        </p:spPr>
        <p:txBody>
          <a:bodyPr>
            <a:normAutofit/>
          </a:bodyPr>
          <a:lstStyle/>
          <a:p>
            <a:r>
              <a:rPr lang="en-US" sz="4000" dirty="0">
                <a:solidFill>
                  <a:schemeClr val="accent1"/>
                </a:solidFill>
                <a:ea typeface="Calibri Light"/>
                <a:cs typeface="Calibri Light"/>
              </a:rPr>
              <a:t>Definition</a:t>
            </a:r>
            <a:endParaRPr lang="en-US" sz="4000">
              <a:solidFill>
                <a:schemeClr val="accent1"/>
              </a:solidFill>
              <a:ea typeface="Calibri Light"/>
              <a:cs typeface="Calibri Light"/>
            </a:endParaRPr>
          </a:p>
        </p:txBody>
      </p:sp>
      <p:sp>
        <p:nvSpPr>
          <p:cNvPr id="3" name="Content Placeholder 2">
            <a:extLst>
              <a:ext uri="{FF2B5EF4-FFF2-40B4-BE49-F238E27FC236}">
                <a16:creationId xmlns:a16="http://schemas.microsoft.com/office/drawing/2014/main" id="{5108B6B4-18AC-089C-5CBE-7D39B10FA48C}"/>
              </a:ext>
            </a:extLst>
          </p:cNvPr>
          <p:cNvSpPr>
            <a:spLocks noGrp="1"/>
          </p:cNvSpPr>
          <p:nvPr>
            <p:ph idx="1"/>
          </p:nvPr>
        </p:nvSpPr>
        <p:spPr>
          <a:xfrm>
            <a:off x="838200" y="1089901"/>
            <a:ext cx="10515600" cy="5087062"/>
          </a:xfrm>
        </p:spPr>
        <p:txBody>
          <a:bodyPr vert="horz" lIns="91440" tIns="45720" rIns="91440" bIns="45720" rtlCol="0" anchor="t">
            <a:noAutofit/>
          </a:bodyPr>
          <a:lstStyle/>
          <a:p>
            <a:r>
              <a:rPr lang="en-US" dirty="0">
                <a:solidFill>
                  <a:srgbClr val="1F1F1F"/>
                </a:solidFill>
                <a:ea typeface="+mn-lt"/>
                <a:cs typeface="+mn-lt"/>
              </a:rPr>
              <a:t>Neural network search (NAS) is a technique for automating the design of artificial neural networks (ANNs) for a given dataset.</a:t>
            </a:r>
          </a:p>
          <a:p>
            <a:r>
              <a:rPr lang="en-US" dirty="0">
                <a:solidFill>
                  <a:srgbClr val="1F1F1F"/>
                </a:solidFill>
                <a:ea typeface="+mn-lt"/>
                <a:cs typeface="+mn-lt"/>
              </a:rPr>
              <a:t>NAS automates the process of designing ANNs by searching through a space of possible architectures. </a:t>
            </a:r>
          </a:p>
          <a:p>
            <a:r>
              <a:rPr lang="en-US" dirty="0">
                <a:solidFill>
                  <a:srgbClr val="1F1F1F"/>
                </a:solidFill>
                <a:ea typeface="+mn-lt"/>
                <a:cs typeface="+mn-lt"/>
              </a:rPr>
              <a:t>The search space is defined by the set of possible nodes, connections, and layers that can be used to construct an ANN. </a:t>
            </a:r>
          </a:p>
          <a:p>
            <a:r>
              <a:rPr lang="en-US" dirty="0">
                <a:solidFill>
                  <a:srgbClr val="1F1F1F"/>
                </a:solidFill>
                <a:ea typeface="+mn-lt"/>
                <a:cs typeface="+mn-lt"/>
              </a:rPr>
              <a:t>The NAS algorithm then explores the search space to find an architecture that performs well on a given task</a:t>
            </a:r>
            <a:endParaRPr lang="en-US" sz="2800" dirty="0">
              <a:solidFill>
                <a:srgbClr val="1F1F1F"/>
              </a:solidFill>
              <a:ea typeface="Calibri"/>
              <a:cs typeface="Calibri"/>
            </a:endParaRPr>
          </a:p>
        </p:txBody>
      </p:sp>
    </p:spTree>
    <p:extLst>
      <p:ext uri="{BB962C8B-B14F-4D97-AF65-F5344CB8AC3E}">
        <p14:creationId xmlns:p14="http://schemas.microsoft.com/office/powerpoint/2010/main" val="3118264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DF032-E604-4EFF-BC7B-625DBF14D767}"/>
              </a:ext>
            </a:extLst>
          </p:cNvPr>
          <p:cNvSpPr>
            <a:spLocks noGrp="1"/>
          </p:cNvSpPr>
          <p:nvPr>
            <p:ph type="title"/>
          </p:nvPr>
        </p:nvSpPr>
        <p:spPr>
          <a:xfrm>
            <a:off x="838200" y="365125"/>
            <a:ext cx="10515600" cy="713958"/>
          </a:xfrm>
        </p:spPr>
        <p:txBody>
          <a:bodyPr>
            <a:normAutofit/>
          </a:bodyPr>
          <a:lstStyle/>
          <a:p>
            <a:r>
              <a:rPr lang="en-US" sz="4000" dirty="0">
                <a:solidFill>
                  <a:schemeClr val="accent1"/>
                </a:solidFill>
                <a:cs typeface="Calibri Light"/>
              </a:rPr>
              <a:t>NAS: Growing Field!</a:t>
            </a:r>
          </a:p>
        </p:txBody>
      </p:sp>
      <p:pic>
        <p:nvPicPr>
          <p:cNvPr id="4" name="Content Placeholder 3">
            <a:extLst>
              <a:ext uri="{FF2B5EF4-FFF2-40B4-BE49-F238E27FC236}">
                <a16:creationId xmlns:a16="http://schemas.microsoft.com/office/drawing/2014/main" id="{7D2B4251-13F7-FBC8-556F-8377322C7492}"/>
              </a:ext>
            </a:extLst>
          </p:cNvPr>
          <p:cNvPicPr>
            <a:picLocks noGrp="1" noChangeAspect="1"/>
          </p:cNvPicPr>
          <p:nvPr>
            <p:ph idx="1"/>
          </p:nvPr>
        </p:nvPicPr>
        <p:blipFill>
          <a:blip r:embed="rId2"/>
          <a:stretch>
            <a:fillRect/>
          </a:stretch>
        </p:blipFill>
        <p:spPr>
          <a:xfrm>
            <a:off x="1198145" y="1348581"/>
            <a:ext cx="9143999" cy="4814135"/>
          </a:xfrm>
        </p:spPr>
      </p:pic>
    </p:spTree>
    <p:extLst>
      <p:ext uri="{BB962C8B-B14F-4D97-AF65-F5344CB8AC3E}">
        <p14:creationId xmlns:p14="http://schemas.microsoft.com/office/powerpoint/2010/main" val="3959967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6E07-AEB0-1167-0F5A-71E7263C2102}"/>
              </a:ext>
            </a:extLst>
          </p:cNvPr>
          <p:cNvSpPr>
            <a:spLocks noGrp="1"/>
          </p:cNvSpPr>
          <p:nvPr>
            <p:ph type="title"/>
          </p:nvPr>
        </p:nvSpPr>
        <p:spPr>
          <a:xfrm>
            <a:off x="838200" y="365125"/>
            <a:ext cx="10515600" cy="663827"/>
          </a:xfrm>
        </p:spPr>
        <p:txBody>
          <a:bodyPr>
            <a:normAutofit/>
          </a:bodyPr>
          <a:lstStyle/>
          <a:p>
            <a:r>
              <a:rPr lang="en-US" sz="4000" dirty="0">
                <a:solidFill>
                  <a:schemeClr val="accent1"/>
                </a:solidFill>
                <a:cs typeface="Calibri Light"/>
              </a:rPr>
              <a:t>NAS can be applied for:</a:t>
            </a:r>
          </a:p>
        </p:txBody>
      </p:sp>
      <p:pic>
        <p:nvPicPr>
          <p:cNvPr id="4" name="Content Placeholder 3" descr="A screenshot of a computer&#10;&#10;Description automatically generated">
            <a:extLst>
              <a:ext uri="{FF2B5EF4-FFF2-40B4-BE49-F238E27FC236}">
                <a16:creationId xmlns:a16="http://schemas.microsoft.com/office/drawing/2014/main" id="{C437476E-F28D-AEEE-F7FF-DDB94FB4916E}"/>
              </a:ext>
            </a:extLst>
          </p:cNvPr>
          <p:cNvPicPr>
            <a:picLocks noGrp="1" noChangeAspect="1"/>
          </p:cNvPicPr>
          <p:nvPr>
            <p:ph idx="1"/>
          </p:nvPr>
        </p:nvPicPr>
        <p:blipFill>
          <a:blip r:embed="rId2"/>
          <a:stretch>
            <a:fillRect/>
          </a:stretch>
        </p:blipFill>
        <p:spPr>
          <a:xfrm>
            <a:off x="952750" y="1378411"/>
            <a:ext cx="5333498" cy="3631531"/>
          </a:xfrm>
        </p:spPr>
      </p:pic>
      <p:pic>
        <p:nvPicPr>
          <p:cNvPr id="5" name="Picture 4" descr="A close-up of red text&#10;&#10;Description automatically generated">
            <a:extLst>
              <a:ext uri="{FF2B5EF4-FFF2-40B4-BE49-F238E27FC236}">
                <a16:creationId xmlns:a16="http://schemas.microsoft.com/office/drawing/2014/main" id="{1B591E2A-EEEB-12FD-84E1-FD0F51CC93CC}"/>
              </a:ext>
            </a:extLst>
          </p:cNvPr>
          <p:cNvPicPr>
            <a:picLocks noChangeAspect="1"/>
          </p:cNvPicPr>
          <p:nvPr/>
        </p:nvPicPr>
        <p:blipFill>
          <a:blip r:embed="rId3"/>
          <a:stretch>
            <a:fillRect/>
          </a:stretch>
        </p:blipFill>
        <p:spPr>
          <a:xfrm>
            <a:off x="7325478" y="2147136"/>
            <a:ext cx="3767387" cy="2503571"/>
          </a:xfrm>
          <a:prstGeom prst="rect">
            <a:avLst/>
          </a:prstGeom>
        </p:spPr>
      </p:pic>
    </p:spTree>
    <p:extLst>
      <p:ext uri="{BB962C8B-B14F-4D97-AF65-F5344CB8AC3E}">
        <p14:creationId xmlns:p14="http://schemas.microsoft.com/office/powerpoint/2010/main" val="1863351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Neural Network Search (Learning how to learn)</vt:lpstr>
      <vt:lpstr>What is Deep Learning</vt:lpstr>
      <vt:lpstr>Deep Learning</vt:lpstr>
      <vt:lpstr>Machine and Deep Learning: a story of automation</vt:lpstr>
      <vt:lpstr>Deep Learning (cont'd)</vt:lpstr>
      <vt:lpstr>Neural Architectures</vt:lpstr>
      <vt:lpstr>Definition</vt:lpstr>
      <vt:lpstr>NAS: Growing Field!</vt:lpstr>
      <vt:lpstr>NAS can be applied for:</vt:lpstr>
      <vt:lpstr>Basic Math Definition</vt:lpstr>
      <vt:lpstr>Three Pillars of NAS</vt:lpstr>
      <vt:lpstr>Search Space</vt:lpstr>
      <vt:lpstr>Search Strategy</vt:lpstr>
      <vt:lpstr>Performance Estimation</vt:lpstr>
      <vt:lpstr>Search Space</vt:lpstr>
      <vt:lpstr>Chain structured and Complex Search Spaces</vt:lpstr>
      <vt:lpstr>Advantages of cell or block search</vt:lpstr>
      <vt:lpstr> Search Spaces by Stacking the Cells</vt:lpstr>
      <vt:lpstr>Search Strategy</vt:lpstr>
      <vt:lpstr> Search Strategy - Types</vt:lpstr>
      <vt:lpstr>Performance Estimation - NAS</vt:lpstr>
      <vt:lpstr>Performance Estimation - NAS</vt:lpstr>
      <vt:lpstr>Performance Estimation – Lower Fidelity</vt:lpstr>
      <vt:lpstr>Performance Estimation – Learning Curve Extrapolation</vt:lpstr>
      <vt:lpstr>Performance Estimation – Network Morphisms</vt:lpstr>
      <vt:lpstr>Performance Estimation – One-Shot Architecture Search</vt:lpstr>
      <vt:lpstr>One-Shot Architecture Search Example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348</cp:revision>
  <dcterms:created xsi:type="dcterms:W3CDTF">2023-09-06T07:44:39Z</dcterms:created>
  <dcterms:modified xsi:type="dcterms:W3CDTF">2023-09-12T11:06:04Z</dcterms:modified>
</cp:coreProperties>
</file>