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ea70fcefc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ea70fcef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ea70fcef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ea70fcef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ea70fcefc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ea70fcefc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ea70fcefc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ea70fcefc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ea70fcefc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ea70fcefc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ea70fcef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ea70fcef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ea70fcef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ea70fcef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ea70fcefc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ea70fcefc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ea70fcefc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ea70fcefc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ea70fcefc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ea70fcefc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4d658b01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4d658b01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ea70fcefc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ea70fcefc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4d658b01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4d658b01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https://www.tableau.com/learn/articles/time-series-forecasting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ea70fcef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ea70fcef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ea70fcef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ea70fcef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b16bbb06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b16bbb06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https://www.tableau.com/learn/articles/time-series-forecasting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ea70fcef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7ea70fcef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https://www.tableau.com/learn/articles/time-series-forecasting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b16bbb06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b16bbb06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 study by students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b16bbb06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b16bbb06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https://www.tableau.com/learn/articles/time-series-forecasting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7ea70fcef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7ea70fcef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https://www.tableau.com/learn/articles/time-series-forecasting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b16bbb06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b16bbb06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4d658b01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4d658b01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b16bbb06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b16bbb06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7ea70fcef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7ea70fcef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7ea70fce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7ea70fce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7ea70fcef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7ea70fcef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b16bbb06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2b16bbb06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7ea70fcef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7ea70fcef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ea70fcef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7ea70fcef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7ea70fcef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7ea70fcef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b16bbb06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b16bbb06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7ea70fcef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7ea70fcef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4d658b01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4d658b01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each topic in 1 or 2 sentences.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7ea70fcef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7ea70fcef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7ea70fcef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7ea70fcef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b16bbb06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b16bbb06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2b16bbb06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2b16bbb06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2b16bbb06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2b16bbb06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 using basic data structure </a:t>
            </a:r>
            <a:r>
              <a:rPr lang="en"/>
              <a:t>manipulations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7ea70fcef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7ea70fcef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 using basic data structure manipulations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7ea70fcef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7ea70fcef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 using basic data structure manipulations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566fcd0c3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566fcd0c3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ea70fcef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7ea70fcef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7ea70fcef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7ea70fcef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4d658b016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4d658b016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7ea70fcef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7ea70fcef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566fcd0c3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566fcd0c3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566fcd0c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566fcd0c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566fcd0c3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566fcd0c3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7ea70fcef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7ea70fcef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7ea70fcef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7ea70fcef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7ea70fcefc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7ea70fcef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44d658b016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44d658b016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44d658b01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44d658b01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ea70fcefc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ea70fcef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ea70fcefc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ea70fcef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ea70fcefc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ea70fcef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ea70fcef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ea70fcef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12"/>
          <p:cNvSpPr txBox="1"/>
          <p:nvPr>
            <p:ph type="title"/>
          </p:nvPr>
        </p:nvSpPr>
        <p:spPr>
          <a:xfrm>
            <a:off x="311700" y="142450"/>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51" name="Shape 51"/>
        <p:cNvGrpSpPr/>
        <p:nvPr/>
      </p:nvGrpSpPr>
      <p:grpSpPr>
        <a:xfrm>
          <a:off x="0" y="0"/>
          <a:ext cx="0" cy="0"/>
          <a:chOff x="0" y="0"/>
          <a:chExt cx="0" cy="0"/>
        </a:xfrm>
      </p:grpSpPr>
      <p:sp>
        <p:nvSpPr>
          <p:cNvPr id="52" name="Google Shape;52;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2" type="sldNum"/>
          </p:nvPr>
        </p:nvSpPr>
        <p:spPr>
          <a:xfrm>
            <a:off x="8685521" y="4778067"/>
            <a:ext cx="288300" cy="1539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38100" marR="0" rtl="0" algn="l">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38100" marR="0" rtl="0" algn="l">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38100" marR="0" rtl="0" algn="l">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38100" marR="0" rtl="0" algn="l">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38100" marR="0" rtl="0" algn="l">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38100" marR="0" rtl="0" algn="l">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38100" marR="0" rtl="0" algn="l">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38100" marR="0" rtl="0" algn="l">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14245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lvl1pPr indent="-355600" lvl="0" marL="457200">
              <a:spcBef>
                <a:spcPts val="0"/>
              </a:spcBef>
              <a:spcAft>
                <a:spcPts val="0"/>
              </a:spcAft>
              <a:buClr>
                <a:schemeClr val="dk1"/>
              </a:buClr>
              <a:buSzPts val="2000"/>
              <a:buChar char="●"/>
              <a:defRPr sz="2000">
                <a:solidFill>
                  <a:schemeClr val="dk1"/>
                </a:solidFill>
              </a:defRPr>
            </a:lvl1pPr>
            <a:lvl2pPr indent="-330200" lvl="1" marL="914400">
              <a:spcBef>
                <a:spcPts val="0"/>
              </a:spcBef>
              <a:spcAft>
                <a:spcPts val="0"/>
              </a:spcAft>
              <a:buClr>
                <a:schemeClr val="dk1"/>
              </a:buClr>
              <a:buSzPts val="1600"/>
              <a:buChar char="○"/>
              <a:defRPr sz="1600">
                <a:solidFill>
                  <a:schemeClr val="dk1"/>
                </a:solidFill>
              </a:defRPr>
            </a:lvl2pPr>
            <a:lvl3pPr indent="-330200" lvl="2" marL="1371600">
              <a:spcBef>
                <a:spcPts val="0"/>
              </a:spcBef>
              <a:spcAft>
                <a:spcPts val="0"/>
              </a:spcAft>
              <a:buClr>
                <a:schemeClr val="dk1"/>
              </a:buClr>
              <a:buSzPts val="1600"/>
              <a:buChar char="■"/>
              <a:defRPr sz="1600">
                <a:solidFill>
                  <a:schemeClr val="dk1"/>
                </a:solidFill>
              </a:defRPr>
            </a:lvl3pPr>
            <a:lvl4pPr indent="-330200" lvl="3" marL="1828800">
              <a:spcBef>
                <a:spcPts val="0"/>
              </a:spcBef>
              <a:spcAft>
                <a:spcPts val="0"/>
              </a:spcAft>
              <a:buClr>
                <a:schemeClr val="dk1"/>
              </a:buClr>
              <a:buSzPts val="1600"/>
              <a:buChar char="●"/>
              <a:defRPr sz="1600">
                <a:solidFill>
                  <a:schemeClr val="dk1"/>
                </a:solidFill>
              </a:defRPr>
            </a:lvl4pPr>
            <a:lvl5pPr indent="-330200" lvl="4" marL="2286000">
              <a:spcBef>
                <a:spcPts val="0"/>
              </a:spcBef>
              <a:spcAft>
                <a:spcPts val="0"/>
              </a:spcAft>
              <a:buClr>
                <a:schemeClr val="dk1"/>
              </a:buClr>
              <a:buSzPts val="1600"/>
              <a:buChar char="○"/>
              <a:defRPr sz="1600">
                <a:solidFill>
                  <a:schemeClr val="dk1"/>
                </a:solidFill>
              </a:defRPr>
            </a:lvl5pPr>
            <a:lvl6pPr indent="-330200" lvl="5" marL="2743200">
              <a:spcBef>
                <a:spcPts val="0"/>
              </a:spcBef>
              <a:spcAft>
                <a:spcPts val="0"/>
              </a:spcAft>
              <a:buClr>
                <a:schemeClr val="dk1"/>
              </a:buClr>
              <a:buSzPts val="1600"/>
              <a:buChar char="■"/>
              <a:defRPr sz="1600">
                <a:solidFill>
                  <a:schemeClr val="dk1"/>
                </a:solidFill>
              </a:defRPr>
            </a:lvl6pPr>
            <a:lvl7pPr indent="-330200" lvl="6" marL="3200400">
              <a:spcBef>
                <a:spcPts val="0"/>
              </a:spcBef>
              <a:spcAft>
                <a:spcPts val="0"/>
              </a:spcAft>
              <a:buClr>
                <a:schemeClr val="dk1"/>
              </a:buClr>
              <a:buSzPts val="1600"/>
              <a:buChar char="●"/>
              <a:defRPr sz="1600">
                <a:solidFill>
                  <a:schemeClr val="dk1"/>
                </a:solidFill>
              </a:defRPr>
            </a:lvl7pPr>
            <a:lvl8pPr indent="-330200" lvl="7" marL="3657600">
              <a:spcBef>
                <a:spcPts val="0"/>
              </a:spcBef>
              <a:spcAft>
                <a:spcPts val="0"/>
              </a:spcAft>
              <a:buClr>
                <a:schemeClr val="dk1"/>
              </a:buClr>
              <a:buSzPts val="1600"/>
              <a:buChar char="○"/>
              <a:defRPr sz="1600">
                <a:solidFill>
                  <a:schemeClr val="dk1"/>
                </a:solidFill>
              </a:defRPr>
            </a:lvl8pPr>
            <a:lvl9pPr indent="-330200" lvl="8" marL="4114800">
              <a:spcBef>
                <a:spcPts val="0"/>
              </a:spcBef>
              <a:spcAft>
                <a:spcPts val="0"/>
              </a:spcAft>
              <a:buClr>
                <a:schemeClr val="dk1"/>
              </a:buClr>
              <a:buSzPts val="1600"/>
              <a:buChar char="■"/>
              <a:defRPr sz="1600">
                <a:solidFill>
                  <a:schemeClr val="dk1"/>
                </a:solidFill>
              </a:defRPr>
            </a:lvl9pPr>
          </a:lstStyle>
          <a:p/>
        </p:txBody>
      </p:sp>
      <p:sp>
        <p:nvSpPr>
          <p:cNvPr id="19" name="Google Shape;19;p4"/>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3.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3.png"/><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6.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5.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5.png"/><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colab.research.google.com/drive/1VXCnwxtRdFkDYlxGqhnEuQeXTjQNc0uM#scrollTo=Ifms-u8BBraF" TargetMode="External"/><Relationship Id="rId4" Type="http://schemas.openxmlformats.org/officeDocument/2006/relationships/hyperlink" Target="https://colab.research.google.com/drive/1aADi0xKTExjZSReSFmwTke_Ws4yAwp4k#scrollTo=8kDtsv_uJyg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colab.research.google.com/drive/1b-ORe5WeYHpTHgcpFKPIoWRQcWNLXBq_#scrollTo=vfZ36VoM9ZIh" TargetMode="External"/><Relationship Id="rId4" Type="http://schemas.openxmlformats.org/officeDocument/2006/relationships/hyperlink" Target="https://colab.research.google.com/drive/1s5bsuW-wmxyuPkIK_C4mOwc8JPqlMww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s://www.tableau.com/learn/articles/time-series-forecastin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type="ctrTitle"/>
          </p:nvPr>
        </p:nvSpPr>
        <p:spPr>
          <a:xfrm>
            <a:off x="2884075" y="1928375"/>
            <a:ext cx="60207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Deep Neural Network</a:t>
            </a:r>
            <a:endParaRPr>
              <a:solidFill>
                <a:schemeClr val="lt1"/>
              </a:solidFill>
            </a:endParaRPr>
          </a:p>
        </p:txBody>
      </p:sp>
      <p:sp>
        <p:nvSpPr>
          <p:cNvPr id="60" name="Google Shape;60;p14"/>
          <p:cNvSpPr txBox="1"/>
          <p:nvPr>
            <p:ph idx="1" type="subTitle"/>
          </p:nvPr>
        </p:nvSpPr>
        <p:spPr>
          <a:xfrm>
            <a:off x="2884200" y="2720975"/>
            <a:ext cx="6020700" cy="512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solidFill>
                  <a:schemeClr val="lt1"/>
                </a:solidFill>
              </a:rPr>
              <a:t>AIML</a:t>
            </a:r>
            <a:r>
              <a:rPr lang="en">
                <a:solidFill>
                  <a:schemeClr val="lt1"/>
                </a:solidFill>
              </a:rPr>
              <a:t> Module 9</a:t>
            </a:r>
            <a:endParaRPr>
              <a:solidFill>
                <a:schemeClr val="lt1"/>
              </a:solidFill>
            </a:endParaRPr>
          </a:p>
        </p:txBody>
      </p:sp>
      <p:sp>
        <p:nvSpPr>
          <p:cNvPr id="61" name="Google Shape;61;p14"/>
          <p:cNvSpPr txBox="1"/>
          <p:nvPr/>
        </p:nvSpPr>
        <p:spPr>
          <a:xfrm>
            <a:off x="5629050" y="3236725"/>
            <a:ext cx="3389100" cy="8004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1600"/>
              <a:t>Seetha Parameswaran</a:t>
            </a:r>
            <a:endParaRPr sz="1600"/>
          </a:p>
          <a:p>
            <a:pPr indent="0" lvl="0" marL="0" rtl="0" algn="r">
              <a:lnSpc>
                <a:spcPct val="150000"/>
              </a:lnSpc>
              <a:spcBef>
                <a:spcPts val="0"/>
              </a:spcBef>
              <a:spcAft>
                <a:spcPts val="0"/>
              </a:spcAft>
              <a:buNone/>
            </a:pPr>
            <a:r>
              <a:rPr lang="en" sz="1600"/>
              <a:t>BITS Pilani</a:t>
            </a:r>
            <a:endParaRPr sz="1600"/>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4" name="Google Shape;124;p23"/>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5" name="Google Shape;125;p23"/>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126" name="Google Shape;126;p23"/>
          <p:cNvPicPr preferRelativeResize="0"/>
          <p:nvPr/>
        </p:nvPicPr>
        <p:blipFill>
          <a:blip r:embed="rId3">
            <a:alphaModFix/>
          </a:blip>
          <a:stretch>
            <a:fillRect/>
          </a:stretch>
        </p:blipFill>
        <p:spPr>
          <a:xfrm>
            <a:off x="523875" y="617350"/>
            <a:ext cx="8096250" cy="434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4"/>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3" name="Google Shape;133;p24"/>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134" name="Google Shape;134;p24"/>
          <p:cNvPicPr preferRelativeResize="0"/>
          <p:nvPr/>
        </p:nvPicPr>
        <p:blipFill>
          <a:blip r:embed="rId3">
            <a:alphaModFix/>
          </a:blip>
          <a:stretch>
            <a:fillRect/>
          </a:stretch>
        </p:blipFill>
        <p:spPr>
          <a:xfrm>
            <a:off x="976300" y="803075"/>
            <a:ext cx="7191375" cy="3971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Data Properties: Main Elements</a:t>
            </a:r>
            <a:endParaRPr/>
          </a:p>
        </p:txBody>
      </p:sp>
      <p:sp>
        <p:nvSpPr>
          <p:cNvPr id="140" name="Google Shape;140;p25"/>
          <p:cNvSpPr txBox="1"/>
          <p:nvPr>
            <p:ph idx="1" type="body"/>
          </p:nvPr>
        </p:nvSpPr>
        <p:spPr>
          <a:xfrm>
            <a:off x="311700" y="715150"/>
            <a:ext cx="40875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b="1" lang="en"/>
              <a:t>TREND</a:t>
            </a:r>
            <a:endParaRPr b="1"/>
          </a:p>
          <a:p>
            <a:pPr indent="-355600" lvl="0" marL="457200" rtl="0" algn="l">
              <a:spcBef>
                <a:spcPts val="0"/>
              </a:spcBef>
              <a:spcAft>
                <a:spcPts val="0"/>
              </a:spcAft>
              <a:buSzPts val="2000"/>
              <a:buChar char="●"/>
            </a:pPr>
            <a:r>
              <a:rPr lang="en"/>
              <a:t>The general direction in which the series is running during a long period.</a:t>
            </a:r>
            <a:endParaRPr/>
          </a:p>
          <a:p>
            <a:pPr indent="-355600" lvl="0" marL="457200" rtl="0" algn="l">
              <a:spcBef>
                <a:spcPts val="0"/>
              </a:spcBef>
              <a:spcAft>
                <a:spcPts val="0"/>
              </a:spcAft>
              <a:buClr>
                <a:srgbClr val="0000FF"/>
              </a:buClr>
              <a:buSzPts val="2000"/>
              <a:buChar char="●"/>
            </a:pPr>
            <a:r>
              <a:rPr lang="en">
                <a:solidFill>
                  <a:srgbClr val="0000FF"/>
                </a:solidFill>
              </a:rPr>
              <a:t>A TREND exists when there is a long-term increase or decrease in the data. </a:t>
            </a:r>
            <a:endParaRPr>
              <a:solidFill>
                <a:srgbClr val="0000FF"/>
              </a:solidFill>
            </a:endParaRPr>
          </a:p>
          <a:p>
            <a:pPr indent="-355600" lvl="0" marL="457200" rtl="0" algn="l">
              <a:spcBef>
                <a:spcPts val="0"/>
              </a:spcBef>
              <a:spcAft>
                <a:spcPts val="0"/>
              </a:spcAft>
              <a:buSzPts val="2000"/>
              <a:buChar char="●"/>
            </a:pPr>
            <a:r>
              <a:rPr lang="en"/>
              <a:t>It does not have to be necessarily linear (could be exponential or others functional form).</a:t>
            </a:r>
            <a:endParaRPr/>
          </a:p>
        </p:txBody>
      </p:sp>
      <p:sp>
        <p:nvSpPr>
          <p:cNvPr id="141" name="Google Shape;141;p25"/>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142" name="Google Shape;142;p25"/>
          <p:cNvPicPr preferRelativeResize="0"/>
          <p:nvPr/>
        </p:nvPicPr>
        <p:blipFill>
          <a:blip r:embed="rId3">
            <a:alphaModFix/>
          </a:blip>
          <a:stretch>
            <a:fillRect/>
          </a:stretch>
        </p:blipFill>
        <p:spPr>
          <a:xfrm>
            <a:off x="4399150" y="1222518"/>
            <a:ext cx="4433150" cy="313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Data Properties: Main Elements</a:t>
            </a:r>
            <a:endParaRPr/>
          </a:p>
        </p:txBody>
      </p:sp>
      <p:sp>
        <p:nvSpPr>
          <p:cNvPr id="148" name="Google Shape;148;p26"/>
          <p:cNvSpPr txBox="1"/>
          <p:nvPr>
            <p:ph idx="1" type="body"/>
          </p:nvPr>
        </p:nvSpPr>
        <p:spPr>
          <a:xfrm>
            <a:off x="311700" y="715150"/>
            <a:ext cx="4087500" cy="414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2. CYCLE</a:t>
            </a:r>
            <a:endParaRPr b="1"/>
          </a:p>
          <a:p>
            <a:pPr indent="-355600" lvl="0" marL="457200" rtl="0" algn="l">
              <a:spcBef>
                <a:spcPts val="1200"/>
              </a:spcBef>
              <a:spcAft>
                <a:spcPts val="0"/>
              </a:spcAft>
              <a:buSzPts val="2000"/>
              <a:buChar char="●"/>
            </a:pPr>
            <a:r>
              <a:rPr lang="en"/>
              <a:t>Long-term fluctuations that occur regularly in the series.</a:t>
            </a:r>
            <a:endParaRPr/>
          </a:p>
          <a:p>
            <a:pPr indent="-355600" lvl="0" marL="457200" rtl="0" algn="l">
              <a:spcBef>
                <a:spcPts val="0"/>
              </a:spcBef>
              <a:spcAft>
                <a:spcPts val="0"/>
              </a:spcAft>
              <a:buSzPts val="2000"/>
              <a:buChar char="●"/>
            </a:pPr>
            <a:r>
              <a:rPr lang="en">
                <a:solidFill>
                  <a:srgbClr val="0000FF"/>
                </a:solidFill>
              </a:rPr>
              <a:t>A CYCLE is an oscillatory component (i.e. Upward or Downward swings) which is repeated after a certain number of years</a:t>
            </a:r>
            <a:r>
              <a:rPr lang="en"/>
              <a:t>, so:</a:t>
            </a:r>
            <a:endParaRPr/>
          </a:p>
          <a:p>
            <a:pPr indent="-330200" lvl="1" marL="914400" rtl="0" algn="l">
              <a:spcBef>
                <a:spcPts val="0"/>
              </a:spcBef>
              <a:spcAft>
                <a:spcPts val="0"/>
              </a:spcAft>
              <a:buSzPts val="1600"/>
              <a:buChar char="○"/>
            </a:pPr>
            <a:r>
              <a:rPr lang="en"/>
              <a:t>May vary in length and usually lasts several years (from 2 up to 20/30)</a:t>
            </a:r>
            <a:endParaRPr/>
          </a:p>
          <a:p>
            <a:pPr indent="-330200" lvl="1" marL="914400" rtl="0" algn="l">
              <a:spcBef>
                <a:spcPts val="0"/>
              </a:spcBef>
              <a:spcAft>
                <a:spcPts val="0"/>
              </a:spcAft>
              <a:buSzPts val="1600"/>
              <a:buChar char="○"/>
            </a:pPr>
            <a:r>
              <a:rPr lang="en"/>
              <a:t>Difficult to detect, because it is often confused with the trend component.</a:t>
            </a:r>
            <a:endParaRPr/>
          </a:p>
        </p:txBody>
      </p:sp>
      <p:sp>
        <p:nvSpPr>
          <p:cNvPr id="149" name="Google Shape;149;p26"/>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150" name="Google Shape;150;p26"/>
          <p:cNvPicPr preferRelativeResize="0"/>
          <p:nvPr/>
        </p:nvPicPr>
        <p:blipFill>
          <a:blip r:embed="rId3">
            <a:alphaModFix/>
          </a:blip>
          <a:stretch>
            <a:fillRect/>
          </a:stretch>
        </p:blipFill>
        <p:spPr>
          <a:xfrm>
            <a:off x="4572000" y="1466258"/>
            <a:ext cx="4159700" cy="26458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Data Properties: Main Elements</a:t>
            </a:r>
            <a:endParaRPr/>
          </a:p>
        </p:txBody>
      </p:sp>
      <p:sp>
        <p:nvSpPr>
          <p:cNvPr id="156" name="Google Shape;156;p27"/>
          <p:cNvSpPr txBox="1"/>
          <p:nvPr>
            <p:ph idx="1" type="body"/>
          </p:nvPr>
        </p:nvSpPr>
        <p:spPr>
          <a:xfrm>
            <a:off x="311700" y="715150"/>
            <a:ext cx="4087500" cy="414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3</a:t>
            </a:r>
            <a:r>
              <a:rPr b="1" lang="en"/>
              <a:t>. </a:t>
            </a:r>
            <a:r>
              <a:rPr b="1" lang="en"/>
              <a:t>SEASONAL EFFECTS</a:t>
            </a:r>
            <a:endParaRPr b="1"/>
          </a:p>
          <a:p>
            <a:pPr indent="-355600" lvl="0" marL="457200" rtl="0" algn="l">
              <a:spcBef>
                <a:spcPts val="1200"/>
              </a:spcBef>
              <a:spcAft>
                <a:spcPts val="0"/>
              </a:spcAft>
              <a:buSzPts val="2000"/>
              <a:buChar char="●"/>
            </a:pPr>
            <a:r>
              <a:rPr lang="en"/>
              <a:t>Short-term fluctuations that occur regularly - often associated with months or quarters.</a:t>
            </a:r>
            <a:endParaRPr/>
          </a:p>
          <a:p>
            <a:pPr indent="-355600" lvl="0" marL="457200" rtl="0" algn="l">
              <a:spcBef>
                <a:spcPts val="0"/>
              </a:spcBef>
              <a:spcAft>
                <a:spcPts val="0"/>
              </a:spcAft>
              <a:buSzPts val="2000"/>
              <a:buChar char="●"/>
            </a:pPr>
            <a:r>
              <a:rPr lang="en">
                <a:solidFill>
                  <a:srgbClr val="0000FF"/>
                </a:solidFill>
              </a:rPr>
              <a:t>A SEASONAL PATTERN exists when a series is influenced by seasonal factors</a:t>
            </a:r>
            <a:r>
              <a:rPr lang="en"/>
              <a:t> (e.g., the quarter of the year, the month, day of the week). </a:t>
            </a:r>
            <a:endParaRPr/>
          </a:p>
          <a:p>
            <a:pPr indent="-355600" lvl="0" marL="457200" rtl="0" algn="l">
              <a:spcBef>
                <a:spcPts val="0"/>
              </a:spcBef>
              <a:spcAft>
                <a:spcPts val="0"/>
              </a:spcAft>
              <a:buSzPts val="2000"/>
              <a:buChar char="●"/>
            </a:pPr>
            <a:r>
              <a:rPr lang="en"/>
              <a:t>Seasonality is always of a fixed and known period.</a:t>
            </a:r>
            <a:endParaRPr/>
          </a:p>
        </p:txBody>
      </p:sp>
      <p:sp>
        <p:nvSpPr>
          <p:cNvPr id="157" name="Google Shape;157;p27"/>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158" name="Google Shape;158;p27"/>
          <p:cNvPicPr preferRelativeResize="0"/>
          <p:nvPr/>
        </p:nvPicPr>
        <p:blipFill>
          <a:blip r:embed="rId3">
            <a:alphaModFix/>
          </a:blip>
          <a:stretch>
            <a:fillRect/>
          </a:stretch>
        </p:blipFill>
        <p:spPr>
          <a:xfrm>
            <a:off x="4572000" y="1194160"/>
            <a:ext cx="4087500" cy="27551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Data Properties: Main Elements</a:t>
            </a:r>
            <a:endParaRPr/>
          </a:p>
        </p:txBody>
      </p:sp>
      <p:sp>
        <p:nvSpPr>
          <p:cNvPr id="164" name="Google Shape;164;p28"/>
          <p:cNvSpPr txBox="1"/>
          <p:nvPr>
            <p:ph idx="1" type="body"/>
          </p:nvPr>
        </p:nvSpPr>
        <p:spPr>
          <a:xfrm>
            <a:off x="311700" y="715150"/>
            <a:ext cx="4087500" cy="4147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4</a:t>
            </a:r>
            <a:r>
              <a:rPr b="1" lang="en"/>
              <a:t>. </a:t>
            </a:r>
            <a:r>
              <a:rPr b="1" lang="en"/>
              <a:t>RESIDUAL</a:t>
            </a:r>
            <a:endParaRPr b="1"/>
          </a:p>
          <a:p>
            <a:pPr indent="-346075" lvl="0" marL="457200" rtl="0" algn="l">
              <a:spcBef>
                <a:spcPts val="1200"/>
              </a:spcBef>
              <a:spcAft>
                <a:spcPts val="0"/>
              </a:spcAft>
              <a:buSzPct val="100000"/>
              <a:buChar char="●"/>
            </a:pPr>
            <a:r>
              <a:rPr lang="en"/>
              <a:t>Whatever remains after the other components have been taken into account.</a:t>
            </a:r>
            <a:endParaRPr/>
          </a:p>
          <a:p>
            <a:pPr indent="-346075" lvl="0" marL="457200" rtl="0" algn="l">
              <a:spcBef>
                <a:spcPts val="0"/>
              </a:spcBef>
              <a:spcAft>
                <a:spcPts val="0"/>
              </a:spcAft>
              <a:buSzPct val="100000"/>
              <a:buChar char="●"/>
            </a:pPr>
            <a:r>
              <a:rPr lang="en"/>
              <a:t>The residual/error component is everything that is not considered in previous components. </a:t>
            </a:r>
            <a:endParaRPr/>
          </a:p>
          <a:p>
            <a:pPr indent="-346075" lvl="0" marL="457200" rtl="0" algn="l">
              <a:spcBef>
                <a:spcPts val="0"/>
              </a:spcBef>
              <a:spcAft>
                <a:spcPts val="0"/>
              </a:spcAft>
              <a:buSzPct val="100000"/>
              <a:buChar char="●"/>
            </a:pPr>
            <a:r>
              <a:rPr lang="en"/>
              <a:t>Typically, it is assumed to be the sum of a set of random factors (e.g. a white noise series) not relevant for describing the dynamics of the series. </a:t>
            </a:r>
            <a:endParaRPr/>
          </a:p>
        </p:txBody>
      </p:sp>
      <p:sp>
        <p:nvSpPr>
          <p:cNvPr id="165" name="Google Shape;165;p28"/>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166" name="Google Shape;166;p28"/>
          <p:cNvPicPr preferRelativeResize="0"/>
          <p:nvPr/>
        </p:nvPicPr>
        <p:blipFill>
          <a:blip r:embed="rId3">
            <a:alphaModFix/>
          </a:blip>
          <a:stretch>
            <a:fillRect/>
          </a:stretch>
        </p:blipFill>
        <p:spPr>
          <a:xfrm>
            <a:off x="4572000" y="1389850"/>
            <a:ext cx="4481650" cy="23637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Seasonal effect: Additive Seasonality</a:t>
            </a:r>
            <a:endParaRPr/>
          </a:p>
        </p:txBody>
      </p:sp>
      <p:sp>
        <p:nvSpPr>
          <p:cNvPr id="172" name="Google Shape;172;p29"/>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When the seasonality in </a:t>
            </a:r>
            <a:r>
              <a:rPr b="1" lang="en" sz="1900"/>
              <a:t>Additive</a:t>
            </a:r>
            <a:r>
              <a:rPr lang="en" sz="1900"/>
              <a:t>, the dynamics of the components are independents from each other; for instance, an increase in the trend-cycle will not cause an increase in the magnitude of seasonal dips. </a:t>
            </a:r>
            <a:endParaRPr sz="1900"/>
          </a:p>
          <a:p>
            <a:pPr indent="-349250" lvl="0" marL="457200" rtl="0" algn="l">
              <a:spcBef>
                <a:spcPts val="0"/>
              </a:spcBef>
              <a:spcAft>
                <a:spcPts val="0"/>
              </a:spcAft>
              <a:buSzPts val="1900"/>
              <a:buChar char="●"/>
            </a:pPr>
            <a:r>
              <a:rPr lang="en" sz="1900"/>
              <a:t>The difference of the trend and the raw data is </a:t>
            </a:r>
            <a:r>
              <a:rPr b="1" lang="en" sz="1900"/>
              <a:t>roughly constant in similar periods of time</a:t>
            </a:r>
            <a:r>
              <a:rPr lang="en" sz="1900"/>
              <a:t> (months, quarters) irrespectively of the  tendency of the trend.</a:t>
            </a:r>
            <a:endParaRPr sz="1900"/>
          </a:p>
        </p:txBody>
      </p:sp>
      <p:sp>
        <p:nvSpPr>
          <p:cNvPr id="173" name="Google Shape;173;p29"/>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174" name="Google Shape;174;p29"/>
          <p:cNvPicPr preferRelativeResize="0"/>
          <p:nvPr/>
        </p:nvPicPr>
        <p:blipFill>
          <a:blip r:embed="rId3">
            <a:alphaModFix/>
          </a:blip>
          <a:stretch>
            <a:fillRect/>
          </a:stretch>
        </p:blipFill>
        <p:spPr>
          <a:xfrm>
            <a:off x="428625" y="2891263"/>
            <a:ext cx="8286750" cy="2124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Seasonal effect: Multiplicative Seasonality</a:t>
            </a:r>
            <a:endParaRPr/>
          </a:p>
        </p:txBody>
      </p:sp>
      <p:sp>
        <p:nvSpPr>
          <p:cNvPr id="180" name="Google Shape;180;p30"/>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In the multiplicative model the amplitude of the seasonality increase (decrease) with an increasing (decreasing) trend, therefore, on the contrary to the additive case, the </a:t>
            </a:r>
            <a:r>
              <a:rPr b="1" lang="en" sz="1900"/>
              <a:t>components are not independent from each other. </a:t>
            </a:r>
            <a:endParaRPr b="1" sz="1900"/>
          </a:p>
          <a:p>
            <a:pPr indent="-349250" lvl="0" marL="457200" rtl="0" algn="l">
              <a:spcBef>
                <a:spcPts val="0"/>
              </a:spcBef>
              <a:spcAft>
                <a:spcPts val="0"/>
              </a:spcAft>
              <a:buSzPts val="1900"/>
              <a:buChar char="●"/>
            </a:pPr>
            <a:r>
              <a:rPr lang="en" sz="1900"/>
              <a:t>When the variation in the seasonal pattern (or the variation around the trend-cycle) </a:t>
            </a:r>
            <a:r>
              <a:rPr b="1" lang="en" sz="1900"/>
              <a:t>appears to be proportional </a:t>
            </a:r>
            <a:r>
              <a:rPr lang="en" sz="1900"/>
              <a:t>to the level of the time series, then a multiplicative model is more appropriate.</a:t>
            </a:r>
            <a:endParaRPr sz="1900"/>
          </a:p>
          <a:p>
            <a:pPr indent="-349250" lvl="0" marL="457200" rtl="0" algn="l">
              <a:spcBef>
                <a:spcPts val="0"/>
              </a:spcBef>
              <a:spcAft>
                <a:spcPts val="0"/>
              </a:spcAft>
              <a:buSzPts val="1900"/>
              <a:buChar char="●"/>
            </a:pPr>
            <a:r>
              <a:t/>
            </a:r>
            <a:endParaRPr sz="1900"/>
          </a:p>
        </p:txBody>
      </p:sp>
      <p:sp>
        <p:nvSpPr>
          <p:cNvPr id="181" name="Google Shape;181;p30"/>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182" name="Google Shape;182;p30"/>
          <p:cNvPicPr preferRelativeResize="0"/>
          <p:nvPr/>
        </p:nvPicPr>
        <p:blipFill>
          <a:blip r:embed="rId3">
            <a:alphaModFix/>
          </a:blip>
          <a:stretch>
            <a:fillRect/>
          </a:stretch>
        </p:blipFill>
        <p:spPr>
          <a:xfrm>
            <a:off x="366700" y="3158213"/>
            <a:ext cx="8410575" cy="1933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Seasonal effect: F</a:t>
            </a:r>
            <a:r>
              <a:rPr lang="en"/>
              <a:t>requency</a:t>
            </a:r>
            <a:endParaRPr/>
          </a:p>
        </p:txBody>
      </p:sp>
      <p:sp>
        <p:nvSpPr>
          <p:cNvPr id="188" name="Google Shape;188;p31"/>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According to the data granularity and to the type of seasonality you want to model, it is important to consider the right seasonal frequency (i.e. how many observations you have for every seasonal cycle)</a:t>
            </a:r>
            <a:endParaRPr sz="1900"/>
          </a:p>
          <a:p>
            <a:pPr indent="-349250" lvl="1" marL="914400" rtl="0" algn="l">
              <a:spcBef>
                <a:spcPts val="0"/>
              </a:spcBef>
              <a:spcAft>
                <a:spcPts val="0"/>
              </a:spcAft>
              <a:buSzPts val="1900"/>
              <a:buChar char="○"/>
            </a:pPr>
            <a:r>
              <a:rPr lang="en" sz="1900"/>
              <a:t>For annual seasonality, the data points are years, quarters, months or weeks (in this case you will face only annual seasonality), but if the frequency of observations is smaller than a week, things get more complicated. </a:t>
            </a:r>
            <a:endParaRPr sz="1900"/>
          </a:p>
        </p:txBody>
      </p:sp>
      <p:sp>
        <p:nvSpPr>
          <p:cNvPr id="189" name="Google Shape;189;p31"/>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190" name="Google Shape;190;p31"/>
          <p:cNvPicPr preferRelativeResize="0"/>
          <p:nvPr/>
        </p:nvPicPr>
        <p:blipFill>
          <a:blip r:embed="rId3">
            <a:alphaModFix/>
          </a:blip>
          <a:stretch>
            <a:fillRect/>
          </a:stretch>
        </p:blipFill>
        <p:spPr>
          <a:xfrm>
            <a:off x="2435950" y="2857500"/>
            <a:ext cx="6381750" cy="2057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Numerical and Graphical description of Time Series</a:t>
            </a:r>
            <a:endParaRPr/>
          </a:p>
        </p:txBody>
      </p:sp>
      <p:sp>
        <p:nvSpPr>
          <p:cNvPr id="196" name="Google Shape;196;p32"/>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a:t>The first step in Time Series Analysis is to produce a detailed exploratory analysis of the data to get some insights about the distribution of the series over time. </a:t>
            </a:r>
            <a:endParaRPr/>
          </a:p>
        </p:txBody>
      </p:sp>
      <p:sp>
        <p:nvSpPr>
          <p:cNvPr id="197" name="Google Shape;197;p32"/>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198" name="Google Shape;198;p32"/>
          <p:cNvPicPr preferRelativeResize="0"/>
          <p:nvPr/>
        </p:nvPicPr>
        <p:blipFill>
          <a:blip r:embed="rId3">
            <a:alphaModFix/>
          </a:blip>
          <a:stretch>
            <a:fillRect/>
          </a:stretch>
        </p:blipFill>
        <p:spPr>
          <a:xfrm>
            <a:off x="803550" y="1887600"/>
            <a:ext cx="7536901" cy="31549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714500" y="1448675"/>
            <a:ext cx="5688300" cy="1541700"/>
          </a:xfrm>
          <a:prstGeom prst="rect">
            <a:avLst/>
          </a:prstGeom>
        </p:spPr>
        <p:txBody>
          <a:bodyPr anchorCtr="0" anchor="ctr" bIns="91425" lIns="91425" spcFirstLastPara="1" rIns="91425" wrap="square" tIns="91425">
            <a:normAutofit/>
          </a:bodyPr>
          <a:lstStyle/>
          <a:p>
            <a:pPr indent="0" lvl="0" marL="0" rtl="0" algn="just">
              <a:lnSpc>
                <a:spcPct val="115000"/>
              </a:lnSpc>
              <a:spcBef>
                <a:spcPts val="0"/>
              </a:spcBef>
              <a:spcAft>
                <a:spcPts val="1200"/>
              </a:spcAft>
              <a:buNone/>
            </a:pPr>
            <a:r>
              <a:rPr lang="en" sz="1800">
                <a:solidFill>
                  <a:schemeClr val="dk2"/>
                </a:solidFill>
              </a:rPr>
              <a:t>The author of this deck, Prof. Seetha Parameswaran, is gratefully acknowledging the authors who made their course materials freely available online.</a:t>
            </a:r>
            <a:endParaRPr sz="1800">
              <a:solidFill>
                <a:schemeClr val="dk2"/>
              </a:solidFill>
            </a:endParaRPr>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Time Series Data and Analysis</a:t>
            </a:r>
            <a:endParaRPr/>
          </a:p>
        </p:txBody>
      </p:sp>
      <p:sp>
        <p:nvSpPr>
          <p:cNvPr id="204" name="Google Shape;20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Analysis</a:t>
            </a:r>
            <a:endParaRPr/>
          </a:p>
        </p:txBody>
      </p:sp>
      <p:sp>
        <p:nvSpPr>
          <p:cNvPr id="210" name="Google Shape;210;p34"/>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b="1" lang="en" sz="1900">
                <a:highlight>
                  <a:schemeClr val="lt1"/>
                </a:highlight>
              </a:rPr>
              <a:t>Time series analysis</a:t>
            </a:r>
            <a:r>
              <a:rPr lang="en" sz="1900">
                <a:highlight>
                  <a:schemeClr val="lt1"/>
                </a:highlight>
              </a:rPr>
              <a:t> is a specific way of analyzing a sequence of data points collected over an interval of time. </a:t>
            </a:r>
            <a:endParaRPr sz="1900">
              <a:highlight>
                <a:schemeClr val="lt1"/>
              </a:highlight>
            </a:endParaRPr>
          </a:p>
          <a:p>
            <a:pPr indent="-349250" lvl="0" marL="457200" rtl="0" algn="l">
              <a:spcBef>
                <a:spcPts val="0"/>
              </a:spcBef>
              <a:spcAft>
                <a:spcPts val="0"/>
              </a:spcAft>
              <a:buSzPts val="1900"/>
              <a:buChar char="●"/>
            </a:pPr>
            <a:r>
              <a:rPr b="1" lang="en" sz="1900">
                <a:highlight>
                  <a:schemeClr val="lt1"/>
                </a:highlight>
              </a:rPr>
              <a:t>Time</a:t>
            </a:r>
            <a:r>
              <a:rPr lang="en" sz="1900">
                <a:highlight>
                  <a:schemeClr val="lt1"/>
                </a:highlight>
              </a:rPr>
              <a:t> is a crucial variable because it shows how the data adjusts over the course of the data points as well as the final results. It provides an additional source of information and a set order of dependencies between the data. </a:t>
            </a:r>
            <a:endParaRPr sz="1900">
              <a:highlight>
                <a:schemeClr val="lt1"/>
              </a:highlight>
            </a:endParaRPr>
          </a:p>
          <a:p>
            <a:pPr indent="-349250" lvl="0" marL="457200" rtl="0" algn="l">
              <a:spcBef>
                <a:spcPts val="0"/>
              </a:spcBef>
              <a:spcAft>
                <a:spcPts val="0"/>
              </a:spcAft>
              <a:buSzPts val="1900"/>
              <a:buChar char="●"/>
            </a:pPr>
            <a:r>
              <a:rPr b="1" lang="en" sz="1900">
                <a:highlight>
                  <a:schemeClr val="lt1"/>
                </a:highlight>
              </a:rPr>
              <a:t>Time series analysis</a:t>
            </a:r>
            <a:r>
              <a:rPr lang="en" sz="1900">
                <a:highlight>
                  <a:schemeClr val="lt1"/>
                </a:highlight>
              </a:rPr>
              <a:t> involves developing models to gain an understanding of the data to understand the underlying causes. Analysis can provide the “why” behind the outcomes you are seeing. </a:t>
            </a:r>
            <a:endParaRPr sz="1900">
              <a:highlight>
                <a:schemeClr val="lt1"/>
              </a:highlight>
            </a:endParaRPr>
          </a:p>
          <a:p>
            <a:pPr indent="-349250" lvl="0" marL="457200" rtl="0" algn="l">
              <a:spcBef>
                <a:spcPts val="0"/>
              </a:spcBef>
              <a:spcAft>
                <a:spcPts val="0"/>
              </a:spcAft>
              <a:buSzPts val="1900"/>
              <a:buChar char="●"/>
            </a:pPr>
            <a:r>
              <a:rPr b="1" lang="en" sz="1900">
                <a:highlight>
                  <a:schemeClr val="lt1"/>
                </a:highlight>
              </a:rPr>
              <a:t>Forecasting</a:t>
            </a:r>
            <a:r>
              <a:rPr lang="en" sz="1900">
                <a:highlight>
                  <a:schemeClr val="lt1"/>
                </a:highlight>
              </a:rPr>
              <a:t> then takes the next step of what to do with that knowledge and the predictable extrapolations of what might happen in the future.</a:t>
            </a:r>
            <a:endParaRPr sz="1900">
              <a:highlight>
                <a:schemeClr val="lt1"/>
              </a:highlight>
            </a:endParaRPr>
          </a:p>
        </p:txBody>
      </p:sp>
      <p:sp>
        <p:nvSpPr>
          <p:cNvPr id="211" name="Google Shape;211;p34"/>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Objectives of Time Series Analysis</a:t>
            </a:r>
            <a:endParaRPr/>
          </a:p>
        </p:txBody>
      </p:sp>
      <p:sp>
        <p:nvSpPr>
          <p:cNvPr id="217" name="Google Shape;217;p35"/>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a:t>Summary description (graphical and numerical) of data point vs. time</a:t>
            </a:r>
            <a:endParaRPr/>
          </a:p>
          <a:p>
            <a:pPr indent="-355600" lvl="0" marL="457200" rtl="0" algn="l">
              <a:spcBef>
                <a:spcPts val="0"/>
              </a:spcBef>
              <a:spcAft>
                <a:spcPts val="0"/>
              </a:spcAft>
              <a:buSzPts val="2000"/>
              <a:buChar char="●"/>
            </a:pPr>
            <a:r>
              <a:rPr lang="en"/>
              <a:t>Interpretation of specific series features (e.g. seasonality, trend, relationship with other series)</a:t>
            </a:r>
            <a:endParaRPr/>
          </a:p>
          <a:p>
            <a:pPr indent="-355600" lvl="0" marL="457200" rtl="0" algn="l">
              <a:spcBef>
                <a:spcPts val="0"/>
              </a:spcBef>
              <a:spcAft>
                <a:spcPts val="0"/>
              </a:spcAft>
              <a:buSzPts val="2000"/>
              <a:buChar char="●"/>
            </a:pPr>
            <a:r>
              <a:rPr lang="en"/>
              <a:t>Forecasting (e.g. predict the series values in (t + 1), (t + 2), ... , (t + k))</a:t>
            </a:r>
            <a:endParaRPr/>
          </a:p>
          <a:p>
            <a:pPr indent="-355600" lvl="0" marL="457200" rtl="0" algn="l">
              <a:spcBef>
                <a:spcPts val="0"/>
              </a:spcBef>
              <a:spcAft>
                <a:spcPts val="0"/>
              </a:spcAft>
              <a:buSzPts val="2000"/>
              <a:buChar char="●"/>
            </a:pPr>
            <a:r>
              <a:rPr lang="en"/>
              <a:t>Hypothesis testing and Simulation (comparing different scenarios)</a:t>
            </a:r>
            <a:endParaRPr/>
          </a:p>
          <a:p>
            <a:pPr indent="0" lvl="0" marL="0" rtl="0" algn="l">
              <a:spcBef>
                <a:spcPts val="1200"/>
              </a:spcBef>
              <a:spcAft>
                <a:spcPts val="1200"/>
              </a:spcAft>
              <a:buNone/>
            </a:pPr>
            <a:r>
              <a:t/>
            </a:r>
            <a:endParaRPr/>
          </a:p>
        </p:txBody>
      </p:sp>
      <p:sp>
        <p:nvSpPr>
          <p:cNvPr id="218" name="Google Shape;218;p35"/>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Time Series Forecasting</a:t>
            </a:r>
            <a:endParaRPr/>
          </a:p>
        </p:txBody>
      </p:sp>
      <p:sp>
        <p:nvSpPr>
          <p:cNvPr id="224" name="Google Shape;22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Forecasting</a:t>
            </a:r>
            <a:endParaRPr/>
          </a:p>
        </p:txBody>
      </p:sp>
      <p:sp>
        <p:nvSpPr>
          <p:cNvPr id="230" name="Google Shape;230;p37"/>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a:t>Time series forecasting</a:t>
            </a:r>
            <a:r>
              <a:rPr lang="en"/>
              <a:t> is the process of analyzing time series data using statistics and modeling to make predictions and inform strategic decision-making.</a:t>
            </a:r>
            <a:endParaRPr/>
          </a:p>
          <a:p>
            <a:pPr indent="-355600" lvl="0" marL="457200" rtl="0" algn="l">
              <a:spcBef>
                <a:spcPts val="0"/>
              </a:spcBef>
              <a:spcAft>
                <a:spcPts val="0"/>
              </a:spcAft>
              <a:buSzPts val="2000"/>
              <a:buChar char="●"/>
            </a:pPr>
            <a:r>
              <a:rPr lang="en"/>
              <a:t>Time series forecasting is part of </a:t>
            </a:r>
            <a:r>
              <a:rPr b="1" lang="en"/>
              <a:t>predictive</a:t>
            </a:r>
            <a:r>
              <a:rPr lang="en"/>
              <a:t> analytics. </a:t>
            </a:r>
            <a:endParaRPr/>
          </a:p>
          <a:p>
            <a:pPr indent="-355600" lvl="0" marL="457200" rtl="0" algn="l">
              <a:spcBef>
                <a:spcPts val="0"/>
              </a:spcBef>
              <a:spcAft>
                <a:spcPts val="0"/>
              </a:spcAft>
              <a:buSzPts val="2000"/>
              <a:buChar char="●"/>
            </a:pPr>
            <a:r>
              <a:rPr lang="en"/>
              <a:t>It can show likely changes in the data, like </a:t>
            </a:r>
            <a:r>
              <a:rPr b="1" lang="en"/>
              <a:t>seasonality or cyclic behavior</a:t>
            </a:r>
            <a:r>
              <a:rPr lang="en"/>
              <a:t>, which provides a better understanding of data variables and helps forecast better. </a:t>
            </a:r>
            <a:endParaRPr/>
          </a:p>
          <a:p>
            <a:pPr indent="0" lvl="0" marL="0" rtl="0" algn="l">
              <a:spcBef>
                <a:spcPts val="1200"/>
              </a:spcBef>
              <a:spcAft>
                <a:spcPts val="1200"/>
              </a:spcAft>
              <a:buNone/>
            </a:pPr>
            <a:r>
              <a:t/>
            </a:r>
            <a:endParaRPr/>
          </a:p>
        </p:txBody>
      </p:sp>
      <p:sp>
        <p:nvSpPr>
          <p:cNvPr id="231" name="Google Shape;231;p37"/>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r>
              <a:rPr lang="en"/>
              <a:t> in Time Series Forecasting</a:t>
            </a:r>
            <a:endParaRPr/>
          </a:p>
        </p:txBody>
      </p:sp>
      <p:sp>
        <p:nvSpPr>
          <p:cNvPr id="237" name="Google Shape;237;p38"/>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a:t>A</a:t>
            </a:r>
            <a:r>
              <a:rPr lang="en"/>
              <a:t>t the time of the work, the future outcome is completely unavailable and can only be estimated through careful analysis and evidence-based priors.</a:t>
            </a:r>
            <a:endParaRPr/>
          </a:p>
          <a:p>
            <a:pPr indent="-355600" lvl="0" marL="457200" rtl="0" algn="l">
              <a:spcBef>
                <a:spcPts val="0"/>
              </a:spcBef>
              <a:spcAft>
                <a:spcPts val="0"/>
              </a:spcAft>
              <a:buSzPts val="2000"/>
              <a:buChar char="●"/>
            </a:pPr>
            <a:r>
              <a:rPr lang="en"/>
              <a:t>Likelihood of forecasts can vary wildly, especially when dealing with the commonly fluctuating variables in time series data as well as factors outside our control. </a:t>
            </a:r>
            <a:endParaRPr/>
          </a:p>
          <a:p>
            <a:pPr indent="0" lvl="0" marL="0" rtl="0" algn="l">
              <a:spcBef>
                <a:spcPts val="1200"/>
              </a:spcBef>
              <a:spcAft>
                <a:spcPts val="1200"/>
              </a:spcAft>
              <a:buNone/>
            </a:pPr>
            <a:r>
              <a:t/>
            </a:r>
            <a:endParaRPr/>
          </a:p>
        </p:txBody>
      </p:sp>
      <p:sp>
        <p:nvSpPr>
          <p:cNvPr id="238" name="Google Shape;238;p38"/>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Time Series Forecasting</a:t>
            </a:r>
            <a:endParaRPr/>
          </a:p>
        </p:txBody>
      </p:sp>
      <p:sp>
        <p:nvSpPr>
          <p:cNvPr id="244" name="Google Shape;244;p39"/>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a:t>W</a:t>
            </a:r>
            <a:r>
              <a:rPr lang="en"/>
              <a:t>eather forecasting</a:t>
            </a:r>
            <a:endParaRPr/>
          </a:p>
          <a:p>
            <a:pPr indent="-355600" lvl="0" marL="457200" rtl="0" algn="l">
              <a:spcBef>
                <a:spcPts val="0"/>
              </a:spcBef>
              <a:spcAft>
                <a:spcPts val="0"/>
              </a:spcAft>
              <a:buSzPts val="2000"/>
              <a:buChar char="●"/>
            </a:pPr>
            <a:r>
              <a:rPr lang="en"/>
              <a:t>Climate forecasting</a:t>
            </a:r>
            <a:endParaRPr/>
          </a:p>
          <a:p>
            <a:pPr indent="-355600" lvl="0" marL="457200" rtl="0" algn="l">
              <a:spcBef>
                <a:spcPts val="0"/>
              </a:spcBef>
              <a:spcAft>
                <a:spcPts val="0"/>
              </a:spcAft>
              <a:buSzPts val="2000"/>
              <a:buChar char="●"/>
            </a:pPr>
            <a:r>
              <a:rPr lang="en"/>
              <a:t>Economic forecasting </a:t>
            </a:r>
            <a:endParaRPr/>
          </a:p>
          <a:p>
            <a:pPr indent="-355600" lvl="0" marL="457200" rtl="0" algn="l">
              <a:spcBef>
                <a:spcPts val="0"/>
              </a:spcBef>
              <a:spcAft>
                <a:spcPts val="0"/>
              </a:spcAft>
              <a:buSzPts val="2000"/>
              <a:buChar char="●"/>
            </a:pPr>
            <a:r>
              <a:rPr lang="en"/>
              <a:t>Healthcare forecasting </a:t>
            </a:r>
            <a:endParaRPr/>
          </a:p>
          <a:p>
            <a:pPr indent="-355600" lvl="0" marL="457200" rtl="0" algn="l">
              <a:spcBef>
                <a:spcPts val="0"/>
              </a:spcBef>
              <a:spcAft>
                <a:spcPts val="0"/>
              </a:spcAft>
              <a:buSzPts val="2000"/>
              <a:buChar char="●"/>
            </a:pPr>
            <a:r>
              <a:rPr lang="en"/>
              <a:t>Engineering forecasting</a:t>
            </a:r>
            <a:endParaRPr/>
          </a:p>
          <a:p>
            <a:pPr indent="-355600" lvl="0" marL="457200" rtl="0" algn="l">
              <a:spcBef>
                <a:spcPts val="0"/>
              </a:spcBef>
              <a:spcAft>
                <a:spcPts val="0"/>
              </a:spcAft>
              <a:buSzPts val="2000"/>
              <a:buChar char="●"/>
            </a:pPr>
            <a:r>
              <a:rPr lang="en"/>
              <a:t>Finance forecasting</a:t>
            </a:r>
            <a:endParaRPr/>
          </a:p>
          <a:p>
            <a:pPr indent="-355600" lvl="0" marL="457200" rtl="0" algn="l">
              <a:spcBef>
                <a:spcPts val="0"/>
              </a:spcBef>
              <a:spcAft>
                <a:spcPts val="0"/>
              </a:spcAft>
              <a:buSzPts val="2000"/>
              <a:buChar char="●"/>
            </a:pPr>
            <a:r>
              <a:rPr lang="en"/>
              <a:t>Retail forecasting</a:t>
            </a:r>
            <a:endParaRPr/>
          </a:p>
          <a:p>
            <a:pPr indent="-355600" lvl="0" marL="457200" rtl="0" algn="l">
              <a:spcBef>
                <a:spcPts val="0"/>
              </a:spcBef>
              <a:spcAft>
                <a:spcPts val="0"/>
              </a:spcAft>
              <a:buSzPts val="2000"/>
              <a:buChar char="●"/>
            </a:pPr>
            <a:r>
              <a:rPr lang="en"/>
              <a:t>Business forecasting</a:t>
            </a:r>
            <a:endParaRPr/>
          </a:p>
          <a:p>
            <a:pPr indent="-355600" lvl="0" marL="457200" rtl="0" algn="l">
              <a:spcBef>
                <a:spcPts val="0"/>
              </a:spcBef>
              <a:spcAft>
                <a:spcPts val="0"/>
              </a:spcAft>
              <a:buSzPts val="2000"/>
              <a:buChar char="●"/>
            </a:pPr>
            <a:r>
              <a:rPr lang="en"/>
              <a:t>Environmental studies forecasting</a:t>
            </a:r>
            <a:endParaRPr/>
          </a:p>
          <a:p>
            <a:pPr indent="-355600" lvl="0" marL="457200" rtl="0" algn="l">
              <a:spcBef>
                <a:spcPts val="0"/>
              </a:spcBef>
              <a:spcAft>
                <a:spcPts val="0"/>
              </a:spcAft>
              <a:buSzPts val="2000"/>
              <a:buChar char="●"/>
            </a:pPr>
            <a:r>
              <a:rPr lang="en"/>
              <a:t>Social studies forecasting</a:t>
            </a:r>
            <a:endParaRPr/>
          </a:p>
        </p:txBody>
      </p:sp>
      <p:sp>
        <p:nvSpPr>
          <p:cNvPr id="245" name="Google Shape;245;p39"/>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forecasting considerations</a:t>
            </a:r>
            <a:endParaRPr/>
          </a:p>
        </p:txBody>
      </p:sp>
      <p:sp>
        <p:nvSpPr>
          <p:cNvPr id="251" name="Google Shape;251;p40"/>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a:t>Time horizons</a:t>
            </a:r>
            <a:endParaRPr/>
          </a:p>
          <a:p>
            <a:pPr indent="-330200" lvl="1" marL="914400" rtl="0" algn="l">
              <a:spcBef>
                <a:spcPts val="0"/>
              </a:spcBef>
              <a:spcAft>
                <a:spcPts val="0"/>
              </a:spcAft>
              <a:buSzPts val="1600"/>
              <a:buChar char="○"/>
            </a:pPr>
            <a:r>
              <a:rPr lang="en"/>
              <a:t>The time frame of your forecast is known as a time horizon. </a:t>
            </a:r>
            <a:endParaRPr/>
          </a:p>
          <a:p>
            <a:pPr indent="-330200" lvl="1" marL="914400" rtl="0" algn="l">
              <a:spcBef>
                <a:spcPts val="0"/>
              </a:spcBef>
              <a:spcAft>
                <a:spcPts val="0"/>
              </a:spcAft>
              <a:buSzPts val="1600"/>
              <a:buChar char="○"/>
            </a:pPr>
            <a:r>
              <a:rPr lang="en"/>
              <a:t>Time horizon is a fixed point in time where the forecast ends. </a:t>
            </a:r>
            <a:endParaRPr/>
          </a:p>
          <a:p>
            <a:pPr indent="-330200" lvl="1" marL="914400" rtl="0" algn="l">
              <a:spcBef>
                <a:spcPts val="0"/>
              </a:spcBef>
              <a:spcAft>
                <a:spcPts val="0"/>
              </a:spcAft>
              <a:buSzPts val="1600"/>
              <a:buChar char="○"/>
            </a:pPr>
            <a:r>
              <a:rPr lang="en"/>
              <a:t>It’s much easier to forecast a shorter time horizon with fewer variables than it is a longer time horizon. </a:t>
            </a:r>
            <a:endParaRPr/>
          </a:p>
          <a:p>
            <a:pPr indent="-355600" lvl="0" marL="457200" rtl="0" algn="l">
              <a:spcBef>
                <a:spcPts val="0"/>
              </a:spcBef>
              <a:spcAft>
                <a:spcPts val="0"/>
              </a:spcAft>
              <a:buSzPts val="2000"/>
              <a:buAutoNum type="arabicPeriod"/>
            </a:pPr>
            <a:r>
              <a:rPr lang="en"/>
              <a:t>Dynamic and static states</a:t>
            </a:r>
            <a:endParaRPr/>
          </a:p>
          <a:p>
            <a:pPr indent="-330200" lvl="1" marL="914400" rtl="0" algn="l">
              <a:spcBef>
                <a:spcPts val="0"/>
              </a:spcBef>
              <a:spcAft>
                <a:spcPts val="0"/>
              </a:spcAft>
              <a:buSzPts val="1600"/>
              <a:buChar char="○"/>
            </a:pPr>
            <a:r>
              <a:rPr lang="en"/>
              <a:t>If the forecast is static, it is set in stone once it is made, so make sure your data is adequate for a forecast. </a:t>
            </a:r>
            <a:endParaRPr/>
          </a:p>
          <a:p>
            <a:pPr indent="-330200" lvl="1" marL="914400" rtl="0" algn="l">
              <a:spcBef>
                <a:spcPts val="0"/>
              </a:spcBef>
              <a:spcAft>
                <a:spcPts val="0"/>
              </a:spcAft>
              <a:buSzPts val="1600"/>
              <a:buChar char="○"/>
            </a:pPr>
            <a:r>
              <a:rPr lang="en"/>
              <a:t>Dynamic forecasts can be constantly updated with new information as it comes in. This means you can have less data at the time the forecast is made, and then get more accurate predictions as data is added.</a:t>
            </a:r>
            <a:endParaRPr/>
          </a:p>
          <a:p>
            <a:pPr indent="0" lvl="0" marL="0" rtl="0" algn="l">
              <a:spcBef>
                <a:spcPts val="1200"/>
              </a:spcBef>
              <a:spcAft>
                <a:spcPts val="1200"/>
              </a:spcAft>
              <a:buNone/>
            </a:pPr>
            <a:r>
              <a:t/>
            </a:r>
            <a:endParaRPr/>
          </a:p>
        </p:txBody>
      </p:sp>
      <p:sp>
        <p:nvSpPr>
          <p:cNvPr id="252" name="Google Shape;252;p40"/>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forecasting considerations</a:t>
            </a:r>
            <a:endParaRPr/>
          </a:p>
        </p:txBody>
      </p:sp>
      <p:sp>
        <p:nvSpPr>
          <p:cNvPr id="258" name="Google Shape;258;p41"/>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startAt="3"/>
            </a:pPr>
            <a:r>
              <a:rPr lang="en"/>
              <a:t>Data quality</a:t>
            </a:r>
            <a:endParaRPr/>
          </a:p>
          <a:p>
            <a:pPr indent="-330200" lvl="1" marL="914400" rtl="0" algn="l">
              <a:spcBef>
                <a:spcPts val="0"/>
              </a:spcBef>
              <a:spcAft>
                <a:spcPts val="0"/>
              </a:spcAft>
              <a:buSzPts val="1600"/>
              <a:buChar char="○"/>
            </a:pPr>
            <a:r>
              <a:rPr lang="en"/>
              <a:t>T</a:t>
            </a:r>
            <a:r>
              <a:rPr lang="en"/>
              <a:t>ypical guidelines for data quality apply.</a:t>
            </a:r>
            <a:endParaRPr/>
          </a:p>
          <a:p>
            <a:pPr indent="-330200" lvl="2" marL="1371600" rtl="0" algn="l">
              <a:spcBef>
                <a:spcPts val="0"/>
              </a:spcBef>
              <a:spcAft>
                <a:spcPts val="0"/>
              </a:spcAft>
              <a:buSzPts val="1600"/>
              <a:buChar char="■"/>
            </a:pPr>
            <a:r>
              <a:rPr lang="en"/>
              <a:t>Make sure data is complete,</a:t>
            </a:r>
            <a:endParaRPr/>
          </a:p>
          <a:p>
            <a:pPr indent="-330200" lvl="2" marL="1371600" rtl="0" algn="l">
              <a:spcBef>
                <a:spcPts val="0"/>
              </a:spcBef>
              <a:spcAft>
                <a:spcPts val="0"/>
              </a:spcAft>
              <a:buSzPts val="1600"/>
              <a:buChar char="■"/>
            </a:pPr>
            <a:r>
              <a:rPr lang="en"/>
              <a:t>Data is not duplicated or redundant,</a:t>
            </a:r>
            <a:endParaRPr/>
          </a:p>
          <a:p>
            <a:pPr indent="-330200" lvl="2" marL="1371600" rtl="0" algn="l">
              <a:spcBef>
                <a:spcPts val="0"/>
              </a:spcBef>
              <a:spcAft>
                <a:spcPts val="0"/>
              </a:spcAft>
              <a:buSzPts val="1600"/>
              <a:buChar char="■"/>
            </a:pPr>
            <a:r>
              <a:rPr lang="en"/>
              <a:t>Data was collected in a timely and consistent manner,</a:t>
            </a:r>
            <a:endParaRPr/>
          </a:p>
          <a:p>
            <a:pPr indent="-330200" lvl="2" marL="1371600" rtl="0" algn="l">
              <a:spcBef>
                <a:spcPts val="0"/>
              </a:spcBef>
              <a:spcAft>
                <a:spcPts val="0"/>
              </a:spcAft>
              <a:buSzPts val="1600"/>
              <a:buChar char="■"/>
            </a:pPr>
            <a:r>
              <a:rPr lang="en"/>
              <a:t>Data is in a standard and valid format,</a:t>
            </a:r>
            <a:endParaRPr/>
          </a:p>
          <a:p>
            <a:pPr indent="-330200" lvl="2" marL="1371600" rtl="0" algn="l">
              <a:spcBef>
                <a:spcPts val="0"/>
              </a:spcBef>
              <a:spcAft>
                <a:spcPts val="0"/>
              </a:spcAft>
              <a:buSzPts val="1600"/>
              <a:buChar char="■"/>
            </a:pPr>
            <a:r>
              <a:rPr lang="en"/>
              <a:t>Data is accurate for what it is measuring,</a:t>
            </a:r>
            <a:endParaRPr/>
          </a:p>
          <a:p>
            <a:pPr indent="-330200" lvl="2" marL="1371600" rtl="0" algn="l">
              <a:spcBef>
                <a:spcPts val="0"/>
              </a:spcBef>
              <a:spcAft>
                <a:spcPts val="0"/>
              </a:spcAft>
              <a:buSzPts val="1600"/>
              <a:buChar char="■"/>
            </a:pPr>
            <a:r>
              <a:rPr lang="en"/>
              <a:t>Data is uniform across sets.</a:t>
            </a:r>
            <a:endParaRPr/>
          </a:p>
          <a:p>
            <a:pPr indent="-330200" lvl="2" marL="1371600" rtl="0" algn="l">
              <a:spcBef>
                <a:spcPts val="0"/>
              </a:spcBef>
              <a:spcAft>
                <a:spcPts val="0"/>
              </a:spcAft>
              <a:buSzPts val="1600"/>
              <a:buChar char="■"/>
            </a:pPr>
            <a:r>
              <a:rPr lang="en"/>
              <a:t>Data is collected at consistent intervals over the period of time being tracked. This helps account for trends in the data, cyclic behavior, and seasonality. It also can help identify if an outlier is truly an outlier or if it is part of a larger cycle. Gaps in the data can hide cycles or seasonal variation, skewing the forecast as a result.</a:t>
            </a:r>
            <a:endParaRPr/>
          </a:p>
        </p:txBody>
      </p:sp>
      <p:sp>
        <p:nvSpPr>
          <p:cNvPr id="259" name="Google Shape;259;p41"/>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r>
              <a:rPr lang="en"/>
              <a:t> of Classical Methods for TS Forecasting</a:t>
            </a:r>
            <a:endParaRPr/>
          </a:p>
        </p:txBody>
      </p:sp>
      <p:sp>
        <p:nvSpPr>
          <p:cNvPr id="265" name="Google Shape;265;p42"/>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b="1" lang="en"/>
              <a:t>Focus on complete data</a:t>
            </a:r>
            <a:r>
              <a:rPr lang="en"/>
              <a:t>: missing or corrupt data is generally unsupported.</a:t>
            </a:r>
            <a:endParaRPr/>
          </a:p>
          <a:p>
            <a:pPr indent="-355600" lvl="0" marL="457200" rtl="0" algn="l">
              <a:spcBef>
                <a:spcPts val="0"/>
              </a:spcBef>
              <a:spcAft>
                <a:spcPts val="0"/>
              </a:spcAft>
              <a:buSzPts val="2000"/>
              <a:buAutoNum type="arabicPeriod"/>
            </a:pPr>
            <a:r>
              <a:rPr b="1" lang="en"/>
              <a:t>Focus on linear relationships</a:t>
            </a:r>
            <a:r>
              <a:rPr lang="en"/>
              <a:t>: </a:t>
            </a:r>
            <a:r>
              <a:rPr lang="en"/>
              <a:t>assuming</a:t>
            </a:r>
            <a:r>
              <a:rPr lang="en"/>
              <a:t> a linear relationship excludes more complex joint distributions.</a:t>
            </a:r>
            <a:endParaRPr/>
          </a:p>
          <a:p>
            <a:pPr indent="-355600" lvl="0" marL="457200" rtl="0" algn="l">
              <a:spcBef>
                <a:spcPts val="0"/>
              </a:spcBef>
              <a:spcAft>
                <a:spcPts val="0"/>
              </a:spcAft>
              <a:buSzPts val="2000"/>
              <a:buAutoNum type="arabicPeriod"/>
            </a:pPr>
            <a:r>
              <a:rPr b="1" lang="en"/>
              <a:t>Focus on fixed temporal dependence</a:t>
            </a:r>
            <a:r>
              <a:rPr lang="en"/>
              <a:t>: the relationship between observations at different times, and the number of lag observations provided as input, must be diagnosed and specified.</a:t>
            </a:r>
            <a:endParaRPr/>
          </a:p>
          <a:p>
            <a:pPr indent="-355600" lvl="0" marL="457200" rtl="0" algn="l">
              <a:spcBef>
                <a:spcPts val="0"/>
              </a:spcBef>
              <a:spcAft>
                <a:spcPts val="0"/>
              </a:spcAft>
              <a:buSzPts val="2000"/>
              <a:buAutoNum type="arabicPeriod"/>
            </a:pPr>
            <a:r>
              <a:rPr b="1" lang="en"/>
              <a:t>Focus on univariate data</a:t>
            </a:r>
            <a:r>
              <a:rPr lang="en"/>
              <a:t>: many real-world problems have multiple input variables.</a:t>
            </a:r>
            <a:endParaRPr/>
          </a:p>
          <a:p>
            <a:pPr indent="-355600" lvl="0" marL="457200" rtl="0" algn="l">
              <a:spcBef>
                <a:spcPts val="0"/>
              </a:spcBef>
              <a:spcAft>
                <a:spcPts val="0"/>
              </a:spcAft>
              <a:buSzPts val="2000"/>
              <a:buAutoNum type="arabicPeriod"/>
            </a:pPr>
            <a:r>
              <a:rPr b="1" lang="en"/>
              <a:t>Focus on one-step forecasts</a:t>
            </a:r>
            <a:r>
              <a:rPr lang="en"/>
              <a:t>: many real-world problems require forecasts with a long time horizon.</a:t>
            </a:r>
            <a:endParaRPr/>
          </a:p>
        </p:txBody>
      </p:sp>
      <p:sp>
        <p:nvSpPr>
          <p:cNvPr id="266" name="Google Shape;266;p42"/>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Time Series Modelling and Forecasting</a:t>
            </a:r>
            <a:endParaRPr/>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Strengths</a:t>
            </a:r>
            <a:r>
              <a:rPr lang="en"/>
              <a:t> of </a:t>
            </a:r>
            <a:r>
              <a:rPr lang="en"/>
              <a:t>DNN for TS Forecasting</a:t>
            </a:r>
            <a:endParaRPr/>
          </a:p>
        </p:txBody>
      </p:sp>
      <p:sp>
        <p:nvSpPr>
          <p:cNvPr id="272" name="Google Shape;272;p43"/>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b="1" lang="en"/>
              <a:t>Robust to Noise</a:t>
            </a:r>
            <a:r>
              <a:rPr lang="en"/>
              <a:t>. Neural networks are robust to noise in input data and in the mapping function and can support learning and prediction in the presence of missing values.</a:t>
            </a:r>
            <a:endParaRPr/>
          </a:p>
          <a:p>
            <a:pPr indent="-355600" lvl="0" marL="457200" rtl="0" algn="l">
              <a:spcBef>
                <a:spcPts val="0"/>
              </a:spcBef>
              <a:spcAft>
                <a:spcPts val="0"/>
              </a:spcAft>
              <a:buSzPts val="2000"/>
              <a:buAutoNum type="arabicPeriod"/>
            </a:pPr>
            <a:r>
              <a:rPr b="1" lang="en"/>
              <a:t>Nonlinear</a:t>
            </a:r>
            <a:r>
              <a:rPr lang="en"/>
              <a:t>. Neural networks do not make strong assumptions about the mapping function and readily learn linear and nonlinear relationships.</a:t>
            </a:r>
            <a:endParaRPr/>
          </a:p>
          <a:p>
            <a:pPr indent="-355600" lvl="0" marL="457200" rtl="0" algn="l">
              <a:spcBef>
                <a:spcPts val="0"/>
              </a:spcBef>
              <a:spcAft>
                <a:spcPts val="0"/>
              </a:spcAft>
              <a:buSzPts val="2000"/>
              <a:buAutoNum type="arabicPeriod"/>
            </a:pPr>
            <a:r>
              <a:rPr b="1" lang="en"/>
              <a:t>Multivariate Inputs</a:t>
            </a:r>
            <a:r>
              <a:rPr lang="en"/>
              <a:t>. An arbitrary number of input features can be specified, providing direct support for multivariate forecasting.</a:t>
            </a:r>
            <a:endParaRPr/>
          </a:p>
          <a:p>
            <a:pPr indent="-355600" lvl="0" marL="457200" rtl="0" algn="l">
              <a:spcBef>
                <a:spcPts val="0"/>
              </a:spcBef>
              <a:spcAft>
                <a:spcPts val="0"/>
              </a:spcAft>
              <a:buSzPts val="2000"/>
              <a:buAutoNum type="arabicPeriod"/>
            </a:pPr>
            <a:r>
              <a:rPr b="1" lang="en"/>
              <a:t>Multi-step Forecasts</a:t>
            </a:r>
            <a:r>
              <a:rPr lang="en"/>
              <a:t>. An arbitrary number of output values can be specified, providing direct support for multi-step and even multivariate forecasting.</a:t>
            </a:r>
            <a:endParaRPr/>
          </a:p>
        </p:txBody>
      </p:sp>
      <p:sp>
        <p:nvSpPr>
          <p:cNvPr id="273" name="Google Shape;273;p43"/>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Strengths of DNN for TS Forecasting</a:t>
            </a:r>
            <a:endParaRPr/>
          </a:p>
        </p:txBody>
      </p:sp>
      <p:sp>
        <p:nvSpPr>
          <p:cNvPr id="279" name="Google Shape;279;p44"/>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startAt="5"/>
            </a:pPr>
            <a:r>
              <a:rPr b="1" lang="en"/>
              <a:t>Feature Learning in CNN</a:t>
            </a:r>
            <a:r>
              <a:rPr lang="en"/>
              <a:t>. Automatic identification, extraction and distillation of salient features from raw input data that pertain directly to the prediction problem that is being modeled.</a:t>
            </a:r>
            <a:endParaRPr/>
          </a:p>
          <a:p>
            <a:pPr indent="-355600" lvl="0" marL="457200" rtl="0" algn="l">
              <a:spcBef>
                <a:spcPts val="0"/>
              </a:spcBef>
              <a:spcAft>
                <a:spcPts val="0"/>
              </a:spcAft>
              <a:buSzPts val="2000"/>
              <a:buAutoNum type="arabicPeriod" startAt="5"/>
            </a:pPr>
            <a:r>
              <a:rPr b="1" lang="en"/>
              <a:t>Native Support for Sequences.</a:t>
            </a:r>
            <a:r>
              <a:rPr lang="en"/>
              <a:t> Recurrent neural networks directly add support for input sequence data.</a:t>
            </a:r>
            <a:endParaRPr/>
          </a:p>
          <a:p>
            <a:pPr indent="-355600" lvl="0" marL="457200" rtl="0" algn="l">
              <a:spcBef>
                <a:spcPts val="0"/>
              </a:spcBef>
              <a:spcAft>
                <a:spcPts val="0"/>
              </a:spcAft>
              <a:buSzPts val="2000"/>
              <a:buAutoNum type="arabicPeriod" startAt="5"/>
            </a:pPr>
            <a:r>
              <a:rPr b="1" lang="en"/>
              <a:t>Learned Temporal Dependence.</a:t>
            </a:r>
            <a:r>
              <a:rPr lang="en"/>
              <a:t> The most relevant context of input observations to the expected output is learned and can change dynamically.</a:t>
            </a:r>
            <a:endParaRPr/>
          </a:p>
        </p:txBody>
      </p:sp>
      <p:sp>
        <p:nvSpPr>
          <p:cNvPr id="280" name="Google Shape;280;p44"/>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Limitations</a:t>
            </a:r>
            <a:r>
              <a:rPr lang="en"/>
              <a:t> of DNN for TS Forecasting</a:t>
            </a:r>
            <a:endParaRPr/>
          </a:p>
          <a:p>
            <a:pPr indent="0" lvl="0" marL="0" rtl="0" algn="l">
              <a:spcBef>
                <a:spcPts val="0"/>
              </a:spcBef>
              <a:spcAft>
                <a:spcPts val="0"/>
              </a:spcAft>
              <a:buNone/>
            </a:pPr>
            <a:r>
              <a:t/>
            </a:r>
            <a:endParaRPr/>
          </a:p>
        </p:txBody>
      </p:sp>
      <p:sp>
        <p:nvSpPr>
          <p:cNvPr id="286" name="Google Shape;286;p45"/>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a:t>T</a:t>
            </a:r>
            <a:r>
              <a:rPr lang="en"/>
              <a:t>he mapping function is fixed or static.</a:t>
            </a:r>
            <a:endParaRPr/>
          </a:p>
          <a:p>
            <a:pPr indent="-355600" lvl="0" marL="457200" rtl="0" algn="l">
              <a:spcBef>
                <a:spcPts val="0"/>
              </a:spcBef>
              <a:spcAft>
                <a:spcPts val="0"/>
              </a:spcAft>
              <a:buSzPts val="2000"/>
              <a:buAutoNum type="arabicPeriod"/>
            </a:pPr>
            <a:r>
              <a:rPr lang="en"/>
              <a:t>Fixed Inputs. The number of lag input variables is fixed, in the same way as traditional time series forecasting methods.</a:t>
            </a:r>
            <a:endParaRPr/>
          </a:p>
          <a:p>
            <a:pPr indent="-355600" lvl="0" marL="457200" rtl="0" algn="l">
              <a:spcBef>
                <a:spcPts val="0"/>
              </a:spcBef>
              <a:spcAft>
                <a:spcPts val="0"/>
              </a:spcAft>
              <a:buSzPts val="2000"/>
              <a:buAutoNum type="arabicPeriod"/>
            </a:pPr>
            <a:r>
              <a:rPr lang="en"/>
              <a:t>Fixed Outputs. The number of output variables is also fixed; although a more subtle issue, it means that for each input pattern, one output must be produced.</a:t>
            </a:r>
            <a:endParaRPr/>
          </a:p>
          <a:p>
            <a:pPr indent="0" lvl="0" marL="0" rtl="0" algn="l">
              <a:spcBef>
                <a:spcPts val="1200"/>
              </a:spcBef>
              <a:spcAft>
                <a:spcPts val="1200"/>
              </a:spcAft>
              <a:buNone/>
            </a:pPr>
            <a:r>
              <a:t/>
            </a:r>
            <a:endParaRPr/>
          </a:p>
        </p:txBody>
      </p:sp>
      <p:sp>
        <p:nvSpPr>
          <p:cNvPr id="287" name="Google Shape;287;p45"/>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Framework for </a:t>
            </a:r>
            <a:r>
              <a:rPr lang="en"/>
              <a:t>Time Series Forecasting</a:t>
            </a:r>
            <a:endParaRPr/>
          </a:p>
        </p:txBody>
      </p:sp>
      <p:sp>
        <p:nvSpPr>
          <p:cNvPr id="293" name="Google Shape;293;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Framework</a:t>
            </a:r>
            <a:endParaRPr/>
          </a:p>
        </p:txBody>
      </p:sp>
      <p:sp>
        <p:nvSpPr>
          <p:cNvPr id="299" name="Google Shape;299;p47"/>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Time series forecasting involves </a:t>
            </a:r>
            <a:r>
              <a:rPr b="1" lang="en"/>
              <a:t>developing and using a predictive model </a:t>
            </a:r>
            <a:r>
              <a:rPr lang="en"/>
              <a:t>on data where there is an </a:t>
            </a:r>
            <a:r>
              <a:rPr b="1" lang="en"/>
              <a:t>ordered relationship between observations.</a:t>
            </a:r>
            <a:endParaRPr/>
          </a:p>
        </p:txBody>
      </p:sp>
      <p:sp>
        <p:nvSpPr>
          <p:cNvPr id="300" name="Google Shape;300;p47"/>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Framework</a:t>
            </a:r>
            <a:endParaRPr/>
          </a:p>
        </p:txBody>
      </p:sp>
      <p:sp>
        <p:nvSpPr>
          <p:cNvPr id="306" name="Google Shape;306;p48"/>
          <p:cNvSpPr txBox="1"/>
          <p:nvPr>
            <p:ph idx="1" type="body"/>
          </p:nvPr>
        </p:nvSpPr>
        <p:spPr>
          <a:xfrm>
            <a:off x="311700" y="715150"/>
            <a:ext cx="8520600" cy="41478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AutoNum type="arabicPeriod"/>
            </a:pPr>
            <a:r>
              <a:rPr lang="en"/>
              <a:t>What are the inputs and outputs for a forecast?</a:t>
            </a:r>
            <a:endParaRPr/>
          </a:p>
          <a:p>
            <a:pPr indent="-330200" lvl="1" marL="1371600" rtl="0" algn="l">
              <a:spcBef>
                <a:spcPts val="0"/>
              </a:spcBef>
              <a:spcAft>
                <a:spcPts val="0"/>
              </a:spcAft>
              <a:buSzPts val="1600"/>
              <a:buAutoNum type="alphaLcPeriod"/>
            </a:pPr>
            <a:r>
              <a:rPr lang="en" sz="1600"/>
              <a:t>Inputs: Historical data provided to the model in order to make a single forecast.</a:t>
            </a:r>
            <a:endParaRPr sz="1600"/>
          </a:p>
          <a:p>
            <a:pPr indent="-330200" lvl="1" marL="1371600" rtl="0" algn="l">
              <a:spcBef>
                <a:spcPts val="0"/>
              </a:spcBef>
              <a:spcAft>
                <a:spcPts val="0"/>
              </a:spcAft>
              <a:buSzPts val="1600"/>
              <a:buAutoNum type="alphaLcPeriod"/>
            </a:pPr>
            <a:r>
              <a:rPr lang="en" sz="1600"/>
              <a:t>Outputs: Prediction or forecast for a future time step beyond the data provided as input.</a:t>
            </a:r>
            <a:endParaRPr sz="1600"/>
          </a:p>
          <a:p>
            <a:pPr indent="-355600" lvl="0" marL="457200" rtl="0" algn="l">
              <a:spcBef>
                <a:spcPts val="0"/>
              </a:spcBef>
              <a:spcAft>
                <a:spcPts val="0"/>
              </a:spcAft>
              <a:buSzPts val="2000"/>
              <a:buAutoNum type="arabicPeriod"/>
            </a:pPr>
            <a:r>
              <a:rPr lang="en"/>
              <a:t>What are the endogenous and exogenous variables?</a:t>
            </a:r>
            <a:endParaRPr/>
          </a:p>
          <a:p>
            <a:pPr indent="-330200" lvl="1" marL="1371600" rtl="0" algn="l">
              <a:spcBef>
                <a:spcPts val="0"/>
              </a:spcBef>
              <a:spcAft>
                <a:spcPts val="0"/>
              </a:spcAft>
              <a:buSzPts val="1600"/>
              <a:buAutoNum type="alphaLcPeriod"/>
            </a:pPr>
            <a:r>
              <a:rPr lang="en"/>
              <a:t>Endogenous: Input variables that are influenced by other variables in the system and on which the output variable depends.</a:t>
            </a:r>
            <a:endParaRPr/>
          </a:p>
          <a:p>
            <a:pPr indent="-330200" lvl="1" marL="1371600" rtl="0" algn="l">
              <a:spcBef>
                <a:spcPts val="0"/>
              </a:spcBef>
              <a:spcAft>
                <a:spcPts val="0"/>
              </a:spcAft>
              <a:buSzPts val="1600"/>
              <a:buAutoNum type="alphaLcPeriod"/>
            </a:pPr>
            <a:r>
              <a:rPr lang="en"/>
              <a:t>Exogenous: Input variables that are not influenced by other variables in the system and on which the output variable depends.</a:t>
            </a:r>
            <a:endParaRPr/>
          </a:p>
          <a:p>
            <a:pPr indent="-355600" lvl="0" marL="457200" rtl="0" algn="l">
              <a:spcBef>
                <a:spcPts val="0"/>
              </a:spcBef>
              <a:spcAft>
                <a:spcPts val="0"/>
              </a:spcAft>
              <a:buSzPts val="2000"/>
              <a:buAutoNum type="arabicPeriod"/>
            </a:pPr>
            <a:r>
              <a:rPr lang="en"/>
              <a:t>Are you working on a regression or classification predictive modeling problem?</a:t>
            </a:r>
            <a:endParaRPr/>
          </a:p>
          <a:p>
            <a:pPr indent="-330200" lvl="1" marL="1371600" rtl="0" algn="l">
              <a:spcBef>
                <a:spcPts val="0"/>
              </a:spcBef>
              <a:spcAft>
                <a:spcPts val="0"/>
              </a:spcAft>
              <a:buSzPts val="1600"/>
              <a:buAutoNum type="alphaLcPeriod"/>
            </a:pPr>
            <a:r>
              <a:rPr lang="en"/>
              <a:t> Regression: Forecast a numerical quantity.</a:t>
            </a:r>
            <a:endParaRPr/>
          </a:p>
          <a:p>
            <a:pPr indent="-330200" lvl="1" marL="1371600" rtl="0" algn="l">
              <a:spcBef>
                <a:spcPts val="0"/>
              </a:spcBef>
              <a:spcAft>
                <a:spcPts val="0"/>
              </a:spcAft>
              <a:buSzPts val="1600"/>
              <a:buAutoNum type="alphaLcPeriod"/>
            </a:pPr>
            <a:r>
              <a:rPr lang="en"/>
              <a:t> Classification: Classify as one of two or more labels.</a:t>
            </a:r>
            <a:endParaRPr/>
          </a:p>
        </p:txBody>
      </p:sp>
      <p:sp>
        <p:nvSpPr>
          <p:cNvPr id="307" name="Google Shape;307;p48"/>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Framework</a:t>
            </a:r>
            <a:endParaRPr/>
          </a:p>
        </p:txBody>
      </p:sp>
      <p:sp>
        <p:nvSpPr>
          <p:cNvPr id="313" name="Google Shape;313;p49"/>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startAt="4"/>
            </a:pPr>
            <a:r>
              <a:rPr lang="en"/>
              <a:t>Are the time series variables unstructured or structured?</a:t>
            </a:r>
            <a:endParaRPr/>
          </a:p>
          <a:p>
            <a:pPr indent="-330200" lvl="1" marL="1371600" rtl="0" algn="l">
              <a:spcBef>
                <a:spcPts val="0"/>
              </a:spcBef>
              <a:spcAft>
                <a:spcPts val="0"/>
              </a:spcAft>
              <a:buSzPts val="1600"/>
              <a:buAutoNum type="alphaLcPeriod"/>
            </a:pPr>
            <a:r>
              <a:rPr lang="en"/>
              <a:t>Unstructured: No obvious systematic time-dependent pattern in a time series variable.</a:t>
            </a:r>
            <a:endParaRPr/>
          </a:p>
          <a:p>
            <a:pPr indent="-330200" lvl="1" marL="1371600" rtl="0" algn="l">
              <a:spcBef>
                <a:spcPts val="0"/>
              </a:spcBef>
              <a:spcAft>
                <a:spcPts val="0"/>
              </a:spcAft>
              <a:buSzPts val="1600"/>
              <a:buAutoNum type="alphaLcPeriod"/>
            </a:pPr>
            <a:r>
              <a:rPr lang="en"/>
              <a:t>Structured: Systematic time-dependent patterns in a time series variable (e.g. trend and/or seasonality).</a:t>
            </a:r>
            <a:endParaRPr/>
          </a:p>
          <a:p>
            <a:pPr indent="-355600" lvl="0" marL="457200" rtl="0" algn="l">
              <a:spcBef>
                <a:spcPts val="0"/>
              </a:spcBef>
              <a:spcAft>
                <a:spcPts val="0"/>
              </a:spcAft>
              <a:buSzPts val="2000"/>
              <a:buAutoNum type="arabicPeriod" startAt="4"/>
            </a:pPr>
            <a:r>
              <a:rPr lang="en"/>
              <a:t>Are you working on a univariate or multivariate time series problem?</a:t>
            </a:r>
            <a:endParaRPr/>
          </a:p>
          <a:p>
            <a:pPr indent="-330200" lvl="1" marL="1371600" rtl="0" algn="l">
              <a:spcBef>
                <a:spcPts val="0"/>
              </a:spcBef>
              <a:spcAft>
                <a:spcPts val="0"/>
              </a:spcAft>
              <a:buSzPts val="1600"/>
              <a:buAutoNum type="alphaLcPeriod"/>
            </a:pPr>
            <a:r>
              <a:rPr lang="en"/>
              <a:t>Univariate: One variable measured over time.</a:t>
            </a:r>
            <a:endParaRPr/>
          </a:p>
          <a:p>
            <a:pPr indent="-330200" lvl="1" marL="1371600" rtl="0" algn="l">
              <a:spcBef>
                <a:spcPts val="0"/>
              </a:spcBef>
              <a:spcAft>
                <a:spcPts val="0"/>
              </a:spcAft>
              <a:buSzPts val="1600"/>
              <a:buAutoNum type="alphaLcPeriod"/>
            </a:pPr>
            <a:r>
              <a:rPr lang="en"/>
              <a:t>Multivariate: Multiple variables measured over time.</a:t>
            </a:r>
            <a:endParaRPr/>
          </a:p>
          <a:p>
            <a:pPr indent="-330200" lvl="1" marL="1371600" rtl="0" algn="l">
              <a:spcBef>
                <a:spcPts val="0"/>
              </a:spcBef>
              <a:spcAft>
                <a:spcPts val="0"/>
              </a:spcAft>
              <a:buSzPts val="1600"/>
              <a:buAutoNum type="alphaLcPeriod"/>
            </a:pPr>
            <a:r>
              <a:rPr lang="en"/>
              <a:t>Univariate and Multivariate Inputs: One or multiple input variables measured over time.</a:t>
            </a:r>
            <a:endParaRPr/>
          </a:p>
          <a:p>
            <a:pPr indent="-330200" lvl="1" marL="1371600" rtl="0" algn="l">
              <a:spcBef>
                <a:spcPts val="0"/>
              </a:spcBef>
              <a:spcAft>
                <a:spcPts val="0"/>
              </a:spcAft>
              <a:buSzPts val="1600"/>
              <a:buAutoNum type="alphaLcPeriod"/>
            </a:pPr>
            <a:r>
              <a:rPr lang="en"/>
              <a:t>Univariate and Multivariate Outputs: One or multiple output variables to be predicted.</a:t>
            </a:r>
            <a:endParaRPr/>
          </a:p>
        </p:txBody>
      </p:sp>
      <p:sp>
        <p:nvSpPr>
          <p:cNvPr id="314" name="Google Shape;314;p49"/>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Framework</a:t>
            </a:r>
            <a:endParaRPr/>
          </a:p>
        </p:txBody>
      </p:sp>
      <p:sp>
        <p:nvSpPr>
          <p:cNvPr id="320" name="Google Shape;320;p50"/>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startAt="6"/>
            </a:pPr>
            <a:r>
              <a:rPr lang="en"/>
              <a:t>Do you require a single-step or a multi-step forecast?</a:t>
            </a:r>
            <a:endParaRPr/>
          </a:p>
          <a:p>
            <a:pPr indent="-330200" lvl="1" marL="1371600" rtl="0" algn="l">
              <a:spcBef>
                <a:spcPts val="0"/>
              </a:spcBef>
              <a:spcAft>
                <a:spcPts val="0"/>
              </a:spcAft>
              <a:buSzPts val="1600"/>
              <a:buAutoNum type="alphaLcPeriod"/>
            </a:pPr>
            <a:r>
              <a:rPr lang="en"/>
              <a:t>One-step: Forecast the next time step.</a:t>
            </a:r>
            <a:endParaRPr/>
          </a:p>
          <a:p>
            <a:pPr indent="-330200" lvl="1" marL="1371600" rtl="0" algn="l">
              <a:spcBef>
                <a:spcPts val="0"/>
              </a:spcBef>
              <a:spcAft>
                <a:spcPts val="0"/>
              </a:spcAft>
              <a:buSzPts val="1600"/>
              <a:buAutoNum type="alphaLcPeriod"/>
            </a:pPr>
            <a:r>
              <a:rPr lang="en"/>
              <a:t>Multi-step: Forecast more than one future time steps.</a:t>
            </a:r>
            <a:endParaRPr/>
          </a:p>
          <a:p>
            <a:pPr indent="-355600" lvl="0" marL="457200" rtl="0" algn="l">
              <a:spcBef>
                <a:spcPts val="0"/>
              </a:spcBef>
              <a:spcAft>
                <a:spcPts val="0"/>
              </a:spcAft>
              <a:buSzPts val="2000"/>
              <a:buAutoNum type="arabicPeriod" startAt="6"/>
            </a:pPr>
            <a:r>
              <a:rPr lang="en"/>
              <a:t>Do you require a static or a dynamically updated model?</a:t>
            </a:r>
            <a:endParaRPr/>
          </a:p>
          <a:p>
            <a:pPr indent="-330200" lvl="1" marL="1371600" rtl="0" algn="l">
              <a:spcBef>
                <a:spcPts val="0"/>
              </a:spcBef>
              <a:spcAft>
                <a:spcPts val="0"/>
              </a:spcAft>
              <a:buSzPts val="1600"/>
              <a:buAutoNum type="alphaLcPeriod"/>
            </a:pPr>
            <a:r>
              <a:rPr lang="en"/>
              <a:t>Static. A forecast model is fit once and used to make predictions.</a:t>
            </a:r>
            <a:endParaRPr/>
          </a:p>
          <a:p>
            <a:pPr indent="-330200" lvl="1" marL="1371600" rtl="0" algn="l">
              <a:spcBef>
                <a:spcPts val="0"/>
              </a:spcBef>
              <a:spcAft>
                <a:spcPts val="0"/>
              </a:spcAft>
              <a:buSzPts val="1600"/>
              <a:buAutoNum type="alphaLcPeriod"/>
            </a:pPr>
            <a:r>
              <a:rPr lang="en"/>
              <a:t>Dynamic. A forecast model is fit on newly available data prior to each prediction.</a:t>
            </a:r>
            <a:endParaRPr/>
          </a:p>
          <a:p>
            <a:pPr indent="-355600" lvl="0" marL="457200" rtl="0" algn="l">
              <a:spcBef>
                <a:spcPts val="0"/>
              </a:spcBef>
              <a:spcAft>
                <a:spcPts val="0"/>
              </a:spcAft>
              <a:buSzPts val="2000"/>
              <a:buAutoNum type="arabicPeriod" startAt="6"/>
            </a:pPr>
            <a:r>
              <a:rPr lang="en"/>
              <a:t>Are your observations contiguous or discontiguous?</a:t>
            </a:r>
            <a:endParaRPr/>
          </a:p>
          <a:p>
            <a:pPr indent="-330200" lvl="1" marL="1371600" rtl="0" algn="l">
              <a:spcBef>
                <a:spcPts val="0"/>
              </a:spcBef>
              <a:spcAft>
                <a:spcPts val="0"/>
              </a:spcAft>
              <a:buSzPts val="1600"/>
              <a:buAutoNum type="alphaLcPeriod"/>
            </a:pPr>
            <a:r>
              <a:rPr lang="en"/>
              <a:t> Contiguous. Observations are made uniform over time.</a:t>
            </a:r>
            <a:endParaRPr/>
          </a:p>
          <a:p>
            <a:pPr indent="-330200" lvl="1" marL="1371600" rtl="0" algn="l">
              <a:spcBef>
                <a:spcPts val="0"/>
              </a:spcBef>
              <a:spcAft>
                <a:spcPts val="0"/>
              </a:spcAft>
              <a:buSzPts val="1600"/>
              <a:buAutoNum type="alphaLcPeriod"/>
            </a:pPr>
            <a:r>
              <a:rPr lang="en"/>
              <a:t> Discontiguous. Observations are not uniform over time.</a:t>
            </a:r>
            <a:endParaRPr/>
          </a:p>
        </p:txBody>
      </p:sp>
      <p:sp>
        <p:nvSpPr>
          <p:cNvPr id="321" name="Google Shape;321;p50"/>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Develop a Forecasting Model</a:t>
            </a:r>
            <a:endParaRPr/>
          </a:p>
          <a:p>
            <a:pPr indent="0" lvl="0" marL="0" rtl="0" algn="l">
              <a:spcBef>
                <a:spcPts val="0"/>
              </a:spcBef>
              <a:spcAft>
                <a:spcPts val="0"/>
              </a:spcAft>
              <a:buNone/>
            </a:pPr>
            <a:r>
              <a:t/>
            </a:r>
            <a:endParaRPr/>
          </a:p>
        </p:txBody>
      </p:sp>
      <p:sp>
        <p:nvSpPr>
          <p:cNvPr id="327" name="Google Shape;327;p51"/>
          <p:cNvSpPr txBox="1"/>
          <p:nvPr>
            <p:ph idx="1" type="body"/>
          </p:nvPr>
        </p:nvSpPr>
        <p:spPr>
          <a:xfrm>
            <a:off x="311700" y="715150"/>
            <a:ext cx="8520600" cy="41478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AutoNum type="arabicPeriod"/>
            </a:pPr>
            <a:r>
              <a:rPr lang="en" sz="1800"/>
              <a:t>Define Problem.</a:t>
            </a:r>
            <a:endParaRPr sz="1800"/>
          </a:p>
          <a:p>
            <a:pPr indent="-321310" lvl="1" marL="914400" rtl="0" algn="l">
              <a:lnSpc>
                <a:spcPct val="105000"/>
              </a:lnSpc>
              <a:spcBef>
                <a:spcPts val="0"/>
              </a:spcBef>
              <a:spcAft>
                <a:spcPts val="0"/>
              </a:spcAft>
              <a:buSzPts val="1460"/>
              <a:buAutoNum type="alphaLcPeriod"/>
            </a:pPr>
            <a:r>
              <a:rPr lang="en" sz="1460"/>
              <a:t>Inputs vs. Outputs: What are the inputs and outputs for a forecast?</a:t>
            </a:r>
            <a:endParaRPr sz="1460"/>
          </a:p>
          <a:p>
            <a:pPr indent="-321310" lvl="1" marL="914400" rtl="0" algn="l">
              <a:lnSpc>
                <a:spcPct val="105000"/>
              </a:lnSpc>
              <a:spcBef>
                <a:spcPts val="0"/>
              </a:spcBef>
              <a:spcAft>
                <a:spcPts val="0"/>
              </a:spcAft>
              <a:buSzPts val="1460"/>
              <a:buAutoNum type="alphaLcPeriod"/>
            </a:pPr>
            <a:r>
              <a:rPr lang="en" sz="1460"/>
              <a:t>Endogenous vs. Exogenous: What are the endogenous and exogenous variables?</a:t>
            </a:r>
            <a:endParaRPr sz="1460"/>
          </a:p>
          <a:p>
            <a:pPr indent="-321310" lvl="1" marL="914400" rtl="0" algn="l">
              <a:lnSpc>
                <a:spcPct val="105000"/>
              </a:lnSpc>
              <a:spcBef>
                <a:spcPts val="0"/>
              </a:spcBef>
              <a:spcAft>
                <a:spcPts val="0"/>
              </a:spcAft>
              <a:buSzPts val="1460"/>
              <a:buAutoNum type="alphaLcPeriod"/>
            </a:pPr>
            <a:r>
              <a:rPr lang="en" sz="1460"/>
              <a:t>Unstructured vs. Structured: Are the time series variables unstructured or structured?</a:t>
            </a:r>
            <a:endParaRPr sz="1460"/>
          </a:p>
          <a:p>
            <a:pPr indent="-321310" lvl="1" marL="914400" rtl="0" algn="l">
              <a:lnSpc>
                <a:spcPct val="105000"/>
              </a:lnSpc>
              <a:spcBef>
                <a:spcPts val="0"/>
              </a:spcBef>
              <a:spcAft>
                <a:spcPts val="0"/>
              </a:spcAft>
              <a:buSzPts val="1460"/>
              <a:buAutoNum type="alphaLcPeriod"/>
            </a:pPr>
            <a:r>
              <a:rPr lang="en" sz="1460"/>
              <a:t>Regression vs. Classification: Are you working on a regression or classification predictive modeling problem? What are some alternate ways to frame your time series forecasting problem?</a:t>
            </a:r>
            <a:endParaRPr sz="1460"/>
          </a:p>
          <a:p>
            <a:pPr indent="-321310" lvl="1" marL="914400" rtl="0" algn="l">
              <a:lnSpc>
                <a:spcPct val="105000"/>
              </a:lnSpc>
              <a:spcBef>
                <a:spcPts val="0"/>
              </a:spcBef>
              <a:spcAft>
                <a:spcPts val="0"/>
              </a:spcAft>
              <a:buSzPts val="1460"/>
              <a:buAutoNum type="alphaLcPeriod"/>
            </a:pPr>
            <a:r>
              <a:rPr lang="en" sz="1460"/>
              <a:t>Univariate vs. Multivariate: Are you working on a univariate or multivariate time series problem?</a:t>
            </a:r>
            <a:endParaRPr sz="1460"/>
          </a:p>
          <a:p>
            <a:pPr indent="-321310" lvl="1" marL="914400" rtl="0" algn="l">
              <a:lnSpc>
                <a:spcPct val="105000"/>
              </a:lnSpc>
              <a:spcBef>
                <a:spcPts val="0"/>
              </a:spcBef>
              <a:spcAft>
                <a:spcPts val="0"/>
              </a:spcAft>
              <a:buSzPts val="1460"/>
              <a:buAutoNum type="alphaLcPeriod"/>
            </a:pPr>
            <a:r>
              <a:rPr lang="en" sz="1460"/>
              <a:t>Single-step vs. Multi-step: Do you require a single-step or a multi-step forecast?</a:t>
            </a:r>
            <a:endParaRPr sz="1460"/>
          </a:p>
          <a:p>
            <a:pPr indent="-321310" lvl="1" marL="914400" rtl="0" algn="l">
              <a:lnSpc>
                <a:spcPct val="105000"/>
              </a:lnSpc>
              <a:spcBef>
                <a:spcPts val="0"/>
              </a:spcBef>
              <a:spcAft>
                <a:spcPts val="0"/>
              </a:spcAft>
              <a:buSzPts val="1460"/>
              <a:buAutoNum type="alphaLcPeriod"/>
            </a:pPr>
            <a:r>
              <a:rPr lang="en" sz="1460"/>
              <a:t>Static vs. Dynamic: Do you require a static or a dynamically updated model?</a:t>
            </a:r>
            <a:endParaRPr sz="1460"/>
          </a:p>
          <a:p>
            <a:pPr indent="-321310" lvl="1" marL="914400" rtl="0" algn="l">
              <a:lnSpc>
                <a:spcPct val="105000"/>
              </a:lnSpc>
              <a:spcBef>
                <a:spcPts val="0"/>
              </a:spcBef>
              <a:spcAft>
                <a:spcPts val="0"/>
              </a:spcAft>
              <a:buSzPts val="1460"/>
              <a:buAutoNum type="alphaLcPeriod"/>
            </a:pPr>
            <a:r>
              <a:rPr lang="en" sz="1460"/>
              <a:t>Contiguous vs. Discontiguous: Are your observations contiguous or discontiguous?</a:t>
            </a:r>
            <a:endParaRPr sz="1460"/>
          </a:p>
          <a:p>
            <a:pPr indent="0" lvl="0" marL="914400" rtl="0" algn="l">
              <a:lnSpc>
                <a:spcPct val="105000"/>
              </a:lnSpc>
              <a:spcBef>
                <a:spcPts val="1200"/>
              </a:spcBef>
              <a:spcAft>
                <a:spcPts val="0"/>
              </a:spcAft>
              <a:buSzPts val="935"/>
              <a:buNone/>
            </a:pPr>
            <a:r>
              <a:rPr lang="en" sz="1800"/>
              <a:t>Some useful tools to help get answers include: </a:t>
            </a:r>
            <a:endParaRPr sz="1800"/>
          </a:p>
          <a:p>
            <a:pPr indent="-321310" lvl="1" marL="914400" rtl="0" algn="l">
              <a:lnSpc>
                <a:spcPct val="105000"/>
              </a:lnSpc>
              <a:spcBef>
                <a:spcPts val="1200"/>
              </a:spcBef>
              <a:spcAft>
                <a:spcPts val="0"/>
              </a:spcAft>
              <a:buSzPts val="1460"/>
              <a:buAutoNum type="alphaLcPeriod"/>
            </a:pPr>
            <a:r>
              <a:rPr lang="en" sz="1460"/>
              <a:t> </a:t>
            </a:r>
            <a:r>
              <a:rPr lang="en" sz="1460"/>
              <a:t>Data visualizations (e.g. line plots, etc.).</a:t>
            </a:r>
            <a:endParaRPr sz="1460"/>
          </a:p>
          <a:p>
            <a:pPr indent="-321310" lvl="1" marL="914400" rtl="0" algn="l">
              <a:lnSpc>
                <a:spcPct val="105000"/>
              </a:lnSpc>
              <a:spcBef>
                <a:spcPts val="0"/>
              </a:spcBef>
              <a:spcAft>
                <a:spcPts val="0"/>
              </a:spcAft>
              <a:buSzPts val="1460"/>
              <a:buAutoNum type="alphaLcPeriod"/>
            </a:pPr>
            <a:r>
              <a:rPr lang="en" sz="1460"/>
              <a:t> Statistical analysis (e.g. ACF/PACF plots, etc.).</a:t>
            </a:r>
            <a:endParaRPr sz="1460"/>
          </a:p>
        </p:txBody>
      </p:sp>
      <p:sp>
        <p:nvSpPr>
          <p:cNvPr id="328" name="Google Shape;328;p51"/>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2"/>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Develop a Forecasting Model</a:t>
            </a:r>
            <a:endParaRPr/>
          </a:p>
          <a:p>
            <a:pPr indent="0" lvl="0" marL="0" rtl="0" algn="l">
              <a:spcBef>
                <a:spcPts val="0"/>
              </a:spcBef>
              <a:spcAft>
                <a:spcPts val="0"/>
              </a:spcAft>
              <a:buNone/>
            </a:pPr>
            <a:r>
              <a:t/>
            </a:r>
            <a:endParaRPr/>
          </a:p>
        </p:txBody>
      </p:sp>
      <p:sp>
        <p:nvSpPr>
          <p:cNvPr id="334" name="Google Shape;334;p52"/>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startAt="2"/>
            </a:pPr>
            <a:r>
              <a:rPr lang="en"/>
              <a:t>Design Test </a:t>
            </a:r>
            <a:r>
              <a:rPr lang="en"/>
              <a:t>Harness</a:t>
            </a:r>
            <a:endParaRPr/>
          </a:p>
          <a:p>
            <a:pPr indent="-330200" lvl="1" marL="914400" rtl="0" algn="l">
              <a:spcBef>
                <a:spcPts val="0"/>
              </a:spcBef>
              <a:spcAft>
                <a:spcPts val="0"/>
              </a:spcAft>
              <a:buSzPts val="1600"/>
              <a:buAutoNum type="alphaLcPeriod"/>
            </a:pPr>
            <a:r>
              <a:rPr lang="en"/>
              <a:t>Split the dataset into a train and test set.</a:t>
            </a:r>
            <a:endParaRPr/>
          </a:p>
          <a:p>
            <a:pPr indent="-330200" lvl="1" marL="914400" rtl="0" algn="l">
              <a:spcBef>
                <a:spcPts val="0"/>
              </a:spcBef>
              <a:spcAft>
                <a:spcPts val="0"/>
              </a:spcAft>
              <a:buSzPts val="1600"/>
              <a:buAutoNum type="alphaLcPeriod"/>
            </a:pPr>
            <a:r>
              <a:rPr lang="en"/>
              <a:t>Fit a candidate approach on the training dataset.</a:t>
            </a:r>
            <a:endParaRPr/>
          </a:p>
          <a:p>
            <a:pPr indent="-330200" lvl="1" marL="914400" rtl="0" algn="l">
              <a:spcBef>
                <a:spcPts val="0"/>
              </a:spcBef>
              <a:spcAft>
                <a:spcPts val="0"/>
              </a:spcAft>
              <a:buSzPts val="1600"/>
              <a:buAutoNum type="alphaLcPeriod"/>
            </a:pPr>
            <a:r>
              <a:rPr lang="en"/>
              <a:t>Make predictions on the test set.</a:t>
            </a:r>
            <a:endParaRPr/>
          </a:p>
          <a:p>
            <a:pPr indent="-330200" lvl="1" marL="914400" rtl="0" algn="l">
              <a:spcBef>
                <a:spcPts val="0"/>
              </a:spcBef>
              <a:spcAft>
                <a:spcPts val="0"/>
              </a:spcAft>
              <a:buSzPts val="1600"/>
              <a:buAutoNum type="alphaLcPeriod"/>
            </a:pPr>
            <a:r>
              <a:rPr lang="en"/>
              <a:t>Calculate a metric that compares the predictions to the expected values.</a:t>
            </a:r>
            <a:endParaRPr/>
          </a:p>
        </p:txBody>
      </p:sp>
      <p:sp>
        <p:nvSpPr>
          <p:cNvPr id="335" name="Google Shape;335;p52"/>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Learn…. </a:t>
            </a:r>
            <a:endParaRPr/>
          </a:p>
        </p:txBody>
      </p:sp>
      <p:sp>
        <p:nvSpPr>
          <p:cNvPr id="80" name="Google Shape;80;p17"/>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9</a:t>
            </a:r>
            <a:r>
              <a:rPr lang="en"/>
              <a:t>.1 Univariate, Multivariate and Multi-step CNN Models</a:t>
            </a:r>
            <a:endParaRPr/>
          </a:p>
          <a:p>
            <a:pPr indent="0" lvl="0" marL="0" rtl="0" algn="l">
              <a:spcBef>
                <a:spcPts val="1200"/>
              </a:spcBef>
              <a:spcAft>
                <a:spcPts val="0"/>
              </a:spcAft>
              <a:buClr>
                <a:schemeClr val="dk1"/>
              </a:buClr>
              <a:buSzPts val="1100"/>
              <a:buFont typeface="Arial"/>
              <a:buNone/>
            </a:pPr>
            <a:r>
              <a:rPr lang="en"/>
              <a:t>9.2 Univariate, Multivariate and Multi-step LSTM Models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1" name="Google Shape;81;p17"/>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Develop a Forecasting Model</a:t>
            </a:r>
            <a:endParaRPr/>
          </a:p>
          <a:p>
            <a:pPr indent="0" lvl="0" marL="0" rtl="0" algn="l">
              <a:spcBef>
                <a:spcPts val="0"/>
              </a:spcBef>
              <a:spcAft>
                <a:spcPts val="0"/>
              </a:spcAft>
              <a:buNone/>
            </a:pPr>
            <a:r>
              <a:t/>
            </a:r>
            <a:endParaRPr/>
          </a:p>
        </p:txBody>
      </p:sp>
      <p:sp>
        <p:nvSpPr>
          <p:cNvPr id="341" name="Google Shape;341;p53"/>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startAt="3"/>
            </a:pPr>
            <a:r>
              <a:rPr lang="en" sz="2100"/>
              <a:t>Test Models.: Test many models using your test harness.</a:t>
            </a:r>
            <a:endParaRPr sz="2100"/>
          </a:p>
          <a:p>
            <a:pPr indent="-336550" lvl="1" marL="914400" rtl="0" algn="l">
              <a:spcBef>
                <a:spcPts val="0"/>
              </a:spcBef>
              <a:spcAft>
                <a:spcPts val="0"/>
              </a:spcAft>
              <a:buSzPts val="1700"/>
              <a:buAutoNum type="alphaLcPeriod"/>
            </a:pPr>
            <a:r>
              <a:rPr lang="en" sz="1700"/>
              <a:t>Baseline. Simple forecasting methods such as persistence and averages.</a:t>
            </a:r>
            <a:endParaRPr sz="1700"/>
          </a:p>
          <a:p>
            <a:pPr indent="-336550" lvl="1" marL="914400" rtl="0" algn="l">
              <a:spcBef>
                <a:spcPts val="0"/>
              </a:spcBef>
              <a:spcAft>
                <a:spcPts val="0"/>
              </a:spcAft>
              <a:buSzPts val="1700"/>
              <a:buAutoNum type="alphaLcPeriod"/>
            </a:pPr>
            <a:r>
              <a:rPr lang="en" sz="1700"/>
              <a:t>Autoregression. The Box-Jenkins process and methods such as SARIMA.</a:t>
            </a:r>
            <a:endParaRPr sz="1700"/>
          </a:p>
          <a:p>
            <a:pPr indent="-336550" lvl="1" marL="914400" rtl="0" algn="l">
              <a:spcBef>
                <a:spcPts val="0"/>
              </a:spcBef>
              <a:spcAft>
                <a:spcPts val="0"/>
              </a:spcAft>
              <a:buSzPts val="1700"/>
              <a:buAutoNum type="alphaLcPeriod"/>
            </a:pPr>
            <a:r>
              <a:rPr lang="en" sz="1700"/>
              <a:t>Exponential Smoothing. Single, double and triple exponential smoothing methods.</a:t>
            </a:r>
            <a:endParaRPr sz="1700"/>
          </a:p>
          <a:p>
            <a:pPr indent="-336550" lvl="1" marL="914400" rtl="0" algn="l">
              <a:spcBef>
                <a:spcPts val="0"/>
              </a:spcBef>
              <a:spcAft>
                <a:spcPts val="0"/>
              </a:spcAft>
              <a:buSzPts val="1700"/>
              <a:buAutoNum type="alphaLcPeriod"/>
            </a:pPr>
            <a:r>
              <a:rPr lang="en" sz="1700"/>
              <a:t>Linear Machine Learning. Linear regression methods and variants such as regularization.</a:t>
            </a:r>
            <a:endParaRPr sz="1700"/>
          </a:p>
          <a:p>
            <a:pPr indent="-336550" lvl="1" marL="914400" rtl="0" algn="l">
              <a:spcBef>
                <a:spcPts val="0"/>
              </a:spcBef>
              <a:spcAft>
                <a:spcPts val="0"/>
              </a:spcAft>
              <a:buSzPts val="1700"/>
              <a:buAutoNum type="alphaLcPeriod"/>
            </a:pPr>
            <a:r>
              <a:rPr lang="en" sz="1700"/>
              <a:t>Nonlinear Machine Learning. kNN, decision trees, support vector regression and more.</a:t>
            </a:r>
            <a:endParaRPr sz="1700"/>
          </a:p>
          <a:p>
            <a:pPr indent="-336550" lvl="1" marL="914400" rtl="0" algn="l">
              <a:spcBef>
                <a:spcPts val="0"/>
              </a:spcBef>
              <a:spcAft>
                <a:spcPts val="0"/>
              </a:spcAft>
              <a:buSzPts val="1700"/>
              <a:buAutoNum type="alphaLcPeriod"/>
            </a:pPr>
            <a:r>
              <a:rPr lang="en" sz="1700"/>
              <a:t>Ensemble Machine Learning. Random forest, gradient boosting, stacking and more.</a:t>
            </a:r>
            <a:endParaRPr sz="1700"/>
          </a:p>
          <a:p>
            <a:pPr indent="-336550" lvl="1" marL="914400" rtl="0" algn="l">
              <a:spcBef>
                <a:spcPts val="0"/>
              </a:spcBef>
              <a:spcAft>
                <a:spcPts val="0"/>
              </a:spcAft>
              <a:buSzPts val="1700"/>
              <a:buAutoNum type="alphaLcPeriod"/>
            </a:pPr>
            <a:r>
              <a:rPr lang="en" sz="1700"/>
              <a:t>Deep Learning. MLPs, CNNs, LSTMs, and Hybrid models.</a:t>
            </a:r>
            <a:endParaRPr sz="1700"/>
          </a:p>
        </p:txBody>
      </p:sp>
      <p:sp>
        <p:nvSpPr>
          <p:cNvPr id="342" name="Google Shape;342;p53"/>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Develop a Forecasting Model</a:t>
            </a:r>
            <a:endParaRPr/>
          </a:p>
          <a:p>
            <a:pPr indent="0" lvl="0" marL="0" rtl="0" algn="l">
              <a:spcBef>
                <a:spcPts val="0"/>
              </a:spcBef>
              <a:spcAft>
                <a:spcPts val="0"/>
              </a:spcAft>
              <a:buNone/>
            </a:pPr>
            <a:r>
              <a:t/>
            </a:r>
            <a:endParaRPr/>
          </a:p>
        </p:txBody>
      </p:sp>
      <p:sp>
        <p:nvSpPr>
          <p:cNvPr id="348" name="Google Shape;348;p54"/>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startAt="4"/>
            </a:pPr>
            <a:r>
              <a:rPr lang="en"/>
              <a:t>Finalize Model.</a:t>
            </a:r>
            <a:endParaRPr/>
          </a:p>
          <a:p>
            <a:pPr indent="-330200" lvl="1" marL="914400" rtl="0" algn="l">
              <a:spcBef>
                <a:spcPts val="0"/>
              </a:spcBef>
              <a:spcAft>
                <a:spcPts val="0"/>
              </a:spcAft>
              <a:buSzPts val="1600"/>
              <a:buAutoNum type="alphaLcPeriod"/>
            </a:pPr>
            <a:r>
              <a:rPr lang="en"/>
              <a:t>L</a:t>
            </a:r>
            <a:r>
              <a:rPr lang="en"/>
              <a:t>ist of the top 5 to 10 candidate models that are skillful on the problem. </a:t>
            </a:r>
            <a:endParaRPr/>
          </a:p>
          <a:p>
            <a:pPr indent="-330200" lvl="1" marL="914400" rtl="0" algn="l">
              <a:spcBef>
                <a:spcPts val="0"/>
              </a:spcBef>
              <a:spcAft>
                <a:spcPts val="0"/>
              </a:spcAft>
              <a:buSzPts val="1600"/>
              <a:buAutoNum type="alphaLcPeriod"/>
            </a:pPr>
            <a:r>
              <a:rPr lang="en"/>
              <a:t>Pick one or multiple models and finalize them. This involves training a new final model on all available historical data (train and test). The model is ready for use. </a:t>
            </a:r>
            <a:endParaRPr/>
          </a:p>
          <a:p>
            <a:pPr indent="0" lvl="0" marL="0" rtl="0" algn="l">
              <a:spcBef>
                <a:spcPts val="1200"/>
              </a:spcBef>
              <a:spcAft>
                <a:spcPts val="1200"/>
              </a:spcAft>
              <a:buNone/>
            </a:pPr>
            <a:r>
              <a:t/>
            </a:r>
            <a:endParaRPr/>
          </a:p>
        </p:txBody>
      </p:sp>
      <p:sp>
        <p:nvSpPr>
          <p:cNvPr id="349" name="Google Shape;349;p54"/>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Prepare Time Series Data for DNNs</a:t>
            </a:r>
            <a:endParaRPr/>
          </a:p>
        </p:txBody>
      </p:sp>
      <p:sp>
        <p:nvSpPr>
          <p:cNvPr id="355" name="Google Shape;355;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6"/>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Prepare Time Series Data for DNNs</a:t>
            </a:r>
            <a:endParaRPr/>
          </a:p>
        </p:txBody>
      </p:sp>
      <p:sp>
        <p:nvSpPr>
          <p:cNvPr id="361" name="Google Shape;361;p56"/>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Objectives</a:t>
            </a:r>
            <a:endParaRPr/>
          </a:p>
          <a:p>
            <a:pPr indent="-355600" lvl="0" marL="457200" rtl="0" algn="l">
              <a:spcBef>
                <a:spcPts val="1200"/>
              </a:spcBef>
              <a:spcAft>
                <a:spcPts val="0"/>
              </a:spcAft>
              <a:buSzPts val="2000"/>
              <a:buChar char="●"/>
            </a:pPr>
            <a:r>
              <a:rPr lang="en"/>
              <a:t>T</a:t>
            </a:r>
            <a:r>
              <a:rPr lang="en"/>
              <a:t>ransform a time series dataset into a two-dimensional supervised learning format.</a:t>
            </a:r>
            <a:endParaRPr/>
          </a:p>
          <a:p>
            <a:pPr indent="-355600" lvl="0" marL="457200" rtl="0" algn="l">
              <a:spcBef>
                <a:spcPts val="0"/>
              </a:spcBef>
              <a:spcAft>
                <a:spcPts val="0"/>
              </a:spcAft>
              <a:buSzPts val="2000"/>
              <a:buChar char="●"/>
            </a:pPr>
            <a:r>
              <a:rPr lang="en"/>
              <a:t>Transform a two-dimensional time series dataset into a three-dimensional structure suitable for CNNs and LSTMs.</a:t>
            </a:r>
            <a:endParaRPr/>
          </a:p>
          <a:p>
            <a:pPr indent="-355600" lvl="0" marL="457200" rtl="0" algn="l">
              <a:spcBef>
                <a:spcPts val="0"/>
              </a:spcBef>
              <a:spcAft>
                <a:spcPts val="0"/>
              </a:spcAft>
              <a:buSzPts val="2000"/>
              <a:buChar char="●"/>
            </a:pPr>
            <a:r>
              <a:rPr lang="en"/>
              <a:t>Split a very long time series into subsequences ready for training a CNN or LSTM model.</a:t>
            </a:r>
            <a:endParaRPr/>
          </a:p>
          <a:p>
            <a:pPr indent="0" lvl="0" marL="0" rtl="0" algn="l">
              <a:spcBef>
                <a:spcPts val="1200"/>
              </a:spcBef>
              <a:spcAft>
                <a:spcPts val="1200"/>
              </a:spcAft>
              <a:buNone/>
            </a:pPr>
            <a:r>
              <a:t/>
            </a:r>
            <a:endParaRPr/>
          </a:p>
        </p:txBody>
      </p:sp>
      <p:sp>
        <p:nvSpPr>
          <p:cNvPr id="362" name="Google Shape;362;p56"/>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7"/>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Data to 2D Supervised Learning Data</a:t>
            </a:r>
            <a:endParaRPr/>
          </a:p>
        </p:txBody>
      </p:sp>
      <p:sp>
        <p:nvSpPr>
          <p:cNvPr id="368" name="Google Shape;368;p57"/>
          <p:cNvSpPr txBox="1"/>
          <p:nvPr>
            <p:ph idx="1" type="body"/>
          </p:nvPr>
        </p:nvSpPr>
        <p:spPr>
          <a:xfrm>
            <a:off x="311700" y="715150"/>
            <a:ext cx="35679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Univariate</a:t>
            </a:r>
            <a:r>
              <a:rPr lang="en"/>
              <a:t> Time Series Data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Using sliding window method.</a:t>
            </a:r>
            <a:endParaRPr/>
          </a:p>
        </p:txBody>
      </p:sp>
      <p:sp>
        <p:nvSpPr>
          <p:cNvPr id="369" name="Google Shape;369;p57"/>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370" name="Google Shape;370;p57"/>
          <p:cNvPicPr preferRelativeResize="0"/>
          <p:nvPr/>
        </p:nvPicPr>
        <p:blipFill>
          <a:blip r:embed="rId3">
            <a:alphaModFix/>
          </a:blip>
          <a:stretch>
            <a:fillRect/>
          </a:stretch>
        </p:blipFill>
        <p:spPr>
          <a:xfrm>
            <a:off x="553963" y="1666450"/>
            <a:ext cx="1933575" cy="1781175"/>
          </a:xfrm>
          <a:prstGeom prst="rect">
            <a:avLst/>
          </a:prstGeom>
          <a:noFill/>
          <a:ln>
            <a:noFill/>
          </a:ln>
        </p:spPr>
      </p:pic>
      <p:sp>
        <p:nvSpPr>
          <p:cNvPr id="371" name="Google Shape;371;p57"/>
          <p:cNvSpPr txBox="1"/>
          <p:nvPr>
            <p:ph idx="1" type="body"/>
          </p:nvPr>
        </p:nvSpPr>
        <p:spPr>
          <a:xfrm>
            <a:off x="4735675" y="700450"/>
            <a:ext cx="35679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Univariate</a:t>
            </a:r>
            <a:r>
              <a:rPr lang="en"/>
              <a:t> Time Series Data for supervised learning</a:t>
            </a:r>
            <a:endParaRPr/>
          </a:p>
        </p:txBody>
      </p:sp>
      <p:pic>
        <p:nvPicPr>
          <p:cNvPr id="372" name="Google Shape;372;p57"/>
          <p:cNvPicPr preferRelativeResize="0"/>
          <p:nvPr/>
        </p:nvPicPr>
        <p:blipFill>
          <a:blip r:embed="rId4">
            <a:alphaModFix/>
          </a:blip>
          <a:stretch>
            <a:fillRect/>
          </a:stretch>
        </p:blipFill>
        <p:spPr>
          <a:xfrm>
            <a:off x="5164063" y="1666450"/>
            <a:ext cx="1247775" cy="2019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8"/>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Time Series Data to 2D Supervised Learning Data</a:t>
            </a:r>
            <a:endParaRPr/>
          </a:p>
          <a:p>
            <a:pPr indent="0" lvl="0" marL="0" rtl="0" algn="l">
              <a:spcBef>
                <a:spcPts val="0"/>
              </a:spcBef>
              <a:spcAft>
                <a:spcPts val="0"/>
              </a:spcAft>
              <a:buNone/>
            </a:pPr>
            <a:r>
              <a:t/>
            </a:r>
            <a:endParaRPr/>
          </a:p>
        </p:txBody>
      </p:sp>
      <p:sp>
        <p:nvSpPr>
          <p:cNvPr id="378" name="Google Shape;378;p58"/>
          <p:cNvSpPr txBox="1"/>
          <p:nvPr>
            <p:ph idx="1" type="body"/>
          </p:nvPr>
        </p:nvSpPr>
        <p:spPr>
          <a:xfrm>
            <a:off x="311700" y="715150"/>
            <a:ext cx="35679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a:t>
            </a:r>
            <a:r>
              <a:rPr lang="en"/>
              <a:t>ivariate Time Series Data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a:t>Using sliding window method.</a:t>
            </a:r>
            <a:endParaRPr/>
          </a:p>
        </p:txBody>
      </p:sp>
      <p:sp>
        <p:nvSpPr>
          <p:cNvPr id="379" name="Google Shape;379;p58"/>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
        <p:nvSpPr>
          <p:cNvPr id="380" name="Google Shape;380;p58"/>
          <p:cNvSpPr txBox="1"/>
          <p:nvPr>
            <p:ph idx="1" type="body"/>
          </p:nvPr>
        </p:nvSpPr>
        <p:spPr>
          <a:xfrm>
            <a:off x="4735675" y="700450"/>
            <a:ext cx="35679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Multivariate Time Series Data for supervised learning</a:t>
            </a:r>
            <a:endParaRPr/>
          </a:p>
          <a:p>
            <a:pPr indent="0" lvl="0" marL="0" rtl="0" algn="l">
              <a:spcBef>
                <a:spcPts val="1200"/>
              </a:spcBef>
              <a:spcAft>
                <a:spcPts val="1200"/>
              </a:spcAft>
              <a:buNone/>
            </a:pPr>
            <a:r>
              <a:t/>
            </a:r>
            <a:endParaRPr/>
          </a:p>
        </p:txBody>
      </p:sp>
      <p:pic>
        <p:nvPicPr>
          <p:cNvPr id="381" name="Google Shape;381;p58"/>
          <p:cNvPicPr preferRelativeResize="0"/>
          <p:nvPr/>
        </p:nvPicPr>
        <p:blipFill>
          <a:blip r:embed="rId3">
            <a:alphaModFix/>
          </a:blip>
          <a:stretch>
            <a:fillRect/>
          </a:stretch>
        </p:blipFill>
        <p:spPr>
          <a:xfrm>
            <a:off x="460113" y="1610113"/>
            <a:ext cx="3419475" cy="1743075"/>
          </a:xfrm>
          <a:prstGeom prst="rect">
            <a:avLst/>
          </a:prstGeom>
          <a:noFill/>
          <a:ln>
            <a:noFill/>
          </a:ln>
        </p:spPr>
      </p:pic>
      <p:pic>
        <p:nvPicPr>
          <p:cNvPr id="382" name="Google Shape;382;p58"/>
          <p:cNvPicPr preferRelativeResize="0"/>
          <p:nvPr/>
        </p:nvPicPr>
        <p:blipFill>
          <a:blip r:embed="rId4">
            <a:alphaModFix/>
          </a:blip>
          <a:stretch>
            <a:fillRect/>
          </a:stretch>
        </p:blipFill>
        <p:spPr>
          <a:xfrm>
            <a:off x="5040213" y="1543050"/>
            <a:ext cx="2524125" cy="2057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9"/>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Data to 2D Supervised Learning Data</a:t>
            </a:r>
            <a:endParaRPr/>
          </a:p>
          <a:p>
            <a:pPr indent="0" lvl="0" marL="0" rtl="0" algn="l">
              <a:spcBef>
                <a:spcPts val="0"/>
              </a:spcBef>
              <a:spcAft>
                <a:spcPts val="0"/>
              </a:spcAft>
              <a:buNone/>
            </a:pPr>
            <a:r>
              <a:t/>
            </a:r>
            <a:endParaRPr/>
          </a:p>
        </p:txBody>
      </p:sp>
      <p:sp>
        <p:nvSpPr>
          <p:cNvPr id="388" name="Google Shape;388;p59"/>
          <p:cNvSpPr txBox="1"/>
          <p:nvPr>
            <p:ph idx="1" type="body"/>
          </p:nvPr>
        </p:nvSpPr>
        <p:spPr>
          <a:xfrm>
            <a:off x="311700" y="715150"/>
            <a:ext cx="35679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Multivariate Time Series Data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a:t>Using sliding window method.</a:t>
            </a:r>
            <a:endParaRPr/>
          </a:p>
        </p:txBody>
      </p:sp>
      <p:sp>
        <p:nvSpPr>
          <p:cNvPr id="389" name="Google Shape;389;p59"/>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
        <p:nvSpPr>
          <p:cNvPr id="390" name="Google Shape;390;p59"/>
          <p:cNvSpPr txBox="1"/>
          <p:nvPr>
            <p:ph idx="1" type="body"/>
          </p:nvPr>
        </p:nvSpPr>
        <p:spPr>
          <a:xfrm>
            <a:off x="4735675" y="700450"/>
            <a:ext cx="35679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Multivariate Time Series Data for sequence prediction (multi-step)</a:t>
            </a:r>
            <a:endParaRPr/>
          </a:p>
          <a:p>
            <a:pPr indent="0" lvl="0" marL="0" rtl="0" algn="l">
              <a:spcBef>
                <a:spcPts val="1200"/>
              </a:spcBef>
              <a:spcAft>
                <a:spcPts val="1200"/>
              </a:spcAft>
              <a:buNone/>
            </a:pPr>
            <a:r>
              <a:t/>
            </a:r>
            <a:endParaRPr/>
          </a:p>
        </p:txBody>
      </p:sp>
      <p:pic>
        <p:nvPicPr>
          <p:cNvPr id="391" name="Google Shape;391;p59"/>
          <p:cNvPicPr preferRelativeResize="0"/>
          <p:nvPr/>
        </p:nvPicPr>
        <p:blipFill>
          <a:blip r:embed="rId3">
            <a:alphaModFix/>
          </a:blip>
          <a:stretch>
            <a:fillRect/>
          </a:stretch>
        </p:blipFill>
        <p:spPr>
          <a:xfrm>
            <a:off x="460113" y="1991113"/>
            <a:ext cx="3419475" cy="1743075"/>
          </a:xfrm>
          <a:prstGeom prst="rect">
            <a:avLst/>
          </a:prstGeom>
          <a:noFill/>
          <a:ln>
            <a:noFill/>
          </a:ln>
        </p:spPr>
      </p:pic>
      <p:pic>
        <p:nvPicPr>
          <p:cNvPr id="392" name="Google Shape;392;p59"/>
          <p:cNvPicPr preferRelativeResize="0"/>
          <p:nvPr/>
        </p:nvPicPr>
        <p:blipFill>
          <a:blip r:embed="rId4">
            <a:alphaModFix/>
          </a:blip>
          <a:stretch>
            <a:fillRect/>
          </a:stretch>
        </p:blipFill>
        <p:spPr>
          <a:xfrm>
            <a:off x="5269075" y="2068413"/>
            <a:ext cx="2514600" cy="21050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0"/>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Time Series Data to 3D Supervised Learning Data</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98" name="Google Shape;398;p60"/>
          <p:cNvSpPr txBox="1"/>
          <p:nvPr>
            <p:ph idx="1" type="body"/>
          </p:nvPr>
        </p:nvSpPr>
        <p:spPr>
          <a:xfrm>
            <a:off x="311700" y="715150"/>
            <a:ext cx="8520600" cy="41478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SzPts val="2000"/>
              <a:buChar char="●"/>
            </a:pPr>
            <a:r>
              <a:rPr lang="en"/>
              <a:t>First convert time series data to 2D data for supervised learning.</a:t>
            </a:r>
            <a:endParaRPr/>
          </a:p>
          <a:p>
            <a:pPr indent="-355600" lvl="0" marL="457200" rtl="0" algn="l">
              <a:lnSpc>
                <a:spcPct val="95000"/>
              </a:lnSpc>
              <a:spcBef>
                <a:spcPts val="0"/>
              </a:spcBef>
              <a:spcAft>
                <a:spcPts val="0"/>
              </a:spcAft>
              <a:buSzPts val="2000"/>
              <a:buChar char="●"/>
            </a:pPr>
            <a:r>
              <a:rPr lang="en"/>
              <a:t>Then convert 2D data to 3D data.</a:t>
            </a:r>
            <a:endParaRPr/>
          </a:p>
          <a:p>
            <a:pPr indent="-355600" lvl="1" marL="914400" rtl="0" algn="l">
              <a:lnSpc>
                <a:spcPct val="95000"/>
              </a:lnSpc>
              <a:spcBef>
                <a:spcPts val="0"/>
              </a:spcBef>
              <a:spcAft>
                <a:spcPts val="0"/>
              </a:spcAft>
              <a:buSzPts val="2000"/>
              <a:buChar char="○"/>
            </a:pPr>
            <a:r>
              <a:rPr lang="en" sz="2000"/>
              <a:t>The input layer for CNN and LSTM models is specified by the input shape argument on the first hidden layer of the network.</a:t>
            </a:r>
            <a:endParaRPr sz="2000"/>
          </a:p>
          <a:p>
            <a:pPr indent="-355600" lvl="1" marL="914400" rtl="0" algn="l">
              <a:lnSpc>
                <a:spcPct val="95000"/>
              </a:lnSpc>
              <a:spcBef>
                <a:spcPts val="0"/>
              </a:spcBef>
              <a:spcAft>
                <a:spcPts val="0"/>
              </a:spcAft>
              <a:buSzPts val="2000"/>
              <a:buChar char="○"/>
            </a:pPr>
            <a:r>
              <a:rPr lang="en" sz="2000"/>
              <a:t>The input to every CNN and LSTM layer must be three-dimensional.</a:t>
            </a:r>
            <a:endParaRPr sz="2000"/>
          </a:p>
          <a:p>
            <a:pPr indent="-355600" lvl="2" marL="1371600" rtl="0" algn="l">
              <a:lnSpc>
                <a:spcPct val="95000"/>
              </a:lnSpc>
              <a:spcBef>
                <a:spcPts val="0"/>
              </a:spcBef>
              <a:spcAft>
                <a:spcPts val="0"/>
              </a:spcAft>
              <a:buSzPts val="2000"/>
              <a:buChar char="■"/>
            </a:pPr>
            <a:r>
              <a:rPr lang="en" sz="2000"/>
              <a:t>The three dimensions of this input are [samples, timesteps, features]</a:t>
            </a:r>
            <a:endParaRPr sz="2000"/>
          </a:p>
          <a:p>
            <a:pPr indent="-355600" lvl="3" marL="1828800" rtl="0" algn="l">
              <a:lnSpc>
                <a:spcPct val="95000"/>
              </a:lnSpc>
              <a:spcBef>
                <a:spcPts val="0"/>
              </a:spcBef>
              <a:spcAft>
                <a:spcPts val="0"/>
              </a:spcAft>
              <a:buSzPts val="2000"/>
              <a:buChar char="●"/>
            </a:pPr>
            <a:r>
              <a:rPr b="1" lang="en" sz="2000"/>
              <a:t>Samples</a:t>
            </a:r>
            <a:r>
              <a:rPr lang="en" sz="2000"/>
              <a:t>. One sequence is one sample. </a:t>
            </a:r>
            <a:endParaRPr sz="2000"/>
          </a:p>
          <a:p>
            <a:pPr indent="-355600" lvl="3" marL="1828800" rtl="0" algn="l">
              <a:lnSpc>
                <a:spcPct val="95000"/>
              </a:lnSpc>
              <a:spcBef>
                <a:spcPts val="0"/>
              </a:spcBef>
              <a:spcAft>
                <a:spcPts val="0"/>
              </a:spcAft>
              <a:buSzPts val="2000"/>
              <a:buChar char="●"/>
            </a:pPr>
            <a:r>
              <a:rPr b="1" lang="en" sz="2000"/>
              <a:t>Time Steps</a:t>
            </a:r>
            <a:r>
              <a:rPr lang="en" sz="2000"/>
              <a:t>. One time step is one point of observation in the sample. One sample is comprised of multiple time steps.</a:t>
            </a:r>
            <a:endParaRPr sz="2000"/>
          </a:p>
          <a:p>
            <a:pPr indent="-355600" lvl="3" marL="1828800" rtl="0" algn="l">
              <a:lnSpc>
                <a:spcPct val="95000"/>
              </a:lnSpc>
              <a:spcBef>
                <a:spcPts val="0"/>
              </a:spcBef>
              <a:spcAft>
                <a:spcPts val="0"/>
              </a:spcAft>
              <a:buSzPts val="2000"/>
              <a:buChar char="●"/>
            </a:pPr>
            <a:r>
              <a:rPr b="1" lang="en" sz="2000"/>
              <a:t>Features</a:t>
            </a:r>
            <a:r>
              <a:rPr lang="en" sz="2000"/>
              <a:t>. One feature is one observation at a time step. One time step is comprised of one or more features.</a:t>
            </a:r>
            <a:endParaRPr sz="2000"/>
          </a:p>
          <a:p>
            <a:pPr indent="0" lvl="0" marL="0" rtl="0" algn="l">
              <a:lnSpc>
                <a:spcPct val="95000"/>
              </a:lnSpc>
              <a:spcBef>
                <a:spcPts val="1200"/>
              </a:spcBef>
              <a:spcAft>
                <a:spcPts val="1200"/>
              </a:spcAft>
              <a:buNone/>
            </a:pPr>
            <a:r>
              <a:t/>
            </a:r>
            <a:endParaRPr/>
          </a:p>
        </p:txBody>
      </p:sp>
      <p:sp>
        <p:nvSpPr>
          <p:cNvPr id="399" name="Google Shape;399;p60"/>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1"/>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Helper function</a:t>
            </a:r>
            <a:endParaRPr/>
          </a:p>
        </p:txBody>
      </p:sp>
      <p:sp>
        <p:nvSpPr>
          <p:cNvPr id="405" name="Google Shape;405;p61"/>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06" name="Google Shape;406;p61"/>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grpSp>
        <p:nvGrpSpPr>
          <p:cNvPr id="407" name="Google Shape;407;p61"/>
          <p:cNvGrpSpPr/>
          <p:nvPr/>
        </p:nvGrpSpPr>
        <p:grpSpPr>
          <a:xfrm>
            <a:off x="311707" y="715147"/>
            <a:ext cx="6960198" cy="4340285"/>
            <a:chOff x="311688" y="715138"/>
            <a:chExt cx="5895975" cy="3676650"/>
          </a:xfrm>
        </p:grpSpPr>
        <p:pic>
          <p:nvPicPr>
            <p:cNvPr id="408" name="Google Shape;408;p61"/>
            <p:cNvPicPr preferRelativeResize="0"/>
            <p:nvPr/>
          </p:nvPicPr>
          <p:blipFill>
            <a:blip r:embed="rId3">
              <a:alphaModFix/>
            </a:blip>
            <a:stretch>
              <a:fillRect/>
            </a:stretch>
          </p:blipFill>
          <p:spPr>
            <a:xfrm>
              <a:off x="311688" y="715138"/>
              <a:ext cx="5895975" cy="3362325"/>
            </a:xfrm>
            <a:prstGeom prst="rect">
              <a:avLst/>
            </a:prstGeom>
            <a:noFill/>
            <a:ln>
              <a:noFill/>
            </a:ln>
          </p:spPr>
        </p:pic>
        <p:pic>
          <p:nvPicPr>
            <p:cNvPr id="409" name="Google Shape;409;p61"/>
            <p:cNvPicPr preferRelativeResize="0"/>
            <p:nvPr/>
          </p:nvPicPr>
          <p:blipFill>
            <a:blip r:embed="rId4">
              <a:alphaModFix/>
            </a:blip>
            <a:stretch>
              <a:fillRect/>
            </a:stretch>
          </p:blipFill>
          <p:spPr>
            <a:xfrm>
              <a:off x="311700" y="4077463"/>
              <a:ext cx="2705100" cy="314325"/>
            </a:xfrm>
            <a:prstGeom prst="rect">
              <a:avLst/>
            </a:prstGeom>
            <a:noFill/>
            <a:ln>
              <a:noFill/>
            </a:ln>
          </p:spPr>
        </p:pic>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2"/>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Convert TS data to 2D data</a:t>
            </a:r>
            <a:endParaRPr/>
          </a:p>
        </p:txBody>
      </p:sp>
      <p:sp>
        <p:nvSpPr>
          <p:cNvPr id="415" name="Google Shape;415;p62"/>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16" name="Google Shape;416;p62"/>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417" name="Google Shape;417;p62"/>
          <p:cNvPicPr preferRelativeResize="0"/>
          <p:nvPr/>
        </p:nvPicPr>
        <p:blipFill>
          <a:blip r:embed="rId3">
            <a:alphaModFix/>
          </a:blip>
          <a:stretch>
            <a:fillRect/>
          </a:stretch>
        </p:blipFill>
        <p:spPr>
          <a:xfrm>
            <a:off x="311703" y="910428"/>
            <a:ext cx="5390900" cy="2366725"/>
          </a:xfrm>
          <a:prstGeom prst="rect">
            <a:avLst/>
          </a:prstGeom>
          <a:noFill/>
          <a:ln>
            <a:noFill/>
          </a:ln>
        </p:spPr>
      </p:pic>
      <p:pic>
        <p:nvPicPr>
          <p:cNvPr id="418" name="Google Shape;418;p62"/>
          <p:cNvPicPr preferRelativeResize="0"/>
          <p:nvPr/>
        </p:nvPicPr>
        <p:blipFill>
          <a:blip r:embed="rId4">
            <a:alphaModFix/>
          </a:blip>
          <a:stretch>
            <a:fillRect/>
          </a:stretch>
        </p:blipFill>
        <p:spPr>
          <a:xfrm>
            <a:off x="7190750" y="715155"/>
            <a:ext cx="1641550" cy="316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Time Series Data</a:t>
            </a:r>
            <a:endParaRPr/>
          </a:p>
        </p:txBody>
      </p:sp>
      <p:sp>
        <p:nvSpPr>
          <p:cNvPr id="87" name="Google Shape;8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3"/>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424" name="Google Shape;424;p63"/>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25" name="Google Shape;425;p63"/>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426" name="Google Shape;426;p63"/>
          <p:cNvPicPr preferRelativeResize="0"/>
          <p:nvPr/>
        </p:nvPicPr>
        <p:blipFill>
          <a:blip r:embed="rId3">
            <a:alphaModFix/>
          </a:blip>
          <a:stretch>
            <a:fillRect/>
          </a:stretch>
        </p:blipFill>
        <p:spPr>
          <a:xfrm>
            <a:off x="311700" y="1204325"/>
            <a:ext cx="6092573" cy="2674775"/>
          </a:xfrm>
          <a:prstGeom prst="rect">
            <a:avLst/>
          </a:prstGeom>
          <a:noFill/>
          <a:ln>
            <a:noFill/>
          </a:ln>
        </p:spPr>
      </p:pic>
      <p:pic>
        <p:nvPicPr>
          <p:cNvPr id="427" name="Google Shape;427;p63"/>
          <p:cNvPicPr preferRelativeResize="0"/>
          <p:nvPr/>
        </p:nvPicPr>
        <p:blipFill>
          <a:blip r:embed="rId4">
            <a:alphaModFix/>
          </a:blip>
          <a:stretch>
            <a:fillRect/>
          </a:stretch>
        </p:blipFill>
        <p:spPr>
          <a:xfrm>
            <a:off x="7190755" y="715155"/>
            <a:ext cx="1641550" cy="87987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CNNs for Time Series Forecasting</a:t>
            </a:r>
            <a:endParaRPr/>
          </a:p>
        </p:txBody>
      </p:sp>
      <p:sp>
        <p:nvSpPr>
          <p:cNvPr id="433" name="Google Shape;433;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5"/>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Univariate CNN Models</a:t>
            </a:r>
            <a:endParaRPr/>
          </a:p>
        </p:txBody>
      </p:sp>
      <p:sp>
        <p:nvSpPr>
          <p:cNvPr id="439" name="Google Shape;439;p65"/>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a:t>Univariate time series are datasets comprised of a single series of observations with a temporal ordering and a model is required to learn from the series of past observations to predict the next value in the sequence.</a:t>
            </a:r>
            <a:endParaRPr/>
          </a:p>
          <a:p>
            <a:pPr indent="-355600" lvl="0" marL="457200" rtl="0" algn="l">
              <a:spcBef>
                <a:spcPts val="0"/>
              </a:spcBef>
              <a:spcAft>
                <a:spcPts val="0"/>
              </a:spcAft>
              <a:buSzPts val="2000"/>
              <a:buChar char="●"/>
            </a:pPr>
            <a:r>
              <a:rPr lang="en"/>
              <a:t>The CNN model will learn a function that maps a sequence of past observations as input to an output observation.</a:t>
            </a:r>
            <a:endParaRPr/>
          </a:p>
          <a:p>
            <a:pPr indent="-355600" lvl="0" marL="457200" rtl="0" algn="l">
              <a:spcBef>
                <a:spcPts val="0"/>
              </a:spcBef>
              <a:spcAft>
                <a:spcPts val="0"/>
              </a:spcAft>
              <a:buSzPts val="2000"/>
              <a:buChar char="●"/>
            </a:pPr>
            <a:r>
              <a:rPr lang="en"/>
              <a:t>A one-dimensional CNN is a CNN model that has a convolutional hidden layer that operates over a 1D sequence.</a:t>
            </a:r>
            <a:endParaRPr/>
          </a:p>
          <a:p>
            <a:pPr indent="0" lvl="0" marL="0" rtl="0" algn="l">
              <a:spcBef>
                <a:spcPts val="1200"/>
              </a:spcBef>
              <a:spcAft>
                <a:spcPts val="1200"/>
              </a:spcAft>
              <a:buNone/>
            </a:pPr>
            <a:r>
              <a:t/>
            </a:r>
            <a:endParaRPr/>
          </a:p>
        </p:txBody>
      </p:sp>
      <p:sp>
        <p:nvSpPr>
          <p:cNvPr id="440" name="Google Shape;440;p65"/>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6"/>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Code for CNN</a:t>
            </a:r>
            <a:endParaRPr/>
          </a:p>
        </p:txBody>
      </p:sp>
      <p:sp>
        <p:nvSpPr>
          <p:cNvPr id="446" name="Google Shape;446;p66"/>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a:t>Univariate CNN</a:t>
            </a:r>
            <a:endParaRPr/>
          </a:p>
          <a:p>
            <a:pPr indent="-330200" lvl="1" marL="914400" rtl="0" algn="l">
              <a:spcBef>
                <a:spcPts val="0"/>
              </a:spcBef>
              <a:spcAft>
                <a:spcPts val="0"/>
              </a:spcAft>
              <a:buSzPts val="1600"/>
              <a:buChar char="○"/>
            </a:pPr>
            <a:r>
              <a:rPr lang="en" u="sng">
                <a:solidFill>
                  <a:schemeClr val="hlink"/>
                </a:solidFill>
                <a:hlinkClick r:id="rId3"/>
              </a:rPr>
              <a:t>https://colab.research.google.com/drive/1VXCnwxtRdFkDYlxGqhnEuQeXTjQNc0uM#scrollTo=Ifms-u8BBraF</a:t>
            </a:r>
            <a:endParaRPr/>
          </a:p>
          <a:p>
            <a:pPr indent="-355600" lvl="0" marL="457200" rtl="0" algn="l">
              <a:spcBef>
                <a:spcPts val="0"/>
              </a:spcBef>
              <a:spcAft>
                <a:spcPts val="0"/>
              </a:spcAft>
              <a:buSzPts val="2000"/>
              <a:buChar char="●"/>
            </a:pPr>
            <a:r>
              <a:rPr lang="en"/>
              <a:t>Multivariate CNN</a:t>
            </a:r>
            <a:endParaRPr/>
          </a:p>
          <a:p>
            <a:pPr indent="-330200" lvl="1" marL="914400" rtl="0" algn="l">
              <a:spcBef>
                <a:spcPts val="0"/>
              </a:spcBef>
              <a:spcAft>
                <a:spcPts val="0"/>
              </a:spcAft>
              <a:buSzPts val="1600"/>
              <a:buChar char="○"/>
            </a:pPr>
            <a:r>
              <a:rPr lang="en" u="sng">
                <a:solidFill>
                  <a:schemeClr val="hlink"/>
                </a:solidFill>
                <a:hlinkClick r:id="rId4"/>
              </a:rPr>
              <a:t>https://colab.research.google.com/drive/1aADi0xKTExjZSReSFmwTke_Ws4yAwp4k#scrollTo=8kDtsv_uJygm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PS: Use BITS email ID to access files.</a:t>
            </a:r>
            <a:endParaRPr/>
          </a:p>
          <a:p>
            <a:pPr indent="0" lvl="0" marL="0" rtl="0" algn="l">
              <a:spcBef>
                <a:spcPts val="1200"/>
              </a:spcBef>
              <a:spcAft>
                <a:spcPts val="1200"/>
              </a:spcAft>
              <a:buNone/>
            </a:pPr>
            <a:r>
              <a:t/>
            </a:r>
            <a:endParaRPr/>
          </a:p>
        </p:txBody>
      </p:sp>
      <p:sp>
        <p:nvSpPr>
          <p:cNvPr id="447" name="Google Shape;447;p66"/>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a:t>
            </a:r>
            <a:r>
              <a:rPr lang="en"/>
              <a:t>NNs for Time Series Forecasting</a:t>
            </a:r>
            <a:endParaRPr/>
          </a:p>
        </p:txBody>
      </p:sp>
      <p:sp>
        <p:nvSpPr>
          <p:cNvPr id="453" name="Google Shape;453;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8"/>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Univariate RNN Models</a:t>
            </a:r>
            <a:endParaRPr/>
          </a:p>
        </p:txBody>
      </p:sp>
      <p:sp>
        <p:nvSpPr>
          <p:cNvPr id="459" name="Google Shape;459;p68"/>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a:t>The LSTM model will learn a function that maps a sequence of past observations as input to an output observation. </a:t>
            </a:r>
            <a:endParaRPr/>
          </a:p>
          <a:p>
            <a:pPr indent="-355600" lvl="0" marL="457200" rtl="0" algn="l">
              <a:spcBef>
                <a:spcPts val="0"/>
              </a:spcBef>
              <a:spcAft>
                <a:spcPts val="0"/>
              </a:spcAft>
              <a:buSzPts val="2000"/>
              <a:buChar char="●"/>
            </a:pPr>
            <a:r>
              <a:rPr lang="en"/>
              <a:t>T</a:t>
            </a:r>
            <a:r>
              <a:rPr lang="en"/>
              <a:t>he sequence of observations must be transformed into multiple examples from which the LSTM can learn.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60" name="Google Shape;460;p68"/>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9"/>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Code for RNN</a:t>
            </a:r>
            <a:endParaRPr/>
          </a:p>
        </p:txBody>
      </p:sp>
      <p:sp>
        <p:nvSpPr>
          <p:cNvPr id="466" name="Google Shape;466;p69"/>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a:t>Univariate RNN</a:t>
            </a:r>
            <a:endParaRPr/>
          </a:p>
          <a:p>
            <a:pPr indent="-330200" lvl="1" marL="914400" rtl="0" algn="l">
              <a:spcBef>
                <a:spcPts val="0"/>
              </a:spcBef>
              <a:spcAft>
                <a:spcPts val="0"/>
              </a:spcAft>
              <a:buSzPts val="1600"/>
              <a:buChar char="○"/>
            </a:pPr>
            <a:r>
              <a:rPr lang="en" u="sng">
                <a:solidFill>
                  <a:schemeClr val="hlink"/>
                </a:solidFill>
                <a:hlinkClick r:id="rId3"/>
              </a:rPr>
              <a:t>https://colab.research.google.com/drive/1b-ORe5WeYHpTHgcpFKPIoWRQcWNLXBq_#scrollTo=vfZ36VoM9ZIh</a:t>
            </a:r>
            <a:endParaRPr/>
          </a:p>
          <a:p>
            <a:pPr indent="-355600" lvl="0" marL="457200" rtl="0" algn="l">
              <a:spcBef>
                <a:spcPts val="0"/>
              </a:spcBef>
              <a:spcAft>
                <a:spcPts val="0"/>
              </a:spcAft>
              <a:buSzPts val="2000"/>
              <a:buChar char="●"/>
            </a:pPr>
            <a:r>
              <a:rPr lang="en"/>
              <a:t>Multivariate RNN</a:t>
            </a:r>
            <a:endParaRPr/>
          </a:p>
          <a:p>
            <a:pPr indent="-330200" lvl="1" marL="914400" rtl="0" algn="l">
              <a:spcBef>
                <a:spcPts val="0"/>
              </a:spcBef>
              <a:spcAft>
                <a:spcPts val="0"/>
              </a:spcAft>
              <a:buSzPts val="1600"/>
              <a:buChar char="○"/>
            </a:pPr>
            <a:r>
              <a:rPr lang="en" u="sng">
                <a:solidFill>
                  <a:schemeClr val="hlink"/>
                </a:solidFill>
                <a:hlinkClick r:id="rId4"/>
              </a:rPr>
              <a:t>https://colab.research.google.com/drive/1s5bsuW-wmxyuPkIK_C4mOwc8JPqlMwwS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PS: Use BITS email ID to access files.</a:t>
            </a:r>
            <a:endParaRPr/>
          </a:p>
        </p:txBody>
      </p:sp>
      <p:sp>
        <p:nvSpPr>
          <p:cNvPr id="467" name="Google Shape;467;p69"/>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0"/>
          <p:cNvSpPr txBox="1"/>
          <p:nvPr>
            <p:ph type="title"/>
          </p:nvPr>
        </p:nvSpPr>
        <p:spPr>
          <a:xfrm>
            <a:off x="311700" y="808275"/>
            <a:ext cx="8520600" cy="3717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Ref </a:t>
            </a:r>
            <a:endParaRPr/>
          </a:p>
          <a:p>
            <a:pPr indent="-434340" lvl="0" marL="457200" rtl="0" algn="l">
              <a:spcBef>
                <a:spcPts val="0"/>
              </a:spcBef>
              <a:spcAft>
                <a:spcPts val="0"/>
              </a:spcAft>
              <a:buSzPct val="100000"/>
              <a:buChar char="●"/>
            </a:pPr>
            <a:r>
              <a:rPr lang="en"/>
              <a:t>Deep Learning for Time Series Forecasting by Jason Brownlee (R4)</a:t>
            </a:r>
            <a:endParaRPr/>
          </a:p>
          <a:p>
            <a:pPr indent="-434340" lvl="0" marL="457200" rtl="0" algn="l">
              <a:spcBef>
                <a:spcPts val="0"/>
              </a:spcBef>
              <a:spcAft>
                <a:spcPts val="0"/>
              </a:spcAft>
              <a:buSzPct val="100000"/>
              <a:buChar char="●"/>
            </a:pPr>
            <a:r>
              <a:rPr lang="en" u="sng">
                <a:solidFill>
                  <a:schemeClr val="hlink"/>
                </a:solidFill>
                <a:hlinkClick r:id="rId3"/>
              </a:rPr>
              <a:t>https://www.tableau.com/learn/articles/time-series-forecasting</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
        <p:nvSpPr>
          <p:cNvPr id="473" name="Google Shape;473;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1"/>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Next Session:</a:t>
            </a:r>
            <a:endParaRPr/>
          </a:p>
          <a:p>
            <a:pPr indent="0" lvl="0" marL="0" rtl="0" algn="ctr">
              <a:spcBef>
                <a:spcPts val="0"/>
              </a:spcBef>
              <a:spcAft>
                <a:spcPts val="0"/>
              </a:spcAft>
              <a:buNone/>
            </a:pPr>
            <a:r>
              <a:rPr lang="en"/>
              <a:t>CNN</a:t>
            </a:r>
            <a:endParaRPr/>
          </a:p>
        </p:txBody>
      </p:sp>
      <p:sp>
        <p:nvSpPr>
          <p:cNvPr id="479" name="Google Shape;479;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Data</a:t>
            </a:r>
            <a:endParaRPr/>
          </a:p>
        </p:txBody>
      </p:sp>
      <p:sp>
        <p:nvSpPr>
          <p:cNvPr id="93" name="Google Shape;93;p19"/>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a:t>General definition: “</a:t>
            </a:r>
            <a:r>
              <a:rPr lang="en">
                <a:solidFill>
                  <a:srgbClr val="0000FF"/>
                </a:solidFill>
              </a:rPr>
              <a:t>A time series is a collection of observations made</a:t>
            </a:r>
            <a:endParaRPr>
              <a:solidFill>
                <a:srgbClr val="0000FF"/>
              </a:solidFill>
            </a:endParaRPr>
          </a:p>
          <a:p>
            <a:pPr indent="-355600" lvl="0" marL="457200" rtl="0" algn="l">
              <a:spcBef>
                <a:spcPts val="0"/>
              </a:spcBef>
              <a:spcAft>
                <a:spcPts val="0"/>
              </a:spcAft>
              <a:buSzPts val="2000"/>
              <a:buChar char="●"/>
            </a:pPr>
            <a:r>
              <a:rPr lang="en">
                <a:solidFill>
                  <a:srgbClr val="0000FF"/>
                </a:solidFill>
              </a:rPr>
              <a:t>sequentially through time, whose dynamics is often characterized by short/long period fluctuations (seasonality and cycles) and/or long period direction (trend)</a:t>
            </a:r>
            <a:r>
              <a:rPr lang="en"/>
              <a:t>”.</a:t>
            </a:r>
            <a:endParaRPr/>
          </a:p>
          <a:p>
            <a:pPr indent="-355600" lvl="0" marL="457200" rtl="0" algn="l">
              <a:spcBef>
                <a:spcPts val="0"/>
              </a:spcBef>
              <a:spcAft>
                <a:spcPts val="0"/>
              </a:spcAft>
              <a:buSzPts val="2000"/>
              <a:buChar char="●"/>
            </a:pPr>
            <a:r>
              <a:rPr lang="en"/>
              <a:t>Such observations may be denoted by X_1 , X_2 , X_3 , ... X_t , ... , X_T </a:t>
            </a:r>
            <a:r>
              <a:rPr lang="en"/>
              <a:t>since data are </a:t>
            </a:r>
            <a:r>
              <a:rPr lang="en"/>
              <a:t>usually collected at discrete points in time.</a:t>
            </a:r>
            <a:endParaRPr/>
          </a:p>
          <a:p>
            <a:pPr indent="-330200" lvl="1" marL="914400" rtl="0" algn="l">
              <a:spcBef>
                <a:spcPts val="0"/>
              </a:spcBef>
              <a:spcAft>
                <a:spcPts val="0"/>
              </a:spcAft>
              <a:buSzPts val="1600"/>
              <a:buChar char="○"/>
            </a:pPr>
            <a:r>
              <a:rPr lang="en"/>
              <a:t>The interval between observations can be any time interval (seconds, minute, hours, days, weeks, months, quarters, years, etc.) and we assume that these time </a:t>
            </a:r>
            <a:r>
              <a:rPr b="1" lang="en"/>
              <a:t>periods are equally spaced</a:t>
            </a:r>
            <a:r>
              <a:rPr lang="en"/>
              <a:t>.</a:t>
            </a:r>
            <a:endParaRPr/>
          </a:p>
          <a:p>
            <a:pPr indent="-330200" lvl="1" marL="914400" rtl="0" algn="l">
              <a:spcBef>
                <a:spcPts val="0"/>
              </a:spcBef>
              <a:spcAft>
                <a:spcPts val="0"/>
              </a:spcAft>
              <a:buSzPts val="1600"/>
              <a:buChar char="○"/>
            </a:pPr>
            <a:r>
              <a:rPr lang="en"/>
              <a:t>One of the most distinctive characteristics of a time series is the mutual dependence between the observations, generally called SERIAL CORRELATION OR </a:t>
            </a:r>
            <a:r>
              <a:rPr b="1" lang="en"/>
              <a:t>AUTOCORRELATION.</a:t>
            </a:r>
            <a:endParaRPr b="1"/>
          </a:p>
        </p:txBody>
      </p:sp>
      <p:sp>
        <p:nvSpPr>
          <p:cNvPr id="94" name="Google Shape;94;p19"/>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20"/>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1" name="Google Shape;101;p20"/>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102" name="Google Shape;102;p20"/>
          <p:cNvPicPr preferRelativeResize="0"/>
          <p:nvPr/>
        </p:nvPicPr>
        <p:blipFill>
          <a:blip r:embed="rId3">
            <a:alphaModFix/>
          </a:blip>
          <a:stretch>
            <a:fillRect/>
          </a:stretch>
        </p:blipFill>
        <p:spPr>
          <a:xfrm>
            <a:off x="661975" y="869750"/>
            <a:ext cx="7820025" cy="383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9" name="Google Shape;109;p21"/>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110" name="Google Shape;110;p21"/>
          <p:cNvPicPr preferRelativeResize="0"/>
          <p:nvPr/>
        </p:nvPicPr>
        <p:blipFill>
          <a:blip r:embed="rId3">
            <a:alphaModFix/>
          </a:blip>
          <a:stretch>
            <a:fillRect/>
          </a:stretch>
        </p:blipFill>
        <p:spPr>
          <a:xfrm>
            <a:off x="609600" y="888925"/>
            <a:ext cx="7924800" cy="380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142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311700" y="715150"/>
            <a:ext cx="8520600" cy="41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7" name="Google Shape;117;p22"/>
          <p:cNvSpPr txBox="1"/>
          <p:nvPr>
            <p:ph idx="12" type="sldNum"/>
          </p:nvPr>
        </p:nvSpPr>
        <p:spPr>
          <a:xfrm>
            <a:off x="8484550" y="4863199"/>
            <a:ext cx="548700" cy="3108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pic>
        <p:nvPicPr>
          <p:cNvPr id="118" name="Google Shape;118;p22"/>
          <p:cNvPicPr preferRelativeResize="0"/>
          <p:nvPr/>
        </p:nvPicPr>
        <p:blipFill>
          <a:blip r:embed="rId3">
            <a:alphaModFix/>
          </a:blip>
          <a:stretch>
            <a:fillRect/>
          </a:stretch>
        </p:blipFill>
        <p:spPr>
          <a:xfrm>
            <a:off x="771525" y="836425"/>
            <a:ext cx="7600950" cy="390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