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377" r:id="rId3"/>
    <p:sldId id="378" r:id="rId4"/>
    <p:sldId id="379" r:id="rId5"/>
    <p:sldId id="380" r:id="rId6"/>
    <p:sldId id="381" r:id="rId7"/>
    <p:sldId id="382" r:id="rId8"/>
    <p:sldId id="383" r:id="rId9"/>
    <p:sldId id="384" r:id="rId10"/>
    <p:sldId id="385" r:id="rId11"/>
    <p:sldId id="386" r:id="rId12"/>
    <p:sldId id="387" r:id="rId13"/>
    <p:sldId id="388" r:id="rId14"/>
    <p:sldId id="389" r:id="rId15"/>
    <p:sldId id="401" r:id="rId16"/>
    <p:sldId id="390" r:id="rId17"/>
    <p:sldId id="391" r:id="rId18"/>
    <p:sldId id="402" r:id="rId19"/>
    <p:sldId id="39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FF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6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5AFB0-BBB4-49F1-8CC8-6E5FE5B7341B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92812-88B3-4F5E-8F73-61D5E1069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20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CS@UVA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RL2022-Fall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FE41-6F7E-4506-AABC-77DAB6E9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88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CS@UVA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RL2022-Fall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FE41-6F7E-4506-AABC-77DAB6E9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7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CS@UVA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RL2022-Fall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FE41-6F7E-4506-AABC-77DAB6E9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14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CS@UVA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RL2022-Fall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FE41-6F7E-4506-AABC-77DAB6E9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78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CS@UVA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RL2022-Fall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FE41-6F7E-4506-AABC-77DAB6E9C22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29" y="153472"/>
            <a:ext cx="617113" cy="61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946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CS@UVA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RL2022-Fall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FE41-6F7E-4506-AABC-77DAB6E9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8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CS@UVA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RL2022-Fall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FE41-6F7E-4506-AABC-77DAB6E9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2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CS@UVA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RL2022-Fall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FE41-6F7E-4506-AABC-77DAB6E9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96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CS@UVA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RL2022-Fall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FE41-6F7E-4506-AABC-77DAB6E9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70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CS@UVA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RL2022-Fall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FE41-6F7E-4506-AABC-77DAB6E9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32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CS@UVA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RL2022-Fall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FE41-6F7E-4506-AABC-77DAB6E9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3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CS@UVA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RL2022-Fall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2FE41-6F7E-4506-AABC-77DAB6E9C22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29" y="153472"/>
            <a:ext cx="617113" cy="61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382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Casino Parties &amp; Events: Washington, D.C. | Virginia | Maryland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913052"/>
            <a:ext cx="12192000" cy="8141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329953"/>
            <a:ext cx="12192000" cy="990968"/>
          </a:xfrm>
        </p:spPr>
        <p:txBody>
          <a:bodyPr/>
          <a:lstStyle/>
          <a:p>
            <a:pPr algn="ctr"/>
            <a:r>
              <a:rPr lang="en-US" smtClean="0"/>
              <a:t>Multi Agent Reinforcement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3725091" y="5522627"/>
            <a:ext cx="4741817" cy="614086"/>
          </a:xfrm>
        </p:spPr>
        <p:txBody>
          <a:bodyPr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Dr.Chandra Sekhar Vorugunti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65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CS@UVA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RL2022-Fall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FE41-6F7E-4506-AABC-77DAB6E9C228}" type="slidenum">
              <a:rPr lang="en-US" smtClean="0"/>
              <a:t>10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406050" y="101430"/>
            <a:ext cx="9379899" cy="744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Multi Agent Reinforcement Learning (MARL)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2027"/>
            <a:ext cx="12192000" cy="29629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153716"/>
            <a:ext cx="12192000" cy="238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29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CS@UVA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RL2022-Fall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FE41-6F7E-4506-AABC-77DAB6E9C228}" type="slidenum">
              <a:rPr lang="en-US" smtClean="0"/>
              <a:t>11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406050" y="101430"/>
            <a:ext cx="9379899" cy="744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Multi Agent Reinforcement Learning (MARL)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4823"/>
            <a:ext cx="12191999" cy="458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42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CS@UVA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RL2022-Fall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FE41-6F7E-4506-AABC-77DAB6E9C228}" type="slidenum">
              <a:rPr lang="en-US" smtClean="0"/>
              <a:t>12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406050" y="101430"/>
            <a:ext cx="9379899" cy="744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Multi Agent Reinforcement Learning (MARL)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6012"/>
            <a:ext cx="12192000" cy="448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3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CS@UVA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RL2022-Fall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FE41-6F7E-4506-AABC-77DAB6E9C228}" type="slidenum">
              <a:rPr lang="en-US" smtClean="0"/>
              <a:t>13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406050" y="101430"/>
            <a:ext cx="9379899" cy="744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Multi Agent Reinforcement Learning (MARL)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3393"/>
            <a:ext cx="12083143" cy="234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57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CS@UVA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RL2022-Fall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FE41-6F7E-4506-AABC-77DAB6E9C228}" type="slidenum">
              <a:rPr lang="en-US" smtClean="0"/>
              <a:t>14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406050" y="101430"/>
            <a:ext cx="9379899" cy="744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Multi Agent Reinforcement Learning (MARL)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6012"/>
            <a:ext cx="12191999" cy="254848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7896" y="3494028"/>
            <a:ext cx="1209620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Imagine a robot trying to locate a box in a warehouse. It might see the box with a high probability if it's close and there's good lighting (say, 90% chance, </a:t>
            </a:r>
            <a:r>
              <a:rPr lang="en-US" sz="2400"/>
              <a:t>or </a:t>
            </a:r>
            <a:r>
              <a:rPr lang="en-US" sz="2400" smtClean="0"/>
              <a:t>= 0.9,  P=0.9</a:t>
            </a:r>
            <a:r>
              <a:rPr lang="en-US" sz="2400"/>
              <a:t>). If it's far away or behind obstacles, the chance it sees the box drops (say, 30% chance, </a:t>
            </a:r>
            <a:r>
              <a:rPr lang="en-US" sz="2400"/>
              <a:t>or </a:t>
            </a:r>
            <a:r>
              <a:rPr lang="en-US" sz="2400" smtClean="0"/>
              <a:t>= 0.3 P=0.3</a:t>
            </a:r>
            <a:r>
              <a:rPr lang="en-US" sz="2400"/>
              <a:t>). This probability changes based on the robot's action and location.</a:t>
            </a: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424836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CS@UVA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RL2022-Fall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FE41-6F7E-4506-AABC-77DAB6E9C228}" type="slidenum">
              <a:rPr lang="en-US" smtClean="0"/>
              <a:t>15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406050" y="101430"/>
            <a:ext cx="9379899" cy="744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Multi Agent Reinforcement Learning (MARL)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2697"/>
            <a:ext cx="11743509" cy="272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34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CS@UVA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RL2022-Fall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FE41-6F7E-4506-AABC-77DAB6E9C228}" type="slidenum">
              <a:rPr lang="en-US" smtClean="0"/>
              <a:t>16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406050" y="101430"/>
            <a:ext cx="9379899" cy="744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Multi Agent Reinforcement Learning (MARL)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46013"/>
            <a:ext cx="12192000" cy="44862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618" y="5332225"/>
            <a:ext cx="4454434" cy="10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68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CS@UVA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RL2022-Fall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FE41-6F7E-4506-AABC-77DAB6E9C228}" type="slidenum">
              <a:rPr lang="en-US" smtClean="0"/>
              <a:t>17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406050" y="101430"/>
            <a:ext cx="9379899" cy="744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Multi Agent Reinforcement Learning (MARL)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037680"/>
            <a:ext cx="12192000" cy="461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38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CS@UVA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RL2022-Fall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FE41-6F7E-4506-AABC-77DAB6E9C228}" type="slidenum">
              <a:rPr lang="en-US" smtClean="0"/>
              <a:t>18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406050" y="101430"/>
            <a:ext cx="9379899" cy="744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Multi Agent Reinforcement Learning (MARL)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69" y="1050879"/>
            <a:ext cx="11861074" cy="486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42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CS@UVA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RL2022-Fall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FE41-6F7E-4506-AABC-77DAB6E9C228}" type="slidenum">
              <a:rPr lang="en-US" smtClean="0"/>
              <a:t>19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406050" y="101430"/>
            <a:ext cx="9379899" cy="744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Multi Agent Reinforcement Learning (MARL)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6268"/>
            <a:ext cx="12192000" cy="43201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6330" y="1350121"/>
            <a:ext cx="4628990" cy="251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0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CS@UVA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RL2022-Fall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FE41-6F7E-4506-AABC-77DAB6E9C228}" type="slidenum">
              <a:rPr lang="en-US" smtClean="0"/>
              <a:t>2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23406" y="0"/>
            <a:ext cx="9379899" cy="596544"/>
          </a:xfrm>
        </p:spPr>
        <p:txBody>
          <a:bodyPr>
            <a:normAutofit fontScale="90000"/>
          </a:bodyPr>
          <a:lstStyle/>
          <a:p>
            <a:r>
              <a:rPr lang="en-US"/>
              <a:t>Multi Agent </a:t>
            </a:r>
            <a:r>
              <a:rPr lang="en-US"/>
              <a:t>Reinforcement </a:t>
            </a:r>
            <a:r>
              <a:rPr lang="en-US" smtClean="0"/>
              <a:t>Learning (MARL)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707025"/>
            <a:ext cx="1219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/>
              <a:t>What is Multi-Agent Reinforcement </a:t>
            </a:r>
            <a:r>
              <a:rPr lang="en-IN"/>
              <a:t>Learning</a:t>
            </a:r>
            <a:r>
              <a:rPr lang="en-IN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Vanilla reinforcement learning is concerned with a single agent, in an environment, seeking to maximize the total reward in that environment</a:t>
            </a:r>
            <a:r>
              <a:rPr lang="en-IN"/>
              <a:t>. </a:t>
            </a: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mtClean="0"/>
              <a:t>It </a:t>
            </a:r>
            <a:r>
              <a:rPr lang="en-IN"/>
              <a:t>receives rewards for taking steps without falling over, and </a:t>
            </a:r>
            <a:r>
              <a:rPr lang="en-IN">
                <a:solidFill>
                  <a:srgbClr val="C00000"/>
                </a:solidFill>
              </a:rPr>
              <a:t>through trial and error</a:t>
            </a:r>
            <a:r>
              <a:rPr lang="en-IN"/>
              <a:t>, and </a:t>
            </a:r>
            <a:r>
              <a:rPr lang="en-IN">
                <a:solidFill>
                  <a:srgbClr val="0070C0"/>
                </a:solidFill>
              </a:rPr>
              <a:t>maximizing</a:t>
            </a:r>
            <a:r>
              <a:rPr lang="en-IN"/>
              <a:t> these rewards, the robot eventually learns to walk</a:t>
            </a:r>
            <a:r>
              <a:rPr lang="en-IN"/>
              <a:t>. </a:t>
            </a:r>
            <a:endParaRPr lang="en-I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mtClean="0"/>
              <a:t>In </a:t>
            </a:r>
            <a:r>
              <a:rPr lang="en-IN"/>
              <a:t>this context, we have a single agent seeking to accomplish a </a:t>
            </a:r>
            <a:r>
              <a:rPr lang="en-IN">
                <a:solidFill>
                  <a:schemeClr val="accent6"/>
                </a:solidFill>
              </a:rPr>
              <a:t>goal</a:t>
            </a:r>
            <a:r>
              <a:rPr lang="en-IN"/>
              <a:t> through </a:t>
            </a:r>
            <a:r>
              <a:rPr lang="en-IN">
                <a:solidFill>
                  <a:srgbClr val="0070C0"/>
                </a:solidFill>
              </a:rPr>
              <a:t>maximizing</a:t>
            </a:r>
            <a:r>
              <a:rPr lang="en-IN"/>
              <a:t> total rewards.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15349"/>
            <a:ext cx="10230394" cy="355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66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CS@UVA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RL2022-Fall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FE41-6F7E-4506-AABC-77DAB6E9C228}" type="slidenum">
              <a:rPr lang="en-US" smtClean="0"/>
              <a:t>3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406050" y="101430"/>
            <a:ext cx="9379899" cy="744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Multi Agent Reinforcement Learning (MARL)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-1" y="1062671"/>
            <a:ext cx="1219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/>
              <a:t>Multi-agent reinforcement learning studies how multiple agents interact in a common environment. That is, when these agents </a:t>
            </a:r>
            <a:r>
              <a:rPr lang="en-IN">
                <a:solidFill>
                  <a:srgbClr val="0070C0"/>
                </a:solidFill>
              </a:rPr>
              <a:t>interact</a:t>
            </a:r>
            <a:r>
              <a:rPr lang="en-IN"/>
              <a:t> with the </a:t>
            </a:r>
            <a:r>
              <a:rPr lang="en-IN">
                <a:solidFill>
                  <a:srgbClr val="002060"/>
                </a:solidFill>
              </a:rPr>
              <a:t>environment</a:t>
            </a:r>
            <a:r>
              <a:rPr lang="en-IN"/>
              <a:t> and one another, can we observe them </a:t>
            </a:r>
            <a:r>
              <a:rPr lang="en-IN">
                <a:solidFill>
                  <a:srgbClr val="00B050"/>
                </a:solidFill>
              </a:rPr>
              <a:t>collaborate, coordinate, compete</a:t>
            </a:r>
            <a:r>
              <a:rPr lang="en-IN"/>
              <a:t>, or collectively learn to accomplish a particular task. It can be further broken down into three broad </a:t>
            </a:r>
            <a:r>
              <a:rPr lang="en-IN"/>
              <a:t>categories</a:t>
            </a:r>
            <a:r>
              <a:rPr lang="en-IN" smtClean="0"/>
              <a:t>:</a:t>
            </a:r>
          </a:p>
          <a:p>
            <a:endParaRPr lang="en-US"/>
          </a:p>
          <a:p>
            <a:r>
              <a:rPr lang="en-US">
                <a:solidFill>
                  <a:srgbClr val="00B050"/>
                </a:solidFill>
              </a:rPr>
              <a:t>Cooperative</a:t>
            </a:r>
            <a:r>
              <a:rPr lang="en-US"/>
              <a:t>: All agents working towards a common goal</a:t>
            </a:r>
          </a:p>
          <a:p>
            <a:endParaRPr lang="en-US"/>
          </a:p>
          <a:p>
            <a:r>
              <a:rPr lang="en-US" smtClean="0">
                <a:solidFill>
                  <a:srgbClr val="00B050"/>
                </a:solidFill>
              </a:rPr>
              <a:t>Competitive</a:t>
            </a:r>
            <a:r>
              <a:rPr lang="en-US">
                <a:solidFill>
                  <a:srgbClr val="00B050"/>
                </a:solidFill>
              </a:rPr>
              <a:t>: </a:t>
            </a:r>
            <a:r>
              <a:rPr lang="en-US"/>
              <a:t>Agents competing with one another to accomplish a goal</a:t>
            </a:r>
          </a:p>
          <a:p>
            <a:endParaRPr lang="en-US"/>
          </a:p>
          <a:p>
            <a:r>
              <a:rPr lang="en-US" smtClean="0">
                <a:solidFill>
                  <a:srgbClr val="00B050"/>
                </a:solidFill>
              </a:rPr>
              <a:t>Some </a:t>
            </a:r>
            <a:r>
              <a:rPr lang="en-US">
                <a:solidFill>
                  <a:srgbClr val="00B050"/>
                </a:solidFill>
              </a:rPr>
              <a:t>mix of the two: </a:t>
            </a:r>
            <a:r>
              <a:rPr lang="en-US"/>
              <a:t>Think a 5v5 basketball game, where individuals on the same team are coordinating with one another, but the two teams are competing against one another.</a:t>
            </a:r>
          </a:p>
          <a:p>
            <a:endParaRPr lang="en-US"/>
          </a:p>
          <a:p>
            <a:r>
              <a:rPr lang="en-US"/>
              <a:t>A canonical example of MARL is a swarm of robots seeking to rescue an individual. Each robot has only partial observability of its environment (they can only see a small patch of land below them) therefore the robots need to coordinate with one another to rescue the individual.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75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CS@UVA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RL2022-Fall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FE41-6F7E-4506-AABC-77DAB6E9C228}" type="slidenum">
              <a:rPr lang="en-US" smtClean="0"/>
              <a:t>4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406050" y="101430"/>
            <a:ext cx="9379899" cy="744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Multi Agent Reinforcement Learning (MARL)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091" y="846012"/>
            <a:ext cx="9457509" cy="494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18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CS@UVA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RL2022-Fall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FE41-6F7E-4506-AABC-77DAB6E9C228}" type="slidenum">
              <a:rPr lang="en-US" smtClean="0"/>
              <a:t>5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406050" y="101430"/>
            <a:ext cx="9379899" cy="744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Multi Agent Reinforcement Learning (MARL)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846012"/>
            <a:ext cx="12192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/>
              <a:t>Local </a:t>
            </a:r>
            <a:r>
              <a:rPr lang="en-IN" b="1"/>
              <a:t>Observation </a:t>
            </a:r>
            <a:r>
              <a:rPr lang="en-IN" sz="2400" b="1" i="1" smtClean="0"/>
              <a:t>o</a:t>
            </a:r>
            <a:r>
              <a:rPr lang="en-IN" sz="2400" b="1" i="1" baseline="-25000" smtClean="0"/>
              <a:t>i</a:t>
            </a:r>
            <a:r>
              <a:rPr lang="en-IN" b="1" smtClean="0"/>
              <a:t>: </a:t>
            </a:r>
            <a:r>
              <a:rPr lang="en-IN"/>
              <a:t>Each </a:t>
            </a:r>
            <a:r>
              <a:rPr lang="en-IN"/>
              <a:t>agent </a:t>
            </a:r>
            <a:r>
              <a:rPr lang="en-IN" i="1" smtClean="0"/>
              <a:t>i</a:t>
            </a:r>
            <a:r>
              <a:rPr lang="en-IN" smtClean="0"/>
              <a:t> </a:t>
            </a:r>
            <a:r>
              <a:rPr lang="en-IN"/>
              <a:t>receives an observation from the environment, which may represent a </a:t>
            </a:r>
            <a:r>
              <a:rPr lang="en-IN">
                <a:solidFill>
                  <a:srgbClr val="00B050"/>
                </a:solidFill>
              </a:rPr>
              <a:t>partial</a:t>
            </a:r>
            <a:r>
              <a:rPr lang="en-IN"/>
              <a:t> view of the entire state space.</a:t>
            </a:r>
          </a:p>
          <a:p>
            <a:endParaRPr lang="en-IN"/>
          </a:p>
          <a:p>
            <a:r>
              <a:rPr lang="en-IN" b="1"/>
              <a:t>Global State </a:t>
            </a:r>
            <a:r>
              <a:rPr lang="en-IN" b="1"/>
              <a:t>Estimation </a:t>
            </a:r>
            <a:r>
              <a:rPr lang="en-IN" sz="2400" b="1" i="1" smtClean="0"/>
              <a:t>s</a:t>
            </a:r>
            <a:r>
              <a:rPr lang="en-IN" sz="2400" b="1" i="1" baseline="-25000" smtClean="0"/>
              <a:t>i</a:t>
            </a:r>
            <a:r>
              <a:rPr lang="en-IN" b="1" smtClean="0"/>
              <a:t> </a:t>
            </a:r>
            <a:r>
              <a:rPr lang="en-IN" b="1"/>
              <a:t>: </a:t>
            </a:r>
            <a:r>
              <a:rPr lang="en-IN"/>
              <a:t>The agent uses its observation to </a:t>
            </a:r>
            <a:r>
              <a:rPr lang="en-IN">
                <a:solidFill>
                  <a:srgbClr val="00B050"/>
                </a:solidFill>
              </a:rPr>
              <a:t>estimate</a:t>
            </a:r>
            <a:r>
              <a:rPr lang="en-IN"/>
              <a:t> the global state of the environment, which is necessary for making informed decisions. In some systems, the global state may be directly observable, or </a:t>
            </a:r>
            <a:r>
              <a:rPr lang="en-IN">
                <a:solidFill>
                  <a:srgbClr val="00B050"/>
                </a:solidFill>
              </a:rPr>
              <a:t>agents</a:t>
            </a:r>
            <a:r>
              <a:rPr lang="en-IN"/>
              <a:t> may need to </a:t>
            </a:r>
            <a:r>
              <a:rPr lang="en-IN">
                <a:solidFill>
                  <a:srgbClr val="7030A0"/>
                </a:solidFill>
              </a:rPr>
              <a:t>communicate</a:t>
            </a:r>
            <a:r>
              <a:rPr lang="en-IN"/>
              <a:t> to estimate it.</a:t>
            </a:r>
          </a:p>
          <a:p>
            <a:endParaRPr lang="en-IN"/>
          </a:p>
          <a:p>
            <a:r>
              <a:rPr lang="en-IN" b="1"/>
              <a:t>Choose Local </a:t>
            </a:r>
            <a:r>
              <a:rPr lang="en-IN" b="1"/>
              <a:t>Action </a:t>
            </a:r>
            <a:r>
              <a:rPr lang="en-IN" sz="2400" b="1" smtClean="0"/>
              <a:t>a</a:t>
            </a:r>
            <a:r>
              <a:rPr lang="en-IN" sz="2400" b="1" baseline="-25000" smtClean="0"/>
              <a:t>i</a:t>
            </a:r>
            <a:r>
              <a:rPr lang="en-IN" b="1" smtClean="0"/>
              <a:t> </a:t>
            </a:r>
            <a:r>
              <a:rPr lang="en-IN" b="1"/>
              <a:t>: </a:t>
            </a:r>
            <a:r>
              <a:rPr lang="en-IN"/>
              <a:t>Based on its state estimation, the agent selects an action to take. This decision is often made using an </a:t>
            </a:r>
          </a:p>
          <a:p>
            <a:r>
              <a:rPr lang="en-IN" smtClean="0"/>
              <a:t>ϵ-greedy </a:t>
            </a:r>
            <a:r>
              <a:rPr lang="en-IN"/>
              <a:t>strategy, where the agent usually takes the best known action but occasionally explores by choosing a random action.</a:t>
            </a:r>
          </a:p>
          <a:p>
            <a:endParaRPr lang="en-IN"/>
          </a:p>
          <a:p>
            <a:r>
              <a:rPr lang="en-IN" b="1"/>
              <a:t>Reward </a:t>
            </a:r>
            <a:r>
              <a:rPr lang="en-IN" b="1" smtClean="0"/>
              <a:t>Estimation </a:t>
            </a:r>
            <a:r>
              <a:rPr lang="en-IN" b="1"/>
              <a:t>: </a:t>
            </a:r>
            <a:r>
              <a:rPr lang="en-IN"/>
              <a:t>After taking an action, the agent receives a reward signal that estimates the immediate benefit of the action taken.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410" y="4237013"/>
            <a:ext cx="4628990" cy="251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51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CS@UVA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RL2022-Fall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FE41-6F7E-4506-AABC-77DAB6E9C228}" type="slidenum">
              <a:rPr lang="en-US" smtClean="0"/>
              <a:t>6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406050" y="101430"/>
            <a:ext cx="9379899" cy="744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Multi Agent Reinforcement Learning (MARL)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9" y="973590"/>
            <a:ext cx="11652069" cy="392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18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CS@UVA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RL2022-Fall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FE41-6F7E-4506-AABC-77DAB6E9C228}" type="slidenum">
              <a:rPr lang="en-US" smtClean="0"/>
              <a:t>7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406050" y="101430"/>
            <a:ext cx="9379899" cy="744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Multi Agent Reinforcement Learning (MARL)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1290149"/>
            <a:ext cx="12192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/>
              <a:t>Data and </a:t>
            </a:r>
            <a:r>
              <a:rPr lang="en-US" sz="2800" b="1"/>
              <a:t>Gradient </a:t>
            </a:r>
            <a:r>
              <a:rPr lang="en-US" sz="2800" b="1" smtClean="0"/>
              <a:t>Flow:</a:t>
            </a:r>
            <a:endParaRPr lang="en-US" sz="28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Solid </a:t>
            </a:r>
            <a:r>
              <a:rPr lang="en-US" sz="2800">
                <a:solidFill>
                  <a:srgbClr val="00B0F0"/>
                </a:solidFill>
              </a:rPr>
              <a:t>blue</a:t>
            </a:r>
            <a:r>
              <a:rPr lang="en-US" sz="2800"/>
              <a:t> lines indicate the data flow from the environment to the agents and among the agents themselves.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Dashed blue lines represent the </a:t>
            </a:r>
            <a:r>
              <a:rPr lang="en-US" sz="2800">
                <a:solidFill>
                  <a:schemeClr val="accent2">
                    <a:lumMod val="75000"/>
                  </a:schemeClr>
                </a:solidFill>
              </a:rPr>
              <a:t>gradient</a:t>
            </a:r>
            <a:r>
              <a:rPr lang="en-US" sz="2800"/>
              <a:t> flow, which is the direction in which the parameters of the </a:t>
            </a:r>
            <a:r>
              <a:rPr lang="en-US" sz="2800">
                <a:solidFill>
                  <a:schemeClr val="accent6"/>
                </a:solidFill>
              </a:rPr>
              <a:t>Q-value functions </a:t>
            </a:r>
            <a:r>
              <a:rPr lang="en-US" sz="2800"/>
              <a:t>are updated.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Red dashed lines symbolize communication links between agents, which are used to exchange information necessary for learning and coordination.</a:t>
            </a:r>
            <a:endParaRPr lang="en-IN" sz="2800"/>
          </a:p>
        </p:txBody>
      </p:sp>
    </p:spTree>
    <p:extLst>
      <p:ext uri="{BB962C8B-B14F-4D97-AF65-F5344CB8AC3E}">
        <p14:creationId xmlns:p14="http://schemas.microsoft.com/office/powerpoint/2010/main" val="422208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CS@UVA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RL2022-Fall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FE41-6F7E-4506-AABC-77DAB6E9C228}" type="slidenum">
              <a:rPr lang="en-US" smtClean="0"/>
              <a:t>8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406050" y="101430"/>
            <a:ext cx="9379899" cy="744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Multi Agent Reinforcement Learning (MARL)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-1" y="1488553"/>
            <a:ext cx="12192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/>
              <a:t>The overall system demonstrates how agents in a multi-agent reinforcement learning setting can </a:t>
            </a:r>
            <a:r>
              <a:rPr lang="en-IN" sz="3200">
                <a:solidFill>
                  <a:schemeClr val="accent6"/>
                </a:solidFill>
              </a:rPr>
              <a:t>independently</a:t>
            </a:r>
            <a:r>
              <a:rPr lang="en-IN" sz="3200"/>
              <a:t> gather information, learn from it, and </a:t>
            </a:r>
            <a:r>
              <a:rPr lang="en-IN" sz="3200">
                <a:solidFill>
                  <a:schemeClr val="accent5">
                    <a:lumMod val="75000"/>
                  </a:schemeClr>
                </a:solidFill>
              </a:rPr>
              <a:t>collaborate</a:t>
            </a:r>
            <a:r>
              <a:rPr lang="en-IN" sz="3200"/>
              <a:t> to make decisions that are informed by both their </a:t>
            </a:r>
            <a:r>
              <a:rPr lang="en-IN" sz="3200">
                <a:solidFill>
                  <a:srgbClr val="FFC000"/>
                </a:solidFill>
              </a:rPr>
              <a:t>own experiences and the shared knowledge </a:t>
            </a:r>
            <a:r>
              <a:rPr lang="en-IN" sz="3200"/>
              <a:t>from other agents. </a:t>
            </a:r>
          </a:p>
        </p:txBody>
      </p:sp>
    </p:spTree>
    <p:extLst>
      <p:ext uri="{BB962C8B-B14F-4D97-AF65-F5344CB8AC3E}">
        <p14:creationId xmlns:p14="http://schemas.microsoft.com/office/powerpoint/2010/main" val="310636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CS@UVA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RL2022-Fall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FE41-6F7E-4506-AABC-77DAB6E9C228}" type="slidenum">
              <a:rPr lang="en-US" smtClean="0"/>
              <a:t>9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406050" y="101430"/>
            <a:ext cx="9379899" cy="744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Multi Agent Reinforcement Learning (MARL)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6012"/>
            <a:ext cx="12192000" cy="18454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01574"/>
            <a:ext cx="12081374" cy="281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30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1572</TotalTime>
  <Words>762</Words>
  <Application>Microsoft Office PowerPoint</Application>
  <PresentationFormat>Widescreen</PresentationFormat>
  <Paragraphs>103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Multi Agent Reinforcement Learning</vt:lpstr>
      <vt:lpstr>Multi Agent Reinforcement Learning (MARL)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Virginia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Reinforcement Learning</dc:title>
  <dc:creator>wang hongning</dc:creator>
  <cp:lastModifiedBy>pc</cp:lastModifiedBy>
  <cp:revision>336</cp:revision>
  <dcterms:created xsi:type="dcterms:W3CDTF">2020-08-23T01:06:06Z</dcterms:created>
  <dcterms:modified xsi:type="dcterms:W3CDTF">2024-03-23T07:02:35Z</dcterms:modified>
</cp:coreProperties>
</file>