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80" r:id="rId3"/>
    <p:sldId id="288" r:id="rId4"/>
    <p:sldId id="304" r:id="rId5"/>
    <p:sldId id="292" r:id="rId6"/>
    <p:sldId id="294" r:id="rId7"/>
    <p:sldId id="293" r:id="rId8"/>
    <p:sldId id="296" r:id="rId9"/>
    <p:sldId id="303" r:id="rId10"/>
    <p:sldId id="295" r:id="rId11"/>
    <p:sldId id="298" r:id="rId12"/>
    <p:sldId id="299" r:id="rId13"/>
    <p:sldId id="302" r:id="rId14"/>
    <p:sldId id="297" r:id="rId15"/>
    <p:sldId id="300" r:id="rId16"/>
    <p:sldId id="301" r:id="rId17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oVTYsewBTeGP/orxPbeyiyEOX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44BE36-BD14-47F5-8E31-27210049D258}">
  <a:tblStyle styleId="{D344BE36-BD14-47F5-8E31-27210049D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CE8418-8C64-4E17-896F-388B1B23299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1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4011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0408caa8d_1_5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g90408caa8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139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0408caa8d_1_10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90408caa8d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1653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5154535a_0_1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875154535a_0_1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  <a:defRPr sz="3600" b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875154535a_0_130"/>
          <p:cNvSpPr txBox="1">
            <a:spLocks noGrp="1"/>
          </p:cNvSpPr>
          <p:nvPr>
            <p:ph type="dt" idx="10"/>
          </p:nvPr>
        </p:nvSpPr>
        <p:spPr>
          <a:xfrm>
            <a:off x="139700" y="6602412"/>
            <a:ext cx="19446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875154535a_0_130"/>
          <p:cNvSpPr txBox="1">
            <a:spLocks noGrp="1"/>
          </p:cNvSpPr>
          <p:nvPr>
            <p:ph type="ftr" idx="11"/>
          </p:nvPr>
        </p:nvSpPr>
        <p:spPr>
          <a:xfrm>
            <a:off x="2468562" y="6569075"/>
            <a:ext cx="426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g875154535a_0_130"/>
          <p:cNvSpPr txBox="1">
            <a:spLocks noGrp="1"/>
          </p:cNvSpPr>
          <p:nvPr>
            <p:ph type="sldNum" idx="12"/>
          </p:nvPr>
        </p:nvSpPr>
        <p:spPr>
          <a:xfrm>
            <a:off x="7010400" y="6569075"/>
            <a:ext cx="2133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Page </a:t>
            </a:r>
            <a:fld id="{00000000-1234-1234-1234-123412341234}" type="slidenum">
              <a:rPr lang="en-IN"/>
              <a:t>‹#›</a:t>
            </a:fld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5154535a_0_7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875154535a_0_752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75154535a_0_752"/>
          <p:cNvGrpSpPr/>
          <p:nvPr/>
        </p:nvGrpSpPr>
        <p:grpSpPr>
          <a:xfrm>
            <a:off x="2083888" y="6550671"/>
            <a:ext cx="7060186" cy="48601"/>
            <a:chOff x="2083888" y="6550671"/>
            <a:chExt cx="7060186" cy="48601"/>
          </a:xfrm>
        </p:grpSpPr>
        <p:sp>
          <p:nvSpPr>
            <p:cNvPr id="95" name="Google Shape;95;g875154535a_0_752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875154535a_0_752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g875154535a_0_752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g875154535a_0_752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g875154535a_0_752"/>
          <p:cNvGrpSpPr/>
          <p:nvPr/>
        </p:nvGrpSpPr>
        <p:grpSpPr>
          <a:xfrm>
            <a:off x="2133600" y="6558112"/>
            <a:ext cx="7010409" cy="45600"/>
            <a:chOff x="1905000" y="6553200"/>
            <a:chExt cx="7010409" cy="45600"/>
          </a:xfrm>
        </p:grpSpPr>
        <p:sp>
          <p:nvSpPr>
            <p:cNvPr id="100" name="Google Shape;100;g875154535a_0_75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875154535a_0_75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875154535a_0_75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g875154535a_0_752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104" name="Google Shape;104;g875154535a_0_752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875154535a_0_752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g875154535a_0_752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g875154535a_0_7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875154535a_0_752"/>
          <p:cNvSpPr txBox="1">
            <a:spLocks noGrp="1"/>
          </p:cNvSpPr>
          <p:nvPr>
            <p:ph type="body" idx="3"/>
          </p:nvPr>
        </p:nvSpPr>
        <p:spPr>
          <a:xfrm>
            <a:off x="4495800" y="636374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875154535a_0_7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g875154535a_0_7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g875154535a_0_752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5154535a_0_106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875154535a_0_1067"/>
          <p:cNvSpPr txBox="1"/>
          <p:nvPr/>
        </p:nvSpPr>
        <p:spPr>
          <a:xfrm>
            <a:off x="3276600" y="6596390"/>
            <a:ext cx="5867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875154535a_0_1067"/>
          <p:cNvGrpSpPr/>
          <p:nvPr/>
        </p:nvGrpSpPr>
        <p:grpSpPr>
          <a:xfrm>
            <a:off x="2083888" y="6550671"/>
            <a:ext cx="7060186" cy="48601"/>
            <a:chOff x="2083888" y="6550671"/>
            <a:chExt cx="7060186" cy="48601"/>
          </a:xfrm>
        </p:grpSpPr>
        <p:sp>
          <p:nvSpPr>
            <p:cNvPr id="116" name="Google Shape;116;g875154535a_0_1067"/>
            <p:cNvSpPr/>
            <p:nvPr/>
          </p:nvSpPr>
          <p:spPr>
            <a:xfrm>
              <a:off x="4630476" y="6550672"/>
              <a:ext cx="23286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875154535a_0_1067"/>
            <p:cNvSpPr/>
            <p:nvPr/>
          </p:nvSpPr>
          <p:spPr>
            <a:xfrm>
              <a:off x="6907874" y="6550671"/>
              <a:ext cx="22362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875154535a_0_1067"/>
            <p:cNvSpPr/>
            <p:nvPr/>
          </p:nvSpPr>
          <p:spPr>
            <a:xfrm>
              <a:off x="2083888" y="6550672"/>
              <a:ext cx="25806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g875154535a_0_1067" descr="Picture 7.png"/>
          <p:cNvPicPr preferRelativeResize="0"/>
          <p:nvPr/>
        </p:nvPicPr>
        <p:blipFill rotWithShape="1">
          <a:blip r:embed="rId2">
            <a:alphaModFix/>
          </a:blip>
          <a:srcRect l="1921" b="5338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g875154535a_0_1067"/>
          <p:cNvGrpSpPr/>
          <p:nvPr/>
        </p:nvGrpSpPr>
        <p:grpSpPr>
          <a:xfrm>
            <a:off x="2133600" y="6558112"/>
            <a:ext cx="7010409" cy="45600"/>
            <a:chOff x="1905000" y="6553200"/>
            <a:chExt cx="7010409" cy="45600"/>
          </a:xfrm>
        </p:grpSpPr>
        <p:sp>
          <p:nvSpPr>
            <p:cNvPr id="121" name="Google Shape;121;g875154535a_0_1067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875154535a_0_1067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875154535a_0_106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g875154535a_0_1067"/>
          <p:cNvGrpSpPr/>
          <p:nvPr/>
        </p:nvGrpSpPr>
        <p:grpSpPr>
          <a:xfrm>
            <a:off x="0" y="1295400"/>
            <a:ext cx="7010409" cy="45600"/>
            <a:chOff x="1905000" y="6553200"/>
            <a:chExt cx="7010409" cy="45600"/>
          </a:xfrm>
        </p:grpSpPr>
        <p:sp>
          <p:nvSpPr>
            <p:cNvPr id="125" name="Google Shape;125;g875154535a_0_1067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875154535a_0_1067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875154535a_0_1067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g875154535a_0_106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875154535a_0_1067"/>
          <p:cNvSpPr txBox="1">
            <a:spLocks noGrp="1"/>
          </p:cNvSpPr>
          <p:nvPr>
            <p:ph type="body" idx="3"/>
          </p:nvPr>
        </p:nvSpPr>
        <p:spPr>
          <a:xfrm>
            <a:off x="4495800" y="636374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875154535a_0_10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g875154535a_0_10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g875154535a_0_1067"/>
          <p:cNvSpPr txBox="1">
            <a:spLocks noGrp="1"/>
          </p:cNvSpPr>
          <p:nvPr>
            <p:ph type="sldNum" idx="12"/>
          </p:nvPr>
        </p:nvSpPr>
        <p:spPr>
          <a:xfrm>
            <a:off x="7010400" y="61015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304a8384_0_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7d304a8384_0_2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6" name="Google Shape;136;g7d304a8384_0_2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g7d304a8384_0_2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g7d304a8384_0_2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9" name="Google Shape;139;g7d304a8384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4550" y="0"/>
            <a:ext cx="1848225" cy="5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0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1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1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15">
            <a:alphaModFix/>
          </a:blip>
          <a:srcRect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17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71" name="Google Shape;71;p14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75" name="Google Shape;75;p14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0408caa8d_1_57"/>
          <p:cNvSpPr txBox="1"/>
          <p:nvPr/>
        </p:nvSpPr>
        <p:spPr>
          <a:xfrm>
            <a:off x="1907640" y="3456720"/>
            <a:ext cx="6768300" cy="2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Introduction</a:t>
            </a:r>
          </a:p>
          <a:p>
            <a:pPr lvl="0">
              <a:buSzPts val="2200"/>
            </a:pPr>
            <a:r>
              <a:rPr lang="en-IN" sz="1800" dirty="0">
                <a:solidFill>
                  <a:srgbClr val="FF0000"/>
                </a:solidFill>
              </a:rPr>
              <a:t>DSE* ZG529 / AIML* ZG529</a:t>
            </a:r>
            <a:b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6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Management for Machine Learning</a:t>
            </a:r>
            <a:endParaRPr sz="2600" b="1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90408caa8d_1_57"/>
          <p:cNvSpPr txBox="1"/>
          <p:nvPr/>
        </p:nvSpPr>
        <p:spPr>
          <a:xfrm>
            <a:off x="2267640" y="5410080"/>
            <a:ext cx="6266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2000" dirty="0">
                <a:solidFill>
                  <a:srgbClr val="FF9900"/>
                </a:solidFill>
              </a:rPr>
              <a:t>Instructor-in-Charge  - </a:t>
            </a:r>
            <a:r>
              <a:rPr lang="en-IN" sz="2000" dirty="0" err="1">
                <a:solidFill>
                  <a:srgbClr val="FF9900"/>
                </a:solidFill>
              </a:rPr>
              <a:t>Prof.</a:t>
            </a:r>
            <a:r>
              <a:rPr lang="en-IN" sz="2000" dirty="0">
                <a:solidFill>
                  <a:srgbClr val="FF9900"/>
                </a:solidFill>
              </a:rPr>
              <a:t> Pravin Y Pawar</a:t>
            </a:r>
            <a:endParaRPr sz="2000" b="0" i="0" u="none" strike="noStrike" cap="none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7050" indent="-457200">
              <a:lnSpc>
                <a:spcPct val="115000"/>
              </a:lnSpc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Foundations of data management (2 sessions)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 Principles and Components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Models, querying and formats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050" indent="-457200">
              <a:lnSpc>
                <a:spcPct val="115000"/>
              </a:lnSpc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Data Platform (2 sessions)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Architectures and Data Pipelines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Storage, Infrastructure and serving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Modular Structure(2)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" y="16126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5" y="3195950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54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7050" indent="-457200">
              <a:lnSpc>
                <a:spcPct val="115000"/>
              </a:lnSpc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 in ML Workflow (9 sessions)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Workflow/lifecycle 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/ Ingestion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Validation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Engineering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Data Processing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Preparations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Experimentation &amp; Metadata</a:t>
            </a:r>
          </a:p>
          <a:p>
            <a:pPr marL="984250" lvl="1" indent="-457200">
              <a:lnSpc>
                <a:spcPct val="115000"/>
              </a:lnSpc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Orchestration</a:t>
            </a:r>
          </a:p>
          <a:p>
            <a:pPr marL="527050" indent="-457200">
              <a:lnSpc>
                <a:spcPct val="115000"/>
              </a:lnSpc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Modular Structure(3)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7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26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Topic in Data Management (3 sessions)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Privacy and anonymity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Observability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Monitoring &amp; Observability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Modular Structure(4)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7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63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Design and implement the simple data flows involving various data formats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a Modern Data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 and orchestrate a data pipeline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 Machine Learning Model Artifcats and Metadata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a Machine Learning Pipeline with Data Versioning Tool and Feature store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Labs Outline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7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19" y="4244805"/>
            <a:ext cx="2355720" cy="17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Evaluations Components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53431"/>
              </p:ext>
            </p:extLst>
          </p:nvPr>
        </p:nvGraphicFramePr>
        <p:xfrm>
          <a:off x="304798" y="2503355"/>
          <a:ext cx="8229602" cy="2890207"/>
        </p:xfrm>
        <a:graphic>
          <a:graphicData uri="http://schemas.openxmlformats.org/drawingml/2006/table">
            <a:tbl>
              <a:tblPr>
                <a:tableStyleId>{D344BE36-BD14-47F5-8E31-27210049D258}</a:tableStyleId>
              </a:tblPr>
              <a:tblGrid>
                <a:gridCol w="1252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8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8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Day, Date, Session, Time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01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EC-1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Experiential learning Assignment-I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Take Home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days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</a:t>
                      </a:r>
                      <a:endParaRPr lang="en-US" sz="14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TBA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Experiential learning Assignment-II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Take Home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days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</a:t>
                      </a:r>
                      <a:endParaRPr lang="en-US" sz="14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TBA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EC-2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Mid-Semester Test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Closed Book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hours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programme schedule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EC-3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Comprehensive Exam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Book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hours</a:t>
                      </a:r>
                      <a:endParaRPr lang="en-US" sz="14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en-IN" sz="14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4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 programme schedule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905" marR="6390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7" y="1562731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787978"/>
            <a:ext cx="1837544" cy="18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4200" lvl="1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Course Handout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6" y="1774305"/>
            <a:ext cx="24288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85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0408caa8d_1_104"/>
          <p:cNvSpPr txBox="1"/>
          <p:nvPr/>
        </p:nvSpPr>
        <p:spPr>
          <a:xfrm>
            <a:off x="395640" y="274680"/>
            <a:ext cx="61203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Course Outline: DM4ML</a:t>
            </a:r>
            <a:endParaRPr sz="36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359" name="Google Shape;359;g90408caa8d_1_104"/>
          <p:cNvSpPr txBox="1"/>
          <p:nvPr/>
        </p:nvSpPr>
        <p:spPr>
          <a:xfrm>
            <a:off x="0" y="1402774"/>
            <a:ext cx="7629993" cy="512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nature of course</a:t>
            </a:r>
          </a:p>
          <a:p>
            <a:pPr marL="914400" lvl="1" indent="-342900">
              <a:lnSpc>
                <a:spcPct val="115000"/>
              </a:lnSpc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from data technologies domain dealing with crucial aspects related to the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various phases of data </a:t>
            </a:r>
          </a:p>
          <a:p>
            <a:pPr marL="914400" lvl="1" indent="-342900">
              <a:lnSpc>
                <a:spcPct val="115000"/>
              </a:lnSpc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students to understand and explore</a:t>
            </a:r>
          </a:p>
          <a:p>
            <a:pPr marL="914400" lvl="8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modern data stack</a:t>
            </a:r>
          </a:p>
          <a:p>
            <a:pPr marL="914400" lvl="8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various components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 in end-to-end process of dealing with data right from collection, to storage, process and consume</a:t>
            </a:r>
          </a:p>
          <a:p>
            <a:pPr marL="914400" lvl="6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help of various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 solutions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 services</a:t>
            </a:r>
          </a:p>
          <a:p>
            <a:pPr marL="914400" lvl="6" indent="-342900">
              <a:lnSpc>
                <a:spcPct val="115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lnSpc>
                <a:spcPct val="115000"/>
              </a:lnSpc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to teaching</a:t>
            </a:r>
          </a:p>
          <a:p>
            <a:pPr marL="914400" lvl="1" indent="-342900">
              <a:lnSpc>
                <a:spcPct val="115000"/>
              </a:lnSpc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Intermixing of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classroom discussions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hands-on demonstrations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expert sessions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webinars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90408caa8d_1_104"/>
          <p:cNvSpPr txBox="1"/>
          <p:nvPr/>
        </p:nvSpPr>
        <p:spPr>
          <a:xfrm>
            <a:off x="8532360" y="6237360"/>
            <a:ext cx="611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I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64" y="3702570"/>
            <a:ext cx="1832696" cy="2827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65" y="1402774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65" y="4835895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54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(Would be)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Engineers, Analytics Engineers, Data Architects, ETL/ELT Developers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ML Engineers, Data Scientists, ML Architects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Application Developers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Team members (Data Engineers, Modelers, Administrators, Stewards, Analysts)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data enthusiasts!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</p:spTree>
    <p:extLst>
      <p:ext uri="{BB962C8B-B14F-4D97-AF65-F5344CB8AC3E}">
        <p14:creationId xmlns:p14="http://schemas.microsoft.com/office/powerpoint/2010/main" val="22150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course aims at providing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the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models, storages and querying languages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used in data management emphasizing on machine learning aspects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Required guidance on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of modern data platform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usage and types of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pipelines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Hands-on exposure to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common techniques, and tools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used by data engineers to support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build, test, deploy and automate the machine learning pipelines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Exposure to the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best practices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essential to deal with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privacy, metadata and observability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4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will be able to : </a:t>
            </a:r>
          </a:p>
          <a:p>
            <a:pPr marL="914400" lvl="6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necessity, position and role of data management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components appearing in the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modern data stacks</a:t>
            </a:r>
          </a:p>
          <a:p>
            <a:pPr marL="914400">
              <a:lnSpc>
                <a:spcPct val="115000"/>
              </a:lnSpc>
              <a:buClr>
                <a:schemeClr val="dk1"/>
              </a:buClr>
              <a:buFont typeface="Calibri"/>
              <a:buChar char="○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the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patterns, challenges and possible solutions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associated with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data ingestion, flow, storage and processing on data platforms</a:t>
            </a:r>
          </a:p>
          <a:p>
            <a:pPr marL="914400">
              <a:lnSpc>
                <a:spcPct val="115000"/>
              </a:lnSpc>
              <a:buClr>
                <a:schemeClr val="dk1"/>
              </a:buClr>
              <a:buFont typeface="Calibri"/>
              <a:buChar char="○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designing and handling the dataflow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machine learning pipeline by means of state-of-art tools </a:t>
            </a:r>
          </a:p>
          <a:p>
            <a:pPr marL="914400">
              <a:lnSpc>
                <a:spcPct val="115000"/>
              </a:lnSpc>
              <a:buClr>
                <a:schemeClr val="dk1"/>
              </a:buClr>
              <a:buFont typeface="Calibri"/>
              <a:buChar char="○"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acquired conceptual data management knowledge and practices over a real-world machine learning workflow addressing the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metadata, privacy and monitoring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aspects</a:t>
            </a:r>
          </a:p>
          <a:p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7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95" y="5286531"/>
            <a:ext cx="1228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71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Text Book(s)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T1	Fundamentals of Data Engineering: Plan and Build Robust Data Systems by Reis and Housley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T2	Reliable Machine Learning By Cathy Chen, Niall Richard Murphy,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Kranti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Parisa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Sculley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Todd Underwood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Reference Book(s) &amp; other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R1	Designing Data-Intensive Applications by Martin Kleppmann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R2	Data Pipelines Pocket Reference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Densore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R3	Building Machine Learning Pipelines 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Hapke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Nelson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8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4" y="375688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57800"/>
            <a:ext cx="16764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2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799" y="1493836"/>
            <a:ext cx="8539397" cy="536416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Hands-on demonstrations in classes / webinars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Guided labs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Practical experience through Assignment problems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Expert talks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Experiential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7" y="1493836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19" y="4353081"/>
            <a:ext cx="1775285" cy="1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5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799" y="1493836"/>
            <a:ext cx="8539397" cy="536416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Stack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/ SQL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CSV / JSON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IDE / Jupyter Notebooks / SQL Editors + GIT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AWS S3 / AWS DynamoDB / PostgreSQL / HDFS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FiveTran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Snowflake / RedShift + AWS QuickSight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/ PowerBI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Apache Airflow / Beam 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Metaflow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MLFlow / DVC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Feast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APIs (REST)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Apache Hadoop / Spark / Kafka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Experiential Learning(2)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8" y="1493836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6" y="43434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05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15000"/>
              </a:lnSpc>
              <a:buClr>
                <a:schemeClr val="dk1"/>
              </a:buClr>
              <a:buFont typeface="Calibri"/>
              <a:buChar char="●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 </a:t>
            </a:r>
          </a:p>
          <a:p>
            <a:pPr marL="812800" lvl="1" indent="-285750">
              <a:lnSpc>
                <a:spcPct val="115000"/>
              </a:lnSpc>
              <a:buClr>
                <a:schemeClr val="dk1"/>
              </a:buClr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Foundations of data management (2 sessions)</a:t>
            </a:r>
          </a:p>
          <a:p>
            <a:pPr marL="812800" lvl="1" indent="-285750">
              <a:lnSpc>
                <a:spcPct val="115000"/>
              </a:lnSpc>
              <a:buClr>
                <a:schemeClr val="dk1"/>
              </a:buClr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Data Platform (2 sessions)</a:t>
            </a:r>
          </a:p>
          <a:p>
            <a:pPr marL="812800" lvl="1" indent="-285750">
              <a:lnSpc>
                <a:spcPct val="115000"/>
              </a:lnSpc>
              <a:buClr>
                <a:schemeClr val="dk1"/>
              </a:buClr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 in ML Workflow (9 sessions)</a:t>
            </a:r>
          </a:p>
          <a:p>
            <a:pPr marL="812800" lvl="1" indent="-285750">
              <a:lnSpc>
                <a:spcPct val="115000"/>
              </a:lnSpc>
              <a:buClr>
                <a:schemeClr val="dk1"/>
              </a:buClr>
              <a:buSzPts val="25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Topic in Data Management (3 sessions)</a:t>
            </a:r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Modular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8" y="1493837"/>
            <a:ext cx="598753" cy="5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80679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96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736</Words>
  <Application>Microsoft Office PowerPoint</Application>
  <PresentationFormat>On-screen Show (4:3)</PresentationFormat>
  <Paragraphs>139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WenQuanYi Micro Hei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BITS</cp:lastModifiedBy>
  <cp:revision>41</cp:revision>
  <dcterms:modified xsi:type="dcterms:W3CDTF">2023-11-25T01:15:45Z</dcterms:modified>
</cp:coreProperties>
</file>