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7"/>
  </p:notesMasterIdLst>
  <p:sldIdLst>
    <p:sldId id="321" r:id="rId3"/>
    <p:sldId id="274" r:id="rId4"/>
    <p:sldId id="354" r:id="rId5"/>
    <p:sldId id="344" r:id="rId6"/>
    <p:sldId id="345" r:id="rId7"/>
    <p:sldId id="346" r:id="rId8"/>
    <p:sldId id="347" r:id="rId9"/>
    <p:sldId id="334" r:id="rId10"/>
    <p:sldId id="323" r:id="rId11"/>
    <p:sldId id="331" r:id="rId12"/>
    <p:sldId id="333" r:id="rId13"/>
    <p:sldId id="335" r:id="rId14"/>
    <p:sldId id="330" r:id="rId15"/>
    <p:sldId id="32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94" autoAdjust="0"/>
    <p:restoredTop sz="94660"/>
  </p:normalViewPr>
  <p:slideViewPr>
    <p:cSldViewPr snapToGrid="0">
      <p:cViewPr varScale="1">
        <p:scale>
          <a:sx n="151" d="100"/>
          <a:sy n="151" d="100"/>
        </p:scale>
        <p:origin x="200"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6E1A0-BD06-47B3-8D6C-E613E5EC6FF8}" type="datetimeFigureOut">
              <a:rPr lang="en-IN" smtClean="0"/>
              <a:t>09/06/23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DDA1C1-1D8E-4959-8343-94A92C796574}" type="slidenum">
              <a:rPr lang="en-IN" smtClean="0"/>
              <a:t>‹#›</a:t>
            </a:fld>
            <a:endParaRPr lang="en-IN"/>
          </a:p>
        </p:txBody>
      </p:sp>
    </p:spTree>
    <p:extLst>
      <p:ext uri="{BB962C8B-B14F-4D97-AF65-F5344CB8AC3E}">
        <p14:creationId xmlns:p14="http://schemas.microsoft.com/office/powerpoint/2010/main" val="96294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marL="0" marR="0" lvl="0" indent="0" algn="r" defTabSz="931863" rtl="0" eaLnBrk="1" fontAlgn="auto" latinLnBrk="0" hangingPunct="1">
              <a:lnSpc>
                <a:spcPct val="100000"/>
              </a:lnSpc>
              <a:spcBef>
                <a:spcPts val="0"/>
              </a:spcBef>
              <a:spcAft>
                <a:spcPts val="0"/>
              </a:spcAft>
              <a:buClrTx/>
              <a:buSzTx/>
              <a:buFontTx/>
              <a:buNone/>
              <a:tabLst/>
              <a:defRPr/>
            </a:pPr>
            <a:fld id="{A797639F-D2CA-459D-BF7E-3FA32E0FBB94}" type="slidenum">
              <a:rPr kumimoji="0" lang="en-US" altLang="en-US" sz="1200" b="0" i="0" u="none" strike="noStrike" kern="1200" cap="none" spc="0" normalizeH="0" baseline="0" noProof="0">
                <a:ln>
                  <a:noFill/>
                </a:ln>
                <a:solidFill>
                  <a:prstClr val="black"/>
                </a:solidFill>
                <a:effectLst/>
                <a:uLnTx/>
                <a:uFillTx/>
                <a:latin typeface="Tahoma" panose="020B0604030504040204" pitchFamily="34" charset="0"/>
                <a:ea typeface="+mn-ea"/>
                <a:cs typeface="+mn-cs"/>
              </a:rPr>
              <a:pPr marL="0" marR="0" lvl="0" indent="0" algn="r" defTabSz="931863" rtl="0" eaLnBrk="1" fontAlgn="auto" latinLnBrk="0" hangingPunct="1">
                <a:lnSpc>
                  <a:spcPct val="100000"/>
                </a:lnSpc>
                <a:spcBef>
                  <a:spcPts val="0"/>
                </a:spcBef>
                <a:spcAft>
                  <a:spcPts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Tahoma" panose="020B0604030504040204" pitchFamily="34" charset="0"/>
              <a:ea typeface="+mn-ea"/>
              <a:cs typeface="+mn-cs"/>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89984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145EF-D60E-43FF-A4E4-B486FA882F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CF1F65-DCEA-4EAF-8D49-928CF1CE03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518C46-CBE0-44F6-A885-DABF1E3BEEBC}"/>
              </a:ext>
            </a:extLst>
          </p:cNvPr>
          <p:cNvSpPr>
            <a:spLocks noGrp="1"/>
          </p:cNvSpPr>
          <p:nvPr>
            <p:ph type="dt" sz="half" idx="10"/>
          </p:nvPr>
        </p:nvSpPr>
        <p:spPr/>
        <p:txBody>
          <a:bodyPr/>
          <a:lstStyle/>
          <a:p>
            <a:fld id="{A5E8AA7B-71E1-44FD-BD62-E4127A7BCCF7}" type="datetimeFigureOut">
              <a:rPr lang="en-IN" smtClean="0"/>
              <a:t>09/06/23</a:t>
            </a:fld>
            <a:endParaRPr lang="en-IN"/>
          </a:p>
        </p:txBody>
      </p:sp>
      <p:sp>
        <p:nvSpPr>
          <p:cNvPr id="5" name="Footer Placeholder 4">
            <a:extLst>
              <a:ext uri="{FF2B5EF4-FFF2-40B4-BE49-F238E27FC236}">
                <a16:creationId xmlns:a16="http://schemas.microsoft.com/office/drawing/2014/main" id="{A77F4F66-6C29-4628-8768-D06CD38520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092D0E-4379-4514-BF46-33548AA48A8C}"/>
              </a:ext>
            </a:extLst>
          </p:cNvPr>
          <p:cNvSpPr>
            <a:spLocks noGrp="1"/>
          </p:cNvSpPr>
          <p:nvPr>
            <p:ph type="sldNum" sz="quarter" idx="12"/>
          </p:nvPr>
        </p:nvSpPr>
        <p:spPr/>
        <p:txBody>
          <a:bodyPr/>
          <a:lstStyle/>
          <a:p>
            <a:fld id="{E6F583E3-2CE6-4CCB-945B-D59E6D4F9836}" type="slidenum">
              <a:rPr lang="en-IN" smtClean="0"/>
              <a:t>‹#›</a:t>
            </a:fld>
            <a:endParaRPr lang="en-IN"/>
          </a:p>
        </p:txBody>
      </p:sp>
    </p:spTree>
    <p:extLst>
      <p:ext uri="{BB962C8B-B14F-4D97-AF65-F5344CB8AC3E}">
        <p14:creationId xmlns:p14="http://schemas.microsoft.com/office/powerpoint/2010/main" val="2233067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E06B-D40F-4AEA-8852-D9F636D0F8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CC66DA-5C34-4F3F-B8C3-5007F8B72B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0378C6-3898-4A6C-8760-4DED9D7A25B6}"/>
              </a:ext>
            </a:extLst>
          </p:cNvPr>
          <p:cNvSpPr>
            <a:spLocks noGrp="1"/>
          </p:cNvSpPr>
          <p:nvPr>
            <p:ph type="dt" sz="half" idx="10"/>
          </p:nvPr>
        </p:nvSpPr>
        <p:spPr/>
        <p:txBody>
          <a:bodyPr/>
          <a:lstStyle/>
          <a:p>
            <a:fld id="{A5E8AA7B-71E1-44FD-BD62-E4127A7BCCF7}" type="datetimeFigureOut">
              <a:rPr lang="en-IN" smtClean="0"/>
              <a:t>09/06/23</a:t>
            </a:fld>
            <a:endParaRPr lang="en-IN"/>
          </a:p>
        </p:txBody>
      </p:sp>
      <p:sp>
        <p:nvSpPr>
          <p:cNvPr id="5" name="Footer Placeholder 4">
            <a:extLst>
              <a:ext uri="{FF2B5EF4-FFF2-40B4-BE49-F238E27FC236}">
                <a16:creationId xmlns:a16="http://schemas.microsoft.com/office/drawing/2014/main" id="{B8678FF0-7244-4B34-9569-2EBA9B3253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9A4BF5-AA4B-4626-9330-3A6F91795A0E}"/>
              </a:ext>
            </a:extLst>
          </p:cNvPr>
          <p:cNvSpPr>
            <a:spLocks noGrp="1"/>
          </p:cNvSpPr>
          <p:nvPr>
            <p:ph type="sldNum" sz="quarter" idx="12"/>
          </p:nvPr>
        </p:nvSpPr>
        <p:spPr/>
        <p:txBody>
          <a:bodyPr/>
          <a:lstStyle/>
          <a:p>
            <a:fld id="{E6F583E3-2CE6-4CCB-945B-D59E6D4F9836}" type="slidenum">
              <a:rPr lang="en-IN" smtClean="0"/>
              <a:t>‹#›</a:t>
            </a:fld>
            <a:endParaRPr lang="en-IN"/>
          </a:p>
        </p:txBody>
      </p:sp>
    </p:spTree>
    <p:extLst>
      <p:ext uri="{BB962C8B-B14F-4D97-AF65-F5344CB8AC3E}">
        <p14:creationId xmlns:p14="http://schemas.microsoft.com/office/powerpoint/2010/main" val="2848899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4F0F7-DD2A-4B2D-B55F-1430621F24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31F981-C5DA-4209-AEE4-C24B17520C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31F174-4775-40C5-B045-6BD82DD339C4}"/>
              </a:ext>
            </a:extLst>
          </p:cNvPr>
          <p:cNvSpPr>
            <a:spLocks noGrp="1"/>
          </p:cNvSpPr>
          <p:nvPr>
            <p:ph type="dt" sz="half" idx="10"/>
          </p:nvPr>
        </p:nvSpPr>
        <p:spPr/>
        <p:txBody>
          <a:bodyPr/>
          <a:lstStyle/>
          <a:p>
            <a:fld id="{A5E8AA7B-71E1-44FD-BD62-E4127A7BCCF7}" type="datetimeFigureOut">
              <a:rPr lang="en-IN" smtClean="0"/>
              <a:t>09/06/23</a:t>
            </a:fld>
            <a:endParaRPr lang="en-IN"/>
          </a:p>
        </p:txBody>
      </p:sp>
      <p:sp>
        <p:nvSpPr>
          <p:cNvPr id="5" name="Footer Placeholder 4">
            <a:extLst>
              <a:ext uri="{FF2B5EF4-FFF2-40B4-BE49-F238E27FC236}">
                <a16:creationId xmlns:a16="http://schemas.microsoft.com/office/drawing/2014/main" id="{0B8855E7-2BA8-4D0E-A522-A25FAC60BD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1AAF34-EE8F-47A4-AC74-6084C3B014AF}"/>
              </a:ext>
            </a:extLst>
          </p:cNvPr>
          <p:cNvSpPr>
            <a:spLocks noGrp="1"/>
          </p:cNvSpPr>
          <p:nvPr>
            <p:ph type="sldNum" sz="quarter" idx="12"/>
          </p:nvPr>
        </p:nvSpPr>
        <p:spPr/>
        <p:txBody>
          <a:bodyPr/>
          <a:lstStyle/>
          <a:p>
            <a:fld id="{E6F583E3-2CE6-4CCB-945B-D59E6D4F9836}" type="slidenum">
              <a:rPr lang="en-IN" smtClean="0"/>
              <a:t>‹#›</a:t>
            </a:fld>
            <a:endParaRPr lang="en-IN"/>
          </a:p>
        </p:txBody>
      </p:sp>
    </p:spTree>
    <p:extLst>
      <p:ext uri="{BB962C8B-B14F-4D97-AF65-F5344CB8AC3E}">
        <p14:creationId xmlns:p14="http://schemas.microsoft.com/office/powerpoint/2010/main" val="4144100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latin typeface="Arial" pitchFamily="34" charset="0"/>
              <a:cs typeface="Arial" pitchFamily="34" charset="0"/>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101600" y="5257800"/>
            <a:ext cx="2946400" cy="685800"/>
            <a:chOff x="76200" y="2209800"/>
            <a:chExt cx="2209800" cy="685800"/>
          </a:xfrm>
        </p:grpSpPr>
        <p:sp>
          <p:nvSpPr>
            <p:cNvPr id="11" name="TextBox 10"/>
            <p:cNvSpPr txBox="1"/>
            <p:nvPr userDrawn="1"/>
          </p:nvSpPr>
          <p:spPr>
            <a:xfrm>
              <a:off x="76200" y="2209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ea typeface="+mn-ea"/>
                  <a:cs typeface="Arial"/>
                </a:rPr>
                <a:t>BITS</a:t>
              </a:r>
              <a:r>
                <a:rPr lang="en-US" sz="2900" spc="-150" dirty="0">
                  <a:solidFill>
                    <a:prstClr val="white"/>
                  </a:solidFill>
                  <a:latin typeface="Arial"/>
                  <a:ea typeface="+mn-ea"/>
                  <a:cs typeface="Arial"/>
                </a:rPr>
                <a:t> Pilani</a:t>
              </a:r>
            </a:p>
          </p:txBody>
        </p:sp>
        <p:sp>
          <p:nvSpPr>
            <p:cNvPr id="12" name="TextBox 11"/>
            <p:cNvSpPr txBox="1"/>
            <p:nvPr userDrawn="1"/>
          </p:nvSpPr>
          <p:spPr>
            <a:xfrm>
              <a:off x="228600" y="2665413"/>
              <a:ext cx="1905000" cy="230187"/>
            </a:xfrm>
            <a:prstGeom prst="rect">
              <a:avLst/>
            </a:prstGeom>
            <a:noFill/>
          </p:spPr>
          <p:txBody>
            <a:bodyPr>
              <a:spAutoFit/>
            </a:bodyPr>
            <a:lstStyle/>
            <a:p>
              <a:pPr algn="ctr" eaLnBrk="1" fontAlgn="auto" hangingPunct="1">
                <a:spcBef>
                  <a:spcPts val="0"/>
                </a:spcBef>
                <a:spcAft>
                  <a:spcPts val="0"/>
                </a:spcAft>
                <a:defRPr/>
              </a:pPr>
              <a:r>
                <a:rPr lang="en-US" sz="900" spc="-150" dirty="0">
                  <a:solidFill>
                    <a:srgbClr val="FFFFFF"/>
                  </a:solidFill>
                  <a:latin typeface="Arial"/>
                  <a:ea typeface="+mn-ea"/>
                  <a:cs typeface="Arial"/>
                </a:rPr>
                <a:t>Pilani | Dubai | Goa | Hyderabad</a:t>
              </a:r>
            </a:p>
          </p:txBody>
        </p:sp>
      </p:gr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985586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360EB9-5FBF-4E1A-9216-A25F9898D720}" type="datetimeFigureOut">
              <a:rPr lang="en-US" smtClean="0"/>
              <a:pPr/>
              <a:t>6/9/23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pPr/>
              <a:t>‹#›</a:t>
            </a:fld>
            <a:endParaRPr lang="en-US"/>
          </a:p>
        </p:txBody>
      </p:sp>
    </p:spTree>
    <p:extLst>
      <p:ext uri="{BB962C8B-B14F-4D97-AF65-F5344CB8AC3E}">
        <p14:creationId xmlns:p14="http://schemas.microsoft.com/office/powerpoint/2010/main" val="1370205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latin typeface="Arial" pitchFamily="34" charset="0"/>
              <a:cs typeface="Arial" pitchFamily="34" charset="0"/>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101600" y="5257800"/>
            <a:ext cx="2946400" cy="685800"/>
            <a:chOff x="76200" y="2209800"/>
            <a:chExt cx="2209800" cy="685800"/>
          </a:xfrm>
        </p:grpSpPr>
        <p:sp>
          <p:nvSpPr>
            <p:cNvPr id="11" name="TextBox 10"/>
            <p:cNvSpPr txBox="1"/>
            <p:nvPr userDrawn="1"/>
          </p:nvSpPr>
          <p:spPr>
            <a:xfrm>
              <a:off x="76200" y="2209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ea typeface="+mn-ea"/>
                  <a:cs typeface="Arial"/>
                </a:rPr>
                <a:t>BITS</a:t>
              </a:r>
              <a:r>
                <a:rPr lang="en-US" sz="2900" spc="-150" dirty="0">
                  <a:solidFill>
                    <a:prstClr val="white"/>
                  </a:solidFill>
                  <a:latin typeface="Arial"/>
                  <a:ea typeface="+mn-ea"/>
                  <a:cs typeface="Arial"/>
                </a:rPr>
                <a:t> Pilani</a:t>
              </a:r>
            </a:p>
          </p:txBody>
        </p:sp>
        <p:sp>
          <p:nvSpPr>
            <p:cNvPr id="12" name="TextBox 11"/>
            <p:cNvSpPr txBox="1"/>
            <p:nvPr userDrawn="1"/>
          </p:nvSpPr>
          <p:spPr>
            <a:xfrm>
              <a:off x="228600" y="2665413"/>
              <a:ext cx="1905000" cy="230187"/>
            </a:xfrm>
            <a:prstGeom prst="rect">
              <a:avLst/>
            </a:prstGeom>
            <a:noFill/>
          </p:spPr>
          <p:txBody>
            <a:bodyPr>
              <a:spAutoFit/>
            </a:bodyPr>
            <a:lstStyle/>
            <a:p>
              <a:pPr algn="ctr" eaLnBrk="1" fontAlgn="auto" hangingPunct="1">
                <a:spcBef>
                  <a:spcPts val="0"/>
                </a:spcBef>
                <a:spcAft>
                  <a:spcPts val="0"/>
                </a:spcAft>
                <a:defRPr/>
              </a:pPr>
              <a:r>
                <a:rPr lang="en-US" sz="900" spc="-150" dirty="0">
                  <a:solidFill>
                    <a:srgbClr val="FFFFFF"/>
                  </a:solidFill>
                  <a:latin typeface="Arial"/>
                  <a:ea typeface="+mn-ea"/>
                  <a:cs typeface="Arial"/>
                </a:rPr>
                <a:t>Pilani | Dubai | Goa | Hyderabad</a:t>
              </a:r>
            </a:p>
          </p:txBody>
        </p:sp>
      </p:gr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030089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nvGrpSpPr>
          <p:cNvPr id="9" name="Group 11"/>
          <p:cNvGrpSpPr>
            <a:grpSpLocks/>
          </p:cNvGrpSpPr>
          <p:nvPr userDrawn="1"/>
        </p:nvGrpSpPr>
        <p:grpSpPr bwMode="auto">
          <a:xfrm>
            <a:off x="9144000" y="762000"/>
            <a:ext cx="2946400" cy="685800"/>
            <a:chOff x="76200" y="2209800"/>
            <a:chExt cx="2209800" cy="685800"/>
          </a:xfrm>
        </p:grpSpPr>
        <p:sp>
          <p:nvSpPr>
            <p:cNvPr id="10" name="TextBox 9"/>
            <p:cNvSpPr txBox="1"/>
            <p:nvPr userDrawn="1"/>
          </p:nvSpPr>
          <p:spPr>
            <a:xfrm>
              <a:off x="76200" y="2209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ea typeface="+mn-ea"/>
                  <a:cs typeface="Arial"/>
                </a:rPr>
                <a:t>BITS</a:t>
              </a:r>
              <a:r>
                <a:rPr lang="en-US" sz="2900" spc="-150" dirty="0">
                  <a:solidFill>
                    <a:prstClr val="white"/>
                  </a:solidFill>
                  <a:latin typeface="Arial"/>
                  <a:ea typeface="+mn-ea"/>
                  <a:cs typeface="Arial"/>
                </a:rPr>
                <a:t> Pilani</a:t>
              </a:r>
            </a:p>
          </p:txBody>
        </p:sp>
        <p:sp>
          <p:nvSpPr>
            <p:cNvPr id="11" name="TextBox 10"/>
            <p:cNvSpPr txBox="1"/>
            <p:nvPr userDrawn="1"/>
          </p:nvSpPr>
          <p:spPr>
            <a:xfrm>
              <a:off x="228600" y="2665413"/>
              <a:ext cx="1905000" cy="230187"/>
            </a:xfrm>
            <a:prstGeom prst="rect">
              <a:avLst/>
            </a:prstGeom>
            <a:noFill/>
          </p:spPr>
          <p:txBody>
            <a:bodyPr>
              <a:spAutoFit/>
            </a:bodyPr>
            <a:lstStyle/>
            <a:p>
              <a:pPr algn="ctr" eaLnBrk="1" fontAlgn="auto" hangingPunct="1">
                <a:spcBef>
                  <a:spcPts val="0"/>
                </a:spcBef>
                <a:spcAft>
                  <a:spcPts val="0"/>
                </a:spcAft>
                <a:defRPr/>
              </a:pPr>
              <a:r>
                <a:rPr lang="en-US" sz="900" spc="-150" dirty="0">
                  <a:solidFill>
                    <a:srgbClr val="FFFFFF"/>
                  </a:solidFill>
                  <a:latin typeface="Arial"/>
                  <a:ea typeface="+mn-ea"/>
                  <a:cs typeface="Arial"/>
                </a:rPr>
                <a:t>Pilani | Dubai | Goa | Hyderabad</a:t>
              </a:r>
            </a:p>
          </p:txBody>
        </p:sp>
      </p:gr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472810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n-lt"/>
              </a:defRPr>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5"/>
          <p:cNvSpPr>
            <a:spLocks noGrp="1"/>
          </p:cNvSpPr>
          <p:nvPr userDrawn="1">
            <p:ph type="sldNum" sz="quarter" idx="12"/>
          </p:nvPr>
        </p:nvSpPr>
        <p:spPr>
          <a:xfrm>
            <a:off x="9347200" y="6492876"/>
            <a:ext cx="2844800" cy="365125"/>
          </a:xfrm>
        </p:spPr>
        <p:txBody>
          <a:bodyPr/>
          <a:lstStyle/>
          <a:p>
            <a:pPr>
              <a:defRPr/>
            </a:pPr>
            <a:fld id="{649AB6AE-DC6C-4C19-AD98-A8BE141DCE93}" type="slidenum">
              <a:rPr lang="en-US">
                <a:solidFill>
                  <a:prstClr val="black">
                    <a:tint val="75000"/>
                  </a:prstClr>
                </a:solidFill>
              </a:rPr>
              <a:pPr>
                <a:defRPr/>
              </a:pPr>
              <a:t>‹#›</a:t>
            </a:fld>
            <a:endParaRPr lang="en-US" sz="1400">
              <a:solidFill>
                <a:prstClr val="black">
                  <a:tint val="75000"/>
                </a:prstClr>
              </a:solidFill>
            </a:endParaRPr>
          </a:p>
        </p:txBody>
      </p:sp>
      <p:sp>
        <p:nvSpPr>
          <p:cNvPr id="9" name="Slide Number Placeholder 5"/>
          <p:cNvSpPr txBox="1">
            <a:spLocks/>
          </p:cNvSpPr>
          <p:nvPr userDrawn="1"/>
        </p:nvSpPr>
        <p:spPr>
          <a:xfrm>
            <a:off x="3695733" y="6307676"/>
            <a:ext cx="4896544" cy="332656"/>
          </a:xfrm>
          <a:prstGeom prst="rect">
            <a:avLst/>
          </a:prstGeom>
        </p:spPr>
        <p:txBody>
          <a:bodyPr vert="horz" lIns="91440" tIns="45720" rIns="91440" bIns="45720" rtlCol="0" anchor="ctr"/>
          <a:lstStyle/>
          <a:p>
            <a:pPr algn="ctr" eaLnBrk="1" fontAlgn="auto" hangingPunct="1">
              <a:spcBef>
                <a:spcPts val="0"/>
              </a:spcBef>
              <a:spcAft>
                <a:spcPts val="0"/>
              </a:spcAft>
              <a:defRPr/>
            </a:pPr>
            <a:r>
              <a:rPr lang="en-US" sz="1200" dirty="0">
                <a:solidFill>
                  <a:prstClr val="black">
                    <a:tint val="75000"/>
                  </a:prstClr>
                </a:solidFill>
                <a:latin typeface="Calibri"/>
                <a:ea typeface="+mn-ea"/>
              </a:rPr>
              <a:t>Data Mining</a:t>
            </a:r>
            <a:endParaRPr lang="en-US" sz="1400" dirty="0">
              <a:solidFill>
                <a:prstClr val="black">
                  <a:tint val="75000"/>
                </a:prstClr>
              </a:solidFill>
              <a:latin typeface="Calibri"/>
              <a:ea typeface="+mn-ea"/>
            </a:endParaRPr>
          </a:p>
        </p:txBody>
      </p:sp>
      <p:pic>
        <p:nvPicPr>
          <p:cNvPr id="10" name="Picture 9"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22"/>
          <p:cNvGrpSpPr>
            <a:grpSpLocks/>
          </p:cNvGrpSpPr>
          <p:nvPr userDrawn="1"/>
        </p:nvGrpSpPr>
        <p:grpSpPr bwMode="auto">
          <a:xfrm>
            <a:off x="0" y="1295400"/>
            <a:ext cx="9347200" cy="46038"/>
            <a:chOff x="1905000" y="6553200"/>
            <a:chExt cx="7010400" cy="45719"/>
          </a:xfrm>
        </p:grpSpPr>
        <p:sp>
          <p:nvSpPr>
            <p:cNvPr id="12" name="Rectangle 11"/>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4" name="Rectangle 13"/>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15" name="TextBox 14"/>
          <p:cNvSpPr txBox="1">
            <a:spLocks noChangeArrowheads="1"/>
          </p:cNvSpPr>
          <p:nvPr userDrawn="1"/>
        </p:nvSpPr>
        <p:spPr bwMode="auto">
          <a:xfrm>
            <a:off x="4368800" y="6623448"/>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r>
              <a:rPr lang="en-US" sz="1100" b="1" dirty="0">
                <a:solidFill>
                  <a:srgbClr val="101141"/>
                </a:solidFill>
                <a:ea typeface="+mn-ea"/>
              </a:rPr>
              <a:t>BITS </a:t>
            </a:r>
            <a:r>
              <a:rPr lang="en-US" sz="1100" dirty="0" err="1">
                <a:solidFill>
                  <a:srgbClr val="101141"/>
                </a:solidFill>
                <a:ea typeface="+mn-ea"/>
              </a:rPr>
              <a:t>Pilani</a:t>
            </a:r>
            <a:r>
              <a:rPr lang="en-US" sz="1100" dirty="0">
                <a:solidFill>
                  <a:srgbClr val="101141"/>
                </a:solidFill>
                <a:ea typeface="+mn-ea"/>
              </a:rPr>
              <a:t>, Deemed to be University under Section 3 of UGC Act, 1956</a:t>
            </a:r>
          </a:p>
        </p:txBody>
      </p:sp>
      <p:grpSp>
        <p:nvGrpSpPr>
          <p:cNvPr id="16" name="Group 18"/>
          <p:cNvGrpSpPr>
            <a:grpSpLocks/>
          </p:cNvGrpSpPr>
          <p:nvPr userDrawn="1"/>
        </p:nvGrpSpPr>
        <p:grpSpPr bwMode="auto">
          <a:xfrm>
            <a:off x="2844800" y="6553200"/>
            <a:ext cx="9347200" cy="46038"/>
            <a:chOff x="1905000" y="6553200"/>
            <a:chExt cx="7010400" cy="45719"/>
          </a:xfrm>
        </p:grpSpPr>
        <p:sp>
          <p:nvSpPr>
            <p:cNvPr id="17" name="Rectangle 1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9" name="Rectangle 1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Tree>
    <p:extLst>
      <p:ext uri="{BB962C8B-B14F-4D97-AF65-F5344CB8AC3E}">
        <p14:creationId xmlns:p14="http://schemas.microsoft.com/office/powerpoint/2010/main" val="2248393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360EB9-5FBF-4E1A-9216-A25F9898D720}" type="datetimeFigureOut">
              <a:rPr lang="en-US" smtClean="0"/>
              <a:pPr/>
              <a:t>6/9/23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pPr/>
              <a:t>‹#›</a:t>
            </a:fld>
            <a:endParaRPr lang="en-US"/>
          </a:p>
        </p:txBody>
      </p:sp>
    </p:spTree>
    <p:extLst>
      <p:ext uri="{BB962C8B-B14F-4D97-AF65-F5344CB8AC3E}">
        <p14:creationId xmlns:p14="http://schemas.microsoft.com/office/powerpoint/2010/main" val="35474715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360EB9-5FBF-4E1A-9216-A25F9898D720}" type="datetimeFigureOut">
              <a:rPr lang="en-US" smtClean="0"/>
              <a:pPr/>
              <a:t>6/9/23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pPr/>
              <a:t>‹#›</a:t>
            </a:fld>
            <a:endParaRPr lang="en-US"/>
          </a:p>
        </p:txBody>
      </p:sp>
    </p:spTree>
    <p:extLst>
      <p:ext uri="{BB962C8B-B14F-4D97-AF65-F5344CB8AC3E}">
        <p14:creationId xmlns:p14="http://schemas.microsoft.com/office/powerpoint/2010/main" val="2428665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360EB9-5FBF-4E1A-9216-A25F9898D720}" type="datetimeFigureOut">
              <a:rPr lang="en-US" smtClean="0"/>
              <a:pPr/>
              <a:t>6/9/23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1AFFF-E2F4-402D-873F-F9B1B7CF2EDD}" type="slidenum">
              <a:rPr lang="en-US" smtClean="0"/>
              <a:pPr/>
              <a:t>‹#›</a:t>
            </a:fld>
            <a:endParaRPr lang="en-US"/>
          </a:p>
        </p:txBody>
      </p:sp>
    </p:spTree>
    <p:extLst>
      <p:ext uri="{BB962C8B-B14F-4D97-AF65-F5344CB8AC3E}">
        <p14:creationId xmlns:p14="http://schemas.microsoft.com/office/powerpoint/2010/main" val="107166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EA7F-F640-4A2F-9E29-81289797D4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DA4D8B-8713-4BD1-92A5-5CD066FCB7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878AE6-DC81-443A-B165-89E961C1EE0A}"/>
              </a:ext>
            </a:extLst>
          </p:cNvPr>
          <p:cNvSpPr>
            <a:spLocks noGrp="1"/>
          </p:cNvSpPr>
          <p:nvPr>
            <p:ph type="dt" sz="half" idx="10"/>
          </p:nvPr>
        </p:nvSpPr>
        <p:spPr/>
        <p:txBody>
          <a:bodyPr/>
          <a:lstStyle/>
          <a:p>
            <a:fld id="{A5E8AA7B-71E1-44FD-BD62-E4127A7BCCF7}" type="datetimeFigureOut">
              <a:rPr lang="en-IN" smtClean="0"/>
              <a:t>09/06/23</a:t>
            </a:fld>
            <a:endParaRPr lang="en-IN"/>
          </a:p>
        </p:txBody>
      </p:sp>
      <p:sp>
        <p:nvSpPr>
          <p:cNvPr id="5" name="Footer Placeholder 4">
            <a:extLst>
              <a:ext uri="{FF2B5EF4-FFF2-40B4-BE49-F238E27FC236}">
                <a16:creationId xmlns:a16="http://schemas.microsoft.com/office/drawing/2014/main" id="{0FDAB054-3E71-4F9E-82FD-CE0E517752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358DF5-B9FC-463F-9FA9-E5863873DED4}"/>
              </a:ext>
            </a:extLst>
          </p:cNvPr>
          <p:cNvSpPr>
            <a:spLocks noGrp="1"/>
          </p:cNvSpPr>
          <p:nvPr>
            <p:ph type="sldNum" sz="quarter" idx="12"/>
          </p:nvPr>
        </p:nvSpPr>
        <p:spPr/>
        <p:txBody>
          <a:bodyPr/>
          <a:lstStyle/>
          <a:p>
            <a:fld id="{E6F583E3-2CE6-4CCB-945B-D59E6D4F9836}" type="slidenum">
              <a:rPr lang="en-IN" smtClean="0"/>
              <a:t>‹#›</a:t>
            </a:fld>
            <a:endParaRPr lang="en-IN"/>
          </a:p>
        </p:txBody>
      </p:sp>
    </p:spTree>
    <p:extLst>
      <p:ext uri="{BB962C8B-B14F-4D97-AF65-F5344CB8AC3E}">
        <p14:creationId xmlns:p14="http://schemas.microsoft.com/office/powerpoint/2010/main" val="3361780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360EB9-5FBF-4E1A-9216-A25F9898D720}" type="datetimeFigureOut">
              <a:rPr lang="en-US" smtClean="0"/>
              <a:pPr/>
              <a:t>6/9/23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1AFFF-E2F4-402D-873F-F9B1B7CF2EDD}" type="slidenum">
              <a:rPr lang="en-US" smtClean="0"/>
              <a:pPr/>
              <a:t>‹#›</a:t>
            </a:fld>
            <a:endParaRPr lang="en-US"/>
          </a:p>
        </p:txBody>
      </p:sp>
    </p:spTree>
    <p:extLst>
      <p:ext uri="{BB962C8B-B14F-4D97-AF65-F5344CB8AC3E}">
        <p14:creationId xmlns:p14="http://schemas.microsoft.com/office/powerpoint/2010/main" val="22495871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360EB9-5FBF-4E1A-9216-A25F9898D720}" type="datetimeFigureOut">
              <a:rPr lang="en-US" smtClean="0"/>
              <a:pPr/>
              <a:t>6/9/23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1AFFF-E2F4-402D-873F-F9B1B7CF2EDD}" type="slidenum">
              <a:rPr lang="en-US" smtClean="0"/>
              <a:pPr/>
              <a:t>‹#›</a:t>
            </a:fld>
            <a:endParaRPr lang="en-US"/>
          </a:p>
        </p:txBody>
      </p:sp>
    </p:spTree>
    <p:extLst>
      <p:ext uri="{BB962C8B-B14F-4D97-AF65-F5344CB8AC3E}">
        <p14:creationId xmlns:p14="http://schemas.microsoft.com/office/powerpoint/2010/main" val="32561773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360EB9-5FBF-4E1A-9216-A25F9898D720}" type="datetimeFigureOut">
              <a:rPr lang="en-US" smtClean="0"/>
              <a:pPr/>
              <a:t>6/9/23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61AFFF-E2F4-402D-873F-F9B1B7CF2EDD}" type="slidenum">
              <a:rPr lang="en-US" smtClean="0"/>
              <a:pPr/>
              <a:t>‹#›</a:t>
            </a:fld>
            <a:endParaRPr lang="en-US"/>
          </a:p>
        </p:txBody>
      </p:sp>
    </p:spTree>
    <p:extLst>
      <p:ext uri="{BB962C8B-B14F-4D97-AF65-F5344CB8AC3E}">
        <p14:creationId xmlns:p14="http://schemas.microsoft.com/office/powerpoint/2010/main" val="38491317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360EB9-5FBF-4E1A-9216-A25F9898D720}" type="datetimeFigureOut">
              <a:rPr lang="en-US" smtClean="0"/>
              <a:pPr/>
              <a:t>6/9/23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1AFFF-E2F4-402D-873F-F9B1B7CF2EDD}" type="slidenum">
              <a:rPr lang="en-US" smtClean="0"/>
              <a:pPr/>
              <a:t>‹#›</a:t>
            </a:fld>
            <a:endParaRPr lang="en-US"/>
          </a:p>
        </p:txBody>
      </p:sp>
    </p:spTree>
    <p:extLst>
      <p:ext uri="{BB962C8B-B14F-4D97-AF65-F5344CB8AC3E}">
        <p14:creationId xmlns:p14="http://schemas.microsoft.com/office/powerpoint/2010/main" val="34553973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360EB9-5FBF-4E1A-9216-A25F9898D720}" type="datetimeFigureOut">
              <a:rPr lang="en-US" smtClean="0"/>
              <a:pPr/>
              <a:t>6/9/23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1AFFF-E2F4-402D-873F-F9B1B7CF2EDD}" type="slidenum">
              <a:rPr lang="en-US" smtClean="0"/>
              <a:pPr/>
              <a:t>‹#›</a:t>
            </a:fld>
            <a:endParaRPr lang="en-US"/>
          </a:p>
        </p:txBody>
      </p:sp>
    </p:spTree>
    <p:extLst>
      <p:ext uri="{BB962C8B-B14F-4D97-AF65-F5344CB8AC3E}">
        <p14:creationId xmlns:p14="http://schemas.microsoft.com/office/powerpoint/2010/main" val="1552503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360EB9-5FBF-4E1A-9216-A25F9898D720}" type="datetimeFigureOut">
              <a:rPr lang="en-US" smtClean="0"/>
              <a:pPr/>
              <a:t>6/9/23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pPr/>
              <a:t>‹#›</a:t>
            </a:fld>
            <a:endParaRPr lang="en-US"/>
          </a:p>
        </p:txBody>
      </p:sp>
    </p:spTree>
    <p:extLst>
      <p:ext uri="{BB962C8B-B14F-4D97-AF65-F5344CB8AC3E}">
        <p14:creationId xmlns:p14="http://schemas.microsoft.com/office/powerpoint/2010/main" val="30352791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360EB9-5FBF-4E1A-9216-A25F9898D720}" type="datetimeFigureOut">
              <a:rPr lang="en-US" smtClean="0"/>
              <a:pPr/>
              <a:t>6/9/23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pPr/>
              <a:t>‹#›</a:t>
            </a:fld>
            <a:endParaRPr lang="en-US"/>
          </a:p>
        </p:txBody>
      </p:sp>
    </p:spTree>
    <p:extLst>
      <p:ext uri="{BB962C8B-B14F-4D97-AF65-F5344CB8AC3E}">
        <p14:creationId xmlns:p14="http://schemas.microsoft.com/office/powerpoint/2010/main" val="192182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E8F17-6344-4CEE-A8B3-E10EA3236D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E972C7-D008-4A13-9CFC-44EDE58C0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6B5DA8-1AD4-41E4-97D2-76F0076283FC}"/>
              </a:ext>
            </a:extLst>
          </p:cNvPr>
          <p:cNvSpPr>
            <a:spLocks noGrp="1"/>
          </p:cNvSpPr>
          <p:nvPr>
            <p:ph type="dt" sz="half" idx="10"/>
          </p:nvPr>
        </p:nvSpPr>
        <p:spPr/>
        <p:txBody>
          <a:bodyPr/>
          <a:lstStyle/>
          <a:p>
            <a:fld id="{A5E8AA7B-71E1-44FD-BD62-E4127A7BCCF7}" type="datetimeFigureOut">
              <a:rPr lang="en-IN" smtClean="0"/>
              <a:t>09/06/23</a:t>
            </a:fld>
            <a:endParaRPr lang="en-IN"/>
          </a:p>
        </p:txBody>
      </p:sp>
      <p:sp>
        <p:nvSpPr>
          <p:cNvPr id="5" name="Footer Placeholder 4">
            <a:extLst>
              <a:ext uri="{FF2B5EF4-FFF2-40B4-BE49-F238E27FC236}">
                <a16:creationId xmlns:a16="http://schemas.microsoft.com/office/drawing/2014/main" id="{07E37189-FAC5-4C12-AADC-70C22C255B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73432D-DA40-44B1-92CD-1EDD63709D8F}"/>
              </a:ext>
            </a:extLst>
          </p:cNvPr>
          <p:cNvSpPr>
            <a:spLocks noGrp="1"/>
          </p:cNvSpPr>
          <p:nvPr>
            <p:ph type="sldNum" sz="quarter" idx="12"/>
          </p:nvPr>
        </p:nvSpPr>
        <p:spPr/>
        <p:txBody>
          <a:bodyPr/>
          <a:lstStyle/>
          <a:p>
            <a:fld id="{E6F583E3-2CE6-4CCB-945B-D59E6D4F9836}" type="slidenum">
              <a:rPr lang="en-IN" smtClean="0"/>
              <a:t>‹#›</a:t>
            </a:fld>
            <a:endParaRPr lang="en-IN"/>
          </a:p>
        </p:txBody>
      </p:sp>
    </p:spTree>
    <p:extLst>
      <p:ext uri="{BB962C8B-B14F-4D97-AF65-F5344CB8AC3E}">
        <p14:creationId xmlns:p14="http://schemas.microsoft.com/office/powerpoint/2010/main" val="176529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A6233-2FB6-46B0-B509-932B8D94D3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043CE9-0F6C-490B-91D3-30A5071FD8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53B9E40-1F04-441A-8D9F-D370F0C61A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AD4FA6-CFA3-496C-936C-8F79A1940E99}"/>
              </a:ext>
            </a:extLst>
          </p:cNvPr>
          <p:cNvSpPr>
            <a:spLocks noGrp="1"/>
          </p:cNvSpPr>
          <p:nvPr>
            <p:ph type="dt" sz="half" idx="10"/>
          </p:nvPr>
        </p:nvSpPr>
        <p:spPr/>
        <p:txBody>
          <a:bodyPr/>
          <a:lstStyle/>
          <a:p>
            <a:fld id="{A5E8AA7B-71E1-44FD-BD62-E4127A7BCCF7}" type="datetimeFigureOut">
              <a:rPr lang="en-IN" smtClean="0"/>
              <a:t>09/06/23</a:t>
            </a:fld>
            <a:endParaRPr lang="en-IN"/>
          </a:p>
        </p:txBody>
      </p:sp>
      <p:sp>
        <p:nvSpPr>
          <p:cNvPr id="6" name="Footer Placeholder 5">
            <a:extLst>
              <a:ext uri="{FF2B5EF4-FFF2-40B4-BE49-F238E27FC236}">
                <a16:creationId xmlns:a16="http://schemas.microsoft.com/office/drawing/2014/main" id="{3213B47B-ABB5-4F11-8942-2367DA15D2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B3A4BF-5561-4290-91C9-B7E30A8A5A54}"/>
              </a:ext>
            </a:extLst>
          </p:cNvPr>
          <p:cNvSpPr>
            <a:spLocks noGrp="1"/>
          </p:cNvSpPr>
          <p:nvPr>
            <p:ph type="sldNum" sz="quarter" idx="12"/>
          </p:nvPr>
        </p:nvSpPr>
        <p:spPr/>
        <p:txBody>
          <a:bodyPr/>
          <a:lstStyle/>
          <a:p>
            <a:fld id="{E6F583E3-2CE6-4CCB-945B-D59E6D4F9836}" type="slidenum">
              <a:rPr lang="en-IN" smtClean="0"/>
              <a:t>‹#›</a:t>
            </a:fld>
            <a:endParaRPr lang="en-IN"/>
          </a:p>
        </p:txBody>
      </p:sp>
    </p:spTree>
    <p:extLst>
      <p:ext uri="{BB962C8B-B14F-4D97-AF65-F5344CB8AC3E}">
        <p14:creationId xmlns:p14="http://schemas.microsoft.com/office/powerpoint/2010/main" val="238369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CA269-7BA6-49CE-B2C9-1AA50427E7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CFB449-7AD6-4FF6-9F25-F1FEBA88CE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938EA3-CDB1-43B2-B9C5-936826A89C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C8FFF9-E970-4C5C-9E35-DFD421140B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CB51D7-388C-4B46-B5AC-34032B3C14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A1585C-E8E9-4C68-9662-3F0B074BEB15}"/>
              </a:ext>
            </a:extLst>
          </p:cNvPr>
          <p:cNvSpPr>
            <a:spLocks noGrp="1"/>
          </p:cNvSpPr>
          <p:nvPr>
            <p:ph type="dt" sz="half" idx="10"/>
          </p:nvPr>
        </p:nvSpPr>
        <p:spPr/>
        <p:txBody>
          <a:bodyPr/>
          <a:lstStyle/>
          <a:p>
            <a:fld id="{A5E8AA7B-71E1-44FD-BD62-E4127A7BCCF7}" type="datetimeFigureOut">
              <a:rPr lang="en-IN" smtClean="0"/>
              <a:t>09/06/23</a:t>
            </a:fld>
            <a:endParaRPr lang="en-IN"/>
          </a:p>
        </p:txBody>
      </p:sp>
      <p:sp>
        <p:nvSpPr>
          <p:cNvPr id="8" name="Footer Placeholder 7">
            <a:extLst>
              <a:ext uri="{FF2B5EF4-FFF2-40B4-BE49-F238E27FC236}">
                <a16:creationId xmlns:a16="http://schemas.microsoft.com/office/drawing/2014/main" id="{55A20026-CA59-4F7F-A95A-795F203105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4CFE61-7B06-495E-9B86-A2B1373C75FC}"/>
              </a:ext>
            </a:extLst>
          </p:cNvPr>
          <p:cNvSpPr>
            <a:spLocks noGrp="1"/>
          </p:cNvSpPr>
          <p:nvPr>
            <p:ph type="sldNum" sz="quarter" idx="12"/>
          </p:nvPr>
        </p:nvSpPr>
        <p:spPr/>
        <p:txBody>
          <a:bodyPr/>
          <a:lstStyle/>
          <a:p>
            <a:fld id="{E6F583E3-2CE6-4CCB-945B-D59E6D4F9836}" type="slidenum">
              <a:rPr lang="en-IN" smtClean="0"/>
              <a:t>‹#›</a:t>
            </a:fld>
            <a:endParaRPr lang="en-IN"/>
          </a:p>
        </p:txBody>
      </p:sp>
    </p:spTree>
    <p:extLst>
      <p:ext uri="{BB962C8B-B14F-4D97-AF65-F5344CB8AC3E}">
        <p14:creationId xmlns:p14="http://schemas.microsoft.com/office/powerpoint/2010/main" val="2426851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2ADA8-F749-4DA9-B7AB-8D701BF71B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A2C030-BB5B-43EB-A89A-DF65F7E78E75}"/>
              </a:ext>
            </a:extLst>
          </p:cNvPr>
          <p:cNvSpPr>
            <a:spLocks noGrp="1"/>
          </p:cNvSpPr>
          <p:nvPr>
            <p:ph type="dt" sz="half" idx="10"/>
          </p:nvPr>
        </p:nvSpPr>
        <p:spPr/>
        <p:txBody>
          <a:bodyPr/>
          <a:lstStyle/>
          <a:p>
            <a:fld id="{A5E8AA7B-71E1-44FD-BD62-E4127A7BCCF7}" type="datetimeFigureOut">
              <a:rPr lang="en-IN" smtClean="0"/>
              <a:t>09/06/23</a:t>
            </a:fld>
            <a:endParaRPr lang="en-IN"/>
          </a:p>
        </p:txBody>
      </p:sp>
      <p:sp>
        <p:nvSpPr>
          <p:cNvPr id="4" name="Footer Placeholder 3">
            <a:extLst>
              <a:ext uri="{FF2B5EF4-FFF2-40B4-BE49-F238E27FC236}">
                <a16:creationId xmlns:a16="http://schemas.microsoft.com/office/drawing/2014/main" id="{CA135AC3-1856-4896-B994-33FEF787E3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B57A5D-1E96-4A75-8A0E-FF0058CFDD05}"/>
              </a:ext>
            </a:extLst>
          </p:cNvPr>
          <p:cNvSpPr>
            <a:spLocks noGrp="1"/>
          </p:cNvSpPr>
          <p:nvPr>
            <p:ph type="sldNum" sz="quarter" idx="12"/>
          </p:nvPr>
        </p:nvSpPr>
        <p:spPr/>
        <p:txBody>
          <a:bodyPr/>
          <a:lstStyle/>
          <a:p>
            <a:fld id="{E6F583E3-2CE6-4CCB-945B-D59E6D4F9836}" type="slidenum">
              <a:rPr lang="en-IN" smtClean="0"/>
              <a:t>‹#›</a:t>
            </a:fld>
            <a:endParaRPr lang="en-IN"/>
          </a:p>
        </p:txBody>
      </p:sp>
    </p:spTree>
    <p:extLst>
      <p:ext uri="{BB962C8B-B14F-4D97-AF65-F5344CB8AC3E}">
        <p14:creationId xmlns:p14="http://schemas.microsoft.com/office/powerpoint/2010/main" val="599282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67774D-5604-4AA4-BC81-3BDCF73BA5CD}"/>
              </a:ext>
            </a:extLst>
          </p:cNvPr>
          <p:cNvSpPr>
            <a:spLocks noGrp="1"/>
          </p:cNvSpPr>
          <p:nvPr>
            <p:ph type="dt" sz="half" idx="10"/>
          </p:nvPr>
        </p:nvSpPr>
        <p:spPr/>
        <p:txBody>
          <a:bodyPr/>
          <a:lstStyle/>
          <a:p>
            <a:fld id="{A5E8AA7B-71E1-44FD-BD62-E4127A7BCCF7}" type="datetimeFigureOut">
              <a:rPr lang="en-IN" smtClean="0"/>
              <a:t>09/06/23</a:t>
            </a:fld>
            <a:endParaRPr lang="en-IN"/>
          </a:p>
        </p:txBody>
      </p:sp>
      <p:sp>
        <p:nvSpPr>
          <p:cNvPr id="3" name="Footer Placeholder 2">
            <a:extLst>
              <a:ext uri="{FF2B5EF4-FFF2-40B4-BE49-F238E27FC236}">
                <a16:creationId xmlns:a16="http://schemas.microsoft.com/office/drawing/2014/main" id="{9C9A8450-77C2-4F10-B546-806BE3A23A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D6EDBC-8E7C-4231-BC77-9C5D1CBB9C21}"/>
              </a:ext>
            </a:extLst>
          </p:cNvPr>
          <p:cNvSpPr>
            <a:spLocks noGrp="1"/>
          </p:cNvSpPr>
          <p:nvPr>
            <p:ph type="sldNum" sz="quarter" idx="12"/>
          </p:nvPr>
        </p:nvSpPr>
        <p:spPr/>
        <p:txBody>
          <a:bodyPr/>
          <a:lstStyle/>
          <a:p>
            <a:fld id="{E6F583E3-2CE6-4CCB-945B-D59E6D4F9836}" type="slidenum">
              <a:rPr lang="en-IN" smtClean="0"/>
              <a:t>‹#›</a:t>
            </a:fld>
            <a:endParaRPr lang="en-IN"/>
          </a:p>
        </p:txBody>
      </p:sp>
    </p:spTree>
    <p:extLst>
      <p:ext uri="{BB962C8B-B14F-4D97-AF65-F5344CB8AC3E}">
        <p14:creationId xmlns:p14="http://schemas.microsoft.com/office/powerpoint/2010/main" val="3346544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9FC0D-9399-4ABA-B357-D430BB70C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69B5AA-1898-4599-B07F-841F6C6FF4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638753-4489-4416-856C-DC8A56D76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FD1E75-E647-4B58-A75F-EFB3CFBA947C}"/>
              </a:ext>
            </a:extLst>
          </p:cNvPr>
          <p:cNvSpPr>
            <a:spLocks noGrp="1"/>
          </p:cNvSpPr>
          <p:nvPr>
            <p:ph type="dt" sz="half" idx="10"/>
          </p:nvPr>
        </p:nvSpPr>
        <p:spPr/>
        <p:txBody>
          <a:bodyPr/>
          <a:lstStyle/>
          <a:p>
            <a:fld id="{A5E8AA7B-71E1-44FD-BD62-E4127A7BCCF7}" type="datetimeFigureOut">
              <a:rPr lang="en-IN" smtClean="0"/>
              <a:t>09/06/23</a:t>
            </a:fld>
            <a:endParaRPr lang="en-IN"/>
          </a:p>
        </p:txBody>
      </p:sp>
      <p:sp>
        <p:nvSpPr>
          <p:cNvPr id="6" name="Footer Placeholder 5">
            <a:extLst>
              <a:ext uri="{FF2B5EF4-FFF2-40B4-BE49-F238E27FC236}">
                <a16:creationId xmlns:a16="http://schemas.microsoft.com/office/drawing/2014/main" id="{D714CDEA-7852-448C-8985-97B1B7E4D8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12AEFD-E3C8-4093-82B4-381E9A7505E7}"/>
              </a:ext>
            </a:extLst>
          </p:cNvPr>
          <p:cNvSpPr>
            <a:spLocks noGrp="1"/>
          </p:cNvSpPr>
          <p:nvPr>
            <p:ph type="sldNum" sz="quarter" idx="12"/>
          </p:nvPr>
        </p:nvSpPr>
        <p:spPr/>
        <p:txBody>
          <a:bodyPr/>
          <a:lstStyle/>
          <a:p>
            <a:fld id="{E6F583E3-2CE6-4CCB-945B-D59E6D4F9836}" type="slidenum">
              <a:rPr lang="en-IN" smtClean="0"/>
              <a:t>‹#›</a:t>
            </a:fld>
            <a:endParaRPr lang="en-IN"/>
          </a:p>
        </p:txBody>
      </p:sp>
    </p:spTree>
    <p:extLst>
      <p:ext uri="{BB962C8B-B14F-4D97-AF65-F5344CB8AC3E}">
        <p14:creationId xmlns:p14="http://schemas.microsoft.com/office/powerpoint/2010/main" val="633722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EA51-8099-4D21-A629-00063F93C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B974B6-66E1-4BAF-90C3-C25F43DA01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E4E3BD-A962-4354-8A0F-DB2357773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11F13F-1EF4-4EB4-9353-D53A0CAEFCE5}"/>
              </a:ext>
            </a:extLst>
          </p:cNvPr>
          <p:cNvSpPr>
            <a:spLocks noGrp="1"/>
          </p:cNvSpPr>
          <p:nvPr>
            <p:ph type="dt" sz="half" idx="10"/>
          </p:nvPr>
        </p:nvSpPr>
        <p:spPr/>
        <p:txBody>
          <a:bodyPr/>
          <a:lstStyle/>
          <a:p>
            <a:fld id="{A5E8AA7B-71E1-44FD-BD62-E4127A7BCCF7}" type="datetimeFigureOut">
              <a:rPr lang="en-IN" smtClean="0"/>
              <a:t>09/06/23</a:t>
            </a:fld>
            <a:endParaRPr lang="en-IN"/>
          </a:p>
        </p:txBody>
      </p:sp>
      <p:sp>
        <p:nvSpPr>
          <p:cNvPr id="6" name="Footer Placeholder 5">
            <a:extLst>
              <a:ext uri="{FF2B5EF4-FFF2-40B4-BE49-F238E27FC236}">
                <a16:creationId xmlns:a16="http://schemas.microsoft.com/office/drawing/2014/main" id="{9F43CB05-D60D-4F2D-AB7B-852233B8F6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F6DEE6-354B-4DC7-8947-511F8C6EB87C}"/>
              </a:ext>
            </a:extLst>
          </p:cNvPr>
          <p:cNvSpPr>
            <a:spLocks noGrp="1"/>
          </p:cNvSpPr>
          <p:nvPr>
            <p:ph type="sldNum" sz="quarter" idx="12"/>
          </p:nvPr>
        </p:nvSpPr>
        <p:spPr/>
        <p:txBody>
          <a:bodyPr/>
          <a:lstStyle/>
          <a:p>
            <a:fld id="{E6F583E3-2CE6-4CCB-945B-D59E6D4F9836}" type="slidenum">
              <a:rPr lang="en-IN" smtClean="0"/>
              <a:t>‹#›</a:t>
            </a:fld>
            <a:endParaRPr lang="en-IN"/>
          </a:p>
        </p:txBody>
      </p:sp>
    </p:spTree>
    <p:extLst>
      <p:ext uri="{BB962C8B-B14F-4D97-AF65-F5344CB8AC3E}">
        <p14:creationId xmlns:p14="http://schemas.microsoft.com/office/powerpoint/2010/main" val="2672760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A74C0E-D00A-4C71-9520-30E18D0FA7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C401D0-7BF1-41CF-8B3B-8F21BC8452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9A794A-6FAC-4EB9-A93A-42089D35E0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E8AA7B-71E1-44FD-BD62-E4127A7BCCF7}" type="datetimeFigureOut">
              <a:rPr lang="en-IN" smtClean="0"/>
              <a:t>09/06/23</a:t>
            </a:fld>
            <a:endParaRPr lang="en-IN"/>
          </a:p>
        </p:txBody>
      </p:sp>
      <p:sp>
        <p:nvSpPr>
          <p:cNvPr id="5" name="Footer Placeholder 4">
            <a:extLst>
              <a:ext uri="{FF2B5EF4-FFF2-40B4-BE49-F238E27FC236}">
                <a16:creationId xmlns:a16="http://schemas.microsoft.com/office/drawing/2014/main" id="{C96FE534-BD54-4ED3-9FB3-544720E18A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1D4083-47E5-4527-A676-E580F92776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583E3-2CE6-4CCB-945B-D59E6D4F9836}" type="slidenum">
              <a:rPr lang="en-IN" smtClean="0"/>
              <a:t>‹#›</a:t>
            </a:fld>
            <a:endParaRPr lang="en-IN"/>
          </a:p>
        </p:txBody>
      </p:sp>
    </p:spTree>
    <p:extLst>
      <p:ext uri="{BB962C8B-B14F-4D97-AF65-F5344CB8AC3E}">
        <p14:creationId xmlns:p14="http://schemas.microsoft.com/office/powerpoint/2010/main" val="1793949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60EB9-5FBF-4E1A-9216-A25F9898D720}" type="datetimeFigureOut">
              <a:rPr lang="en-US" smtClean="0"/>
              <a:pPr/>
              <a:t>6/9/23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1AFFF-E2F4-402D-873F-F9B1B7CF2EDD}" type="slidenum">
              <a:rPr lang="en-US" smtClean="0"/>
              <a:pPr/>
              <a:t>‹#›</a:t>
            </a:fld>
            <a:endParaRPr lang="en-US"/>
          </a:p>
        </p:txBody>
      </p:sp>
    </p:spTree>
    <p:extLst>
      <p:ext uri="{BB962C8B-B14F-4D97-AF65-F5344CB8AC3E}">
        <p14:creationId xmlns:p14="http://schemas.microsoft.com/office/powerpoint/2010/main" val="23730987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2947284" y="4624823"/>
            <a:ext cx="8299836" cy="854765"/>
          </a:xfrm>
        </p:spPr>
        <p:txBody>
          <a:bodyPr/>
          <a:lstStyle/>
          <a:p>
            <a:pPr algn="l"/>
            <a:r>
              <a:rPr lang="en-IN" sz="3200" dirty="0"/>
              <a:t>NLP-Introduction &amp; Word Embeddings</a:t>
            </a:r>
            <a:endParaRPr lang="en-US" sz="3200" dirty="0"/>
          </a:p>
        </p:txBody>
      </p:sp>
      <p:sp>
        <p:nvSpPr>
          <p:cNvPr id="4" name="Title 3"/>
          <p:cNvSpPr>
            <a:spLocks noGrp="1"/>
          </p:cNvSpPr>
          <p:nvPr>
            <p:ph type="title"/>
          </p:nvPr>
        </p:nvSpPr>
        <p:spPr>
          <a:xfrm>
            <a:off x="3084002" y="3716866"/>
            <a:ext cx="8026400" cy="1524000"/>
          </a:xfrm>
        </p:spPr>
        <p:txBody>
          <a:bodyPr/>
          <a:lstStyle/>
          <a:p>
            <a:r>
              <a:rPr lang="en-US" dirty="0"/>
              <a:t>Webinar 1</a:t>
            </a:r>
          </a:p>
        </p:txBody>
      </p:sp>
      <p:sp>
        <p:nvSpPr>
          <p:cNvPr id="6" name="TextBox 5"/>
          <p:cNvSpPr txBox="1"/>
          <p:nvPr/>
        </p:nvSpPr>
        <p:spPr>
          <a:xfrm>
            <a:off x="7486469" y="5334000"/>
            <a:ext cx="3892731" cy="646331"/>
          </a:xfrm>
          <a:prstGeom prst="rect">
            <a:avLst/>
          </a:prstGeom>
          <a:noFill/>
        </p:spPr>
        <p:txBody>
          <a:bodyPr wrap="square" rtlCol="0">
            <a:spAutoFit/>
          </a:bodyPr>
          <a:lstStyle/>
          <a:p>
            <a:r>
              <a:rPr lang="en-US" dirty="0">
                <a:solidFill>
                  <a:schemeClr val="bg1"/>
                </a:solidFill>
              </a:rPr>
              <a:t>Presented by : B </a:t>
            </a:r>
            <a:r>
              <a:rPr lang="en-US" dirty="0" err="1">
                <a:solidFill>
                  <a:schemeClr val="bg1"/>
                </a:solidFill>
              </a:rPr>
              <a:t>Radhika</a:t>
            </a:r>
            <a:endParaRPr lang="en-US" dirty="0">
              <a:solidFill>
                <a:schemeClr val="bg1"/>
              </a:solidFill>
            </a:endParaRPr>
          </a:p>
          <a:p>
            <a:r>
              <a:rPr lang="en-US" dirty="0">
                <a:solidFill>
                  <a:schemeClr val="bg1"/>
                </a:solidFill>
              </a:rPr>
              <a:t>Email: </a:t>
            </a:r>
            <a:r>
              <a:rPr lang="en-US" dirty="0" err="1">
                <a:solidFill>
                  <a:schemeClr val="bg1"/>
                </a:solidFill>
              </a:rPr>
              <a:t>b.radhika@wilp.bits-pilani.ac.in</a:t>
            </a:r>
            <a:endParaRPr lang="en-US" dirty="0">
              <a:solidFill>
                <a:schemeClr val="bg1"/>
              </a:solidFill>
            </a:endParaRPr>
          </a:p>
        </p:txBody>
      </p:sp>
    </p:spTree>
    <p:extLst>
      <p:ext uri="{BB962C8B-B14F-4D97-AF65-F5344CB8AC3E}">
        <p14:creationId xmlns:p14="http://schemas.microsoft.com/office/powerpoint/2010/main" val="323816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086E-0511-43AB-8ACF-5BDBD0B7A855}"/>
              </a:ext>
            </a:extLst>
          </p:cNvPr>
          <p:cNvSpPr>
            <a:spLocks noGrp="1"/>
          </p:cNvSpPr>
          <p:nvPr>
            <p:ph type="title"/>
          </p:nvPr>
        </p:nvSpPr>
        <p:spPr/>
        <p:txBody>
          <a:bodyPr/>
          <a:lstStyle/>
          <a:p>
            <a:r>
              <a:rPr lang="en-US" b="1" dirty="0"/>
              <a:t>Pre-processing text data</a:t>
            </a:r>
            <a:br>
              <a:rPr lang="en-US" b="1" dirty="0"/>
            </a:br>
            <a:endParaRPr lang="en-IN" dirty="0"/>
          </a:p>
        </p:txBody>
      </p:sp>
      <p:sp>
        <p:nvSpPr>
          <p:cNvPr id="3" name="Content Placeholder 2">
            <a:extLst>
              <a:ext uri="{FF2B5EF4-FFF2-40B4-BE49-F238E27FC236}">
                <a16:creationId xmlns:a16="http://schemas.microsoft.com/office/drawing/2014/main" id="{7EFC8438-2335-4144-9CFD-2A41C99B9667}"/>
              </a:ext>
            </a:extLst>
          </p:cNvPr>
          <p:cNvSpPr>
            <a:spLocks noGrp="1"/>
          </p:cNvSpPr>
          <p:nvPr>
            <p:ph idx="1"/>
          </p:nvPr>
        </p:nvSpPr>
        <p:spPr/>
        <p:txBody>
          <a:bodyPr/>
          <a:lstStyle/>
          <a:p>
            <a:pPr marL="0" indent="0">
              <a:buNone/>
            </a:pPr>
            <a:r>
              <a:rPr lang="en-US" dirty="0"/>
              <a:t>Cleaning (or pre-processing) the data typically consists of a number of steps:</a:t>
            </a:r>
          </a:p>
          <a:p>
            <a:r>
              <a:rPr lang="en-US" b="1" dirty="0"/>
              <a:t>Remove punctuation</a:t>
            </a:r>
            <a:endParaRPr lang="en-US" dirty="0"/>
          </a:p>
          <a:p>
            <a:r>
              <a:rPr lang="en-US" b="1" dirty="0"/>
              <a:t>Tokenization</a:t>
            </a:r>
            <a:endParaRPr lang="en-US" dirty="0"/>
          </a:p>
          <a:p>
            <a:r>
              <a:rPr lang="en-US" b="1" dirty="0"/>
              <a:t>Remove </a:t>
            </a:r>
            <a:r>
              <a:rPr lang="en-US" b="1" dirty="0" err="1"/>
              <a:t>stopwords</a:t>
            </a:r>
            <a:endParaRPr lang="en-US" dirty="0"/>
          </a:p>
          <a:p>
            <a:r>
              <a:rPr lang="en-US" dirty="0"/>
              <a:t>Lemmatize/Stem</a:t>
            </a:r>
          </a:p>
          <a:p>
            <a:endParaRPr lang="en-IN" dirty="0"/>
          </a:p>
        </p:txBody>
      </p:sp>
    </p:spTree>
    <p:extLst>
      <p:ext uri="{BB962C8B-B14F-4D97-AF65-F5344CB8AC3E}">
        <p14:creationId xmlns:p14="http://schemas.microsoft.com/office/powerpoint/2010/main" val="4249928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0A2F-0D4B-428B-9AE6-6749D498A929}"/>
              </a:ext>
            </a:extLst>
          </p:cNvPr>
          <p:cNvSpPr>
            <a:spLocks noGrp="1"/>
          </p:cNvSpPr>
          <p:nvPr>
            <p:ph type="title"/>
          </p:nvPr>
        </p:nvSpPr>
        <p:spPr/>
        <p:txBody>
          <a:bodyPr/>
          <a:lstStyle/>
          <a:p>
            <a:r>
              <a:rPr lang="en-IN" dirty="0"/>
              <a:t>NLP</a:t>
            </a:r>
          </a:p>
        </p:txBody>
      </p:sp>
      <p:sp>
        <p:nvSpPr>
          <p:cNvPr id="3" name="Content Placeholder 2">
            <a:extLst>
              <a:ext uri="{FF2B5EF4-FFF2-40B4-BE49-F238E27FC236}">
                <a16:creationId xmlns:a16="http://schemas.microsoft.com/office/drawing/2014/main" id="{DE9D529C-E7A3-4F91-921C-78736DE4F4D0}"/>
              </a:ext>
            </a:extLst>
          </p:cNvPr>
          <p:cNvSpPr>
            <a:spLocks noGrp="1"/>
          </p:cNvSpPr>
          <p:nvPr>
            <p:ph idx="1"/>
          </p:nvPr>
        </p:nvSpPr>
        <p:spPr/>
        <p:txBody>
          <a:bodyPr>
            <a:normAutofit lnSpcReduction="10000"/>
          </a:bodyPr>
          <a:lstStyle/>
          <a:p>
            <a:r>
              <a:rPr lang="en-IN" sz="2400" dirty="0"/>
              <a:t>Loading the data</a:t>
            </a:r>
          </a:p>
          <a:p>
            <a:r>
              <a:rPr lang="en-IN" sz="2400" dirty="0"/>
              <a:t>Understand the data</a:t>
            </a:r>
          </a:p>
          <a:p>
            <a:r>
              <a:rPr lang="en-IN" sz="2400" dirty="0"/>
              <a:t>Data Pre-processing</a:t>
            </a:r>
          </a:p>
          <a:p>
            <a:pPr>
              <a:buFont typeface="Wingdings" panose="05000000000000000000" pitchFamily="2" charset="2"/>
              <a:buChar char="Ø"/>
            </a:pPr>
            <a:r>
              <a:rPr lang="en-IN" sz="1800" dirty="0"/>
              <a:t>Remove Punctuations</a:t>
            </a:r>
          </a:p>
          <a:p>
            <a:pPr>
              <a:buFont typeface="Wingdings" panose="05000000000000000000" pitchFamily="2" charset="2"/>
              <a:buChar char="Ø"/>
            </a:pPr>
            <a:r>
              <a:rPr lang="en-IN" sz="1800" dirty="0"/>
              <a:t>Remove </a:t>
            </a:r>
            <a:r>
              <a:rPr lang="en-IN" sz="1800" dirty="0" err="1"/>
              <a:t>Stopwords</a:t>
            </a:r>
            <a:endParaRPr lang="en-IN" sz="1800" dirty="0"/>
          </a:p>
          <a:p>
            <a:pPr>
              <a:buFont typeface="Wingdings" panose="05000000000000000000" pitchFamily="2" charset="2"/>
              <a:buChar char="Ø"/>
            </a:pPr>
            <a:r>
              <a:rPr lang="en-IN" sz="1800" dirty="0"/>
              <a:t>Stemming/Lemmatization</a:t>
            </a:r>
          </a:p>
          <a:p>
            <a:r>
              <a:rPr lang="en-IN" sz="2400" dirty="0"/>
              <a:t>Vectorizing Raw Data</a:t>
            </a:r>
          </a:p>
          <a:p>
            <a:pPr>
              <a:buFont typeface="Wingdings" panose="05000000000000000000" pitchFamily="2" charset="2"/>
              <a:buChar char="Ø"/>
            </a:pPr>
            <a:r>
              <a:rPr lang="en-IN" sz="1800" dirty="0" err="1"/>
              <a:t>CountVectorizer</a:t>
            </a:r>
            <a:endParaRPr lang="en-IN" sz="1800" dirty="0"/>
          </a:p>
          <a:p>
            <a:pPr>
              <a:buFont typeface="Wingdings" panose="05000000000000000000" pitchFamily="2" charset="2"/>
              <a:buChar char="Ø"/>
            </a:pPr>
            <a:r>
              <a:rPr lang="en-IN" sz="1800" dirty="0"/>
              <a:t>N-Grams</a:t>
            </a:r>
          </a:p>
          <a:p>
            <a:pPr>
              <a:buFont typeface="Wingdings" panose="05000000000000000000" pitchFamily="2" charset="2"/>
              <a:buChar char="Ø"/>
            </a:pPr>
            <a:r>
              <a:rPr lang="en-IN" sz="1800" dirty="0"/>
              <a:t>TF-IDF</a:t>
            </a:r>
          </a:p>
          <a:p>
            <a:r>
              <a:rPr lang="en-IN" sz="2400" dirty="0"/>
              <a:t>Model Building</a:t>
            </a:r>
          </a:p>
          <a:p>
            <a:pPr>
              <a:buFont typeface="Wingdings" panose="05000000000000000000" pitchFamily="2" charset="2"/>
              <a:buChar char="Ø"/>
            </a:pPr>
            <a:endParaRPr lang="en-IN" sz="1800" dirty="0"/>
          </a:p>
          <a:p>
            <a:pPr marL="0" indent="0">
              <a:buNone/>
            </a:pPr>
            <a:endParaRPr lang="en-IN" sz="2400" dirty="0"/>
          </a:p>
          <a:p>
            <a:pPr marL="0" indent="0">
              <a:buNone/>
            </a:pPr>
            <a:endParaRPr lang="en-IN" sz="2000" dirty="0"/>
          </a:p>
          <a:p>
            <a:pPr>
              <a:buFont typeface="Wingdings" panose="05000000000000000000" pitchFamily="2" charset="2"/>
              <a:buChar char="Ø"/>
            </a:pPr>
            <a:endParaRPr lang="en-IN" dirty="0"/>
          </a:p>
          <a:p>
            <a:endParaRPr lang="en-IN" dirty="0"/>
          </a:p>
          <a:p>
            <a:endParaRPr lang="en-IN" dirty="0"/>
          </a:p>
        </p:txBody>
      </p:sp>
    </p:spTree>
    <p:extLst>
      <p:ext uri="{BB962C8B-B14F-4D97-AF65-F5344CB8AC3E}">
        <p14:creationId xmlns:p14="http://schemas.microsoft.com/office/powerpoint/2010/main" val="3982921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9A91-1214-4741-AA22-E4D072492445}"/>
              </a:ext>
            </a:extLst>
          </p:cNvPr>
          <p:cNvSpPr>
            <a:spLocks noGrp="1"/>
          </p:cNvSpPr>
          <p:nvPr>
            <p:ph type="title"/>
          </p:nvPr>
        </p:nvSpPr>
        <p:spPr/>
        <p:txBody>
          <a:bodyPr/>
          <a:lstStyle/>
          <a:p>
            <a:r>
              <a:rPr lang="en-IN"/>
              <a:t>Word Embeddings</a:t>
            </a:r>
            <a:endParaRPr lang="en-IN" dirty="0"/>
          </a:p>
        </p:txBody>
      </p:sp>
      <p:sp>
        <p:nvSpPr>
          <p:cNvPr id="3" name="Content Placeholder 2">
            <a:extLst>
              <a:ext uri="{FF2B5EF4-FFF2-40B4-BE49-F238E27FC236}">
                <a16:creationId xmlns:a16="http://schemas.microsoft.com/office/drawing/2014/main" id="{FC005834-7E8A-42FF-A611-AE44ABA69920}"/>
              </a:ext>
            </a:extLst>
          </p:cNvPr>
          <p:cNvSpPr>
            <a:spLocks noGrp="1"/>
          </p:cNvSpPr>
          <p:nvPr>
            <p:ph idx="1"/>
          </p:nvPr>
        </p:nvSpPr>
        <p:spPr/>
        <p:txBody>
          <a:bodyPr/>
          <a:lstStyle/>
          <a:p>
            <a:pPr marL="0" indent="0">
              <a:buNone/>
            </a:pPr>
            <a:r>
              <a:rPr lang="en-IN" dirty="0"/>
              <a:t>Run the script to understand!</a:t>
            </a:r>
          </a:p>
        </p:txBody>
      </p:sp>
    </p:spTree>
    <p:extLst>
      <p:ext uri="{BB962C8B-B14F-4D97-AF65-F5344CB8AC3E}">
        <p14:creationId xmlns:p14="http://schemas.microsoft.com/office/powerpoint/2010/main" val="2675101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CEC6-F5B3-456F-8D75-4737588718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342B46-E3E7-4EFE-946B-1533DE4C59CC}"/>
              </a:ext>
            </a:extLst>
          </p:cNvPr>
          <p:cNvSpPr>
            <a:spLocks noGrp="1"/>
          </p:cNvSpPr>
          <p:nvPr>
            <p:ph idx="1"/>
          </p:nvPr>
        </p:nvSpPr>
        <p:spPr/>
        <p:txBody>
          <a:bodyPr>
            <a:normAutofit/>
          </a:bodyPr>
          <a:lstStyle/>
          <a:p>
            <a:pPr marL="0" indent="0" algn="ctr">
              <a:buNone/>
            </a:pPr>
            <a:r>
              <a:rPr lang="en-IN" sz="6000" dirty="0"/>
              <a:t>Demo</a:t>
            </a:r>
          </a:p>
        </p:txBody>
      </p:sp>
    </p:spTree>
    <p:extLst>
      <p:ext uri="{BB962C8B-B14F-4D97-AF65-F5344CB8AC3E}">
        <p14:creationId xmlns:p14="http://schemas.microsoft.com/office/powerpoint/2010/main" val="3876768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B3F4-9AED-445F-9DBB-D48C353577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4C7145-EF15-48DA-B3BE-56E034F96407}"/>
              </a:ext>
            </a:extLst>
          </p:cNvPr>
          <p:cNvSpPr>
            <a:spLocks noGrp="1"/>
          </p:cNvSpPr>
          <p:nvPr>
            <p:ph idx="1"/>
          </p:nvPr>
        </p:nvSpPr>
        <p:spPr/>
        <p:txBody>
          <a:bodyPr>
            <a:normAutofit/>
          </a:bodyPr>
          <a:lstStyle/>
          <a:p>
            <a:pPr marL="0" indent="0" algn="ctr">
              <a:buNone/>
            </a:pPr>
            <a:r>
              <a:rPr lang="en-IN" sz="4400" dirty="0"/>
              <a:t>Queries??</a:t>
            </a:r>
          </a:p>
        </p:txBody>
      </p:sp>
    </p:spTree>
    <p:extLst>
      <p:ext uri="{BB962C8B-B14F-4D97-AF65-F5344CB8AC3E}">
        <p14:creationId xmlns:p14="http://schemas.microsoft.com/office/powerpoint/2010/main" val="428044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284008" y="789701"/>
            <a:ext cx="10515600" cy="485343"/>
          </a:xfrm>
          <a:noFill/>
        </p:spPr>
        <p:txBody>
          <a:bodyPr vert="horz" lIns="92075" tIns="46038" rIns="92075" bIns="46038" rtlCol="0" anchor="ctr">
            <a:noAutofit/>
          </a:bodyPr>
          <a:lstStyle/>
          <a:p>
            <a:pPr eaLnBrk="1" hangingPunct="1"/>
            <a:r>
              <a:rPr lang="en-US" altLang="en-US" sz="3200" b="1" dirty="0"/>
              <a:t>Outline</a:t>
            </a:r>
            <a:endParaRPr lang="en-US" altLang="en-US" sz="3200" b="1" dirty="0">
              <a:latin typeface="+mn-lt"/>
            </a:endParaRPr>
          </a:p>
        </p:txBody>
      </p:sp>
      <p:sp>
        <p:nvSpPr>
          <p:cNvPr id="5124" name="Rectangle 3"/>
          <p:cNvSpPr>
            <a:spLocks noGrp="1" noChangeArrowheads="1"/>
          </p:cNvSpPr>
          <p:nvPr>
            <p:ph idx="1"/>
          </p:nvPr>
        </p:nvSpPr>
        <p:spPr>
          <a:xfrm>
            <a:off x="768928" y="1520822"/>
            <a:ext cx="10515600" cy="4351338"/>
          </a:xfrm>
          <a:noFill/>
        </p:spPr>
        <p:txBody>
          <a:bodyPr vert="horz" lIns="92075" tIns="46038" rIns="92075" bIns="46038" rtlCol="0">
            <a:noAutofit/>
          </a:bodyPr>
          <a:lstStyle/>
          <a:p>
            <a:pPr marL="0" indent="0" eaLnBrk="1" hangingPunct="1">
              <a:lnSpc>
                <a:spcPct val="100000"/>
              </a:lnSpc>
              <a:buNone/>
            </a:pPr>
            <a:r>
              <a:rPr lang="en-US" altLang="en-US" sz="2400" dirty="0"/>
              <a:t>NLP Process</a:t>
            </a:r>
          </a:p>
          <a:p>
            <a:pPr marL="0" indent="0" eaLnBrk="1" hangingPunct="1">
              <a:lnSpc>
                <a:spcPct val="100000"/>
              </a:lnSpc>
              <a:buNone/>
            </a:pPr>
            <a:r>
              <a:rPr lang="en-US" altLang="en-US" sz="2400" dirty="0"/>
              <a:t>Introduction and Downloading of NLTK</a:t>
            </a:r>
          </a:p>
          <a:p>
            <a:pPr marL="0" indent="0" eaLnBrk="1" hangingPunct="1">
              <a:lnSpc>
                <a:spcPct val="100000"/>
              </a:lnSpc>
              <a:buNone/>
            </a:pPr>
            <a:r>
              <a:rPr lang="en-US" altLang="en-US" sz="2400" dirty="0"/>
              <a:t>NLTK utilities</a:t>
            </a:r>
          </a:p>
        </p:txBody>
      </p:sp>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C771A21-2D66-4117-9AF0-95FE16F41D77}" type="slidenum">
              <a:rPr kumimoji="0" lang="en-US" altLang="en-US" sz="1400" b="0" i="0" u="none" strike="noStrike" kern="1200" cap="none" spc="0" normalizeH="0" baseline="0" noProof="0">
                <a:ln>
                  <a:noFill/>
                </a:ln>
                <a:solidFill>
                  <a:prstClr val="black"/>
                </a:solidFill>
                <a:effectLst/>
                <a:uLnTx/>
                <a:uFillTx/>
                <a:latin typeface="Tahoma" panose="020B060403050404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en-US" sz="1400" b="0" i="0" u="none" strike="noStrike" kern="1200" cap="none" spc="0" normalizeH="0" baseline="0" noProof="0">
              <a:ln>
                <a:noFill/>
              </a:ln>
              <a:solidFill>
                <a:prstClr val="black"/>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3414591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B505D-A2ED-4E9D-9F5A-5A6F39B7427D}"/>
              </a:ext>
            </a:extLst>
          </p:cNvPr>
          <p:cNvSpPr>
            <a:spLocks noGrp="1"/>
          </p:cNvSpPr>
          <p:nvPr>
            <p:ph type="title"/>
          </p:nvPr>
        </p:nvSpPr>
        <p:spPr/>
        <p:txBody>
          <a:bodyPr/>
          <a:lstStyle/>
          <a:p>
            <a:r>
              <a:rPr lang="en-IN" dirty="0"/>
              <a:t>Overview of NLP Process </a:t>
            </a:r>
          </a:p>
        </p:txBody>
      </p:sp>
      <p:sp>
        <p:nvSpPr>
          <p:cNvPr id="3" name="Content Placeholder 2">
            <a:extLst>
              <a:ext uri="{FF2B5EF4-FFF2-40B4-BE49-F238E27FC236}">
                <a16:creationId xmlns:a16="http://schemas.microsoft.com/office/drawing/2014/main" id="{947205CE-8D1A-4E35-90BC-633687799974}"/>
              </a:ext>
            </a:extLst>
          </p:cNvPr>
          <p:cNvSpPr>
            <a:spLocks noGrp="1"/>
          </p:cNvSpPr>
          <p:nvPr>
            <p:ph idx="1"/>
          </p:nvPr>
        </p:nvSpPr>
        <p:spPr/>
        <p:txBody>
          <a:bodyPr/>
          <a:lstStyle/>
          <a:p>
            <a:r>
              <a:rPr lang="en-IN" dirty="0"/>
              <a:t>Deal with Punctuations and Stop words</a:t>
            </a:r>
          </a:p>
          <a:p>
            <a:r>
              <a:rPr lang="en-IN" dirty="0"/>
              <a:t>Stemming/Lemmatization</a:t>
            </a:r>
          </a:p>
          <a:p>
            <a:r>
              <a:rPr lang="en-IN" dirty="0"/>
              <a:t>Tokenization</a:t>
            </a:r>
          </a:p>
          <a:p>
            <a:r>
              <a:rPr lang="en-IN" dirty="0"/>
              <a:t>Vectorization</a:t>
            </a:r>
          </a:p>
          <a:p>
            <a:r>
              <a:rPr lang="en-IN" dirty="0"/>
              <a:t>Model building</a:t>
            </a:r>
          </a:p>
          <a:p>
            <a:r>
              <a:rPr lang="en-IN" dirty="0"/>
              <a:t>Model evaluation and testing</a:t>
            </a:r>
          </a:p>
        </p:txBody>
      </p:sp>
    </p:spTree>
    <p:extLst>
      <p:ext uri="{BB962C8B-B14F-4D97-AF65-F5344CB8AC3E}">
        <p14:creationId xmlns:p14="http://schemas.microsoft.com/office/powerpoint/2010/main" val="3867336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9A68-6A94-4592-99A3-81FFF91843FD}"/>
              </a:ext>
            </a:extLst>
          </p:cNvPr>
          <p:cNvSpPr>
            <a:spLocks noGrp="1"/>
          </p:cNvSpPr>
          <p:nvPr>
            <p:ph type="title"/>
          </p:nvPr>
        </p:nvSpPr>
        <p:spPr/>
        <p:txBody>
          <a:bodyPr/>
          <a:lstStyle/>
          <a:p>
            <a:r>
              <a:rPr lang="en-IN" dirty="0"/>
              <a:t>Some Basics</a:t>
            </a:r>
          </a:p>
        </p:txBody>
      </p:sp>
      <p:sp>
        <p:nvSpPr>
          <p:cNvPr id="3" name="Content Placeholder 2">
            <a:extLst>
              <a:ext uri="{FF2B5EF4-FFF2-40B4-BE49-F238E27FC236}">
                <a16:creationId xmlns:a16="http://schemas.microsoft.com/office/drawing/2014/main" id="{772D7833-84F4-4491-917F-5BE5C6DF91B2}"/>
              </a:ext>
            </a:extLst>
          </p:cNvPr>
          <p:cNvSpPr>
            <a:spLocks noGrp="1"/>
          </p:cNvSpPr>
          <p:nvPr>
            <p:ph idx="1"/>
          </p:nvPr>
        </p:nvSpPr>
        <p:spPr>
          <a:xfrm>
            <a:off x="838200" y="1527048"/>
            <a:ext cx="10515600" cy="4649915"/>
          </a:xfrm>
        </p:spPr>
        <p:txBody>
          <a:bodyPr>
            <a:normAutofit fontScale="92500"/>
          </a:bodyPr>
          <a:lstStyle/>
          <a:p>
            <a:pPr marL="0" indent="0">
              <a:buNone/>
            </a:pPr>
            <a:r>
              <a:rPr lang="en-IN" dirty="0">
                <a:solidFill>
                  <a:srgbClr val="FF0000"/>
                </a:solidFill>
              </a:rPr>
              <a:t>Text Pre-processing</a:t>
            </a:r>
            <a:r>
              <a:rPr lang="en-IN" dirty="0"/>
              <a:t>: </a:t>
            </a:r>
            <a:r>
              <a:rPr lang="en-US" dirty="0"/>
              <a:t>Machine learning algorithms require numerical feature vector to perform any task. Need to pre-process it to make it ideal for work.</a:t>
            </a:r>
          </a:p>
          <a:p>
            <a:r>
              <a:rPr lang="en-US" dirty="0"/>
              <a:t>Converting the entire text into </a:t>
            </a:r>
            <a:r>
              <a:rPr lang="en-US" b="1" dirty="0"/>
              <a:t>uppercase or lowercase</a:t>
            </a:r>
            <a:r>
              <a:rPr lang="en-US" dirty="0"/>
              <a:t>, so that the algorithm does not treat the same words in different cases as different</a:t>
            </a:r>
          </a:p>
          <a:p>
            <a:r>
              <a:rPr lang="en-US" b="1" dirty="0"/>
              <a:t>Tokenization</a:t>
            </a:r>
            <a:r>
              <a:rPr lang="en-US" dirty="0"/>
              <a:t>: Tokenization is just the term used to describe the process of converting the normal </a:t>
            </a:r>
            <a:r>
              <a:rPr lang="en-US" b="1" dirty="0"/>
              <a:t>text strings into a list of tokens</a:t>
            </a:r>
            <a:r>
              <a:rPr lang="en-US" dirty="0"/>
              <a:t>.</a:t>
            </a:r>
          </a:p>
          <a:p>
            <a:r>
              <a:rPr lang="en-IN" dirty="0"/>
              <a:t>Removing </a:t>
            </a:r>
            <a:r>
              <a:rPr lang="en-IN" b="1" dirty="0"/>
              <a:t>Stop words,</a:t>
            </a:r>
            <a:r>
              <a:rPr lang="en-US" b="0" i="0" dirty="0">
                <a:solidFill>
                  <a:srgbClr val="292929"/>
                </a:solidFill>
                <a:effectLst/>
                <a:latin typeface="medium-content-serif-font"/>
              </a:rPr>
              <a:t>  </a:t>
            </a:r>
            <a:r>
              <a:rPr lang="en-US" i="0" dirty="0">
                <a:solidFill>
                  <a:srgbClr val="292929"/>
                </a:solidFill>
                <a:effectLst/>
                <a:latin typeface="medium-content-serif-font"/>
              </a:rPr>
              <a:t>words</a:t>
            </a:r>
            <a:r>
              <a:rPr lang="en-US" b="0" i="0" dirty="0">
                <a:solidFill>
                  <a:srgbClr val="292929"/>
                </a:solidFill>
                <a:effectLst/>
                <a:latin typeface="medium-content-serif-font"/>
              </a:rPr>
              <a:t> that </a:t>
            </a:r>
            <a:r>
              <a:rPr lang="en-US" b="1" i="0" dirty="0">
                <a:solidFill>
                  <a:srgbClr val="292929"/>
                </a:solidFill>
                <a:effectLst/>
                <a:latin typeface="medium-content-serif-font"/>
              </a:rPr>
              <a:t>does not add much meaning </a:t>
            </a:r>
            <a:r>
              <a:rPr lang="en-US" b="0" i="0" dirty="0">
                <a:solidFill>
                  <a:srgbClr val="292929"/>
                </a:solidFill>
                <a:effectLst/>
                <a:latin typeface="medium-content-serif-font"/>
              </a:rPr>
              <a:t>to a sentence.</a:t>
            </a:r>
            <a:endParaRPr lang="en-IN" b="1" dirty="0"/>
          </a:p>
          <a:p>
            <a:r>
              <a:rPr lang="en-IN" b="1" dirty="0"/>
              <a:t>Stemming/Lemmatization: </a:t>
            </a:r>
            <a:r>
              <a:rPr lang="en-US" dirty="0"/>
              <a:t>Major difference being, stemming can often create non-existent </a:t>
            </a:r>
            <a:r>
              <a:rPr lang="en-US" b="1" dirty="0"/>
              <a:t>root words</a:t>
            </a:r>
            <a:r>
              <a:rPr lang="en-US" dirty="0"/>
              <a:t>, whereas lemmas are actual words. </a:t>
            </a:r>
          </a:p>
          <a:p>
            <a:pPr marL="0" indent="0">
              <a:buNone/>
            </a:pPr>
            <a:endParaRPr lang="en-IN" dirty="0"/>
          </a:p>
          <a:p>
            <a:endParaRPr lang="en-IN" dirty="0"/>
          </a:p>
        </p:txBody>
      </p:sp>
    </p:spTree>
    <p:extLst>
      <p:ext uri="{BB962C8B-B14F-4D97-AF65-F5344CB8AC3E}">
        <p14:creationId xmlns:p14="http://schemas.microsoft.com/office/powerpoint/2010/main" val="2886768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02A3-029D-4E51-A897-796E89EF1AF3}"/>
              </a:ext>
            </a:extLst>
          </p:cNvPr>
          <p:cNvSpPr>
            <a:spLocks noGrp="1"/>
          </p:cNvSpPr>
          <p:nvPr>
            <p:ph type="title"/>
          </p:nvPr>
        </p:nvSpPr>
        <p:spPr/>
        <p:txBody>
          <a:bodyPr/>
          <a:lstStyle/>
          <a:p>
            <a:r>
              <a:rPr lang="en-IN" dirty="0"/>
              <a:t>Some Basics</a:t>
            </a:r>
          </a:p>
        </p:txBody>
      </p:sp>
      <p:sp>
        <p:nvSpPr>
          <p:cNvPr id="3" name="Content Placeholder 2">
            <a:extLst>
              <a:ext uri="{FF2B5EF4-FFF2-40B4-BE49-F238E27FC236}">
                <a16:creationId xmlns:a16="http://schemas.microsoft.com/office/drawing/2014/main" id="{C7A90835-5598-4554-87E0-69292DB32967}"/>
              </a:ext>
            </a:extLst>
          </p:cNvPr>
          <p:cNvSpPr>
            <a:spLocks noGrp="1"/>
          </p:cNvSpPr>
          <p:nvPr>
            <p:ph idx="1"/>
          </p:nvPr>
        </p:nvSpPr>
        <p:spPr/>
        <p:txBody>
          <a:bodyPr/>
          <a:lstStyle/>
          <a:p>
            <a:pPr marL="0" indent="0">
              <a:buNone/>
            </a:pPr>
            <a:r>
              <a:rPr lang="en-IN" dirty="0">
                <a:solidFill>
                  <a:srgbClr val="FF0000"/>
                </a:solidFill>
              </a:rPr>
              <a:t>Vectorization</a:t>
            </a:r>
            <a:r>
              <a:rPr lang="en-IN" dirty="0"/>
              <a:t>:</a:t>
            </a:r>
            <a:r>
              <a:rPr lang="en-US" dirty="0"/>
              <a:t>After the initial preprocessing phase, we need to transform the text into a meaningful vector (or array) of numbers. </a:t>
            </a:r>
          </a:p>
          <a:p>
            <a:r>
              <a:rPr lang="en-US" dirty="0"/>
              <a:t>The </a:t>
            </a:r>
            <a:r>
              <a:rPr lang="en-US" b="1" dirty="0"/>
              <a:t>Bag-of-words </a:t>
            </a:r>
            <a:r>
              <a:rPr lang="en-US" dirty="0"/>
              <a:t>is a representation of text that describes the occurrence of words within a document. No information about the order or structure of words in the document.</a:t>
            </a:r>
          </a:p>
          <a:p>
            <a:pPr marL="514350" indent="-514350">
              <a:buFont typeface="+mj-lt"/>
              <a:buAutoNum type="arabicPeriod"/>
            </a:pPr>
            <a:r>
              <a:rPr lang="en-US" dirty="0"/>
              <a:t>Dictionary contains {Learning, is, the, not, great}</a:t>
            </a:r>
          </a:p>
          <a:p>
            <a:pPr marL="514350" indent="-514350">
              <a:buFont typeface="+mj-lt"/>
              <a:buAutoNum type="arabicPeriod"/>
            </a:pPr>
            <a:r>
              <a:rPr lang="en-US" dirty="0"/>
              <a:t>Vectorizing text “Learning is great”, vector: (1, 1, 0, 0, 1).</a:t>
            </a:r>
            <a:endParaRPr lang="en-IN" dirty="0"/>
          </a:p>
        </p:txBody>
      </p:sp>
    </p:spTree>
    <p:extLst>
      <p:ext uri="{BB962C8B-B14F-4D97-AF65-F5344CB8AC3E}">
        <p14:creationId xmlns:p14="http://schemas.microsoft.com/office/powerpoint/2010/main" val="2324572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07DD-E712-4ECA-8565-5F0E621E9283}"/>
              </a:ext>
            </a:extLst>
          </p:cNvPr>
          <p:cNvSpPr>
            <a:spLocks noGrp="1"/>
          </p:cNvSpPr>
          <p:nvPr>
            <p:ph type="title"/>
          </p:nvPr>
        </p:nvSpPr>
        <p:spPr/>
        <p:txBody>
          <a:bodyPr/>
          <a:lstStyle/>
          <a:p>
            <a:r>
              <a:rPr lang="en-IN" dirty="0"/>
              <a:t>Some Basics</a:t>
            </a:r>
          </a:p>
        </p:txBody>
      </p:sp>
      <p:sp>
        <p:nvSpPr>
          <p:cNvPr id="3" name="Content Placeholder 2">
            <a:extLst>
              <a:ext uri="{FF2B5EF4-FFF2-40B4-BE49-F238E27FC236}">
                <a16:creationId xmlns:a16="http://schemas.microsoft.com/office/drawing/2014/main" id="{335CB86D-268E-4939-A86A-D35DECCB6C5B}"/>
              </a:ext>
            </a:extLst>
          </p:cNvPr>
          <p:cNvSpPr>
            <a:spLocks noGrp="1"/>
          </p:cNvSpPr>
          <p:nvPr>
            <p:ph idx="1"/>
          </p:nvPr>
        </p:nvSpPr>
        <p:spPr>
          <a:xfrm>
            <a:off x="838200" y="2038350"/>
            <a:ext cx="10515600" cy="4351338"/>
          </a:xfrm>
        </p:spPr>
        <p:txBody>
          <a:bodyPr/>
          <a:lstStyle/>
          <a:p>
            <a:r>
              <a:rPr lang="en-US" b="1" dirty="0"/>
              <a:t>Term Frequency-Inverse Document Frequency</a:t>
            </a:r>
            <a:r>
              <a:rPr lang="en-US" dirty="0"/>
              <a:t>, or </a:t>
            </a:r>
            <a:r>
              <a:rPr lang="en-US" b="1" dirty="0"/>
              <a:t>TF-IDF</a:t>
            </a:r>
            <a:r>
              <a:rPr lang="en-US" dirty="0"/>
              <a:t> :rescales the frequency of words by how often they appear in all documents so that the scores for frequent words like “the” that are also frequent across all documents are penalized.</a:t>
            </a:r>
          </a:p>
          <a:p>
            <a:pPr marL="514350" indent="-514350">
              <a:buAutoNum type="arabicPeriod"/>
            </a:pPr>
            <a:r>
              <a:rPr lang="en-US" b="1" dirty="0"/>
              <a:t>Term Frequency</a:t>
            </a:r>
            <a:r>
              <a:rPr lang="en-US" dirty="0"/>
              <a:t>: is a scoring of the frequency of the word in the current document.</a:t>
            </a:r>
          </a:p>
          <a:p>
            <a:pPr marL="514350" indent="-514350">
              <a:buAutoNum type="arabicPeriod"/>
            </a:pPr>
            <a:r>
              <a:rPr lang="en-US" b="1" dirty="0"/>
              <a:t>Inverse Document Frequency</a:t>
            </a:r>
            <a:r>
              <a:rPr lang="en-US" dirty="0"/>
              <a:t>: is a scoring of how rare the word is across documents. </a:t>
            </a:r>
          </a:p>
          <a:p>
            <a:endParaRPr lang="en-US" dirty="0"/>
          </a:p>
          <a:p>
            <a:pPr marL="514350" indent="-514350">
              <a:buFont typeface="+mj-lt"/>
              <a:buAutoNum type="arabicPeriod"/>
            </a:pPr>
            <a:endParaRPr lang="en-IN" dirty="0"/>
          </a:p>
        </p:txBody>
      </p:sp>
    </p:spTree>
    <p:extLst>
      <p:ext uri="{BB962C8B-B14F-4D97-AF65-F5344CB8AC3E}">
        <p14:creationId xmlns:p14="http://schemas.microsoft.com/office/powerpoint/2010/main" val="1735681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F60A4-F621-434D-9BE2-948D3D4291F7}"/>
              </a:ext>
            </a:extLst>
          </p:cNvPr>
          <p:cNvSpPr>
            <a:spLocks noGrp="1"/>
          </p:cNvSpPr>
          <p:nvPr>
            <p:ph type="title"/>
          </p:nvPr>
        </p:nvSpPr>
        <p:spPr/>
        <p:txBody>
          <a:bodyPr/>
          <a:lstStyle/>
          <a:p>
            <a:r>
              <a:rPr lang="en-IN" dirty="0"/>
              <a:t>Some Basics</a:t>
            </a:r>
          </a:p>
        </p:txBody>
      </p:sp>
      <p:sp>
        <p:nvSpPr>
          <p:cNvPr id="3" name="Content Placeholder 2">
            <a:extLst>
              <a:ext uri="{FF2B5EF4-FFF2-40B4-BE49-F238E27FC236}">
                <a16:creationId xmlns:a16="http://schemas.microsoft.com/office/drawing/2014/main" id="{13C6E396-42F3-4BD3-A7B9-D2051BE3CEF6}"/>
              </a:ext>
            </a:extLst>
          </p:cNvPr>
          <p:cNvSpPr>
            <a:spLocks noGrp="1"/>
          </p:cNvSpPr>
          <p:nvPr>
            <p:ph idx="1"/>
          </p:nvPr>
        </p:nvSpPr>
        <p:spPr/>
        <p:txBody>
          <a:bodyPr/>
          <a:lstStyle/>
          <a:p>
            <a:r>
              <a:rPr lang="en-US" i="1" dirty="0"/>
              <a:t>Consider a document containing 100 words wherein the word ‘phone’ appears 5 times.</a:t>
            </a:r>
          </a:p>
          <a:p>
            <a:r>
              <a:rPr lang="en-US" i="1" dirty="0"/>
              <a:t>The term frequency (i.e., </a:t>
            </a:r>
            <a:r>
              <a:rPr lang="en-US" i="1" dirty="0" err="1"/>
              <a:t>tf</a:t>
            </a:r>
            <a:r>
              <a:rPr lang="en-US" i="1" dirty="0"/>
              <a:t>) for phone is then (5 / 100) = 0.05. </a:t>
            </a:r>
          </a:p>
          <a:p>
            <a:r>
              <a:rPr lang="en-US" i="1" dirty="0"/>
              <a:t>Assume we have 10 million documents and the word phone appears in 1000 of these. </a:t>
            </a:r>
          </a:p>
          <a:p>
            <a:r>
              <a:rPr lang="en-US" i="1" dirty="0"/>
              <a:t>The inverse document frequency (i.e., IDF) is calculated as log(10,000,000 / 1,000) = 4. </a:t>
            </a:r>
          </a:p>
          <a:p>
            <a:r>
              <a:rPr lang="en-US" i="1" dirty="0"/>
              <a:t>The </a:t>
            </a:r>
            <a:r>
              <a:rPr lang="en-US" i="1" dirty="0" err="1"/>
              <a:t>Tf</a:t>
            </a:r>
            <a:r>
              <a:rPr lang="en-US" i="1" dirty="0"/>
              <a:t>-IDF weight is the product of these quantities: 0.05 * 4 = 0.20.</a:t>
            </a:r>
          </a:p>
          <a:p>
            <a:endParaRPr lang="en-IN" dirty="0"/>
          </a:p>
        </p:txBody>
      </p:sp>
    </p:spTree>
    <p:extLst>
      <p:ext uri="{BB962C8B-B14F-4D97-AF65-F5344CB8AC3E}">
        <p14:creationId xmlns:p14="http://schemas.microsoft.com/office/powerpoint/2010/main" val="164731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59D2-8F2E-46ED-8D2F-F5CEFAEE643E}"/>
              </a:ext>
            </a:extLst>
          </p:cNvPr>
          <p:cNvSpPr>
            <a:spLocks noGrp="1"/>
          </p:cNvSpPr>
          <p:nvPr>
            <p:ph type="title"/>
          </p:nvPr>
        </p:nvSpPr>
        <p:spPr/>
        <p:txBody>
          <a:bodyPr/>
          <a:lstStyle/>
          <a:p>
            <a:r>
              <a:rPr lang="en-IN" dirty="0"/>
              <a:t>NLTK</a:t>
            </a:r>
          </a:p>
        </p:txBody>
      </p:sp>
      <p:sp>
        <p:nvSpPr>
          <p:cNvPr id="3" name="Content Placeholder 2">
            <a:extLst>
              <a:ext uri="{FF2B5EF4-FFF2-40B4-BE49-F238E27FC236}">
                <a16:creationId xmlns:a16="http://schemas.microsoft.com/office/drawing/2014/main" id="{DB86198E-DA40-4BA8-ABAD-1D331F50423A}"/>
              </a:ext>
            </a:extLst>
          </p:cNvPr>
          <p:cNvSpPr>
            <a:spLocks noGrp="1"/>
          </p:cNvSpPr>
          <p:nvPr>
            <p:ph idx="1"/>
          </p:nvPr>
        </p:nvSpPr>
        <p:spPr/>
        <p:txBody>
          <a:bodyPr/>
          <a:lstStyle/>
          <a:p>
            <a:r>
              <a:rPr lang="en-US" dirty="0"/>
              <a:t>The Natural Language Toolkit (NLTK) is a platform used for building programs for text analysis.</a:t>
            </a:r>
          </a:p>
          <a:p>
            <a:pPr marL="0" indent="0" fontAlgn="base">
              <a:buNone/>
            </a:pPr>
            <a:r>
              <a:rPr lang="en-US" dirty="0">
                <a:solidFill>
                  <a:srgbClr val="FF0000"/>
                </a:solidFill>
              </a:rPr>
              <a:t>Open Anaconda terminal, run </a:t>
            </a:r>
            <a:r>
              <a:rPr lang="en-US" b="1" dirty="0">
                <a:solidFill>
                  <a:srgbClr val="FF0000"/>
                </a:solidFill>
              </a:rPr>
              <a:t>pip install </a:t>
            </a:r>
            <a:r>
              <a:rPr lang="en-US" b="1" dirty="0" err="1">
                <a:solidFill>
                  <a:srgbClr val="FF0000"/>
                </a:solidFill>
              </a:rPr>
              <a:t>nltk</a:t>
            </a:r>
            <a:r>
              <a:rPr lang="en-US" b="1" dirty="0">
                <a:solidFill>
                  <a:srgbClr val="FF0000"/>
                </a:solidFill>
              </a:rPr>
              <a:t> </a:t>
            </a:r>
            <a:r>
              <a:rPr lang="en-US" dirty="0">
                <a:solidFill>
                  <a:srgbClr val="FF0000"/>
                </a:solidFill>
              </a:rPr>
              <a:t>and other libraries as required</a:t>
            </a:r>
          </a:p>
          <a:p>
            <a:pPr marL="0" indent="0">
              <a:buNone/>
            </a:pPr>
            <a:endParaRPr lang="en-IN" dirty="0"/>
          </a:p>
        </p:txBody>
      </p:sp>
    </p:spTree>
    <p:extLst>
      <p:ext uri="{BB962C8B-B14F-4D97-AF65-F5344CB8AC3E}">
        <p14:creationId xmlns:p14="http://schemas.microsoft.com/office/powerpoint/2010/main" val="3927357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3029E-4BB4-49E5-B2A0-7C95672C6427}"/>
              </a:ext>
            </a:extLst>
          </p:cNvPr>
          <p:cNvSpPr>
            <a:spLocks noGrp="1"/>
          </p:cNvSpPr>
          <p:nvPr>
            <p:ph type="title"/>
          </p:nvPr>
        </p:nvSpPr>
        <p:spPr/>
        <p:txBody>
          <a:bodyPr/>
          <a:lstStyle/>
          <a:p>
            <a:r>
              <a:rPr lang="en-IN" dirty="0"/>
              <a:t>General Instructions</a:t>
            </a:r>
          </a:p>
        </p:txBody>
      </p:sp>
      <p:sp>
        <p:nvSpPr>
          <p:cNvPr id="3" name="Content Placeholder 2">
            <a:extLst>
              <a:ext uri="{FF2B5EF4-FFF2-40B4-BE49-F238E27FC236}">
                <a16:creationId xmlns:a16="http://schemas.microsoft.com/office/drawing/2014/main" id="{E98D6E9F-5D99-48F7-94CF-445DDC14C9C5}"/>
              </a:ext>
            </a:extLst>
          </p:cNvPr>
          <p:cNvSpPr>
            <a:spLocks noGrp="1"/>
          </p:cNvSpPr>
          <p:nvPr>
            <p:ph idx="1"/>
          </p:nvPr>
        </p:nvSpPr>
        <p:spPr/>
        <p:txBody>
          <a:bodyPr/>
          <a:lstStyle/>
          <a:p>
            <a:r>
              <a:rPr lang="en-IN" dirty="0"/>
              <a:t>Check your connectivity and system settings before pinging.</a:t>
            </a:r>
          </a:p>
        </p:txBody>
      </p:sp>
    </p:spTree>
    <p:extLst>
      <p:ext uri="{BB962C8B-B14F-4D97-AF65-F5344CB8AC3E}">
        <p14:creationId xmlns:p14="http://schemas.microsoft.com/office/powerpoint/2010/main" val="415229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4792</TotalTime>
  <Words>537</Words>
  <Application>Microsoft Macintosh PowerPoint</Application>
  <PresentationFormat>Widescreen</PresentationFormat>
  <Paragraphs>69</Paragraphs>
  <Slides>14</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Calibri Light</vt:lpstr>
      <vt:lpstr>medium-content-serif-font</vt:lpstr>
      <vt:lpstr>Tahoma</vt:lpstr>
      <vt:lpstr>Wingdings</vt:lpstr>
      <vt:lpstr>Office Theme</vt:lpstr>
      <vt:lpstr>1_Office Theme</vt:lpstr>
      <vt:lpstr>Webinar 1</vt:lpstr>
      <vt:lpstr>Outline</vt:lpstr>
      <vt:lpstr>Overview of NLP Process </vt:lpstr>
      <vt:lpstr>Some Basics</vt:lpstr>
      <vt:lpstr>Some Basics</vt:lpstr>
      <vt:lpstr>Some Basics</vt:lpstr>
      <vt:lpstr>Some Basics</vt:lpstr>
      <vt:lpstr>NLTK</vt:lpstr>
      <vt:lpstr>General Instructions</vt:lpstr>
      <vt:lpstr>Pre-processing text data </vt:lpstr>
      <vt:lpstr>NLP</vt:lpstr>
      <vt:lpstr>Word Embeddings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4</dc:title>
  <dc:creator>Vishal</dc:creator>
  <cp:lastModifiedBy>Radhika Bulla (Critical Mass)</cp:lastModifiedBy>
  <cp:revision>35</cp:revision>
  <dcterms:created xsi:type="dcterms:W3CDTF">2020-01-21T02:58:19Z</dcterms:created>
  <dcterms:modified xsi:type="dcterms:W3CDTF">2023-06-09T13:39:37Z</dcterms:modified>
</cp:coreProperties>
</file>