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87" r:id="rId2"/>
    <p:sldId id="262" r:id="rId3"/>
    <p:sldId id="288" r:id="rId4"/>
    <p:sldId id="327" r:id="rId5"/>
    <p:sldId id="298" r:id="rId6"/>
    <p:sldId id="299" r:id="rId7"/>
    <p:sldId id="300" r:id="rId8"/>
    <p:sldId id="325" r:id="rId9"/>
    <p:sldId id="326" r:id="rId10"/>
    <p:sldId id="297" r:id="rId11"/>
    <p:sldId id="328" r:id="rId12"/>
    <p:sldId id="329" r:id="rId13"/>
    <p:sldId id="330" r:id="rId14"/>
    <p:sldId id="289" r:id="rId15"/>
    <p:sldId id="290" r:id="rId16"/>
    <p:sldId id="291" r:id="rId17"/>
    <p:sldId id="292" r:id="rId18"/>
    <p:sldId id="293" r:id="rId19"/>
    <p:sldId id="294" r:id="rId20"/>
    <p:sldId id="295" r:id="rId21"/>
    <p:sldId id="296" r:id="rId22"/>
    <p:sldId id="331"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Default Section" id="{F14F3389-B146-4F4F-9399-D4567BC4954B}">
          <p14:sldIdLst>
            <p14:sldId id="287"/>
            <p14:sldId id="262"/>
            <p14:sldId id="288"/>
            <p14:sldId id="327"/>
            <p14:sldId id="298"/>
            <p14:sldId id="299"/>
            <p14:sldId id="300"/>
            <p14:sldId id="325"/>
            <p14:sldId id="326"/>
          </p14:sldIdLst>
        </p14:section>
        <p14:section name="Untitled Section" id="{5579BB10-707B-4D6D-B050-ACA5EFBCEACB}">
          <p14:sldIdLst>
            <p14:sldId id="297"/>
            <p14:sldId id="328"/>
            <p14:sldId id="329"/>
            <p14:sldId id="330"/>
            <p14:sldId id="289"/>
            <p14:sldId id="290"/>
            <p14:sldId id="291"/>
            <p14:sldId id="292"/>
            <p14:sldId id="293"/>
            <p14:sldId id="294"/>
            <p14:sldId id="295"/>
            <p14:sldId id="296"/>
            <p14:sldId id="3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180" y="56"/>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1659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8T13:51:21.146"/>
    </inkml:context>
    <inkml:brush xml:id="br0">
      <inkml:brushProperty name="width" value="0.1" units="cm"/>
      <inkml:brushProperty name="height" value="0.1" units="cm"/>
      <inkml:brushProperty name="color" value="#008C3A"/>
      <inkml:brushProperty name="ignorePressure" value="1"/>
    </inkml:brush>
  </inkml:definitions>
  <inkml:trace contextRef="#ctx0" brushRef="#br0">1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0:16.727"/>
    </inkml:context>
    <inkml:brush xml:id="br0">
      <inkml:brushProperty name="width" value="0.05" units="cm"/>
      <inkml:brushProperty name="height" value="0.05" units="cm"/>
    </inkml:brush>
  </inkml:definitions>
  <inkml:trace contextRef="#ctx0" brushRef="#br0">101 1 24575,'8'0'0,"10"0"0,-1 0 0,0 1 0,0 1 0,1 0 0,17 6 0,-30-7 0,-1 0 0,0 1 0,0 0 0,0 0 0,0 0 0,0 1 0,0-1 0,0 1 0,-1 0 0,0 0 0,1 0 0,-1 1 0,0-1 0,-1 1 0,1-1 0,-1 1 0,1 0 0,-1 0 0,0 0 0,0 0 0,-1 1 0,1-1 0,-1 0 0,1 8 0,1 13 0,-2-1 0,0 0 0,-2 1 0,-4 34 0,3-53 0,1 1 0,0-1 0,-1 0 0,0 0 0,-1 0 0,1 0 0,-1-1 0,0 1 0,-1-1 0,-6 9 0,-4 2 0,-30 27 0,30-30 0,7-8 0,-1 1 0,0-1 0,1 0 0,-1-1 0,-11 5 0,-14 7 0,33-16 0,0 0 0,0 0 0,0 0 0,0 0 0,0 0 0,0 0 0,-1 0 0,1 0 0,0 0 0,0 0 0,0 0 0,0 0 0,0 0 0,0 0 0,0 1 0,0-1 0,-1 0 0,1 0 0,0 0 0,0 0 0,0 0 0,0 0 0,0 0 0,0 0 0,0 0 0,0 1 0,0-1 0,0 0 0,0 0 0,0 0 0,0 0 0,0 0 0,0 0 0,0 0 0,0 1 0,0-1 0,0 0 0,0 0 0,0 0 0,0 0 0,0 0 0,0 0 0,0 0 0,0 1 0,0-1 0,0 0 0,0 0 0,0 0 0,0 0 0,0 0 0,0 0 0,0 0 0,0 0 0,0 0 0,0 1 0,1-1 0,-1 0 0,0 0 0,0 0 0,11 3 0,14-2 0,20-3 0,-33 1 0,1 0 0,-1 0 0,1 1 0,-1 1 0,1 0 0,21 6 0,-29-5 0,0 1 0,-1-1 0,1 1 0,-1 0 0,1 0 0,-1 1 0,0 0 0,0-1 0,-1 1 0,1 1 0,-1-1 0,0 0 0,0 1 0,0-1 0,-1 1 0,1 0 0,-1 0 0,0 0 0,1 6 0,0 2 0,0-1 0,0 1 0,-2 0 0,1 0 0,-2 0 0,0 22 0,-1-29 0,1 0 0,-1 0 0,0-1 0,-1 1 0,1-1 0,-1 1 0,0-1 0,0 0 0,-1 1 0,0-1 0,0 0 0,0-1 0,0 1 0,-1 0 0,-5 5 0,4-6 0,-1 0 0,0 0 0,0 0 0,0-1 0,0 0 0,0 0 0,0-1 0,-1 0 0,1 0 0,-1 0 0,0-1 0,-11 2 0,-48 0 0,-71-4 0,96 0 0,36 1 342,10 0-2049,5 0-5119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8T13:51:22.807"/>
    </inkml:context>
    <inkml:brush xml:id="br0">
      <inkml:brushProperty name="width" value="0.1" units="cm"/>
      <inkml:brushProperty name="height" value="0.1" units="cm"/>
      <inkml:brushProperty name="color" value="#008C3A"/>
      <inkml:brushProperty name="ignorePressure" value="1"/>
    </inkml:brush>
  </inkml:definitions>
  <inkml:trace contextRef="#ctx0" brushRef="#br0">1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8T13:51:23.742"/>
    </inkml:context>
    <inkml:brush xml:id="br0">
      <inkml:brushProperty name="width" value="0.1" units="cm"/>
      <inkml:brushProperty name="height" value="0.1" units="cm"/>
      <inkml:brushProperty name="color" value="#008C3A"/>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8T13:51:29.735"/>
    </inkml:context>
    <inkml:brush xml:id="br0">
      <inkml:brushProperty name="width" value="0.1" units="cm"/>
      <inkml:brushProperty name="height" value="0.1" units="cm"/>
      <inkml:brushProperty name="color" value="#008C3A"/>
      <inkml:brushProperty name="ignorePressure" value="1"/>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8T13:51:41.197"/>
    </inkml:context>
    <inkml:brush xml:id="br0">
      <inkml:brushProperty name="width" value="0.1" units="cm"/>
      <inkml:brushProperty name="height" value="0.1" units="cm"/>
      <inkml:brushProperty name="color" value="#008C3A"/>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8T13:51:45.811"/>
    </inkml:context>
    <inkml:brush xml:id="br0">
      <inkml:brushProperty name="width" value="0.1" units="cm"/>
      <inkml:brushProperty name="height" value="0.1" units="cm"/>
      <inkml:brushProperty name="color" value="#008C3A"/>
      <inkml:brushProperty name="ignorePressure" value="1"/>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8T13:51:55.079"/>
    </inkml:context>
    <inkml:brush xml:id="br0">
      <inkml:brushProperty name="width" value="0.1" units="cm"/>
      <inkml:brushProperty name="height" value="0.1" units="cm"/>
      <inkml:brushProperty name="color" value="#008C3A"/>
      <inkml:brushProperty name="ignorePressure" value="1"/>
    </inkml:brush>
  </inkml:definitions>
  <inkml:trace contextRef="#ctx0" brushRef="#br0">0 1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9:29.149"/>
    </inkml:context>
    <inkml:brush xml:id="br0">
      <inkml:brushProperty name="width" value="0.05" units="cm"/>
      <inkml:brushProperty name="height" value="0.05" units="cm"/>
    </inkml:brush>
  </inkml:definitions>
  <inkml:trace contextRef="#ctx0" brushRef="#br0">1 2 24575,'55'-1'0,"66"2"0,-118-1 0,-1 0 0,0 1 0,0-1 0,1 0 0,-1 1 0,0-1 0,0 1 0,1 0 0,-1 0 0,0 0 0,0 0 0,0 0 0,0 0 0,0 1 0,0-1 0,-1 1 0,1-1 0,0 1 0,2 2 0,-3-2 0,0 1 0,-1-1 0,1 0 0,0 0 0,-1 1 0,1-1 0,-1 0 0,1 1 0,-1-1 0,0 0 0,0 1 0,0-1 0,-1 0 0,1 1 0,-2 3 0,0 3 0,-1-1 0,-1 1 0,1-1 0,-1 0 0,-1-1 0,0 1 0,0-1 0,-11 13 0,-7 2 0,-45 33 0,68-55 0,0 0 0,-1 0 0,1 1 0,0-1 0,0 0 0,0 0 0,0 0 0,0 0 0,0 0 0,0 0 0,0 0 0,0 0 0,-1 0 0,1 0 0,0 0 0,0 0 0,0 0 0,0 1 0,0-1 0,0 0 0,0 0 0,0 0 0,0 0 0,0 0 0,0 0 0,0 0 0,0 0 0,0 0 0,0 1 0,0-1 0,0 0 0,0 0 0,0 0 0,0 0 0,0 0 0,0 0 0,0 0 0,0 1 0,0-1 0,0 0 0,0 0 0,0 0 0,0 0 0,0 0 0,0 0 0,0 0 0,0 0 0,0 0 0,1 0 0,-1 1 0,8 1 0,16 0 0,-19-2 0,3 1 0,-1 0 0,1 0 0,0 0 0,0 1 0,-1 0 0,1 1 0,7 3 0,-12-4 0,0-1 0,-1 1 0,1 0 0,-1 0 0,1 0 0,-1 0 0,0 0 0,1 1 0,-1-1 0,0 1 0,-1 0 0,1-1 0,0 1 0,-1 0 0,0 0 0,1 0 0,-1 0 0,-1 0 0,1 0 0,0 3 0,2 19 0,-1-1 0,-2 1 0,0 0 0,-5 29 0,4-49 18,0 0 0,0 0 0,-1 0 0,1 0 0,-1 0 0,-1 0 0,1-1 0,-1 1 0,1-1 0,-1 0 0,-1 1 0,1-1 0,0-1 0,-1 1 0,0 0 0,0-1 0,0 0 0,-6 4 0,-1-1-262,0 0 0,0 0 0,0-2 0,-1 1 1,1-1-1,-22 4 0,14-5-6582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9:46.166"/>
    </inkml:context>
    <inkml:brush xml:id="br0">
      <inkml:brushProperty name="width" value="0.05" units="cm"/>
      <inkml:brushProperty name="height" value="0.05" units="cm"/>
    </inkml:brush>
  </inkml:definitions>
  <inkml:trace contextRef="#ctx0" brushRef="#br0">1 36 24575,'0'-4'0,"4"-2"0,6 0 0,6 2 0,4 1 0,3 1 0,2 1 0,2 0 0,-1 1 0,1 0 0,-1 1 0,0-1 0,0 0 0,-1 0 0,-3-4 0,-7-2-8191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C1A87E2-E4B0-6A14-A086-6AC3195DC83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MS PGothic" panose="020B0600070205080204" pitchFamily="34" charset="-128"/>
                <a:cs typeface="+mn-cs"/>
              </a:defRPr>
            </a:lvl1pPr>
          </a:lstStyle>
          <a:p>
            <a:pPr>
              <a:defRPr/>
            </a:pPr>
            <a:endParaRPr lang="en-GB"/>
          </a:p>
        </p:txBody>
      </p:sp>
      <p:sp>
        <p:nvSpPr>
          <p:cNvPr id="3" name="Date Placeholder 2">
            <a:extLst>
              <a:ext uri="{FF2B5EF4-FFF2-40B4-BE49-F238E27FC236}">
                <a16:creationId xmlns:a16="http://schemas.microsoft.com/office/drawing/2014/main" id="{9246351A-0CBC-2489-8224-4F0B265BE61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0A162282-414B-4626-B8C4-CF63B7C85AC3}" type="datetimeFigureOut">
              <a:rPr lang="en-GB" altLang="en-US"/>
              <a:pPr>
                <a:defRPr/>
              </a:pPr>
              <a:t>28/08/2023</a:t>
            </a:fld>
            <a:endParaRPr lang="en-GB" altLang="en-US"/>
          </a:p>
        </p:txBody>
      </p:sp>
      <p:sp>
        <p:nvSpPr>
          <p:cNvPr id="4" name="Slide Image Placeholder 3">
            <a:extLst>
              <a:ext uri="{FF2B5EF4-FFF2-40B4-BE49-F238E27FC236}">
                <a16:creationId xmlns:a16="http://schemas.microsoft.com/office/drawing/2014/main" id="{2A37AFA0-BE9F-8D7D-745A-F1694F1A4A0B}"/>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4104A733-0B97-4E06-B2C6-18BC4CA99F3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4D9602E6-E810-ADC1-E6BF-DD82DF4AEA9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MS PGothic" panose="020B0600070205080204" pitchFamily="34" charset="-128"/>
                <a:cs typeface="+mn-cs"/>
              </a:defRPr>
            </a:lvl1pPr>
          </a:lstStyle>
          <a:p>
            <a:pPr>
              <a:defRPr/>
            </a:pPr>
            <a:endParaRPr lang="en-GB"/>
          </a:p>
        </p:txBody>
      </p:sp>
      <p:sp>
        <p:nvSpPr>
          <p:cNvPr id="7" name="Slide Number Placeholder 6">
            <a:extLst>
              <a:ext uri="{FF2B5EF4-FFF2-40B4-BE49-F238E27FC236}">
                <a16:creationId xmlns:a16="http://schemas.microsoft.com/office/drawing/2014/main" id="{D08FAC62-DEC3-5475-DEF4-B3BA45D5D30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BEB764C6-0EA6-4DF0-8068-D4E9D3A4E448}" type="slidenum">
              <a:rPr lang="en-GB" altLang="en-US"/>
              <a:pPr>
                <a:defRPr/>
              </a:pPr>
              <a:t>‹#›</a:t>
            </a:fld>
            <a:endParaRPr lang="en-GB" altLang="en-US"/>
          </a:p>
        </p:txBody>
      </p:sp>
    </p:spTree>
    <p:extLst>
      <p:ext uri="{BB962C8B-B14F-4D97-AF65-F5344CB8AC3E}">
        <p14:creationId xmlns:p14="http://schemas.microsoft.com/office/powerpoint/2010/main" val="14314662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CBE14-E3DB-BEC0-55B3-48936C3E863A}"/>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3" name="Rectangle 2">
            <a:extLst>
              <a:ext uri="{FF2B5EF4-FFF2-40B4-BE49-F238E27FC236}">
                <a16:creationId xmlns:a16="http://schemas.microsoft.com/office/drawing/2014/main" id="{742295ED-4863-B4EB-5C4A-3D7ECCFB4403}"/>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86D517DB-B379-6BEE-581F-93B249932F32}"/>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7516030E-3771-BEE3-0AA4-6283AE996676}"/>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6" name="Picture 10" descr="BITS_university_logo_whitevert.png">
            <a:extLst>
              <a:ext uri="{FF2B5EF4-FFF2-40B4-BE49-F238E27FC236}">
                <a16:creationId xmlns:a16="http://schemas.microsoft.com/office/drawing/2014/main" id="{88360C53-D678-FA28-7CFB-31665D6E97EC}"/>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a:extLst>
              <a:ext uri="{FF2B5EF4-FFF2-40B4-BE49-F238E27FC236}">
                <a16:creationId xmlns:a16="http://schemas.microsoft.com/office/drawing/2014/main" id="{EE938256-F8D3-D835-82B5-BE81CE011AB3}"/>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ea typeface="+mn-ea"/>
                <a:cs typeface="Arial"/>
              </a:rPr>
              <a:t>BITS</a:t>
            </a:r>
            <a:r>
              <a:rPr lang="en-US" sz="2900" spc="-150" dirty="0">
                <a:solidFill>
                  <a:schemeClr val="bg1"/>
                </a:solidFill>
                <a:latin typeface="Arial"/>
                <a:ea typeface="+mn-ea"/>
                <a:cs typeface="Arial"/>
              </a:rPr>
              <a:t> Pilani</a:t>
            </a:r>
          </a:p>
        </p:txBody>
      </p:sp>
      <p:sp>
        <p:nvSpPr>
          <p:cNvPr id="8" name="TextBox 7">
            <a:extLst>
              <a:ext uri="{FF2B5EF4-FFF2-40B4-BE49-F238E27FC236}">
                <a16:creationId xmlns:a16="http://schemas.microsoft.com/office/drawing/2014/main" id="{0AA5B28C-B518-B218-EEB9-70B277677F1D}"/>
              </a:ext>
            </a:extLst>
          </p:cNvPr>
          <p:cNvSpPr txBox="1">
            <a:spLocks noChangeArrowheads="1"/>
          </p:cNvSpPr>
          <p:nvPr userDrawn="1"/>
        </p:nvSpPr>
        <p:spPr bwMode="auto">
          <a:xfrm>
            <a:off x="152400" y="5667375"/>
            <a:ext cx="1905000" cy="276225"/>
          </a:xfrm>
          <a:prstGeom prst="rect">
            <a:avLst/>
          </a:prstGeom>
          <a:no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20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881116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2" name="Group 19">
            <a:extLst>
              <a:ext uri="{FF2B5EF4-FFF2-40B4-BE49-F238E27FC236}">
                <a16:creationId xmlns:a16="http://schemas.microsoft.com/office/drawing/2014/main" id="{20B871F4-FAF8-2857-B26F-DF8A005FB58E}"/>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8BF23913-D59C-B7B8-9F2B-F8A9A32FE8B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46AF035E-D1D4-503A-D9DF-BD49B623F57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3862DB78-1226-C120-B178-68BFA8A7018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7" name="Group 24">
            <a:extLst>
              <a:ext uri="{FF2B5EF4-FFF2-40B4-BE49-F238E27FC236}">
                <a16:creationId xmlns:a16="http://schemas.microsoft.com/office/drawing/2014/main" id="{3909418F-A397-14B8-1E8B-3EDF42A4181F}"/>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1B38D8A4-29AF-EFAA-738D-857616F9384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61419FD5-43E3-6B82-E74F-E6344A1495B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8183CBEE-1924-3AAF-B5B4-8CC5D28ED3F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A6FD6D45-DA8A-DD49-A2DD-E0A5DCBC1050}"/>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a:extLst>
              <a:ext uri="{FF2B5EF4-FFF2-40B4-BE49-F238E27FC236}">
                <a16:creationId xmlns:a16="http://schemas.microsoft.com/office/drawing/2014/main" id="{90E49450-5292-622F-B5FF-FDA206B747DD}"/>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100" b="1">
                <a:solidFill>
                  <a:srgbClr val="101141"/>
                </a:solidFill>
              </a:rPr>
              <a:t>BITS </a:t>
            </a:r>
            <a:r>
              <a:rPr lang="en-US" sz="110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479680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364A8A7C-2FBD-A6F5-966D-0AEE3EA844B2}"/>
              </a:ext>
            </a:extLst>
          </p:cNvPr>
          <p:cNvGrpSpPr>
            <a:grpSpLocks/>
          </p:cNvGrpSpPr>
          <p:nvPr userDrawn="1"/>
        </p:nvGrpSpPr>
        <p:grpSpPr bwMode="auto">
          <a:xfrm rot="5400000">
            <a:off x="5006182" y="2567781"/>
            <a:ext cx="5181600" cy="46037"/>
            <a:chOff x="1905000" y="6553200"/>
            <a:chExt cx="7010400" cy="45719"/>
          </a:xfrm>
        </p:grpSpPr>
        <p:sp>
          <p:nvSpPr>
            <p:cNvPr id="4" name="Rectangle 3">
              <a:extLst>
                <a:ext uri="{FF2B5EF4-FFF2-40B4-BE49-F238E27FC236}">
                  <a16:creationId xmlns:a16="http://schemas.microsoft.com/office/drawing/2014/main" id="{B2B9AF88-D0A9-6938-0237-A313F1BD2DFC}"/>
                </a:ext>
              </a:extLst>
            </p:cNvPr>
            <p:cNvSpPr/>
            <p:nvPr/>
          </p:nvSpPr>
          <p:spPr>
            <a:xfrm>
              <a:off x="4216026" y="6591037"/>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B37523D9-973E-5BB4-8A5B-873232CF1976}"/>
                </a:ext>
              </a:extLst>
            </p:cNvPr>
            <p:cNvSpPr/>
            <p:nvPr/>
          </p:nvSpPr>
          <p:spPr>
            <a:xfrm>
              <a:off x="1853453" y="6591037"/>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B1BC8589-D51E-35EF-089A-E8DF7750A6E5}"/>
                </a:ext>
              </a:extLst>
            </p:cNvPr>
            <p:cNvSpPr/>
            <p:nvPr userDrawn="1"/>
          </p:nvSpPr>
          <p:spPr>
            <a:xfrm>
              <a:off x="6535644" y="6591037"/>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8" name="Picture 10" descr="Picture 7.png">
            <a:extLst>
              <a:ext uri="{FF2B5EF4-FFF2-40B4-BE49-F238E27FC236}">
                <a16:creationId xmlns:a16="http://schemas.microsoft.com/office/drawing/2014/main" id="{CCCA74E2-3B48-ABE4-CEEB-8655B559BEA1}"/>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8">
            <a:extLst>
              <a:ext uri="{FF2B5EF4-FFF2-40B4-BE49-F238E27FC236}">
                <a16:creationId xmlns:a16="http://schemas.microsoft.com/office/drawing/2014/main" id="{D887782B-B910-B59C-B8DF-DAC5E0462116}"/>
              </a:ext>
            </a:extLst>
          </p:cNvPr>
          <p:cNvSpPr txBox="1">
            <a:spLocks noChangeArrowheads="1"/>
          </p:cNvSpPr>
          <p:nvPr userDrawn="1"/>
        </p:nvSpPr>
        <p:spPr bwMode="auto">
          <a:xfrm rot="5400000">
            <a:off x="-2794793" y="3809206"/>
            <a:ext cx="5867400" cy="230187"/>
          </a:xfrm>
          <a:prstGeom prst="rect">
            <a:avLst/>
          </a:prstGeom>
          <a:no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900" b="1">
                <a:solidFill>
                  <a:srgbClr val="101141"/>
                </a:solidFill>
              </a:rPr>
              <a:t>BITS </a:t>
            </a:r>
            <a:r>
              <a:rPr lang="en-US" sz="900">
                <a:solidFill>
                  <a:srgbClr val="101141"/>
                </a:solidFil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49163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0055828-7356-744B-DF05-ED663FF6DB3E}"/>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CA0D5F8F-9BA2-710C-7212-9365C65F4649}"/>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5C121AC6-A9A7-617A-08AE-7CCE2C2B3313}"/>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71BF9F5C-F427-DF90-10FA-7D7EBB2F00AB}"/>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Picture 10" descr="BITS_university_logo_whitevert.png">
            <a:extLst>
              <a:ext uri="{FF2B5EF4-FFF2-40B4-BE49-F238E27FC236}">
                <a16:creationId xmlns:a16="http://schemas.microsoft.com/office/drawing/2014/main" id="{B544FF20-43C6-6529-BE28-33E4AFEC91A6}"/>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8">
            <a:extLst>
              <a:ext uri="{FF2B5EF4-FFF2-40B4-BE49-F238E27FC236}">
                <a16:creationId xmlns:a16="http://schemas.microsoft.com/office/drawing/2014/main" id="{7283DC28-4575-32CA-73FC-1C6CAE807054}"/>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ea typeface="+mn-ea"/>
                <a:cs typeface="Arial"/>
              </a:rPr>
              <a:t>BITS</a:t>
            </a:r>
            <a:r>
              <a:rPr lang="en-US" sz="2900" spc="-150" dirty="0">
                <a:solidFill>
                  <a:schemeClr val="bg1"/>
                </a:solidFill>
                <a:latin typeface="Arial"/>
                <a:ea typeface="+mn-ea"/>
                <a:cs typeface="Arial"/>
              </a:rPr>
              <a:t> Pilani</a:t>
            </a:r>
          </a:p>
        </p:txBody>
      </p:sp>
      <p:sp>
        <p:nvSpPr>
          <p:cNvPr id="10" name="TextBox 9">
            <a:extLst>
              <a:ext uri="{FF2B5EF4-FFF2-40B4-BE49-F238E27FC236}">
                <a16:creationId xmlns:a16="http://schemas.microsoft.com/office/drawing/2014/main" id="{FEF663C1-3187-039A-1A5C-38C2E5A2DE3B}"/>
              </a:ext>
            </a:extLst>
          </p:cNvPr>
          <p:cNvSpPr txBox="1">
            <a:spLocks noChangeArrowheads="1"/>
          </p:cNvSpPr>
          <p:nvPr userDrawn="1"/>
        </p:nvSpPr>
        <p:spPr bwMode="auto">
          <a:xfrm>
            <a:off x="152400" y="5667375"/>
            <a:ext cx="1905000" cy="276225"/>
          </a:xfrm>
          <a:prstGeom prst="rect">
            <a:avLst/>
          </a:prstGeom>
          <a:no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200">
                <a:solidFill>
                  <a:srgbClr val="FFFFFF"/>
                </a:solidFil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168845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2" name="Picture 6" descr="\\Server\D\jyoti\FI023_BITS_v1\styleguide img\IMG_5627_b.jpg">
            <a:extLst>
              <a:ext uri="{FF2B5EF4-FFF2-40B4-BE49-F238E27FC236}">
                <a16:creationId xmlns:a16="http://schemas.microsoft.com/office/drawing/2014/main" id="{86B8DEC0-F11F-9290-A161-2987A6CFDA9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Rectangle 2">
            <a:extLst>
              <a:ext uri="{FF2B5EF4-FFF2-40B4-BE49-F238E27FC236}">
                <a16:creationId xmlns:a16="http://schemas.microsoft.com/office/drawing/2014/main" id="{23C5E996-2A74-4C35-9960-E974CA975CB4}"/>
              </a:ext>
            </a:extLst>
          </p:cNvPr>
          <p:cNvSpPr>
            <a:spLocks noChangeArrowheads="1"/>
          </p:cNvSpPr>
          <p:nvPr userDrawn="1"/>
        </p:nvSpPr>
        <p:spPr bwMode="auto">
          <a:xfrm>
            <a:off x="0" y="4281488"/>
            <a:ext cx="9144000" cy="2576512"/>
          </a:xfrm>
          <a:prstGeom prst="rect">
            <a:avLst/>
          </a:prstGeom>
          <a:solidFill>
            <a:schemeClr val="bg1"/>
          </a:solidFill>
          <a:ln w="9525">
            <a:solidFill>
              <a:srgbClr val="4A7EBB"/>
            </a:solidFill>
            <a:miter lim="800000"/>
            <a:headEnd/>
            <a:tailEnd/>
          </a:ln>
          <a:effectLst>
            <a:outerShdw blurRad="63500" dist="23000" dir="5400000" rotWithShape="0">
              <a:srgbClr val="000000">
                <a:alpha val="34998"/>
              </a:srgbClr>
            </a:outerShdw>
          </a:effectLst>
        </p:spPr>
        <p:txBody>
          <a:bodyPr anchor="ctr"/>
          <a:lstStyle/>
          <a:p>
            <a:pPr algn="ctr" eaLnBrk="1" fontAlgn="auto" hangingPunct="1">
              <a:spcBef>
                <a:spcPts val="0"/>
              </a:spcBef>
              <a:spcAft>
                <a:spcPts val="0"/>
              </a:spcAft>
              <a:defRPr/>
            </a:pPr>
            <a:endParaRPr lang="en-US">
              <a:solidFill>
                <a:schemeClr val="lt1"/>
              </a:solidFill>
              <a:latin typeface="+mn-lt"/>
              <a:ea typeface="+mn-ea"/>
            </a:endParaRPr>
          </a:p>
        </p:txBody>
      </p:sp>
      <p:pic>
        <p:nvPicPr>
          <p:cNvPr id="4" name="Picture 8" descr="Picture 7.png">
            <a:extLst>
              <a:ext uri="{FF2B5EF4-FFF2-40B4-BE49-F238E27FC236}">
                <a16:creationId xmlns:a16="http://schemas.microsoft.com/office/drawing/2014/main" id="{2C3A6455-6BEA-115F-BE2B-B06520797FC5}"/>
              </a:ext>
            </a:extLst>
          </p:cNvPr>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a:extLst>
              <a:ext uri="{FF2B5EF4-FFF2-40B4-BE49-F238E27FC236}">
                <a16:creationId xmlns:a16="http://schemas.microsoft.com/office/drawing/2014/main" id="{5828BC2D-6EA2-4853-B7E7-5C8CDFBD8FE3}"/>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609879BC-26B9-F45F-B050-465AAFEBC879}"/>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C8B20423-D517-E960-810C-0C5EFE9F2759}"/>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TextBox 7">
            <a:extLst>
              <a:ext uri="{FF2B5EF4-FFF2-40B4-BE49-F238E27FC236}">
                <a16:creationId xmlns:a16="http://schemas.microsoft.com/office/drawing/2014/main" id="{152BFE80-EB2A-307E-7CB6-123AB05CD9B7}"/>
              </a:ext>
            </a:extLst>
          </p:cNvPr>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ea typeface="+mn-ea"/>
                <a:cs typeface="Arial"/>
              </a:rPr>
              <a:t>BITS</a:t>
            </a:r>
            <a:r>
              <a:rPr lang="en-US" sz="2900" spc="-150" dirty="0">
                <a:solidFill>
                  <a:schemeClr val="bg1"/>
                </a:solidFill>
                <a:latin typeface="Arial"/>
                <a:ea typeface="+mn-ea"/>
                <a:cs typeface="Arial"/>
              </a:rPr>
              <a:t> Pilani</a:t>
            </a:r>
          </a:p>
        </p:txBody>
      </p:sp>
      <p:sp>
        <p:nvSpPr>
          <p:cNvPr id="9" name="TextBox 8">
            <a:extLst>
              <a:ext uri="{FF2B5EF4-FFF2-40B4-BE49-F238E27FC236}">
                <a16:creationId xmlns:a16="http://schemas.microsoft.com/office/drawing/2014/main" id="{1BF946A4-1B38-E2E1-F35A-F6C98FE9714A}"/>
              </a:ext>
            </a:extLst>
          </p:cNvPr>
          <p:cNvSpPr txBox="1">
            <a:spLocks noChangeArrowheads="1"/>
          </p:cNvSpPr>
          <p:nvPr userDrawn="1"/>
        </p:nvSpPr>
        <p:spPr bwMode="auto">
          <a:xfrm>
            <a:off x="7086600" y="1171575"/>
            <a:ext cx="1905000" cy="276225"/>
          </a:xfrm>
          <a:prstGeom prst="rect">
            <a:avLst/>
          </a:prstGeom>
          <a:no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200">
                <a:solidFill>
                  <a:srgbClr val="FFFFFF"/>
                </a:solidFil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79039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E4083A-7360-BFDB-1AD4-704B93D5C044}"/>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100" b="1">
                <a:solidFill>
                  <a:srgbClr val="101141"/>
                </a:solidFill>
              </a:rPr>
              <a:t>BITS </a:t>
            </a:r>
            <a:r>
              <a:rPr lang="en-US" sz="1100">
                <a:solidFill>
                  <a:srgbClr val="101141"/>
                </a:solidFill>
              </a:rPr>
              <a:t>Pilani, Pilani Campus</a:t>
            </a:r>
          </a:p>
        </p:txBody>
      </p:sp>
      <p:grpSp>
        <p:nvGrpSpPr>
          <p:cNvPr id="4" name="Group 11">
            <a:extLst>
              <a:ext uri="{FF2B5EF4-FFF2-40B4-BE49-F238E27FC236}">
                <a16:creationId xmlns:a16="http://schemas.microsoft.com/office/drawing/2014/main" id="{727785D8-4BB4-3707-461E-9CDDFB7CB14C}"/>
              </a:ext>
            </a:extLst>
          </p:cNvPr>
          <p:cNvGrpSpPr>
            <a:grpSpLocks/>
          </p:cNvGrpSpPr>
          <p:nvPr userDrawn="1"/>
        </p:nvGrpSpPr>
        <p:grpSpPr bwMode="auto">
          <a:xfrm>
            <a:off x="2084388" y="6550025"/>
            <a:ext cx="7059612" cy="49213"/>
            <a:chOff x="2083888" y="6550671"/>
            <a:chExt cx="7060112" cy="48665"/>
          </a:xfrm>
        </p:grpSpPr>
        <p:sp>
          <p:nvSpPr>
            <p:cNvPr id="5" name="Rectangle 4">
              <a:extLst>
                <a:ext uri="{FF2B5EF4-FFF2-40B4-BE49-F238E27FC236}">
                  <a16:creationId xmlns:a16="http://schemas.microsoft.com/office/drawing/2014/main" id="{69C5D399-7A6D-AB9E-6E79-4F6E790EE5E7}"/>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FB118422-F398-20C2-3673-EA395A8D98FC}"/>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25C4B57F-6E01-B9A6-B3BF-C240DD0A21D7}"/>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8" name="Picture 11" descr="Picture 7.png">
            <a:extLst>
              <a:ext uri="{FF2B5EF4-FFF2-40B4-BE49-F238E27FC236}">
                <a16:creationId xmlns:a16="http://schemas.microsoft.com/office/drawing/2014/main" id="{84B79A93-DA54-0AA9-BC20-817684264E95}"/>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 name="Group 18">
            <a:extLst>
              <a:ext uri="{FF2B5EF4-FFF2-40B4-BE49-F238E27FC236}">
                <a16:creationId xmlns:a16="http://schemas.microsoft.com/office/drawing/2014/main" id="{E7133241-9E71-65A2-B39F-CC7C2879316B}"/>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005C6DB8-5995-3E1F-BF29-EC44C197A91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B2A87A13-5B04-ED57-9DDE-B114FBBE7E8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91C566D5-72F8-AC2C-46F9-8FFCC890BD0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3" name="Group 22">
            <a:extLst>
              <a:ext uri="{FF2B5EF4-FFF2-40B4-BE49-F238E27FC236}">
                <a16:creationId xmlns:a16="http://schemas.microsoft.com/office/drawing/2014/main" id="{BBCBB913-5D0B-DA27-1DDE-2CD630EB47FA}"/>
              </a:ext>
            </a:extLst>
          </p:cNvPr>
          <p:cNvGrpSpPr>
            <a:grpSpLocks/>
          </p:cNvGrpSpPr>
          <p:nvPr userDrawn="1"/>
        </p:nvGrpSpPr>
        <p:grpSpPr bwMode="auto">
          <a:xfrm>
            <a:off x="0" y="1295400"/>
            <a:ext cx="7010400" cy="46038"/>
            <a:chOff x="1905000" y="6553200"/>
            <a:chExt cx="7010400" cy="45719"/>
          </a:xfrm>
        </p:grpSpPr>
        <p:sp>
          <p:nvSpPr>
            <p:cNvPr id="14" name="Rectangle 13">
              <a:extLst>
                <a:ext uri="{FF2B5EF4-FFF2-40B4-BE49-F238E27FC236}">
                  <a16:creationId xmlns:a16="http://schemas.microsoft.com/office/drawing/2014/main" id="{77BA8B73-2517-731B-7E20-1BDF6DE72E7E}"/>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74D4B3E3-821B-7B75-70E4-C98605AF0DB8}"/>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DB323B46-FCFC-A836-B61B-BF132F511138}"/>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965317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 name="Picture 6" descr="Picture 7.png">
            <a:extLst>
              <a:ext uri="{FF2B5EF4-FFF2-40B4-BE49-F238E27FC236}">
                <a16:creationId xmlns:a16="http://schemas.microsoft.com/office/drawing/2014/main" id="{6E3C831F-B5A0-EF53-5E91-BA2E2F9945ED}"/>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9">
            <a:extLst>
              <a:ext uri="{FF2B5EF4-FFF2-40B4-BE49-F238E27FC236}">
                <a16:creationId xmlns:a16="http://schemas.microsoft.com/office/drawing/2014/main" id="{BE57FA7A-C57C-B95B-3895-E1E69FCF32AF}"/>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3E43FBD2-F8A4-F7E2-FB45-0FB28ECCA3CD}"/>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368CA3A2-7613-7E39-6013-150685A5401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0BDB5E09-0694-2DEF-FF93-343ABE606B7E}"/>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9" name="Group 28">
            <a:extLst>
              <a:ext uri="{FF2B5EF4-FFF2-40B4-BE49-F238E27FC236}">
                <a16:creationId xmlns:a16="http://schemas.microsoft.com/office/drawing/2014/main" id="{F1C74268-E24F-17E4-EF5D-FD5337545423}"/>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970C05D4-8312-CF88-C26C-94E474F40E6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87E09944-9B78-466F-6E8A-9BE8EC2D44E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FBD42E00-1075-860A-5894-F7EEFA8CC0A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3" name="TextBox 12">
            <a:extLst>
              <a:ext uri="{FF2B5EF4-FFF2-40B4-BE49-F238E27FC236}">
                <a16:creationId xmlns:a16="http://schemas.microsoft.com/office/drawing/2014/main" id="{B06958B4-E37A-41F3-960A-F08892CCA214}"/>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100" b="1">
                <a:solidFill>
                  <a:srgbClr val="101141"/>
                </a:solidFill>
              </a:rPr>
              <a:t>BITS </a:t>
            </a:r>
            <a:r>
              <a:rPr lang="en-US" sz="1100">
                <a:solidFill>
                  <a:srgbClr val="101141"/>
                </a:solidFil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041287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4517A3DA-AB5F-7456-2213-1F04FE53FDD0}"/>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002D4F75-D364-60E8-C2C7-1C7160F7657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2B9F6C87-7960-2ACA-3782-256602EB0FB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57CF1AA1-D722-C5FB-0201-2D002896E98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1" name="Group 15">
            <a:extLst>
              <a:ext uri="{FF2B5EF4-FFF2-40B4-BE49-F238E27FC236}">
                <a16:creationId xmlns:a16="http://schemas.microsoft.com/office/drawing/2014/main" id="{8345C531-C902-35F3-98A2-C31AC55AA616}"/>
              </a:ext>
            </a:extLst>
          </p:cNvPr>
          <p:cNvGrpSpPr>
            <a:grpSpLocks/>
          </p:cNvGrpSpPr>
          <p:nvPr userDrawn="1"/>
        </p:nvGrpSpPr>
        <p:grpSpPr bwMode="auto">
          <a:xfrm>
            <a:off x="2133600" y="6553200"/>
            <a:ext cx="7010400" cy="46038"/>
            <a:chOff x="1905000" y="6553200"/>
            <a:chExt cx="7010400" cy="45719"/>
          </a:xfrm>
        </p:grpSpPr>
        <p:sp>
          <p:nvSpPr>
            <p:cNvPr id="12" name="Rectangle 11">
              <a:extLst>
                <a:ext uri="{FF2B5EF4-FFF2-40B4-BE49-F238E27FC236}">
                  <a16:creationId xmlns:a16="http://schemas.microsoft.com/office/drawing/2014/main" id="{DA4488C4-8EA8-D3A8-AED5-E6E587DF363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CB0D19C2-2330-7789-803A-19C7E988EF4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CBAD5F36-51F6-9973-A6EB-3E27D877AC5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5" name="Picture 14" descr="Picture 7.png">
            <a:extLst>
              <a:ext uri="{FF2B5EF4-FFF2-40B4-BE49-F238E27FC236}">
                <a16:creationId xmlns:a16="http://schemas.microsoft.com/office/drawing/2014/main" id="{43A9076E-C3BA-6DB1-F4E8-BC426B3D119A}"/>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TextBox 15">
            <a:extLst>
              <a:ext uri="{FF2B5EF4-FFF2-40B4-BE49-F238E27FC236}">
                <a16:creationId xmlns:a16="http://schemas.microsoft.com/office/drawing/2014/main" id="{77B272C9-A3F8-8C4E-1C9B-8033945E50AC}"/>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100" b="1">
                <a:solidFill>
                  <a:srgbClr val="101141"/>
                </a:solidFill>
              </a:rPr>
              <a:t>BITS </a:t>
            </a:r>
            <a:r>
              <a:rPr lang="en-US" sz="110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23778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DA213784-9642-F746-7D41-B554DC473E77}"/>
              </a:ext>
            </a:extLst>
          </p:cNvPr>
          <p:cNvGrpSpPr>
            <a:grpSpLocks/>
          </p:cNvGrpSpPr>
          <p:nvPr userDrawn="1"/>
        </p:nvGrpSpPr>
        <p:grpSpPr bwMode="auto">
          <a:xfrm>
            <a:off x="0" y="1295400"/>
            <a:ext cx="7010400" cy="46038"/>
            <a:chOff x="1905000" y="6553200"/>
            <a:chExt cx="7010400" cy="45719"/>
          </a:xfrm>
        </p:grpSpPr>
        <p:sp>
          <p:nvSpPr>
            <p:cNvPr id="3" name="Rectangle 2">
              <a:extLst>
                <a:ext uri="{FF2B5EF4-FFF2-40B4-BE49-F238E27FC236}">
                  <a16:creationId xmlns:a16="http://schemas.microsoft.com/office/drawing/2014/main" id="{893186B8-9F6F-9B5E-C81F-095E74CCC60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264C68D7-C446-929D-F9C8-FE2529168B0A}"/>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BA57DF5F-98F4-0C54-15E9-F82D8073558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7" name="Group 10">
            <a:extLst>
              <a:ext uri="{FF2B5EF4-FFF2-40B4-BE49-F238E27FC236}">
                <a16:creationId xmlns:a16="http://schemas.microsoft.com/office/drawing/2014/main" id="{32BA424B-C50E-8410-F480-7A0168861D5D}"/>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6F988C15-6255-1B77-CB13-F0C11284D2A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97EFDB61-A101-061C-4B0E-6411E625337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A8330518-0E8A-C379-141A-F0C6E1D3672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88A82A46-862B-B847-2DE5-57568792D5DB}"/>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a:extLst>
              <a:ext uri="{FF2B5EF4-FFF2-40B4-BE49-F238E27FC236}">
                <a16:creationId xmlns:a16="http://schemas.microsoft.com/office/drawing/2014/main" id="{9C5A159E-BED2-E201-8F6C-4D46987582A0}"/>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100" b="1">
                <a:solidFill>
                  <a:srgbClr val="101141"/>
                </a:solidFill>
              </a:rPr>
              <a:t>BITS </a:t>
            </a:r>
            <a:r>
              <a:rPr lang="en-US" sz="110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576558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263B5DD0-B880-F8E0-381E-CED992DC2E38}"/>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43D0FC28-7559-AB03-2E01-323467DA531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AB62DB0C-B3AF-30E4-6F03-1AFC86DD8227}"/>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91548E39-29E5-21EF-C2C3-79C0B525078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9" name="Group 13">
            <a:extLst>
              <a:ext uri="{FF2B5EF4-FFF2-40B4-BE49-F238E27FC236}">
                <a16:creationId xmlns:a16="http://schemas.microsoft.com/office/drawing/2014/main" id="{DA0072D3-988C-698F-3494-B388053C7ABD}"/>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68ECD3B2-889D-3BB8-B02B-DFDE43E6D86D}"/>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86F98461-0E81-4463-0EB6-AC4051F2B8E8}"/>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CA2DEE7B-CC63-801C-63F0-15FB65606F6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3" name="Picture 14" descr="Picture 7.png">
            <a:extLst>
              <a:ext uri="{FF2B5EF4-FFF2-40B4-BE49-F238E27FC236}">
                <a16:creationId xmlns:a16="http://schemas.microsoft.com/office/drawing/2014/main" id="{CF33FD13-052C-EF71-B0DB-65FC37262EB2}"/>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Box 13">
            <a:extLst>
              <a:ext uri="{FF2B5EF4-FFF2-40B4-BE49-F238E27FC236}">
                <a16:creationId xmlns:a16="http://schemas.microsoft.com/office/drawing/2014/main" id="{AEC5C60E-4715-12E2-49DB-A4A73FB250E0}"/>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100" b="1">
                <a:solidFill>
                  <a:srgbClr val="101141"/>
                </a:solidFill>
              </a:rPr>
              <a:t>BITS </a:t>
            </a:r>
            <a:r>
              <a:rPr lang="en-US" sz="1100">
                <a:solidFill>
                  <a:srgbClr val="101141"/>
                </a:solidFil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537684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41D9D2F0-0B4D-AE55-C5E0-F3D857EA785C}"/>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A5E63165-F9EC-FDB8-1126-25BE9783606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6050573A-17B5-19B0-546C-04C5704AACE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F54C20B9-6E04-4B70-357A-6C1682E9BB4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a:extLst>
              <a:ext uri="{FF2B5EF4-FFF2-40B4-BE49-F238E27FC236}">
                <a16:creationId xmlns:a16="http://schemas.microsoft.com/office/drawing/2014/main" id="{F4A8A349-4BDB-B9E8-1EB5-81C0CE040378}"/>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5AAD5F8D-70FA-41E7-F777-EE126A3126F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05FFC960-5555-931D-A654-58260A844B6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224B26AA-EAC5-9041-AFB9-B2E3DB54181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16AE2943-15C6-D5DA-2EC9-0669C83E28CD}"/>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TextBox 14">
            <a:extLst>
              <a:ext uri="{FF2B5EF4-FFF2-40B4-BE49-F238E27FC236}">
                <a16:creationId xmlns:a16="http://schemas.microsoft.com/office/drawing/2014/main" id="{B8730C04-DA28-9C57-E08E-47DEEEC0EFB9}"/>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100" b="1">
                <a:solidFill>
                  <a:srgbClr val="101141"/>
                </a:solidFill>
              </a:rPr>
              <a:t>BITS </a:t>
            </a:r>
            <a:r>
              <a:rPr lang="en-US" sz="110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182276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A470F2-3E3E-7BDD-A304-46DC90F80092}"/>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a:extLst>
              <a:ext uri="{FF2B5EF4-FFF2-40B4-BE49-F238E27FC236}">
                <a16:creationId xmlns:a16="http://schemas.microsoft.com/office/drawing/2014/main" id="{1F0990F9-3C64-8ED2-D05B-A8B50871FFA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E01AB08-210D-2FED-F8D9-7C6A02EFBEB4}"/>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cs typeface="Arial" panose="020B0604020202020204" pitchFamily="34" charset="0"/>
              </a:defRPr>
            </a:lvl1pPr>
          </a:lstStyle>
          <a:p>
            <a:pPr>
              <a:defRPr/>
            </a:pPr>
            <a:fld id="{08DE3051-D7AD-454B-BCB5-8CD900F8C289}" type="datetimeFigureOut">
              <a:rPr lang="en-US" altLang="en-US"/>
              <a:pPr>
                <a:defRPr/>
              </a:pPr>
              <a:t>8/28/2023</a:t>
            </a:fld>
            <a:endParaRPr lang="en-US" altLang="en-US"/>
          </a:p>
        </p:txBody>
      </p:sp>
      <p:sp>
        <p:nvSpPr>
          <p:cNvPr id="5" name="Footer Placeholder 4">
            <a:extLst>
              <a:ext uri="{FF2B5EF4-FFF2-40B4-BE49-F238E27FC236}">
                <a16:creationId xmlns:a16="http://schemas.microsoft.com/office/drawing/2014/main" id="{772C8317-E4B0-840E-5916-C8E442135DED}"/>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ea typeface="+mn-ea"/>
                <a:cs typeface="Arial"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E8E336FC-52F1-B14A-BE4C-B82B9C2420E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cs typeface="Arial" panose="020B0604020202020204" pitchFamily="34" charset="0"/>
              </a:defRPr>
            </a:lvl1pPr>
          </a:lstStyle>
          <a:p>
            <a:pPr>
              <a:defRPr/>
            </a:pPr>
            <a:fld id="{6430AAC3-C60A-4D98-B5FD-438289EAB44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442" r:id="rId1"/>
    <p:sldLayoutId id="2147484443" r:id="rId2"/>
    <p:sldLayoutId id="2147484444" r:id="rId3"/>
    <p:sldLayoutId id="2147484445" r:id="rId4"/>
    <p:sldLayoutId id="2147484446" r:id="rId5"/>
    <p:sldLayoutId id="2147484447" r:id="rId6"/>
    <p:sldLayoutId id="2147484448" r:id="rId7"/>
    <p:sldLayoutId id="2147484449" r:id="rId8"/>
    <p:sldLayoutId id="2147484450" r:id="rId9"/>
    <p:sldLayoutId id="2147484451" r:id="rId10"/>
    <p:sldLayoutId id="2147484452" r:id="rId11"/>
  </p:sldLayoutIdLst>
  <p:txStyles>
    <p:titleStyle>
      <a:lvl1pPr algn="l" rtl="0" eaLnBrk="0" fontAlgn="base" hangingPunct="0">
        <a:spcBef>
          <a:spcPct val="0"/>
        </a:spcBef>
        <a:spcAft>
          <a:spcPct val="0"/>
        </a:spcAft>
        <a:defRPr sz="4000" b="1" kern="1200" spc="-150">
          <a:solidFill>
            <a:schemeClr val="tx1"/>
          </a:solidFill>
          <a:latin typeface="Arial" pitchFamily="34" charset="0"/>
          <a:ea typeface="MS PGothic" panose="020B0600070205080204" pitchFamily="34" charset="-128"/>
          <a:cs typeface="Arial" pitchFamily="34" charset="0"/>
        </a:defRPr>
      </a:lvl1pPr>
      <a:lvl2pPr algn="l" rtl="0" eaLnBrk="0" fontAlgn="base" hangingPunct="0">
        <a:spcBef>
          <a:spcPct val="0"/>
        </a:spcBef>
        <a:spcAft>
          <a:spcPct val="0"/>
        </a:spcAft>
        <a:defRPr sz="4000" b="1">
          <a:solidFill>
            <a:schemeClr val="tx1"/>
          </a:solidFill>
          <a:latin typeface="Arial" charset="0"/>
          <a:ea typeface="MS PGothic" panose="020B0600070205080204" pitchFamily="34" charset="-128"/>
          <a:cs typeface="Arial" charset="0"/>
        </a:defRPr>
      </a:lvl2pPr>
      <a:lvl3pPr algn="l" rtl="0" eaLnBrk="0" fontAlgn="base" hangingPunct="0">
        <a:spcBef>
          <a:spcPct val="0"/>
        </a:spcBef>
        <a:spcAft>
          <a:spcPct val="0"/>
        </a:spcAft>
        <a:defRPr sz="4000" b="1">
          <a:solidFill>
            <a:schemeClr val="tx1"/>
          </a:solidFill>
          <a:latin typeface="Arial" charset="0"/>
          <a:ea typeface="MS PGothic" panose="020B0600070205080204" pitchFamily="34" charset="-128"/>
          <a:cs typeface="Arial" charset="0"/>
        </a:defRPr>
      </a:lvl3pPr>
      <a:lvl4pPr algn="l" rtl="0" eaLnBrk="0" fontAlgn="base" hangingPunct="0">
        <a:spcBef>
          <a:spcPct val="0"/>
        </a:spcBef>
        <a:spcAft>
          <a:spcPct val="0"/>
        </a:spcAft>
        <a:defRPr sz="4000" b="1">
          <a:solidFill>
            <a:schemeClr val="tx1"/>
          </a:solidFill>
          <a:latin typeface="Arial" charset="0"/>
          <a:ea typeface="MS PGothic" panose="020B0600070205080204" pitchFamily="34" charset="-128"/>
          <a:cs typeface="Arial" charset="0"/>
        </a:defRPr>
      </a:lvl4pPr>
      <a:lvl5pPr algn="l" rtl="0" eaLnBrk="0" fontAlgn="base" hangingPunct="0">
        <a:spcBef>
          <a:spcPct val="0"/>
        </a:spcBef>
        <a:spcAft>
          <a:spcPct val="0"/>
        </a:spcAft>
        <a:defRPr sz="4000" b="1">
          <a:solidFill>
            <a:schemeClr val="tx1"/>
          </a:solidFill>
          <a:latin typeface="Arial" charset="0"/>
          <a:ea typeface="MS PGothic" panose="020B0600070205080204" pitchFamily="34" charset="-128"/>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S PGothic" panose="020B0600070205080204" pitchFamily="34" charset="-128"/>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0.png"/><Relationship Id="rId7" Type="http://schemas.openxmlformats.org/officeDocument/2006/relationships/customXml" Target="../ink/ink9.xml"/><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customXml" Target="../ink/ink8.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0.png"/><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customXml" Target="../ink/ink10.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6.png"/><Relationship Id="rId7" Type="http://schemas.openxmlformats.org/officeDocument/2006/relationships/customXml" Target="../ink/ink5.xml"/><Relationship Id="rId2" Type="http://schemas.openxmlformats.org/officeDocument/2006/relationships/customXml" Target="../ink/ink1.xml"/><Relationship Id="rId1" Type="http://schemas.openxmlformats.org/officeDocument/2006/relationships/slideLayout" Target="../slideLayouts/slideLayout3.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 Id="rId9" Type="http://schemas.openxmlformats.org/officeDocument/2006/relationships/customXml" Target="../ink/ink7.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oleObject" Target="../embeddings/oleObject1.bin"/><Relationship Id="rId1" Type="http://schemas.openxmlformats.org/officeDocument/2006/relationships/slideLayout" Target="../slideLayouts/slideLayout4.xml"/><Relationship Id="rId5" Type="http://schemas.openxmlformats.org/officeDocument/2006/relationships/image" Target="../media/image40.w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1EAE6F-446A-68D3-2A05-9A138BCABC06}"/>
              </a:ext>
            </a:extLst>
          </p:cNvPr>
          <p:cNvSpPr>
            <a:spLocks noGrp="1"/>
          </p:cNvSpPr>
          <p:nvPr>
            <p:ph type="title"/>
          </p:nvPr>
        </p:nvSpPr>
        <p:spPr/>
        <p:txBody>
          <a:bodyPr/>
          <a:lstStyle/>
          <a:p>
            <a:pPr eaLnBrk="1" fontAlgn="auto" hangingPunct="1">
              <a:spcAft>
                <a:spcPts val="0"/>
              </a:spcAft>
              <a:defRPr/>
            </a:pPr>
            <a:r>
              <a:rPr lang="en-US" sz="3200" dirty="0">
                <a:ea typeface="+mj-ea"/>
              </a:rPr>
              <a:t>Mathematical Foundations for Machine Learning</a:t>
            </a:r>
          </a:p>
        </p:txBody>
      </p:sp>
      <p:sp>
        <p:nvSpPr>
          <p:cNvPr id="14339" name="Content Placeholder 5">
            <a:extLst>
              <a:ext uri="{FF2B5EF4-FFF2-40B4-BE49-F238E27FC236}">
                <a16:creationId xmlns:a16="http://schemas.microsoft.com/office/drawing/2014/main" id="{7E7D4530-7DF3-FB50-514D-310E95EDB958}"/>
              </a:ext>
            </a:extLst>
          </p:cNvPr>
          <p:cNvSpPr>
            <a:spLocks noGrp="1"/>
          </p:cNvSpPr>
          <p:nvPr>
            <p:ph sz="quarter" idx="13"/>
          </p:nvPr>
        </p:nvSpPr>
        <p:spPr/>
        <p:txBody>
          <a:bodyPr/>
          <a:lstStyle/>
          <a:p>
            <a:pPr eaLnBrk="1" hangingPunct="1">
              <a:spcBef>
                <a:spcPct val="0"/>
              </a:spcBef>
            </a:pPr>
            <a:r>
              <a:rPr lang="en-US" altLang="en-US" dirty="0"/>
              <a:t>MFML Team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Problem on Gradient descent method</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1B3B004-097C-0D20-63E9-0447B82A713A}"/>
                  </a:ext>
                </a:extLst>
              </p:cNvPr>
              <p:cNvSpPr txBox="1"/>
              <p:nvPr/>
            </p:nvSpPr>
            <p:spPr>
              <a:xfrm>
                <a:off x="112542" y="1490008"/>
                <a:ext cx="8802858" cy="1384995"/>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1.Find the minimum of f(x,y) = 3x</a:t>
                </a:r>
                <a:r>
                  <a:rPr lang="en-US" sz="2800" b="1" baseline="30000" dirty="0">
                    <a:latin typeface="Times New Roman" panose="02020603050405020304" pitchFamily="18" charset="0"/>
                    <a:cs typeface="Times New Roman" panose="02020603050405020304" pitchFamily="18" charset="0"/>
                  </a:rPr>
                  <a:t>2</a:t>
                </a:r>
                <a:r>
                  <a:rPr lang="en-US" sz="2800" b="1" dirty="0">
                    <a:latin typeface="Times New Roman" panose="02020603050405020304" pitchFamily="18" charset="0"/>
                    <a:cs typeface="Times New Roman" panose="02020603050405020304" pitchFamily="18" charset="0"/>
                  </a:rPr>
                  <a:t>+y</a:t>
                </a:r>
                <a:r>
                  <a:rPr lang="en-US" sz="2800" b="1" baseline="30000" dirty="0">
                    <a:latin typeface="Times New Roman" panose="02020603050405020304" pitchFamily="18" charset="0"/>
                    <a:cs typeface="Times New Roman" panose="02020603050405020304" pitchFamily="18" charset="0"/>
                  </a:rPr>
                  <a:t>2</a:t>
                </a:r>
                <a:r>
                  <a:rPr lang="en-US" sz="2800" b="1" dirty="0">
                    <a:latin typeface="Times New Roman" panose="02020603050405020304" pitchFamily="18" charset="0"/>
                    <a:cs typeface="Times New Roman" panose="02020603050405020304" pitchFamily="18" charset="0"/>
                  </a:rPr>
                  <a:t> with initial values x</a:t>
                </a:r>
                <a:r>
                  <a:rPr lang="en-US" sz="2800" b="1" baseline="-25000" dirty="0">
                    <a:latin typeface="Times New Roman" panose="02020603050405020304" pitchFamily="18" charset="0"/>
                    <a:cs typeface="Times New Roman" panose="02020603050405020304" pitchFamily="18" charset="0"/>
                  </a:rPr>
                  <a:t>0</a:t>
                </a:r>
                <a:r>
                  <a:rPr lang="en-US" sz="2800" b="1" dirty="0">
                    <a:latin typeface="Times New Roman" panose="02020603050405020304" pitchFamily="18" charset="0"/>
                    <a:cs typeface="Times New Roman" panose="02020603050405020304" pitchFamily="18" charset="0"/>
                  </a:rPr>
                  <a:t> = 1 and y</a:t>
                </a:r>
                <a:r>
                  <a:rPr lang="en-US" sz="2800" b="1" baseline="-25000" dirty="0">
                    <a:latin typeface="Times New Roman" panose="02020603050405020304" pitchFamily="18" charset="0"/>
                    <a:cs typeface="Times New Roman" panose="02020603050405020304" pitchFamily="18" charset="0"/>
                  </a:rPr>
                  <a:t>0</a:t>
                </a:r>
                <a:r>
                  <a:rPr lang="en-US" sz="2800" b="1" dirty="0">
                    <a:latin typeface="Times New Roman" panose="02020603050405020304" pitchFamily="18" charset="0"/>
                    <a:cs typeface="Times New Roman" panose="02020603050405020304" pitchFamily="18" charset="0"/>
                  </a:rPr>
                  <a:t> = 3 with learning rate </a:t>
                </a:r>
                <a14:m>
                  <m:oMath xmlns:m="http://schemas.openxmlformats.org/officeDocument/2006/math">
                    <m:r>
                      <a:rPr lang="en-US" sz="2800" b="1" i="1" smtClean="0">
                        <a:latin typeface="Cambria Math" panose="02040503050406030204" pitchFamily="18" charset="0"/>
                        <a:ea typeface="Cambria Math" panose="02040503050406030204" pitchFamily="18" charset="0"/>
                        <a:cs typeface="Times New Roman" panose="02020603050405020304" pitchFamily="18" charset="0"/>
                      </a:rPr>
                      <m:t>𝜶</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𝟎</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𝟏</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800" b="1" dirty="0">
                    <a:latin typeface="Times New Roman" panose="02020603050405020304" pitchFamily="18" charset="0"/>
                    <a:cs typeface="Times New Roman" panose="02020603050405020304" pitchFamily="18" charset="0"/>
                  </a:rPr>
                  <a:t>using Gradient descent method.</a:t>
                </a:r>
                <a:endParaRPr lang="en-US" sz="2800" b="1" baseline="300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B1B3B004-097C-0D20-63E9-0447B82A713A}"/>
                  </a:ext>
                </a:extLst>
              </p:cNvPr>
              <p:cNvSpPr txBox="1">
                <a:spLocks noRot="1" noChangeAspect="1" noMove="1" noResize="1" noEditPoints="1" noAdjustHandles="1" noChangeArrowheads="1" noChangeShapeType="1" noTextEdit="1"/>
              </p:cNvSpPr>
              <p:nvPr/>
            </p:nvSpPr>
            <p:spPr>
              <a:xfrm>
                <a:off x="112542" y="1490008"/>
                <a:ext cx="8802858" cy="1384995"/>
              </a:xfrm>
              <a:prstGeom prst="rect">
                <a:avLst/>
              </a:prstGeom>
              <a:blipFill>
                <a:blip r:embed="rId2"/>
                <a:stretch>
                  <a:fillRect l="-1384" t="-4386" r="-1384" b="-10965"/>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081AD621-CB5A-E6D2-AF93-82A36FDA9C99}"/>
              </a:ext>
            </a:extLst>
          </p:cNvPr>
          <p:cNvSpPr txBox="1"/>
          <p:nvPr/>
        </p:nvSpPr>
        <p:spPr>
          <a:xfrm>
            <a:off x="112542" y="2875002"/>
            <a:ext cx="1847322"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000" b="1" i="0" u="none" strike="noStrike" kern="0" cap="none" spc="0" normalizeH="0" baseline="0" noProof="0" dirty="0">
                <a:ln>
                  <a:noFill/>
                </a:ln>
                <a:solidFill>
                  <a:srgbClr val="00B0F0"/>
                </a:solidFill>
                <a:effectLst/>
                <a:uLnTx/>
                <a:uFillTx/>
                <a:latin typeface="Arial"/>
                <a:cs typeface="Arial"/>
                <a:sym typeface="Arial"/>
              </a:rPr>
              <a:t>Solution:</a:t>
            </a:r>
          </a:p>
        </p:txBody>
      </p:sp>
      <p:pic>
        <p:nvPicPr>
          <p:cNvPr id="14" name="Picture 13">
            <a:extLst>
              <a:ext uri="{FF2B5EF4-FFF2-40B4-BE49-F238E27FC236}">
                <a16:creationId xmlns:a16="http://schemas.microsoft.com/office/drawing/2014/main" id="{AB975C6D-F2B1-8EC7-0559-B9BC4880D980}"/>
              </a:ext>
            </a:extLst>
          </p:cNvPr>
          <p:cNvPicPr>
            <a:picLocks noChangeAspect="1"/>
          </p:cNvPicPr>
          <p:nvPr/>
        </p:nvPicPr>
        <p:blipFill>
          <a:blip r:embed="rId3"/>
          <a:stretch>
            <a:fillRect/>
          </a:stretch>
        </p:blipFill>
        <p:spPr>
          <a:xfrm>
            <a:off x="133386" y="3323592"/>
            <a:ext cx="3975304" cy="2794144"/>
          </a:xfrm>
          <a:prstGeom prst="rect">
            <a:avLst/>
          </a:prstGeom>
        </p:spPr>
      </p:pic>
      <p:pic>
        <p:nvPicPr>
          <p:cNvPr id="18" name="Picture 17">
            <a:extLst>
              <a:ext uri="{FF2B5EF4-FFF2-40B4-BE49-F238E27FC236}">
                <a16:creationId xmlns:a16="http://schemas.microsoft.com/office/drawing/2014/main" id="{4A7356AF-3600-46A5-F95E-E14F8D86453A}"/>
              </a:ext>
            </a:extLst>
          </p:cNvPr>
          <p:cNvPicPr>
            <a:picLocks noChangeAspect="1"/>
          </p:cNvPicPr>
          <p:nvPr/>
        </p:nvPicPr>
        <p:blipFill>
          <a:blip r:embed="rId4"/>
          <a:stretch>
            <a:fillRect/>
          </a:stretch>
        </p:blipFill>
        <p:spPr>
          <a:xfrm>
            <a:off x="4513971" y="2962677"/>
            <a:ext cx="4114800" cy="3515973"/>
          </a:xfrm>
          <a:prstGeom prst="rect">
            <a:avLst/>
          </a:prstGeom>
        </p:spPr>
      </p:pic>
    </p:spTree>
    <p:extLst>
      <p:ext uri="{BB962C8B-B14F-4D97-AF65-F5344CB8AC3E}">
        <p14:creationId xmlns:p14="http://schemas.microsoft.com/office/powerpoint/2010/main" val="464678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Problem on Ada Grad</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1B3B004-097C-0D20-63E9-0447B82A713A}"/>
                  </a:ext>
                </a:extLst>
              </p:cNvPr>
              <p:cNvSpPr txBox="1"/>
              <p:nvPr/>
            </p:nvSpPr>
            <p:spPr>
              <a:xfrm>
                <a:off x="112542" y="1490008"/>
                <a:ext cx="8802858" cy="1384995"/>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2.Find the minimum of f(x,y) = 3x</a:t>
                </a:r>
                <a:r>
                  <a:rPr lang="en-US" sz="2800" b="1" baseline="30000" dirty="0">
                    <a:latin typeface="Times New Roman" panose="02020603050405020304" pitchFamily="18" charset="0"/>
                    <a:cs typeface="Times New Roman" panose="02020603050405020304" pitchFamily="18" charset="0"/>
                  </a:rPr>
                  <a:t>2</a:t>
                </a:r>
                <a:r>
                  <a:rPr lang="en-US" sz="2800" b="1" dirty="0">
                    <a:latin typeface="Times New Roman" panose="02020603050405020304" pitchFamily="18" charset="0"/>
                    <a:cs typeface="Times New Roman" panose="02020603050405020304" pitchFamily="18" charset="0"/>
                  </a:rPr>
                  <a:t>+y</a:t>
                </a:r>
                <a:r>
                  <a:rPr lang="en-US" sz="2800" b="1" baseline="30000" dirty="0">
                    <a:latin typeface="Times New Roman" panose="02020603050405020304" pitchFamily="18" charset="0"/>
                    <a:cs typeface="Times New Roman" panose="02020603050405020304" pitchFamily="18" charset="0"/>
                  </a:rPr>
                  <a:t>2</a:t>
                </a:r>
                <a:r>
                  <a:rPr lang="en-US" sz="2800" b="1" dirty="0">
                    <a:latin typeface="Times New Roman" panose="02020603050405020304" pitchFamily="18" charset="0"/>
                    <a:cs typeface="Times New Roman" panose="02020603050405020304" pitchFamily="18" charset="0"/>
                  </a:rPr>
                  <a:t> with initial values x</a:t>
                </a:r>
                <a:r>
                  <a:rPr lang="en-US" sz="2800" b="1" baseline="-25000" dirty="0">
                    <a:latin typeface="Times New Roman" panose="02020603050405020304" pitchFamily="18" charset="0"/>
                    <a:cs typeface="Times New Roman" panose="02020603050405020304" pitchFamily="18" charset="0"/>
                  </a:rPr>
                  <a:t>0</a:t>
                </a:r>
                <a:r>
                  <a:rPr lang="en-US" sz="2800" b="1" dirty="0">
                    <a:latin typeface="Times New Roman" panose="02020603050405020304" pitchFamily="18" charset="0"/>
                    <a:cs typeface="Times New Roman" panose="02020603050405020304" pitchFamily="18" charset="0"/>
                  </a:rPr>
                  <a:t> = 1 and y</a:t>
                </a:r>
                <a:r>
                  <a:rPr lang="en-US" sz="2800" b="1" baseline="-25000" dirty="0">
                    <a:latin typeface="Times New Roman" panose="02020603050405020304" pitchFamily="18" charset="0"/>
                    <a:cs typeface="Times New Roman" panose="02020603050405020304" pitchFamily="18" charset="0"/>
                  </a:rPr>
                  <a:t>0</a:t>
                </a:r>
                <a:r>
                  <a:rPr lang="en-US" sz="2800" b="1" dirty="0">
                    <a:latin typeface="Times New Roman" panose="02020603050405020304" pitchFamily="18" charset="0"/>
                    <a:cs typeface="Times New Roman" panose="02020603050405020304" pitchFamily="18" charset="0"/>
                  </a:rPr>
                  <a:t> = 3 with learning rate </a:t>
                </a:r>
                <a14:m>
                  <m:oMath xmlns:m="http://schemas.openxmlformats.org/officeDocument/2006/math">
                    <m:r>
                      <a:rPr lang="en-US" sz="2800" b="1" i="1" smtClean="0">
                        <a:latin typeface="Cambria Math" panose="02040503050406030204" pitchFamily="18" charset="0"/>
                        <a:ea typeface="Cambria Math" panose="02040503050406030204" pitchFamily="18" charset="0"/>
                        <a:cs typeface="Times New Roman" panose="02020603050405020304" pitchFamily="18" charset="0"/>
                      </a:rPr>
                      <m:t>𝜶</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𝟎</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𝟗</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800" b="1" dirty="0">
                    <a:latin typeface="Times New Roman" panose="02020603050405020304" pitchFamily="18" charset="0"/>
                    <a:cs typeface="Times New Roman" panose="02020603050405020304" pitchFamily="18" charset="0"/>
                  </a:rPr>
                  <a:t>using Ada Grad method.</a:t>
                </a:r>
                <a:endParaRPr lang="en-US" sz="2800" b="1" baseline="300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B1B3B004-097C-0D20-63E9-0447B82A713A}"/>
                  </a:ext>
                </a:extLst>
              </p:cNvPr>
              <p:cNvSpPr txBox="1">
                <a:spLocks noRot="1" noChangeAspect="1" noMove="1" noResize="1" noEditPoints="1" noAdjustHandles="1" noChangeArrowheads="1" noChangeShapeType="1" noTextEdit="1"/>
              </p:cNvSpPr>
              <p:nvPr/>
            </p:nvSpPr>
            <p:spPr>
              <a:xfrm>
                <a:off x="112542" y="1490008"/>
                <a:ext cx="8802858" cy="1384995"/>
              </a:xfrm>
              <a:prstGeom prst="rect">
                <a:avLst/>
              </a:prstGeom>
              <a:blipFill>
                <a:blip r:embed="rId2"/>
                <a:stretch>
                  <a:fillRect l="-1384" t="-4386" r="-1384" b="-10965"/>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081AD621-CB5A-E6D2-AF93-82A36FDA9C99}"/>
              </a:ext>
            </a:extLst>
          </p:cNvPr>
          <p:cNvSpPr txBox="1"/>
          <p:nvPr/>
        </p:nvSpPr>
        <p:spPr>
          <a:xfrm>
            <a:off x="112542" y="3048000"/>
            <a:ext cx="1847322"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000" b="1" i="0" u="none" strike="noStrike" kern="0" cap="none" spc="0" normalizeH="0" baseline="0" noProof="0" dirty="0">
                <a:ln>
                  <a:noFill/>
                </a:ln>
                <a:solidFill>
                  <a:srgbClr val="00B0F0"/>
                </a:solidFill>
                <a:effectLst/>
                <a:uLnTx/>
                <a:uFillTx/>
                <a:latin typeface="Arial"/>
                <a:cs typeface="Arial"/>
                <a:sym typeface="Arial"/>
              </a:rPr>
              <a:t>Solution:</a:t>
            </a:r>
          </a:p>
        </p:txBody>
      </p:sp>
      <p:pic>
        <p:nvPicPr>
          <p:cNvPr id="5" name="Picture 4">
            <a:extLst>
              <a:ext uri="{FF2B5EF4-FFF2-40B4-BE49-F238E27FC236}">
                <a16:creationId xmlns:a16="http://schemas.microsoft.com/office/drawing/2014/main" id="{99383FBE-5F9C-261A-955C-C8B4CF53BC78}"/>
              </a:ext>
            </a:extLst>
          </p:cNvPr>
          <p:cNvPicPr>
            <a:picLocks noChangeAspect="1"/>
          </p:cNvPicPr>
          <p:nvPr/>
        </p:nvPicPr>
        <p:blipFill>
          <a:blip r:embed="rId3"/>
          <a:stretch>
            <a:fillRect/>
          </a:stretch>
        </p:blipFill>
        <p:spPr>
          <a:xfrm>
            <a:off x="4823364" y="2938024"/>
            <a:ext cx="3810000" cy="3495619"/>
          </a:xfrm>
          <a:prstGeom prst="rect">
            <a:avLst/>
          </a:prstGeom>
        </p:spPr>
      </p:pic>
      <p:pic>
        <p:nvPicPr>
          <p:cNvPr id="14" name="Picture 13">
            <a:extLst>
              <a:ext uri="{FF2B5EF4-FFF2-40B4-BE49-F238E27FC236}">
                <a16:creationId xmlns:a16="http://schemas.microsoft.com/office/drawing/2014/main" id="{8B0753BC-9D66-37E9-3979-5BA7C22AEDAC}"/>
              </a:ext>
            </a:extLst>
          </p:cNvPr>
          <p:cNvPicPr>
            <a:picLocks noChangeAspect="1"/>
          </p:cNvPicPr>
          <p:nvPr/>
        </p:nvPicPr>
        <p:blipFill>
          <a:blip r:embed="rId4"/>
          <a:stretch>
            <a:fillRect/>
          </a:stretch>
        </p:blipFill>
        <p:spPr>
          <a:xfrm>
            <a:off x="133399" y="3601998"/>
            <a:ext cx="4187239" cy="2902107"/>
          </a:xfrm>
          <a:prstGeom prst="rect">
            <a:avLst/>
          </a:prstGeom>
        </p:spPr>
      </p:pic>
    </p:spTree>
    <p:extLst>
      <p:ext uri="{BB962C8B-B14F-4D97-AF65-F5344CB8AC3E}">
        <p14:creationId xmlns:p14="http://schemas.microsoft.com/office/powerpoint/2010/main" val="3958237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Problem on RMS Prop</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1B3B004-097C-0D20-63E9-0447B82A713A}"/>
                  </a:ext>
                </a:extLst>
              </p:cNvPr>
              <p:cNvSpPr txBox="1"/>
              <p:nvPr/>
            </p:nvSpPr>
            <p:spPr>
              <a:xfrm>
                <a:off x="112542" y="1490008"/>
                <a:ext cx="8802858" cy="1384995"/>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3.Find the minimum of f(x,y) = 3x</a:t>
                </a:r>
                <a:r>
                  <a:rPr lang="en-US" sz="2800" b="1" baseline="30000" dirty="0">
                    <a:latin typeface="Times New Roman" panose="02020603050405020304" pitchFamily="18" charset="0"/>
                    <a:cs typeface="Times New Roman" panose="02020603050405020304" pitchFamily="18" charset="0"/>
                  </a:rPr>
                  <a:t>2</a:t>
                </a:r>
                <a:r>
                  <a:rPr lang="en-US" sz="2800" b="1" dirty="0">
                    <a:latin typeface="Times New Roman" panose="02020603050405020304" pitchFamily="18" charset="0"/>
                    <a:cs typeface="Times New Roman" panose="02020603050405020304" pitchFamily="18" charset="0"/>
                  </a:rPr>
                  <a:t>+y</a:t>
                </a:r>
                <a:r>
                  <a:rPr lang="en-US" sz="2800" b="1" baseline="30000" dirty="0">
                    <a:latin typeface="Times New Roman" panose="02020603050405020304" pitchFamily="18" charset="0"/>
                    <a:cs typeface="Times New Roman" panose="02020603050405020304" pitchFamily="18" charset="0"/>
                  </a:rPr>
                  <a:t>2</a:t>
                </a:r>
                <a:r>
                  <a:rPr lang="en-US" sz="2800" b="1" dirty="0">
                    <a:latin typeface="Times New Roman" panose="02020603050405020304" pitchFamily="18" charset="0"/>
                    <a:cs typeface="Times New Roman" panose="02020603050405020304" pitchFamily="18" charset="0"/>
                  </a:rPr>
                  <a:t> with initial values x</a:t>
                </a:r>
                <a:r>
                  <a:rPr lang="en-US" sz="2800" b="1" baseline="-25000" dirty="0">
                    <a:latin typeface="Times New Roman" panose="02020603050405020304" pitchFamily="18" charset="0"/>
                    <a:cs typeface="Times New Roman" panose="02020603050405020304" pitchFamily="18" charset="0"/>
                  </a:rPr>
                  <a:t>0</a:t>
                </a:r>
                <a:r>
                  <a:rPr lang="en-US" sz="2800" b="1" dirty="0">
                    <a:latin typeface="Times New Roman" panose="02020603050405020304" pitchFamily="18" charset="0"/>
                    <a:cs typeface="Times New Roman" panose="02020603050405020304" pitchFamily="18" charset="0"/>
                  </a:rPr>
                  <a:t> = 1 and y</a:t>
                </a:r>
                <a:r>
                  <a:rPr lang="en-US" sz="2800" b="1" baseline="-25000" dirty="0">
                    <a:latin typeface="Times New Roman" panose="02020603050405020304" pitchFamily="18" charset="0"/>
                    <a:cs typeface="Times New Roman" panose="02020603050405020304" pitchFamily="18" charset="0"/>
                  </a:rPr>
                  <a:t>0</a:t>
                </a:r>
                <a:r>
                  <a:rPr lang="en-US" sz="2800" b="1" dirty="0">
                    <a:latin typeface="Times New Roman" panose="02020603050405020304" pitchFamily="18" charset="0"/>
                    <a:cs typeface="Times New Roman" panose="02020603050405020304" pitchFamily="18" charset="0"/>
                  </a:rPr>
                  <a:t> = 3 with learning rate </a:t>
                </a:r>
                <a:endParaRPr lang="en-IN" sz="2800" b="1" i="1" dirty="0">
                  <a:latin typeface="Cambria Math" panose="02040503050406030204" pitchFamily="18" charset="0"/>
                  <a:ea typeface="Cambria Math" panose="02040503050406030204" pitchFamily="18" charset="0"/>
                  <a:cs typeface="Times New Roman" panose="02020603050405020304" pitchFamily="18" charset="0"/>
                </a:endParaRPr>
              </a:p>
              <a:p>
                <a:pPr algn="just"/>
                <a14:m>
                  <m:oMath xmlns:m="http://schemas.openxmlformats.org/officeDocument/2006/math">
                    <m:r>
                      <a:rPr lang="en-US" sz="2800" b="1" i="1" smtClean="0">
                        <a:latin typeface="Cambria Math" panose="02040503050406030204" pitchFamily="18" charset="0"/>
                        <a:ea typeface="Cambria Math" panose="02040503050406030204" pitchFamily="18" charset="0"/>
                        <a:cs typeface="Times New Roman" panose="02020603050405020304" pitchFamily="18" charset="0"/>
                      </a:rPr>
                      <m:t>𝜶</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𝟎</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𝟏</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 , </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𝝆</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𝟎</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𝟗</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800" b="1" dirty="0">
                    <a:latin typeface="Times New Roman" panose="02020603050405020304" pitchFamily="18" charset="0"/>
                    <a:cs typeface="Times New Roman" panose="02020603050405020304" pitchFamily="18" charset="0"/>
                  </a:rPr>
                  <a:t>using  method.</a:t>
                </a:r>
                <a:endParaRPr lang="en-US" sz="2800" b="1" baseline="300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B1B3B004-097C-0D20-63E9-0447B82A713A}"/>
                  </a:ext>
                </a:extLst>
              </p:cNvPr>
              <p:cNvSpPr txBox="1">
                <a:spLocks noRot="1" noChangeAspect="1" noMove="1" noResize="1" noEditPoints="1" noAdjustHandles="1" noChangeArrowheads="1" noChangeShapeType="1" noTextEdit="1"/>
              </p:cNvSpPr>
              <p:nvPr/>
            </p:nvSpPr>
            <p:spPr>
              <a:xfrm>
                <a:off x="112542" y="1490008"/>
                <a:ext cx="8802858" cy="1384995"/>
              </a:xfrm>
              <a:prstGeom prst="rect">
                <a:avLst/>
              </a:prstGeom>
              <a:blipFill>
                <a:blip r:embed="rId2"/>
                <a:stretch>
                  <a:fillRect l="-1384" t="-4386" r="-1384" b="-10965"/>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081AD621-CB5A-E6D2-AF93-82A36FDA9C99}"/>
              </a:ext>
            </a:extLst>
          </p:cNvPr>
          <p:cNvSpPr txBox="1"/>
          <p:nvPr/>
        </p:nvSpPr>
        <p:spPr>
          <a:xfrm>
            <a:off x="112542" y="3048000"/>
            <a:ext cx="1847322"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000" b="1" i="0" u="none" strike="noStrike" kern="0" cap="none" spc="0" normalizeH="0" baseline="0" noProof="0" dirty="0">
                <a:ln>
                  <a:noFill/>
                </a:ln>
                <a:solidFill>
                  <a:srgbClr val="00B0F0"/>
                </a:solidFill>
                <a:effectLst/>
                <a:uLnTx/>
                <a:uFillTx/>
                <a:latin typeface="Arial"/>
                <a:cs typeface="Arial"/>
                <a:sym typeface="Arial"/>
              </a:rPr>
              <a:t>Solution:</a:t>
            </a:r>
          </a:p>
        </p:txBody>
      </p:sp>
      <p:pic>
        <p:nvPicPr>
          <p:cNvPr id="6" name="Picture 5">
            <a:extLst>
              <a:ext uri="{FF2B5EF4-FFF2-40B4-BE49-F238E27FC236}">
                <a16:creationId xmlns:a16="http://schemas.microsoft.com/office/drawing/2014/main" id="{81F0E690-E0A8-DDF9-40F6-D5D8794FA5A7}"/>
              </a:ext>
            </a:extLst>
          </p:cNvPr>
          <p:cNvPicPr>
            <a:picLocks noChangeAspect="1"/>
          </p:cNvPicPr>
          <p:nvPr/>
        </p:nvPicPr>
        <p:blipFill>
          <a:blip r:embed="rId3"/>
          <a:stretch>
            <a:fillRect/>
          </a:stretch>
        </p:blipFill>
        <p:spPr>
          <a:xfrm>
            <a:off x="4953000" y="2855676"/>
            <a:ext cx="3740013" cy="3332011"/>
          </a:xfrm>
          <a:prstGeom prst="rect">
            <a:avLst/>
          </a:prstGeom>
        </p:spPr>
      </p:pic>
      <p:pic>
        <p:nvPicPr>
          <p:cNvPr id="9" name="Picture 8">
            <a:extLst>
              <a:ext uri="{FF2B5EF4-FFF2-40B4-BE49-F238E27FC236}">
                <a16:creationId xmlns:a16="http://schemas.microsoft.com/office/drawing/2014/main" id="{3B945BAD-15DC-804F-461D-FD6AA589F3B5}"/>
              </a:ext>
            </a:extLst>
          </p:cNvPr>
          <p:cNvPicPr>
            <a:picLocks noChangeAspect="1"/>
          </p:cNvPicPr>
          <p:nvPr/>
        </p:nvPicPr>
        <p:blipFill>
          <a:blip r:embed="rId4"/>
          <a:stretch>
            <a:fillRect/>
          </a:stretch>
        </p:blipFill>
        <p:spPr>
          <a:xfrm>
            <a:off x="272829" y="3601998"/>
            <a:ext cx="3994371" cy="2773049"/>
          </a:xfrm>
          <a:prstGeom prst="rect">
            <a:avLst/>
          </a:prstGeom>
        </p:spPr>
      </p:pic>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81626E5D-C55F-A6B1-E7C9-3C5BB46F034E}"/>
                  </a:ext>
                </a:extLst>
              </p14:cNvPr>
              <p14:cNvContentPartPr/>
              <p14:nvPr/>
            </p14:nvContentPartPr>
            <p14:xfrm>
              <a:off x="658080" y="5943024"/>
              <a:ext cx="84960" cy="210960"/>
            </p14:xfrm>
          </p:contentPart>
        </mc:Choice>
        <mc:Fallback>
          <p:pic>
            <p:nvPicPr>
              <p:cNvPr id="4" name="Ink 3">
                <a:extLst>
                  <a:ext uri="{FF2B5EF4-FFF2-40B4-BE49-F238E27FC236}">
                    <a16:creationId xmlns:a16="http://schemas.microsoft.com/office/drawing/2014/main" id="{81626E5D-C55F-A6B1-E7C9-3C5BB46F034E}"/>
                  </a:ext>
                </a:extLst>
              </p:cNvPr>
              <p:cNvPicPr/>
              <p:nvPr/>
            </p:nvPicPr>
            <p:blipFill>
              <a:blip r:embed="rId6"/>
              <a:stretch>
                <a:fillRect/>
              </a:stretch>
            </p:blipFill>
            <p:spPr>
              <a:xfrm>
                <a:off x="649440" y="5934384"/>
                <a:ext cx="10260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D30B7263-E8B9-B1E2-08D6-54714D317E3B}"/>
                  </a:ext>
                </a:extLst>
              </p14:cNvPr>
              <p14:cNvContentPartPr/>
              <p14:nvPr/>
            </p14:nvContentPartPr>
            <p14:xfrm>
              <a:off x="648720" y="6141024"/>
              <a:ext cx="114840" cy="13320"/>
            </p14:xfrm>
          </p:contentPart>
        </mc:Choice>
        <mc:Fallback>
          <p:pic>
            <p:nvPicPr>
              <p:cNvPr id="5" name="Ink 4">
                <a:extLst>
                  <a:ext uri="{FF2B5EF4-FFF2-40B4-BE49-F238E27FC236}">
                    <a16:creationId xmlns:a16="http://schemas.microsoft.com/office/drawing/2014/main" id="{D30B7263-E8B9-B1E2-08D6-54714D317E3B}"/>
                  </a:ext>
                </a:extLst>
              </p:cNvPr>
              <p:cNvPicPr/>
              <p:nvPr/>
            </p:nvPicPr>
            <p:blipFill>
              <a:blip r:embed="rId8"/>
              <a:stretch>
                <a:fillRect/>
              </a:stretch>
            </p:blipFill>
            <p:spPr>
              <a:xfrm>
                <a:off x="640080" y="6132024"/>
                <a:ext cx="132480" cy="30960"/>
              </a:xfrm>
              <a:prstGeom prst="rect">
                <a:avLst/>
              </a:prstGeom>
            </p:spPr>
          </p:pic>
        </mc:Fallback>
      </mc:AlternateContent>
    </p:spTree>
    <p:extLst>
      <p:ext uri="{BB962C8B-B14F-4D97-AF65-F5344CB8AC3E}">
        <p14:creationId xmlns:p14="http://schemas.microsoft.com/office/powerpoint/2010/main" val="1492179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Problem on Adam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1B3B004-097C-0D20-63E9-0447B82A713A}"/>
                  </a:ext>
                </a:extLst>
              </p:cNvPr>
              <p:cNvSpPr txBox="1"/>
              <p:nvPr/>
            </p:nvSpPr>
            <p:spPr>
              <a:xfrm>
                <a:off x="112542" y="1490008"/>
                <a:ext cx="8802858" cy="1384995"/>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4.Find the minimum of f(x,y) = 3x</a:t>
                </a:r>
                <a:r>
                  <a:rPr lang="en-US" sz="2800" b="1" baseline="30000" dirty="0">
                    <a:latin typeface="Times New Roman" panose="02020603050405020304" pitchFamily="18" charset="0"/>
                    <a:cs typeface="Times New Roman" panose="02020603050405020304" pitchFamily="18" charset="0"/>
                  </a:rPr>
                  <a:t>2</a:t>
                </a:r>
                <a:r>
                  <a:rPr lang="en-US" sz="2800" b="1" dirty="0">
                    <a:latin typeface="Times New Roman" panose="02020603050405020304" pitchFamily="18" charset="0"/>
                    <a:cs typeface="Times New Roman" panose="02020603050405020304" pitchFamily="18" charset="0"/>
                  </a:rPr>
                  <a:t>+y</a:t>
                </a:r>
                <a:r>
                  <a:rPr lang="en-US" sz="2800" b="1" baseline="30000" dirty="0">
                    <a:latin typeface="Times New Roman" panose="02020603050405020304" pitchFamily="18" charset="0"/>
                    <a:cs typeface="Times New Roman" panose="02020603050405020304" pitchFamily="18" charset="0"/>
                  </a:rPr>
                  <a:t>2</a:t>
                </a:r>
                <a:r>
                  <a:rPr lang="en-US" sz="2800" b="1" dirty="0">
                    <a:latin typeface="Times New Roman" panose="02020603050405020304" pitchFamily="18" charset="0"/>
                    <a:cs typeface="Times New Roman" panose="02020603050405020304" pitchFamily="18" charset="0"/>
                  </a:rPr>
                  <a:t> with initial</a:t>
                </a:r>
              </a:p>
              <a:p>
                <a:pPr algn="just"/>
                <a:r>
                  <a:rPr lang="en-US" sz="2800" b="1" dirty="0">
                    <a:latin typeface="Times New Roman" panose="02020603050405020304" pitchFamily="18" charset="0"/>
                    <a:cs typeface="Times New Roman" panose="02020603050405020304" pitchFamily="18" charset="0"/>
                  </a:rPr>
                  <a:t>values x</a:t>
                </a:r>
                <a:r>
                  <a:rPr lang="en-US" sz="2800" b="1" baseline="-25000" dirty="0">
                    <a:latin typeface="Times New Roman" panose="02020603050405020304" pitchFamily="18" charset="0"/>
                    <a:cs typeface="Times New Roman" panose="02020603050405020304" pitchFamily="18" charset="0"/>
                  </a:rPr>
                  <a:t>0</a:t>
                </a:r>
                <a:r>
                  <a:rPr lang="en-US" sz="2800" b="1" dirty="0">
                    <a:latin typeface="Times New Roman" panose="02020603050405020304" pitchFamily="18" charset="0"/>
                    <a:cs typeface="Times New Roman" panose="02020603050405020304" pitchFamily="18" charset="0"/>
                  </a:rPr>
                  <a:t> = 1 and y</a:t>
                </a:r>
                <a:r>
                  <a:rPr lang="en-US" sz="2800" b="1" baseline="-25000" dirty="0">
                    <a:latin typeface="Times New Roman" panose="02020603050405020304" pitchFamily="18" charset="0"/>
                    <a:cs typeface="Times New Roman" panose="02020603050405020304" pitchFamily="18" charset="0"/>
                  </a:rPr>
                  <a:t>0</a:t>
                </a:r>
                <a:r>
                  <a:rPr lang="en-US" sz="2800" b="1" dirty="0">
                    <a:latin typeface="Times New Roman" panose="02020603050405020304" pitchFamily="18" charset="0"/>
                    <a:cs typeface="Times New Roman" panose="02020603050405020304" pitchFamily="18" charset="0"/>
                  </a:rPr>
                  <a:t> = 3 with learning rate </a:t>
                </a:r>
                <a14:m>
                  <m:oMath xmlns:m="http://schemas.openxmlformats.org/officeDocument/2006/math">
                    <m:r>
                      <a:rPr lang="en-US" sz="2800" b="1" i="1" smtClean="0">
                        <a:latin typeface="Cambria Math" panose="02040503050406030204" pitchFamily="18" charset="0"/>
                        <a:ea typeface="Cambria Math" panose="02040503050406030204" pitchFamily="18" charset="0"/>
                        <a:cs typeface="Times New Roman" panose="02020603050405020304" pitchFamily="18" charset="0"/>
                      </a:rPr>
                      <m:t>𝜶</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𝟎</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𝟐</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 , </m:t>
                    </m:r>
                  </m:oMath>
                </a14:m>
                <a:endParaRPr lang="en-IN" sz="2800" b="1" i="1" dirty="0">
                  <a:latin typeface="Cambria Math" panose="02040503050406030204" pitchFamily="18" charset="0"/>
                  <a:ea typeface="Cambria Math" panose="02040503050406030204" pitchFamily="18" charset="0"/>
                  <a:cs typeface="Times New Roman" panose="02020603050405020304" pitchFamily="18" charset="0"/>
                </a:endParaRPr>
              </a:p>
              <a:p>
                <a:pPr algn="just"/>
                <a14:m>
                  <m:oMath xmlns:m="http://schemas.openxmlformats.org/officeDocument/2006/math">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𝜷</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𝟎</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𝟗</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 , </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𝜷</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𝟎</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𝟗𝟗𝟗</m:t>
                    </m:r>
                  </m:oMath>
                </a14:m>
                <a:r>
                  <a:rPr lang="en-US" sz="2800" b="1" dirty="0">
                    <a:latin typeface="Times New Roman" panose="02020603050405020304" pitchFamily="18" charset="0"/>
                    <a:cs typeface="Times New Roman" panose="02020603050405020304" pitchFamily="18" charset="0"/>
                  </a:rPr>
                  <a:t> using Adam method.</a:t>
                </a:r>
                <a:endParaRPr lang="en-US" sz="2800" b="1" baseline="300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B1B3B004-097C-0D20-63E9-0447B82A713A}"/>
                  </a:ext>
                </a:extLst>
              </p:cNvPr>
              <p:cNvSpPr txBox="1">
                <a:spLocks noRot="1" noChangeAspect="1" noMove="1" noResize="1" noEditPoints="1" noAdjustHandles="1" noChangeArrowheads="1" noChangeShapeType="1" noTextEdit="1"/>
              </p:cNvSpPr>
              <p:nvPr/>
            </p:nvSpPr>
            <p:spPr>
              <a:xfrm>
                <a:off x="112542" y="1490008"/>
                <a:ext cx="8802858" cy="1384995"/>
              </a:xfrm>
              <a:prstGeom prst="rect">
                <a:avLst/>
              </a:prstGeom>
              <a:blipFill>
                <a:blip r:embed="rId2"/>
                <a:stretch>
                  <a:fillRect l="-1384" t="-4386" b="-10965"/>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081AD621-CB5A-E6D2-AF93-82A36FDA9C99}"/>
              </a:ext>
            </a:extLst>
          </p:cNvPr>
          <p:cNvSpPr txBox="1"/>
          <p:nvPr/>
        </p:nvSpPr>
        <p:spPr>
          <a:xfrm>
            <a:off x="112542" y="3048000"/>
            <a:ext cx="1847322"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000" b="1" i="0" u="none" strike="noStrike" kern="0" cap="none" spc="0" normalizeH="0" baseline="0" noProof="0" dirty="0">
                <a:ln>
                  <a:noFill/>
                </a:ln>
                <a:solidFill>
                  <a:srgbClr val="00B0F0"/>
                </a:solidFill>
                <a:effectLst/>
                <a:uLnTx/>
                <a:uFillTx/>
                <a:latin typeface="Arial"/>
                <a:cs typeface="Arial"/>
                <a:sym typeface="Arial"/>
              </a:rPr>
              <a:t>Solution:</a:t>
            </a:r>
          </a:p>
        </p:txBody>
      </p:sp>
      <p:pic>
        <p:nvPicPr>
          <p:cNvPr id="9" name="Picture 8">
            <a:extLst>
              <a:ext uri="{FF2B5EF4-FFF2-40B4-BE49-F238E27FC236}">
                <a16:creationId xmlns:a16="http://schemas.microsoft.com/office/drawing/2014/main" id="{C2C418C4-8E3A-AEFD-76F6-F4E5D3C28EE6}"/>
              </a:ext>
            </a:extLst>
          </p:cNvPr>
          <p:cNvPicPr>
            <a:picLocks noChangeAspect="1"/>
          </p:cNvPicPr>
          <p:nvPr/>
        </p:nvPicPr>
        <p:blipFill>
          <a:blip r:embed="rId3"/>
          <a:stretch>
            <a:fillRect/>
          </a:stretch>
        </p:blipFill>
        <p:spPr>
          <a:xfrm>
            <a:off x="4247617" y="3004232"/>
            <a:ext cx="4813852" cy="3320368"/>
          </a:xfrm>
          <a:prstGeom prst="rect">
            <a:avLst/>
          </a:prstGeom>
        </p:spPr>
      </p:pic>
      <p:pic>
        <p:nvPicPr>
          <p:cNvPr id="11" name="Picture 10">
            <a:extLst>
              <a:ext uri="{FF2B5EF4-FFF2-40B4-BE49-F238E27FC236}">
                <a16:creationId xmlns:a16="http://schemas.microsoft.com/office/drawing/2014/main" id="{50DBAB6A-4043-63D4-473C-2D40B4D74E06}"/>
              </a:ext>
            </a:extLst>
          </p:cNvPr>
          <p:cNvPicPr>
            <a:picLocks noChangeAspect="1"/>
          </p:cNvPicPr>
          <p:nvPr/>
        </p:nvPicPr>
        <p:blipFill>
          <a:blip r:embed="rId4"/>
          <a:stretch>
            <a:fillRect/>
          </a:stretch>
        </p:blipFill>
        <p:spPr>
          <a:xfrm>
            <a:off x="143824" y="3505200"/>
            <a:ext cx="4032457" cy="2889398"/>
          </a:xfrm>
          <a:prstGeom prst="rect">
            <a:avLst/>
          </a:prstGeom>
        </p:spPr>
      </p:pic>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A1F2B009-75B1-DF45-3CD7-2C8FBFF17A58}"/>
                  </a:ext>
                </a:extLst>
              </p14:cNvPr>
              <p14:cNvContentPartPr/>
              <p14:nvPr/>
            </p14:nvContentPartPr>
            <p14:xfrm>
              <a:off x="393480" y="5906304"/>
              <a:ext cx="137880" cy="285120"/>
            </p14:xfrm>
          </p:contentPart>
        </mc:Choice>
        <mc:Fallback>
          <p:pic>
            <p:nvPicPr>
              <p:cNvPr id="4" name="Ink 3">
                <a:extLst>
                  <a:ext uri="{FF2B5EF4-FFF2-40B4-BE49-F238E27FC236}">
                    <a16:creationId xmlns:a16="http://schemas.microsoft.com/office/drawing/2014/main" id="{A1F2B009-75B1-DF45-3CD7-2C8FBFF17A58}"/>
                  </a:ext>
                </a:extLst>
              </p:cNvPr>
              <p:cNvPicPr/>
              <p:nvPr/>
            </p:nvPicPr>
            <p:blipFill>
              <a:blip r:embed="rId6"/>
              <a:stretch>
                <a:fillRect/>
              </a:stretch>
            </p:blipFill>
            <p:spPr>
              <a:xfrm>
                <a:off x="384840" y="5897664"/>
                <a:ext cx="155520" cy="302760"/>
              </a:xfrm>
              <a:prstGeom prst="rect">
                <a:avLst/>
              </a:prstGeom>
            </p:spPr>
          </p:pic>
        </mc:Fallback>
      </mc:AlternateContent>
    </p:spTree>
    <p:extLst>
      <p:ext uri="{BB962C8B-B14F-4D97-AF65-F5344CB8AC3E}">
        <p14:creationId xmlns:p14="http://schemas.microsoft.com/office/powerpoint/2010/main" val="1790763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8"/>
            <a:ext cx="8153400" cy="792162"/>
          </a:xfrm>
        </p:spPr>
        <p:txBody>
          <a:bodyPr/>
          <a:lstStyle/>
          <a:p>
            <a:r>
              <a:rPr lang="en-US" b="1" dirty="0">
                <a:latin typeface="Times New Roman" panose="02020603050405020304" pitchFamily="18" charset="0"/>
                <a:cs typeface="Times New Roman" panose="02020603050405020304" pitchFamily="18" charset="0"/>
              </a:rPr>
              <a:t>5. Find the maximum and minimum of </a:t>
            </a:r>
            <a:r>
              <a:rPr lang="en-US" b="1" i="1" dirty="0">
                <a:latin typeface="Times New Roman" panose="02020603050405020304" pitchFamily="18" charset="0"/>
                <a:cs typeface="Times New Roman" panose="02020603050405020304" pitchFamily="18" charset="0"/>
              </a:rPr>
              <a:t>f(x , y, z ) = 4y </a:t>
            </a:r>
            <a:r>
              <a:rPr lang="mr-IN" b="1" i="1" dirty="0">
                <a:latin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 z </a:t>
            </a:r>
            <a:r>
              <a:rPr lang="en-US" b="1" dirty="0">
                <a:latin typeface="Times New Roman" panose="02020603050405020304" pitchFamily="18" charset="0"/>
                <a:cs typeface="Times New Roman" panose="02020603050405020304" pitchFamily="18" charset="0"/>
              </a:rPr>
              <a:t> subject to the constraints 2x </a:t>
            </a:r>
            <a:r>
              <a:rPr lang="mr-IN" b="1" dirty="0">
                <a:latin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y -  z = 2 and x</a:t>
            </a:r>
            <a:r>
              <a:rPr lang="en-US" b="1" baseline="30000"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 y</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 1.</a:t>
            </a:r>
          </a:p>
        </p:txBody>
      </p:sp>
      <p:sp>
        <p:nvSpPr>
          <p:cNvPr id="3" name="Content Placeholder 2"/>
          <p:cNvSpPr>
            <a:spLocks noGrp="1"/>
          </p:cNvSpPr>
          <p:nvPr>
            <p:ph sz="quarter" idx="10"/>
          </p:nvPr>
        </p:nvSpPr>
        <p:spPr/>
        <p:txBody>
          <a:bodyPr/>
          <a:lstStyle/>
          <a:p>
            <a:r>
              <a:rPr lang="en-US" dirty="0"/>
              <a:t>Lagragian Multiplier example</a:t>
            </a:r>
          </a:p>
        </p:txBody>
      </p:sp>
      <p:pic>
        <p:nvPicPr>
          <p:cNvPr id="4" name="Picture 3"/>
          <p:cNvPicPr>
            <a:picLocks noChangeAspect="1"/>
          </p:cNvPicPr>
          <p:nvPr/>
        </p:nvPicPr>
        <p:blipFill>
          <a:blip r:embed="rId2"/>
          <a:stretch>
            <a:fillRect/>
          </a:stretch>
        </p:blipFill>
        <p:spPr>
          <a:xfrm>
            <a:off x="2362200" y="3505200"/>
            <a:ext cx="4165600" cy="2565400"/>
          </a:xfrm>
          <a:prstGeom prst="rect">
            <a:avLst/>
          </a:prstGeom>
        </p:spPr>
      </p:pic>
      <p:cxnSp>
        <p:nvCxnSpPr>
          <p:cNvPr id="8" name="Straight Arrow Connector 7"/>
          <p:cNvCxnSpPr/>
          <p:nvPr/>
        </p:nvCxnSpPr>
        <p:spPr>
          <a:xfrm>
            <a:off x="6629400" y="3733800"/>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6629400" y="4267200"/>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6629400" y="4800600"/>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7391400" y="3581400"/>
            <a:ext cx="4572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13" name="Oval 12"/>
          <p:cNvSpPr/>
          <p:nvPr/>
        </p:nvSpPr>
        <p:spPr>
          <a:xfrm>
            <a:off x="7391400" y="4648200"/>
            <a:ext cx="4572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sp>
        <p:nvSpPr>
          <p:cNvPr id="14" name="Oval 13"/>
          <p:cNvSpPr/>
          <p:nvPr/>
        </p:nvSpPr>
        <p:spPr>
          <a:xfrm>
            <a:off x="7391400" y="4114800"/>
            <a:ext cx="4572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15" name="Oval 14"/>
          <p:cNvSpPr/>
          <p:nvPr/>
        </p:nvSpPr>
        <p:spPr>
          <a:xfrm>
            <a:off x="7391400" y="5181600"/>
            <a:ext cx="4572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4</a:t>
            </a:r>
          </a:p>
        </p:txBody>
      </p:sp>
      <p:sp>
        <p:nvSpPr>
          <p:cNvPr id="16" name="Oval 15"/>
          <p:cNvSpPr/>
          <p:nvPr/>
        </p:nvSpPr>
        <p:spPr>
          <a:xfrm>
            <a:off x="7391400" y="5638800"/>
            <a:ext cx="4572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5</a:t>
            </a:r>
          </a:p>
        </p:txBody>
      </p:sp>
      <p:cxnSp>
        <p:nvCxnSpPr>
          <p:cNvPr id="18" name="Straight Arrow Connector 17"/>
          <p:cNvCxnSpPr>
            <a:cxnSpLocks/>
          </p:cNvCxnSpPr>
          <p:nvPr/>
        </p:nvCxnSpPr>
        <p:spPr>
          <a:xfrm>
            <a:off x="6629400" y="5334000"/>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cxnSpLocks/>
          </p:cNvCxnSpPr>
          <p:nvPr/>
        </p:nvCxnSpPr>
        <p:spPr>
          <a:xfrm>
            <a:off x="6629400" y="5791200"/>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3A9CB8C-8F6B-82DF-991D-309B859CE810}"/>
              </a:ext>
            </a:extLst>
          </p:cNvPr>
          <p:cNvSpPr txBox="1"/>
          <p:nvPr/>
        </p:nvSpPr>
        <p:spPr>
          <a:xfrm>
            <a:off x="609600" y="2913102"/>
            <a:ext cx="4572000" cy="369332"/>
          </a:xfrm>
          <a:prstGeom prst="rect">
            <a:avLst/>
          </a:prstGeom>
          <a:noFill/>
        </p:spPr>
        <p:txBody>
          <a:bodyPr wrap="square">
            <a:spAutoFit/>
          </a:bodyPr>
          <a:lstStyle/>
          <a:p>
            <a:r>
              <a:rPr lang="en-US" dirty="0"/>
              <a:t>The system of equations to be solved are </a:t>
            </a:r>
          </a:p>
        </p:txBody>
      </p:sp>
      <p:sp>
        <p:nvSpPr>
          <p:cNvPr id="12" name="TextBox 11">
            <a:extLst>
              <a:ext uri="{FF2B5EF4-FFF2-40B4-BE49-F238E27FC236}">
                <a16:creationId xmlns:a16="http://schemas.microsoft.com/office/drawing/2014/main" id="{765F3D9C-1C4E-8B9A-0A4F-80E08C4645AC}"/>
              </a:ext>
            </a:extLst>
          </p:cNvPr>
          <p:cNvSpPr txBox="1"/>
          <p:nvPr/>
        </p:nvSpPr>
        <p:spPr>
          <a:xfrm>
            <a:off x="341376" y="2449807"/>
            <a:ext cx="1182624" cy="369332"/>
          </a:xfrm>
          <a:prstGeom prst="rect">
            <a:avLst/>
          </a:prstGeom>
          <a:noFill/>
        </p:spPr>
        <p:txBody>
          <a:bodyPr wrap="square">
            <a:spAutoFit/>
          </a:bodyPr>
          <a:lstStyle/>
          <a:p>
            <a:r>
              <a:rPr lang="en-US" b="1" dirty="0"/>
              <a:t>Solution: </a:t>
            </a:r>
          </a:p>
        </p:txBody>
      </p:sp>
    </p:spTree>
    <p:extLst>
      <p:ext uri="{BB962C8B-B14F-4D97-AF65-F5344CB8AC3E}">
        <p14:creationId xmlns:p14="http://schemas.microsoft.com/office/powerpoint/2010/main" val="2188896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524001"/>
            <a:ext cx="8229600" cy="914400"/>
          </a:xfrm>
        </p:spPr>
        <p:txBody>
          <a:bodyPr/>
          <a:lstStyle/>
          <a:p>
            <a:r>
              <a:rPr lang="en-US" dirty="0"/>
              <a:t>From equation 3 we get </a:t>
            </a:r>
            <a:r>
              <a:rPr lang="en-US" dirty="0" err="1"/>
              <a:t>λ</a:t>
            </a:r>
            <a:r>
              <a:rPr lang="en-US" dirty="0"/>
              <a:t> = 2. Plugging this into equation 1 </a:t>
            </a:r>
          </a:p>
          <a:p>
            <a:r>
              <a:rPr lang="en-US" dirty="0"/>
              <a:t>and 2, solving for x and y respectively gives</a:t>
            </a:r>
          </a:p>
          <a:p>
            <a:endParaRPr lang="en-US" dirty="0"/>
          </a:p>
        </p:txBody>
      </p:sp>
      <p:sp>
        <p:nvSpPr>
          <p:cNvPr id="4" name="Content Placeholder 2"/>
          <p:cNvSpPr>
            <a:spLocks noGrp="1"/>
          </p:cNvSpPr>
          <p:nvPr>
            <p:ph sz="quarter" idx="10"/>
          </p:nvPr>
        </p:nvSpPr>
        <p:spPr/>
        <p:txBody>
          <a:bodyPr/>
          <a:lstStyle/>
          <a:p>
            <a:r>
              <a:rPr lang="en-US" dirty="0"/>
              <a:t>Lagragian Multiplier example</a:t>
            </a:r>
          </a:p>
        </p:txBody>
      </p:sp>
      <p:pic>
        <p:nvPicPr>
          <p:cNvPr id="5" name="Picture 4"/>
          <p:cNvPicPr>
            <a:picLocks noChangeAspect="1"/>
          </p:cNvPicPr>
          <p:nvPr/>
        </p:nvPicPr>
        <p:blipFill>
          <a:blip r:embed="rId2"/>
          <a:stretch>
            <a:fillRect/>
          </a:stretch>
        </p:blipFill>
        <p:spPr>
          <a:xfrm>
            <a:off x="2286000" y="2387600"/>
            <a:ext cx="4610100" cy="1651000"/>
          </a:xfrm>
          <a:prstGeom prst="rect">
            <a:avLst/>
          </a:prstGeom>
        </p:spPr>
      </p:pic>
      <p:sp>
        <p:nvSpPr>
          <p:cNvPr id="6" name="TextBox 5"/>
          <p:cNvSpPr txBox="1"/>
          <p:nvPr/>
        </p:nvSpPr>
        <p:spPr>
          <a:xfrm>
            <a:off x="457200" y="3962400"/>
            <a:ext cx="7467600" cy="381000"/>
          </a:xfrm>
          <a:prstGeom prst="rect">
            <a:avLst/>
          </a:prstGeom>
          <a:noFill/>
        </p:spPr>
        <p:txBody>
          <a:bodyPr wrap="square" rtlCol="0">
            <a:spAutoFit/>
          </a:bodyPr>
          <a:lstStyle/>
          <a:p>
            <a:r>
              <a:rPr lang="en-US" dirty="0"/>
              <a:t>Substituting these into equation 5</a:t>
            </a:r>
          </a:p>
        </p:txBody>
      </p:sp>
      <p:pic>
        <p:nvPicPr>
          <p:cNvPr id="10" name="Picture 9" descr="Screen Shot 2023-08-22 at 5.19.2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645" y="4389593"/>
            <a:ext cx="6007100" cy="965200"/>
          </a:xfrm>
          <a:prstGeom prst="rect">
            <a:avLst/>
          </a:prstGeom>
        </p:spPr>
      </p:pic>
    </p:spTree>
    <p:extLst>
      <p:ext uri="{BB962C8B-B14F-4D97-AF65-F5344CB8AC3E}">
        <p14:creationId xmlns:p14="http://schemas.microsoft.com/office/powerpoint/2010/main" val="880279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524001"/>
            <a:ext cx="7467600" cy="609600"/>
          </a:xfrm>
        </p:spPr>
        <p:txBody>
          <a:bodyPr/>
          <a:lstStyle/>
          <a:p>
            <a:r>
              <a:rPr lang="en-US" b="1" dirty="0"/>
              <a:t>Case 1: </a:t>
            </a:r>
            <a:r>
              <a:rPr lang="en-US" dirty="0"/>
              <a:t>When μ = √13</a:t>
            </a:r>
          </a:p>
        </p:txBody>
      </p:sp>
      <p:sp>
        <p:nvSpPr>
          <p:cNvPr id="4" name="Content Placeholder 2"/>
          <p:cNvSpPr>
            <a:spLocks noGrp="1"/>
          </p:cNvSpPr>
          <p:nvPr>
            <p:ph sz="quarter" idx="10"/>
          </p:nvPr>
        </p:nvSpPr>
        <p:spPr/>
        <p:txBody>
          <a:bodyPr/>
          <a:lstStyle/>
          <a:p>
            <a:r>
              <a:rPr lang="en-US" dirty="0"/>
              <a:t>Lagragian Multiplier example</a:t>
            </a:r>
          </a:p>
        </p:txBody>
      </p:sp>
      <p:pic>
        <p:nvPicPr>
          <p:cNvPr id="6" name="Picture 5" descr="Screen Shot 2023-08-22 at 5.22.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905000"/>
            <a:ext cx="3302000" cy="876300"/>
          </a:xfrm>
          <a:prstGeom prst="rect">
            <a:avLst/>
          </a:prstGeom>
        </p:spPr>
      </p:pic>
      <p:sp>
        <p:nvSpPr>
          <p:cNvPr id="7" name="TextBox 6"/>
          <p:cNvSpPr txBox="1"/>
          <p:nvPr/>
        </p:nvSpPr>
        <p:spPr>
          <a:xfrm>
            <a:off x="304800" y="2667000"/>
            <a:ext cx="7391400" cy="461665"/>
          </a:xfrm>
          <a:prstGeom prst="rect">
            <a:avLst/>
          </a:prstGeom>
          <a:noFill/>
        </p:spPr>
        <p:txBody>
          <a:bodyPr wrap="square" rtlCol="0">
            <a:spAutoFit/>
          </a:bodyPr>
          <a:lstStyle/>
          <a:p>
            <a:r>
              <a:rPr lang="en-US" sz="2400" dirty="0"/>
              <a:t>Substituting into equation 4 gives </a:t>
            </a:r>
          </a:p>
        </p:txBody>
      </p:sp>
      <p:pic>
        <p:nvPicPr>
          <p:cNvPr id="8" name="Picture 7" descr="Screen Shot 2023-08-22 at 5.23.3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 y="3200400"/>
            <a:ext cx="6286500" cy="1028700"/>
          </a:xfrm>
          <a:prstGeom prst="rect">
            <a:avLst/>
          </a:prstGeom>
        </p:spPr>
      </p:pic>
      <p:sp>
        <p:nvSpPr>
          <p:cNvPr id="9" name="Content Placeholder 1"/>
          <p:cNvSpPr txBox="1">
            <a:spLocks/>
          </p:cNvSpPr>
          <p:nvPr/>
        </p:nvSpPr>
        <p:spPr bwMode="auto">
          <a:xfrm>
            <a:off x="381000" y="4038600"/>
            <a:ext cx="74676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S PGothic" panose="020B0600070205080204" pitchFamily="34" charset="-128"/>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Case 2: </a:t>
            </a:r>
            <a:r>
              <a:rPr lang="en-US" dirty="0"/>
              <a:t>When μ = - √13</a:t>
            </a:r>
          </a:p>
        </p:txBody>
      </p:sp>
      <p:pic>
        <p:nvPicPr>
          <p:cNvPr id="10" name="Picture 9" descr="Screen Shot 2023-08-22 at 5.25.2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4584700"/>
            <a:ext cx="3314700" cy="1130300"/>
          </a:xfrm>
          <a:prstGeom prst="rect">
            <a:avLst/>
          </a:prstGeom>
        </p:spPr>
      </p:pic>
      <p:sp>
        <p:nvSpPr>
          <p:cNvPr id="11" name="TextBox 10"/>
          <p:cNvSpPr txBox="1"/>
          <p:nvPr/>
        </p:nvSpPr>
        <p:spPr>
          <a:xfrm>
            <a:off x="304800" y="5177135"/>
            <a:ext cx="7391400" cy="461665"/>
          </a:xfrm>
          <a:prstGeom prst="rect">
            <a:avLst/>
          </a:prstGeom>
          <a:noFill/>
        </p:spPr>
        <p:txBody>
          <a:bodyPr wrap="square" rtlCol="0">
            <a:spAutoFit/>
          </a:bodyPr>
          <a:lstStyle/>
          <a:p>
            <a:r>
              <a:rPr lang="en-US" sz="2400" dirty="0"/>
              <a:t>Substituting into equation 4 gives </a:t>
            </a:r>
          </a:p>
        </p:txBody>
      </p:sp>
      <p:pic>
        <p:nvPicPr>
          <p:cNvPr id="12" name="Picture 11" descr="Screen Shot 2023-08-22 at 5.25.5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000" y="5638800"/>
            <a:ext cx="5791200" cy="850900"/>
          </a:xfrm>
          <a:prstGeom prst="rect">
            <a:avLst/>
          </a:prstGeom>
        </p:spPr>
      </p:pic>
    </p:spTree>
    <p:extLst>
      <p:ext uri="{BB962C8B-B14F-4D97-AF65-F5344CB8AC3E}">
        <p14:creationId xmlns:p14="http://schemas.microsoft.com/office/powerpoint/2010/main" val="3928853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382000" cy="944563"/>
          </a:xfrm>
        </p:spPr>
        <p:txBody>
          <a:bodyPr/>
          <a:lstStyle/>
          <a:p>
            <a:r>
              <a:rPr lang="en-US" dirty="0"/>
              <a:t>Check the two solutions computed above to find out the </a:t>
            </a:r>
          </a:p>
          <a:p>
            <a:r>
              <a:rPr lang="en-US" dirty="0"/>
              <a:t>maximum and minimum</a:t>
            </a:r>
          </a:p>
        </p:txBody>
      </p:sp>
      <p:sp>
        <p:nvSpPr>
          <p:cNvPr id="4" name="Content Placeholder 2"/>
          <p:cNvSpPr>
            <a:spLocks noGrp="1"/>
          </p:cNvSpPr>
          <p:nvPr>
            <p:ph sz="quarter" idx="10"/>
          </p:nvPr>
        </p:nvSpPr>
        <p:spPr/>
        <p:txBody>
          <a:bodyPr/>
          <a:lstStyle/>
          <a:p>
            <a:r>
              <a:rPr lang="en-US" dirty="0"/>
              <a:t>Lagragian Multiplier example</a:t>
            </a:r>
          </a:p>
        </p:txBody>
      </p:sp>
      <p:pic>
        <p:nvPicPr>
          <p:cNvPr id="5" name="Picture 4" descr="Screen Shot 2023-08-22 at 5.27.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514600"/>
            <a:ext cx="6146800" cy="1600200"/>
          </a:xfrm>
          <a:prstGeom prst="rect">
            <a:avLst/>
          </a:prstGeom>
        </p:spPr>
      </p:pic>
      <p:sp>
        <p:nvSpPr>
          <p:cNvPr id="6" name="TextBox 5"/>
          <p:cNvSpPr txBox="1"/>
          <p:nvPr/>
        </p:nvSpPr>
        <p:spPr>
          <a:xfrm>
            <a:off x="7239000" y="2743200"/>
            <a:ext cx="1371600" cy="381000"/>
          </a:xfrm>
          <a:prstGeom prst="rect">
            <a:avLst/>
          </a:prstGeom>
          <a:noFill/>
        </p:spPr>
        <p:txBody>
          <a:bodyPr wrap="square" rtlCol="0">
            <a:spAutoFit/>
          </a:bodyPr>
          <a:lstStyle/>
          <a:p>
            <a:r>
              <a:rPr lang="en-US" b="1" dirty="0">
                <a:solidFill>
                  <a:srgbClr val="008000"/>
                </a:solidFill>
              </a:rPr>
              <a:t>MAXIMUM</a:t>
            </a:r>
          </a:p>
        </p:txBody>
      </p:sp>
      <p:sp>
        <p:nvSpPr>
          <p:cNvPr id="7" name="TextBox 6"/>
          <p:cNvSpPr txBox="1"/>
          <p:nvPr/>
        </p:nvSpPr>
        <p:spPr>
          <a:xfrm>
            <a:off x="7315200" y="3352800"/>
            <a:ext cx="1295400" cy="381000"/>
          </a:xfrm>
          <a:prstGeom prst="rect">
            <a:avLst/>
          </a:prstGeom>
          <a:noFill/>
        </p:spPr>
        <p:txBody>
          <a:bodyPr wrap="square" rtlCol="0">
            <a:spAutoFit/>
          </a:bodyPr>
          <a:lstStyle/>
          <a:p>
            <a:r>
              <a:rPr lang="en-US" b="1" dirty="0">
                <a:solidFill>
                  <a:srgbClr val="FF0000"/>
                </a:solidFill>
              </a:rPr>
              <a:t>MINIMUM</a:t>
            </a:r>
          </a:p>
        </p:txBody>
      </p:sp>
    </p:spTree>
    <p:extLst>
      <p:ext uri="{BB962C8B-B14F-4D97-AF65-F5344CB8AC3E}">
        <p14:creationId xmlns:p14="http://schemas.microsoft.com/office/powerpoint/2010/main" val="3589884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382000" cy="4449763"/>
          </a:xfrm>
        </p:spPr>
        <p:txBody>
          <a:bodyPr/>
          <a:lstStyle/>
          <a:p>
            <a:r>
              <a:rPr lang="en-US" sz="2000" b="1" dirty="0"/>
              <a:t>Steps Involved:</a:t>
            </a:r>
          </a:p>
          <a:p>
            <a:pPr marL="457200" indent="-457200" algn="just">
              <a:buFont typeface="+mj-lt"/>
              <a:buAutoNum type="arabicPeriod"/>
            </a:pPr>
            <a:r>
              <a:rPr lang="en-US" sz="2200" dirty="0"/>
              <a:t>Compute the covariance matrix of the data set </a:t>
            </a:r>
          </a:p>
          <a:p>
            <a:pPr marL="457200" indent="-457200" algn="just">
              <a:buFont typeface="+mj-lt"/>
              <a:buAutoNum type="arabicPeriod"/>
            </a:pPr>
            <a:r>
              <a:rPr lang="en-US" sz="2200" dirty="0"/>
              <a:t>Calculate the eigen vectors of the covariance matrix</a:t>
            </a:r>
          </a:p>
          <a:p>
            <a:pPr marL="457200" indent="-457200" algn="just">
              <a:buFont typeface="+mj-lt"/>
              <a:buAutoNum type="arabicPeriod"/>
            </a:pPr>
            <a:r>
              <a:rPr lang="en-US" sz="2200" dirty="0"/>
              <a:t>The eigen vectors having the highest eigenvalue represents the direction in which there is the highest variance. </a:t>
            </a:r>
            <a:r>
              <a:rPr lang="en-US" sz="2200" dirty="0" err="1"/>
              <a:t>So,this</a:t>
            </a:r>
            <a:r>
              <a:rPr lang="en-US" sz="2200" dirty="0"/>
              <a:t> helps in identifying the first principal component.</a:t>
            </a:r>
          </a:p>
          <a:p>
            <a:pPr marL="457200" indent="-457200" algn="just">
              <a:buFont typeface="+mj-lt"/>
              <a:buAutoNum type="arabicPeriod" startAt="4"/>
            </a:pPr>
            <a:r>
              <a:rPr lang="en-US" sz="2200" dirty="0"/>
              <a:t>The eigen vector having the next highest eigenvalue represents the direction in which data has the highest remaining variance and orthogonal to the first direction. This helps in identifying the second principal component.</a:t>
            </a:r>
          </a:p>
          <a:p>
            <a:pPr marL="457200" indent="-457200" algn="just">
              <a:buFont typeface="+mj-lt"/>
              <a:buAutoNum type="arabicPeriod" startAt="5"/>
            </a:pPr>
            <a:r>
              <a:rPr lang="en-US" sz="2200" dirty="0"/>
              <a:t>Identify the top “k” eigenvectors having top “k” eigenvalues to get the “k” principal components.</a:t>
            </a:r>
          </a:p>
        </p:txBody>
      </p:sp>
      <p:sp>
        <p:nvSpPr>
          <p:cNvPr id="3" name="Content Placeholder 2"/>
          <p:cNvSpPr>
            <a:spLocks noGrp="1"/>
          </p:cNvSpPr>
          <p:nvPr>
            <p:ph sz="quarter" idx="10"/>
          </p:nvPr>
        </p:nvSpPr>
        <p:spPr/>
        <p:txBody>
          <a:bodyPr/>
          <a:lstStyle/>
          <a:p>
            <a:r>
              <a:rPr lang="en-US" dirty="0"/>
              <a:t>Principal Component Analysis </a:t>
            </a:r>
          </a:p>
        </p:txBody>
      </p:sp>
    </p:spTree>
    <p:extLst>
      <p:ext uri="{BB962C8B-B14F-4D97-AF65-F5344CB8AC3E}">
        <p14:creationId xmlns:p14="http://schemas.microsoft.com/office/powerpoint/2010/main" val="453002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0"/>
          </p:nvPr>
        </p:nvSpPr>
        <p:spPr/>
        <p:txBody>
          <a:bodyPr/>
          <a:lstStyle/>
          <a:p>
            <a:r>
              <a:rPr lang="en-US" dirty="0"/>
              <a:t>Problem on PCA</a:t>
            </a:r>
          </a:p>
        </p:txBody>
      </p:sp>
      <p:pic>
        <p:nvPicPr>
          <p:cNvPr id="5" name="Picture 4" descr="Screen Shot 2023-08-22 at 5.36.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47800"/>
            <a:ext cx="7150100" cy="2374900"/>
          </a:xfrm>
          <a:prstGeom prst="rect">
            <a:avLst/>
          </a:prstGeom>
        </p:spPr>
      </p:pic>
      <p:pic>
        <p:nvPicPr>
          <p:cNvPr id="6" name="Picture 5" descr="Screen Shot 2023-08-22 at 5.36.2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888" y="3628386"/>
            <a:ext cx="6883400" cy="1485900"/>
          </a:xfrm>
          <a:prstGeom prst="rect">
            <a:avLst/>
          </a:prstGeom>
        </p:spPr>
      </p:pic>
      <p:pic>
        <p:nvPicPr>
          <p:cNvPr id="7" name="Picture 6" descr="Screen Shot 2023-08-22 at 5.37.1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4915160"/>
            <a:ext cx="8534400" cy="1409440"/>
          </a:xfrm>
          <a:prstGeom prst="rect">
            <a:avLst/>
          </a:prstGeom>
        </p:spPr>
      </p:pic>
      <p:sp>
        <p:nvSpPr>
          <p:cNvPr id="3" name="TextBox 2">
            <a:extLst>
              <a:ext uri="{FF2B5EF4-FFF2-40B4-BE49-F238E27FC236}">
                <a16:creationId xmlns:a16="http://schemas.microsoft.com/office/drawing/2014/main" id="{988FBEFD-5823-7FCE-FD04-713D43463BCD}"/>
              </a:ext>
            </a:extLst>
          </p:cNvPr>
          <p:cNvSpPr txBox="1"/>
          <p:nvPr/>
        </p:nvSpPr>
        <p:spPr>
          <a:xfrm>
            <a:off x="304800" y="1377337"/>
            <a:ext cx="484428" cy="523220"/>
          </a:xfrm>
          <a:prstGeom prst="rect">
            <a:avLst/>
          </a:prstGeom>
          <a:noFill/>
        </p:spPr>
        <p:txBody>
          <a:bodyPr wrap="none" rtlCol="0">
            <a:spAutoFit/>
          </a:bodyPr>
          <a:lstStyle/>
          <a:p>
            <a:r>
              <a:rPr lang="en-IN" sz="2800" dirty="0"/>
              <a:t>6.</a:t>
            </a:r>
            <a:endParaRPr lang="en-IN" dirty="0"/>
          </a:p>
        </p:txBody>
      </p:sp>
    </p:spTree>
    <p:extLst>
      <p:ext uri="{BB962C8B-B14F-4D97-AF65-F5344CB8AC3E}">
        <p14:creationId xmlns:p14="http://schemas.microsoft.com/office/powerpoint/2010/main" val="3295891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A5706C-4D11-6F42-1A01-CE3CEFB200C4}"/>
              </a:ext>
            </a:extLst>
          </p:cNvPr>
          <p:cNvSpPr>
            <a:spLocks noGrp="1"/>
          </p:cNvSpPr>
          <p:nvPr>
            <p:ph sz="quarter" idx="10"/>
          </p:nvPr>
        </p:nvSpPr>
        <p:spPr/>
        <p:txBody>
          <a:bodyPr/>
          <a:lstStyle/>
          <a:p>
            <a:pPr eaLnBrk="1" hangingPunct="1">
              <a:spcBef>
                <a:spcPct val="0"/>
              </a:spcBef>
              <a:buFont typeface="Arial" charset="0"/>
              <a:buNone/>
              <a:defRPr/>
            </a:pPr>
            <a:r>
              <a:rPr lang="en-US" dirty="0">
                <a:latin typeface="Palatino Linotype"/>
                <a:ea typeface="+mn-ea"/>
                <a:cs typeface="Palatino Linotype"/>
              </a:rPr>
              <a:t>S2 -22 AIMLCZC416, MFML</a:t>
            </a:r>
          </a:p>
          <a:p>
            <a:pPr eaLnBrk="1" hangingPunct="1">
              <a:spcBef>
                <a:spcPct val="0"/>
              </a:spcBef>
              <a:buFont typeface="Arial" charset="0"/>
              <a:buNone/>
              <a:defRPr/>
            </a:pPr>
            <a:endParaRPr lang="en-US" dirty="0">
              <a:latin typeface="Palatino Linotype"/>
              <a:ea typeface="+mn-ea"/>
              <a:cs typeface="Palatino Linotype"/>
            </a:endParaRPr>
          </a:p>
          <a:p>
            <a:pPr eaLnBrk="1" hangingPunct="1">
              <a:spcBef>
                <a:spcPct val="0"/>
              </a:spcBef>
              <a:buFont typeface="Arial" charset="0"/>
              <a:buNone/>
              <a:defRPr/>
            </a:pPr>
            <a:r>
              <a:rPr lang="en-US" dirty="0">
                <a:latin typeface="Palatino Linotype"/>
                <a:ea typeface="+mn-ea"/>
                <a:cs typeface="Palatino Linotype"/>
              </a:rPr>
              <a:t>Webinar#3</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A02919AC-CD54-2DAA-33C1-09997D6C2302}"/>
                  </a:ext>
                </a:extLst>
              </p14:cNvPr>
              <p14:cNvContentPartPr/>
              <p14:nvPr/>
            </p14:nvContentPartPr>
            <p14:xfrm>
              <a:off x="520006" y="5936151"/>
              <a:ext cx="360" cy="360"/>
            </p14:xfrm>
          </p:contentPart>
        </mc:Choice>
        <mc:Fallback xmlns="">
          <p:pic>
            <p:nvPicPr>
              <p:cNvPr id="3" name="Ink 2">
                <a:extLst>
                  <a:ext uri="{FF2B5EF4-FFF2-40B4-BE49-F238E27FC236}">
                    <a16:creationId xmlns:a16="http://schemas.microsoft.com/office/drawing/2014/main" id="{A02919AC-CD54-2DAA-33C1-09997D6C2302}"/>
                  </a:ext>
                </a:extLst>
              </p:cNvPr>
              <p:cNvPicPr/>
              <p:nvPr/>
            </p:nvPicPr>
            <p:blipFill>
              <a:blip r:embed="rId3"/>
              <a:stretch>
                <a:fillRect/>
              </a:stretch>
            </p:blipFill>
            <p:spPr>
              <a:xfrm>
                <a:off x="502006" y="591815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A35B3235-DABB-28F5-509E-F442BD60AD54}"/>
                  </a:ext>
                </a:extLst>
              </p14:cNvPr>
              <p14:cNvContentPartPr/>
              <p14:nvPr/>
            </p14:nvContentPartPr>
            <p14:xfrm>
              <a:off x="407326" y="6034431"/>
              <a:ext cx="360" cy="360"/>
            </p14:xfrm>
          </p:contentPart>
        </mc:Choice>
        <mc:Fallback xmlns="">
          <p:pic>
            <p:nvPicPr>
              <p:cNvPr id="4" name="Ink 3">
                <a:extLst>
                  <a:ext uri="{FF2B5EF4-FFF2-40B4-BE49-F238E27FC236}">
                    <a16:creationId xmlns:a16="http://schemas.microsoft.com/office/drawing/2014/main" id="{A35B3235-DABB-28F5-509E-F442BD60AD54}"/>
                  </a:ext>
                </a:extLst>
              </p:cNvPr>
              <p:cNvPicPr/>
              <p:nvPr/>
            </p:nvPicPr>
            <p:blipFill>
              <a:blip r:embed="rId3"/>
              <a:stretch>
                <a:fillRect/>
              </a:stretch>
            </p:blipFill>
            <p:spPr>
              <a:xfrm>
                <a:off x="389326" y="601643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6202A760-A617-9C81-ADE7-C7CCC73AF125}"/>
                  </a:ext>
                </a:extLst>
              </p14:cNvPr>
              <p14:cNvContentPartPr/>
              <p14:nvPr/>
            </p14:nvContentPartPr>
            <p14:xfrm>
              <a:off x="1054606" y="6006351"/>
              <a:ext cx="360" cy="360"/>
            </p14:xfrm>
          </p:contentPart>
        </mc:Choice>
        <mc:Fallback xmlns="">
          <p:pic>
            <p:nvPicPr>
              <p:cNvPr id="5" name="Ink 4">
                <a:extLst>
                  <a:ext uri="{FF2B5EF4-FFF2-40B4-BE49-F238E27FC236}">
                    <a16:creationId xmlns:a16="http://schemas.microsoft.com/office/drawing/2014/main" id="{6202A760-A617-9C81-ADE7-C7CCC73AF125}"/>
                  </a:ext>
                </a:extLst>
              </p:cNvPr>
              <p:cNvPicPr/>
              <p:nvPr/>
            </p:nvPicPr>
            <p:blipFill>
              <a:blip r:embed="rId3"/>
              <a:stretch>
                <a:fillRect/>
              </a:stretch>
            </p:blipFill>
            <p:spPr>
              <a:xfrm>
                <a:off x="1036606" y="598835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444BAE2-CE66-8B67-E77A-D895F8F85DC9}"/>
                  </a:ext>
                </a:extLst>
              </p14:cNvPr>
              <p14:cNvContentPartPr/>
              <p14:nvPr/>
            </p14:nvContentPartPr>
            <p14:xfrm>
              <a:off x="10423966" y="3206991"/>
              <a:ext cx="360" cy="360"/>
            </p14:xfrm>
          </p:contentPart>
        </mc:Choice>
        <mc:Fallback xmlns="">
          <p:pic>
            <p:nvPicPr>
              <p:cNvPr id="6" name="Ink 5">
                <a:extLst>
                  <a:ext uri="{FF2B5EF4-FFF2-40B4-BE49-F238E27FC236}">
                    <a16:creationId xmlns:a16="http://schemas.microsoft.com/office/drawing/2014/main" id="{4444BAE2-CE66-8B67-E77A-D895F8F85DC9}"/>
                  </a:ext>
                </a:extLst>
              </p:cNvPr>
              <p:cNvPicPr/>
              <p:nvPr/>
            </p:nvPicPr>
            <p:blipFill>
              <a:blip r:embed="rId3"/>
              <a:stretch>
                <a:fillRect/>
              </a:stretch>
            </p:blipFill>
            <p:spPr>
              <a:xfrm>
                <a:off x="10405966" y="318899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11618CE-1E71-828B-22BB-9C2AF9BEC479}"/>
                  </a:ext>
                </a:extLst>
              </p14:cNvPr>
              <p14:cNvContentPartPr/>
              <p14:nvPr/>
            </p14:nvContentPartPr>
            <p14:xfrm>
              <a:off x="-1843394" y="1307631"/>
              <a:ext cx="360" cy="360"/>
            </p14:xfrm>
          </p:contentPart>
        </mc:Choice>
        <mc:Fallback xmlns="">
          <p:pic>
            <p:nvPicPr>
              <p:cNvPr id="7" name="Ink 6">
                <a:extLst>
                  <a:ext uri="{FF2B5EF4-FFF2-40B4-BE49-F238E27FC236}">
                    <a16:creationId xmlns:a16="http://schemas.microsoft.com/office/drawing/2014/main" id="{911618CE-1E71-828B-22BB-9C2AF9BEC479}"/>
                  </a:ext>
                </a:extLst>
              </p:cNvPr>
              <p:cNvPicPr/>
              <p:nvPr/>
            </p:nvPicPr>
            <p:blipFill>
              <a:blip r:embed="rId3"/>
              <a:stretch>
                <a:fillRect/>
              </a:stretch>
            </p:blipFill>
            <p:spPr>
              <a:xfrm>
                <a:off x="-1861394" y="128963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4CB5545A-EE50-D134-D143-060418CCFF32}"/>
                  </a:ext>
                </a:extLst>
              </p14:cNvPr>
              <p14:cNvContentPartPr/>
              <p14:nvPr/>
            </p14:nvContentPartPr>
            <p14:xfrm>
              <a:off x="-2842394" y="562431"/>
              <a:ext cx="360" cy="360"/>
            </p14:xfrm>
          </p:contentPart>
        </mc:Choice>
        <mc:Fallback xmlns="">
          <p:pic>
            <p:nvPicPr>
              <p:cNvPr id="8" name="Ink 7">
                <a:extLst>
                  <a:ext uri="{FF2B5EF4-FFF2-40B4-BE49-F238E27FC236}">
                    <a16:creationId xmlns:a16="http://schemas.microsoft.com/office/drawing/2014/main" id="{4CB5545A-EE50-D134-D143-060418CCFF32}"/>
                  </a:ext>
                </a:extLst>
              </p:cNvPr>
              <p:cNvPicPr/>
              <p:nvPr/>
            </p:nvPicPr>
            <p:blipFill>
              <a:blip r:embed="rId3"/>
              <a:stretch>
                <a:fillRect/>
              </a:stretch>
            </p:blipFill>
            <p:spPr>
              <a:xfrm>
                <a:off x="-2860394" y="54443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5CAA82B1-96AE-2B71-03A9-07A8E0F974D8}"/>
                  </a:ext>
                </a:extLst>
              </p14:cNvPr>
              <p14:cNvContentPartPr/>
              <p14:nvPr/>
            </p14:nvContentPartPr>
            <p14:xfrm>
              <a:off x="-1308794" y="2827191"/>
              <a:ext cx="360" cy="360"/>
            </p14:xfrm>
          </p:contentPart>
        </mc:Choice>
        <mc:Fallback xmlns="">
          <p:pic>
            <p:nvPicPr>
              <p:cNvPr id="9" name="Ink 8">
                <a:extLst>
                  <a:ext uri="{FF2B5EF4-FFF2-40B4-BE49-F238E27FC236}">
                    <a16:creationId xmlns:a16="http://schemas.microsoft.com/office/drawing/2014/main" id="{5CAA82B1-96AE-2B71-03A9-07A8E0F974D8}"/>
                  </a:ext>
                </a:extLst>
              </p:cNvPr>
              <p:cNvPicPr/>
              <p:nvPr/>
            </p:nvPicPr>
            <p:blipFill>
              <a:blip r:embed="rId3"/>
              <a:stretch>
                <a:fillRect/>
              </a:stretch>
            </p:blipFill>
            <p:spPr>
              <a:xfrm>
                <a:off x="-1326794" y="2809191"/>
                <a:ext cx="36000" cy="3600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0"/>
          </p:nvPr>
        </p:nvSpPr>
        <p:spPr/>
        <p:txBody>
          <a:bodyPr/>
          <a:lstStyle/>
          <a:p>
            <a:r>
              <a:rPr lang="en-US" dirty="0"/>
              <a:t>Principal Component Analysis </a:t>
            </a:r>
          </a:p>
        </p:txBody>
      </p:sp>
      <p:pic>
        <p:nvPicPr>
          <p:cNvPr id="5" name="Picture 4" descr="Screen Shot 2023-08-22 at 5.39.2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04" y="1600200"/>
            <a:ext cx="8929396" cy="4419600"/>
          </a:xfrm>
          <a:prstGeom prst="rect">
            <a:avLst/>
          </a:prstGeom>
        </p:spPr>
      </p:pic>
    </p:spTree>
    <p:extLst>
      <p:ext uri="{BB962C8B-B14F-4D97-AF65-F5344CB8AC3E}">
        <p14:creationId xmlns:p14="http://schemas.microsoft.com/office/powerpoint/2010/main" val="1202096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0"/>
          </p:nvPr>
        </p:nvSpPr>
        <p:spPr/>
        <p:txBody>
          <a:bodyPr/>
          <a:lstStyle/>
          <a:p>
            <a:r>
              <a:rPr lang="en-US" dirty="0"/>
              <a:t>Principal Component Analysis </a:t>
            </a:r>
          </a:p>
        </p:txBody>
      </p:sp>
      <p:sp>
        <p:nvSpPr>
          <p:cNvPr id="5" name="TextBox 4"/>
          <p:cNvSpPr txBox="1"/>
          <p:nvPr/>
        </p:nvSpPr>
        <p:spPr>
          <a:xfrm>
            <a:off x="457200" y="1524000"/>
            <a:ext cx="8305800" cy="830997"/>
          </a:xfrm>
          <a:prstGeom prst="rect">
            <a:avLst/>
          </a:prstGeom>
          <a:noFill/>
        </p:spPr>
        <p:txBody>
          <a:bodyPr wrap="square" rtlCol="0">
            <a:spAutoFit/>
          </a:bodyPr>
          <a:lstStyle/>
          <a:p>
            <a:r>
              <a:rPr lang="en-US" sz="2400" dirty="0"/>
              <a:t>The two eigen values are λ</a:t>
            </a:r>
            <a:r>
              <a:rPr lang="en-US" sz="2400" baseline="-25000" dirty="0"/>
              <a:t>1</a:t>
            </a:r>
            <a:r>
              <a:rPr lang="en-US" sz="2400" dirty="0"/>
              <a:t> = 1.28403 and λ</a:t>
            </a:r>
            <a:r>
              <a:rPr lang="en-US" sz="2400" baseline="-25000" dirty="0"/>
              <a:t>2</a:t>
            </a:r>
            <a:r>
              <a:rPr lang="en-US" sz="2400" dirty="0"/>
              <a:t> = 0.0490834</a:t>
            </a:r>
          </a:p>
          <a:p>
            <a:r>
              <a:rPr lang="en-US" sz="2400" dirty="0"/>
              <a:t>Eigen vectors are computed  </a:t>
            </a:r>
          </a:p>
        </p:txBody>
      </p:sp>
      <p:cxnSp>
        <p:nvCxnSpPr>
          <p:cNvPr id="9" name="Straight Arrow Connector 8"/>
          <p:cNvCxnSpPr/>
          <p:nvPr/>
        </p:nvCxnSpPr>
        <p:spPr>
          <a:xfrm>
            <a:off x="2514600" y="2895600"/>
            <a:ext cx="228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819400" y="2667000"/>
            <a:ext cx="914400" cy="369332"/>
          </a:xfrm>
          <a:prstGeom prst="rect">
            <a:avLst/>
          </a:prstGeom>
          <a:noFill/>
        </p:spPr>
        <p:txBody>
          <a:bodyPr wrap="square" rtlCol="0">
            <a:spAutoFit/>
          </a:bodyPr>
          <a:lstStyle/>
          <a:p>
            <a:r>
              <a:rPr lang="en-US" dirty="0"/>
              <a:t>For λ</a:t>
            </a:r>
            <a:r>
              <a:rPr lang="en-US" baseline="-25000" dirty="0"/>
              <a:t>1</a:t>
            </a:r>
          </a:p>
        </p:txBody>
      </p:sp>
      <p:sp>
        <p:nvSpPr>
          <p:cNvPr id="11" name="TextBox 10"/>
          <p:cNvSpPr txBox="1"/>
          <p:nvPr/>
        </p:nvSpPr>
        <p:spPr>
          <a:xfrm>
            <a:off x="6400800" y="2667000"/>
            <a:ext cx="914400" cy="369332"/>
          </a:xfrm>
          <a:prstGeom prst="rect">
            <a:avLst/>
          </a:prstGeom>
          <a:noFill/>
        </p:spPr>
        <p:txBody>
          <a:bodyPr wrap="square" rtlCol="0">
            <a:spAutoFit/>
          </a:bodyPr>
          <a:lstStyle/>
          <a:p>
            <a:r>
              <a:rPr lang="en-US" dirty="0"/>
              <a:t>For λ</a:t>
            </a:r>
            <a:r>
              <a:rPr lang="en-US" baseline="-25000" dirty="0"/>
              <a:t>2</a:t>
            </a:r>
          </a:p>
        </p:txBody>
      </p:sp>
      <p:cxnSp>
        <p:nvCxnSpPr>
          <p:cNvPr id="12" name="Straight Arrow Connector 11"/>
          <p:cNvCxnSpPr/>
          <p:nvPr/>
        </p:nvCxnSpPr>
        <p:spPr>
          <a:xfrm>
            <a:off x="5943600" y="2895600"/>
            <a:ext cx="228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57200" y="3581400"/>
            <a:ext cx="8382000" cy="1938992"/>
          </a:xfrm>
          <a:prstGeom prst="rect">
            <a:avLst/>
          </a:prstGeom>
          <a:noFill/>
        </p:spPr>
        <p:txBody>
          <a:bodyPr wrap="square" rtlCol="0">
            <a:spAutoFit/>
          </a:bodyPr>
          <a:lstStyle/>
          <a:p>
            <a:r>
              <a:rPr lang="en-US" sz="2400" b="1" dirty="0"/>
              <a:t>Step 3: </a:t>
            </a:r>
            <a:r>
              <a:rPr lang="en-US" sz="2400" dirty="0"/>
              <a:t>Arrange the eigenvalues</a:t>
            </a:r>
          </a:p>
          <a:p>
            <a:endParaRPr lang="en-US" sz="2400" dirty="0"/>
          </a:p>
          <a:p>
            <a:r>
              <a:rPr lang="en-US" sz="2400" dirty="0"/>
              <a:t>The eigenvector with the highest eigenvalue is the principal component of the data set. So, in this case, eigenvectors of λ</a:t>
            </a:r>
            <a:r>
              <a:rPr lang="en-US" sz="2400" baseline="-25000" dirty="0"/>
              <a:t>1</a:t>
            </a:r>
            <a:r>
              <a:rPr lang="en-US" sz="2400" dirty="0"/>
              <a:t> are the principal components.</a:t>
            </a:r>
            <a:endParaRPr lang="en-US" sz="2400" baseline="-25000" dirty="0"/>
          </a:p>
        </p:txBody>
      </p:sp>
      <p:graphicFrame>
        <p:nvGraphicFramePr>
          <p:cNvPr id="3" name="Object 2">
            <a:extLst>
              <a:ext uri="{FF2B5EF4-FFF2-40B4-BE49-F238E27FC236}">
                <a16:creationId xmlns:a16="http://schemas.microsoft.com/office/drawing/2014/main" id="{1BDF0B09-9140-CD6E-8EBA-ACCAA9A5D953}"/>
              </a:ext>
            </a:extLst>
          </p:cNvPr>
          <p:cNvGraphicFramePr>
            <a:graphicFrameLocks noChangeAspect="1"/>
          </p:cNvGraphicFramePr>
          <p:nvPr>
            <p:extLst>
              <p:ext uri="{D42A27DB-BD31-4B8C-83A1-F6EECF244321}">
                <p14:modId xmlns:p14="http://schemas.microsoft.com/office/powerpoint/2010/main" val="3559299532"/>
              </p:ext>
            </p:extLst>
          </p:nvPr>
        </p:nvGraphicFramePr>
        <p:xfrm>
          <a:off x="4857750" y="2622550"/>
          <a:ext cx="876300" cy="546100"/>
        </p:xfrm>
        <a:graphic>
          <a:graphicData uri="http://schemas.openxmlformats.org/presentationml/2006/ole">
            <mc:AlternateContent xmlns:mc="http://schemas.openxmlformats.org/markup-compatibility/2006">
              <mc:Choice xmlns:v="urn:schemas-microsoft-com:vml" Requires="v">
                <p:oleObj name="Equation" r:id="rId2" imgW="876240" imgH="545760" progId="Equation.DSMT4">
                  <p:embed/>
                </p:oleObj>
              </mc:Choice>
              <mc:Fallback>
                <p:oleObj name="Equation" r:id="rId2" imgW="876240" imgH="545760" progId="Equation.DSMT4">
                  <p:embed/>
                  <p:pic>
                    <p:nvPicPr>
                      <p:cNvPr id="0" name="Object 1"/>
                      <p:cNvPicPr>
                        <a:picLocks noChangeAspect="1" noChangeArrowheads="1"/>
                      </p:cNvPicPr>
                      <p:nvPr/>
                    </p:nvPicPr>
                    <p:blipFill>
                      <a:blip r:embed="rId3"/>
                      <a:srcRect/>
                      <a:stretch>
                        <a:fillRect/>
                      </a:stretch>
                    </p:blipFill>
                    <p:spPr bwMode="auto">
                      <a:xfrm>
                        <a:off x="4857750" y="2622550"/>
                        <a:ext cx="8763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a:extLst>
              <a:ext uri="{FF2B5EF4-FFF2-40B4-BE49-F238E27FC236}">
                <a16:creationId xmlns:a16="http://schemas.microsoft.com/office/drawing/2014/main" id="{B4A87D29-FC56-A9D0-0BC7-C345E2437523}"/>
              </a:ext>
            </a:extLst>
          </p:cNvPr>
          <p:cNvGraphicFramePr>
            <a:graphicFrameLocks noChangeAspect="1"/>
          </p:cNvGraphicFramePr>
          <p:nvPr>
            <p:extLst>
              <p:ext uri="{D42A27DB-BD31-4B8C-83A1-F6EECF244321}">
                <p14:modId xmlns:p14="http://schemas.microsoft.com/office/powerpoint/2010/main" val="4169863640"/>
              </p:ext>
            </p:extLst>
          </p:nvPr>
        </p:nvGraphicFramePr>
        <p:xfrm>
          <a:off x="1622325" y="2605254"/>
          <a:ext cx="787400" cy="546100"/>
        </p:xfrm>
        <a:graphic>
          <a:graphicData uri="http://schemas.openxmlformats.org/presentationml/2006/ole">
            <mc:AlternateContent xmlns:mc="http://schemas.openxmlformats.org/markup-compatibility/2006">
              <mc:Choice xmlns:v="urn:schemas-microsoft-com:vml" Requires="v">
                <p:oleObj name="Equation" r:id="rId4" imgW="787320" imgH="545760" progId="Equation.DSMT4">
                  <p:embed/>
                </p:oleObj>
              </mc:Choice>
              <mc:Fallback>
                <p:oleObj name="Equation" r:id="rId4" imgW="787320" imgH="545760" progId="Equation.DSMT4">
                  <p:embed/>
                  <p:pic>
                    <p:nvPicPr>
                      <p:cNvPr id="3" name="Object 2">
                        <a:extLst>
                          <a:ext uri="{FF2B5EF4-FFF2-40B4-BE49-F238E27FC236}">
                            <a16:creationId xmlns:a16="http://schemas.microsoft.com/office/drawing/2014/main" id="{1BDF0B09-9140-CD6E-8EBA-ACCAA9A5D953}"/>
                          </a:ext>
                        </a:extLst>
                      </p:cNvPr>
                      <p:cNvPicPr>
                        <a:picLocks noChangeAspect="1" noChangeArrowheads="1"/>
                      </p:cNvPicPr>
                      <p:nvPr/>
                    </p:nvPicPr>
                    <p:blipFill>
                      <a:blip r:embed="rId5"/>
                      <a:srcRect/>
                      <a:stretch>
                        <a:fillRect/>
                      </a:stretch>
                    </p:blipFill>
                    <p:spPr bwMode="auto">
                      <a:xfrm>
                        <a:off x="1622325" y="2605254"/>
                        <a:ext cx="7874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70740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8FAE9D-CF85-B584-69B5-5900578CBE2B}"/>
              </a:ext>
            </a:extLst>
          </p:cNvPr>
          <p:cNvSpPr txBox="1"/>
          <p:nvPr/>
        </p:nvSpPr>
        <p:spPr>
          <a:xfrm>
            <a:off x="1295400" y="2667000"/>
            <a:ext cx="6001323" cy="1569660"/>
          </a:xfrm>
          <a:prstGeom prst="rect">
            <a:avLst/>
          </a:prstGeom>
          <a:noFill/>
        </p:spPr>
        <p:txBody>
          <a:bodyPr wrap="none" rtlCol="0">
            <a:spAutoFit/>
          </a:bodyPr>
          <a:lstStyle/>
          <a:p>
            <a:r>
              <a:rPr lang="en-IN" sz="9600" dirty="0"/>
              <a:t>Thank You</a:t>
            </a:r>
          </a:p>
        </p:txBody>
      </p:sp>
    </p:spTree>
    <p:extLst>
      <p:ext uri="{BB962C8B-B14F-4D97-AF65-F5344CB8AC3E}">
        <p14:creationId xmlns:p14="http://schemas.microsoft.com/office/powerpoint/2010/main" val="161822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1">
            <a:extLst>
              <a:ext uri="{FF2B5EF4-FFF2-40B4-BE49-F238E27FC236}">
                <a16:creationId xmlns:a16="http://schemas.microsoft.com/office/drawing/2014/main" id="{85A35279-C732-1F90-CF1F-865F41EAC91B}"/>
              </a:ext>
            </a:extLst>
          </p:cNvPr>
          <p:cNvSpPr>
            <a:spLocks noGrp="1"/>
          </p:cNvSpPr>
          <p:nvPr>
            <p:ph idx="1"/>
          </p:nvPr>
        </p:nvSpPr>
        <p:spPr>
          <a:xfrm>
            <a:off x="457200" y="1600200"/>
            <a:ext cx="8229600" cy="3962400"/>
          </a:xfrm>
        </p:spPr>
        <p:txBody>
          <a:bodyPr/>
          <a:lstStyle/>
          <a:p>
            <a:pPr marL="457200" indent="-457200" fontAlgn="base">
              <a:spcAft>
                <a:spcPct val="0"/>
              </a:spcAft>
              <a:buFont typeface="Arial"/>
              <a:buChar char="•"/>
              <a:defRPr/>
            </a:pPr>
            <a:endParaRPr lang="en-US" altLang="en-US" b="1" dirty="0">
              <a:latin typeface="Times New Roman" panose="02020603050405020304" pitchFamily="18" charset="0"/>
              <a:cs typeface="Times New Roman" panose="02020603050405020304" pitchFamily="18" charset="0"/>
            </a:endParaRPr>
          </a:p>
          <a:p>
            <a:pPr marL="514350" indent="-514350" fontAlgn="base">
              <a:spcAft>
                <a:spcPct val="0"/>
              </a:spcAft>
              <a:buFont typeface="Arial" panose="020B0604020202020204" pitchFamily="34" charset="0"/>
              <a:buChar char="•"/>
              <a:defRPr/>
            </a:pPr>
            <a:r>
              <a:rPr lang="en-US" altLang="en-US" b="1" dirty="0">
                <a:latin typeface="Times New Roman" panose="02020603050405020304" pitchFamily="18" charset="0"/>
                <a:cs typeface="Times New Roman" panose="02020603050405020304" pitchFamily="18" charset="0"/>
              </a:rPr>
              <a:t>Gradient descent algorithm </a:t>
            </a:r>
          </a:p>
          <a:p>
            <a:pPr marL="514350" indent="-514350" fontAlgn="base">
              <a:spcAft>
                <a:spcPct val="0"/>
              </a:spcAft>
              <a:buFont typeface="Arial" panose="020B0604020202020204" pitchFamily="34" charset="0"/>
              <a:buChar char="•"/>
              <a:defRPr/>
            </a:pPr>
            <a:r>
              <a:rPr lang="en-US" altLang="en-US" b="1" dirty="0">
                <a:latin typeface="Times New Roman" panose="02020603050405020304" pitchFamily="18" charset="0"/>
                <a:cs typeface="Times New Roman" panose="02020603050405020304" pitchFamily="18" charset="0"/>
              </a:rPr>
              <a:t>Ada Grad method</a:t>
            </a:r>
          </a:p>
          <a:p>
            <a:pPr marL="514350" indent="-514350" fontAlgn="base">
              <a:spcAft>
                <a:spcPct val="0"/>
              </a:spcAft>
              <a:buFont typeface="Arial" panose="020B0604020202020204" pitchFamily="34" charset="0"/>
              <a:buChar char="•"/>
              <a:defRPr/>
            </a:pPr>
            <a:r>
              <a:rPr lang="en-US" altLang="en-US" b="1" dirty="0">
                <a:latin typeface="Times New Roman" panose="02020603050405020304" pitchFamily="18" charset="0"/>
                <a:cs typeface="Times New Roman" panose="02020603050405020304" pitchFamily="18" charset="0"/>
              </a:rPr>
              <a:t>RMS Prop method</a:t>
            </a:r>
          </a:p>
          <a:p>
            <a:pPr marL="514350" indent="-514350" fontAlgn="base">
              <a:spcAft>
                <a:spcPct val="0"/>
              </a:spcAft>
              <a:buFont typeface="Arial" panose="020B0604020202020204" pitchFamily="34" charset="0"/>
              <a:buChar char="•"/>
              <a:defRPr/>
            </a:pPr>
            <a:r>
              <a:rPr lang="en-US" altLang="en-US" b="1" dirty="0">
                <a:latin typeface="Times New Roman" panose="02020603050405020304" pitchFamily="18" charset="0"/>
                <a:cs typeface="Times New Roman" panose="02020603050405020304" pitchFamily="18" charset="0"/>
              </a:rPr>
              <a:t>Adam method</a:t>
            </a:r>
          </a:p>
          <a:p>
            <a:pPr marL="514350" indent="-514350" fontAlgn="base">
              <a:spcAft>
                <a:spcPct val="0"/>
              </a:spcAft>
              <a:buFont typeface="Arial" panose="020B0604020202020204" pitchFamily="34" charset="0"/>
              <a:buChar char="•"/>
              <a:defRPr/>
            </a:pPr>
            <a:r>
              <a:rPr lang="en-US" altLang="en-US" b="1" dirty="0">
                <a:latin typeface="Times New Roman" panose="02020603050405020304" pitchFamily="18" charset="0"/>
                <a:cs typeface="Times New Roman" panose="02020603050405020304" pitchFamily="18" charset="0"/>
              </a:rPr>
              <a:t>Comparison of  Gradient descent , Ada Grad, RMS Prop and Adam method to find </a:t>
            </a:r>
            <a:r>
              <a:rPr lang="en-US" altLang="en-US" b="1">
                <a:latin typeface="Times New Roman" panose="02020603050405020304" pitchFamily="18" charset="0"/>
                <a:cs typeface="Times New Roman" panose="02020603050405020304" pitchFamily="18" charset="0"/>
              </a:rPr>
              <a:t>the Minima </a:t>
            </a:r>
            <a:r>
              <a:rPr lang="en-US" altLang="en-US" b="1" dirty="0">
                <a:latin typeface="Times New Roman" panose="02020603050405020304" pitchFamily="18" charset="0"/>
                <a:cs typeface="Times New Roman" panose="02020603050405020304" pitchFamily="18" charset="0"/>
              </a:rPr>
              <a:t>of 2D function.</a:t>
            </a:r>
          </a:p>
          <a:p>
            <a:pPr marL="514350" indent="-514350" fontAlgn="base">
              <a:spcAft>
                <a:spcPct val="0"/>
              </a:spcAft>
              <a:buFont typeface="Arial" panose="020B0604020202020204" pitchFamily="34" charset="0"/>
              <a:buChar char="•"/>
              <a:defRPr/>
            </a:pPr>
            <a:r>
              <a:rPr lang="en-US" altLang="en-US" b="1" dirty="0">
                <a:latin typeface="Times New Roman" panose="02020603050405020304" pitchFamily="18" charset="0"/>
                <a:cs typeface="Times New Roman" panose="02020603050405020304" pitchFamily="18" charset="0"/>
              </a:rPr>
              <a:t>Lagrange Multiplier </a:t>
            </a:r>
            <a:r>
              <a:rPr lang="mr-IN" altLang="en-US" b="1" dirty="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Example</a:t>
            </a:r>
          </a:p>
          <a:p>
            <a:pPr marL="514350" indent="-514350" fontAlgn="base">
              <a:spcAft>
                <a:spcPct val="0"/>
              </a:spcAft>
              <a:buFont typeface="Arial" panose="020B0604020202020204" pitchFamily="34" charset="0"/>
              <a:buChar char="•"/>
              <a:defRPr/>
            </a:pPr>
            <a:r>
              <a:rPr lang="en-US" altLang="en-US" b="1" dirty="0">
                <a:latin typeface="Times New Roman" panose="02020603050405020304" pitchFamily="18" charset="0"/>
                <a:cs typeface="Times New Roman" panose="02020603050405020304" pitchFamily="18" charset="0"/>
              </a:rPr>
              <a:t>PCA Steps </a:t>
            </a:r>
            <a:r>
              <a:rPr lang="mr-IN" altLang="en-US" b="1" dirty="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Example </a:t>
            </a:r>
          </a:p>
        </p:txBody>
      </p:sp>
      <p:sp>
        <p:nvSpPr>
          <p:cNvPr id="3" name="Content Placeholder 2">
            <a:extLst>
              <a:ext uri="{FF2B5EF4-FFF2-40B4-BE49-F238E27FC236}">
                <a16:creationId xmlns:a16="http://schemas.microsoft.com/office/drawing/2014/main" id="{65DD6CBC-0C68-7C49-68EE-50E577E369D8}"/>
              </a:ext>
            </a:extLst>
          </p:cNvPr>
          <p:cNvSpPr>
            <a:spLocks noGrp="1"/>
          </p:cNvSpPr>
          <p:nvPr>
            <p:ph sz="quarter" idx="10"/>
          </p:nvPr>
        </p:nvSpPr>
        <p:spPr/>
        <p:txBody>
          <a:bodyPr/>
          <a:lstStyle/>
          <a:p>
            <a:pPr>
              <a:buFont typeface="Arial" charset="0"/>
              <a:buNone/>
              <a:defRPr/>
            </a:pPr>
            <a:r>
              <a:rPr lang="en-US" dirty="0">
                <a:latin typeface="Times New Roman" panose="02020603050405020304" pitchFamily="18" charset="0"/>
                <a:ea typeface="ＭＳ Ｐゴシック" charset="0"/>
                <a:cs typeface="Times New Roman" panose="02020603050405020304" pitchFamily="18" charset="0"/>
              </a:rPr>
              <a:t>Agenda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486A2C4-78B6-9F74-1456-FB3C7F75E4C0}"/>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S PGothic" panose="020B0600070205080204" pitchFamily="34" charset="-128"/>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Gradient descent</a:t>
            </a:r>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BA7A8388-C7F1-AAE3-2BCE-841A5AECF42D}"/>
                  </a:ext>
                </a:extLst>
              </p:cNvPr>
              <p:cNvSpPr>
                <a:spLocks noGrp="1"/>
              </p:cNvSpPr>
              <p:nvPr>
                <p:ph idx="1"/>
              </p:nvPr>
            </p:nvSpPr>
            <p:spPr>
              <a:xfrm>
                <a:off x="457200" y="1402742"/>
                <a:ext cx="8517277" cy="5302858"/>
              </a:xfrm>
            </p:spPr>
            <p:txBody>
              <a:bodyPr/>
              <a:lstStyle/>
              <a:p>
                <a:endParaRPr lang="en-US" sz="1000" dirty="0"/>
              </a:p>
              <a:p>
                <a:endParaRPr lang="en-US" sz="1000" dirty="0"/>
              </a:p>
              <a:p>
                <a:pPr marL="0" indent="0">
                  <a:buNone/>
                </a:pPr>
                <a:r>
                  <a:rPr lang="en-US" b="1" dirty="0"/>
                  <a:t>Gradient Descent Algorithm:</a:t>
                </a:r>
              </a:p>
              <a:p>
                <a:pPr marL="0" indent="0">
                  <a:buNone/>
                </a:pPr>
                <a:endParaRPr lang="en-US" sz="1000" dirty="0"/>
              </a:p>
              <a:p>
                <a:r>
                  <a:rPr lang="en-US" dirty="0"/>
                  <a:t>Pick an initial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a14:m>
                <a:r>
                  <a:rPr lang="en-US" dirty="0"/>
                  <a:t> and </a:t>
                </a:r>
                <a14:m>
                  <m:oMath xmlns:m="http://schemas.openxmlformats.org/officeDocument/2006/math">
                    <m:r>
                      <a:rPr lang="en-US" i="1">
                        <a:latin typeface="Cambria Math" panose="02040503050406030204" pitchFamily="18" charset="0"/>
                        <a:ea typeface="Cambria Math" panose="02040503050406030204" pitchFamily="18" charset="0"/>
                      </a:rPr>
                      <m:t>∝</m:t>
                    </m:r>
                  </m:oMath>
                </a14:m>
                <a:endParaRPr lang="en-US" dirty="0"/>
              </a:p>
              <a:p>
                <a:endParaRPr lang="en-US" sz="1000" dirty="0"/>
              </a:p>
              <a:p>
                <a:r>
                  <a:rPr lang="en-US" dirty="0"/>
                  <a:t>Iterate until convergence</a:t>
                </a:r>
              </a:p>
              <a:p>
                <a:endParaRPr lang="en-US" sz="1000" dirty="0"/>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IN"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IN"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IN" b="0" i="1" smtClean="0">
                              <a:latin typeface="Cambria Math" panose="02040503050406030204" pitchFamily="18" charset="0"/>
                            </a:rPr>
                            <m:t>𝑘</m:t>
                          </m:r>
                        </m:sub>
                      </m:sSub>
                      <m:r>
                        <a:rPr lang="en-US" b="0" i="1" smtClean="0">
                          <a:latin typeface="Cambria Math" panose="02040503050406030204" pitchFamily="18" charset="0"/>
                        </a:rPr>
                        <m:t>)</m:t>
                      </m:r>
                    </m:oMath>
                  </m:oMathPara>
                </a14:m>
                <a:endParaRPr lang="en-US" dirty="0"/>
              </a:p>
              <a:p>
                <a:pPr marL="0" indent="0">
                  <a:buNone/>
                </a:pPr>
                <a:endParaRPr lang="en-US" sz="1000" dirty="0"/>
              </a:p>
              <a:p>
                <a:pPr marL="0" indent="0"/>
                <a:r>
                  <a:rPr lang="en-US" dirty="0"/>
                  <a:t>     where,</a:t>
                </a:r>
              </a:p>
              <a:p>
                <a:pPr marL="0" indent="0"/>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is the step size and also called as learning rate.</a:t>
                </a:r>
              </a:p>
            </p:txBody>
          </p:sp>
        </mc:Choice>
        <mc:Fallback xmlns="">
          <p:sp>
            <p:nvSpPr>
              <p:cNvPr id="2" name="Content Placeholder 2">
                <a:extLst>
                  <a:ext uri="{FF2B5EF4-FFF2-40B4-BE49-F238E27FC236}">
                    <a16:creationId xmlns:a16="http://schemas.microsoft.com/office/drawing/2014/main" id="{BA7A8388-C7F1-AAE3-2BCE-841A5AECF42D}"/>
                  </a:ext>
                </a:extLst>
              </p:cNvPr>
              <p:cNvSpPr>
                <a:spLocks noGrp="1" noRot="1" noChangeAspect="1" noMove="1" noResize="1" noEditPoints="1" noAdjustHandles="1" noChangeArrowheads="1" noChangeShapeType="1" noTextEdit="1"/>
              </p:cNvSpPr>
              <p:nvPr>
                <p:ph idx="1"/>
              </p:nvPr>
            </p:nvSpPr>
            <p:spPr>
              <a:xfrm>
                <a:off x="457200" y="1402742"/>
                <a:ext cx="8517277" cy="5302858"/>
              </a:xfrm>
              <a:blipFill>
                <a:blip r:embed="rId2"/>
                <a:stretch>
                  <a:fillRect l="-1074"/>
                </a:stretch>
              </a:blipFill>
            </p:spPr>
            <p:txBody>
              <a:bodyPr/>
              <a:lstStyle/>
              <a:p>
                <a:r>
                  <a:rPr lang="en-IN">
                    <a:noFill/>
                  </a:rPr>
                  <a:t> </a:t>
                </a:r>
              </a:p>
            </p:txBody>
          </p:sp>
        </mc:Fallback>
      </mc:AlternateContent>
    </p:spTree>
    <p:extLst>
      <p:ext uri="{BB962C8B-B14F-4D97-AF65-F5344CB8AC3E}">
        <p14:creationId xmlns:p14="http://schemas.microsoft.com/office/powerpoint/2010/main" val="1084623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Ada Grad</a:t>
            </a:r>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E33BA140-49FE-D57C-533B-14948187F48C}"/>
                  </a:ext>
                </a:extLst>
              </p:cNvPr>
              <p:cNvSpPr>
                <a:spLocks noGrp="1"/>
              </p:cNvSpPr>
              <p:nvPr>
                <p:ph idx="1"/>
              </p:nvPr>
            </p:nvSpPr>
            <p:spPr>
              <a:xfrm>
                <a:off x="457200" y="1402742"/>
                <a:ext cx="8517277" cy="5302858"/>
              </a:xfrm>
            </p:spPr>
            <p:txBody>
              <a:bodyPr/>
              <a:lstStyle/>
              <a:p>
                <a:endParaRPr lang="en-US" sz="1000" dirty="0"/>
              </a:p>
              <a:p>
                <a:endParaRPr lang="en-US" sz="1000" dirty="0"/>
              </a:p>
              <a:p>
                <a:pPr marL="0" indent="0">
                  <a:buNone/>
                </a:pPr>
                <a:r>
                  <a:rPr lang="en-US" b="1" dirty="0"/>
                  <a:t>Ada Grad:</a:t>
                </a:r>
              </a:p>
              <a:p>
                <a:pPr marL="0" indent="0">
                  <a:buNone/>
                </a:pPr>
                <a:endParaRPr lang="en-US" sz="1000" dirty="0"/>
              </a:p>
              <a:p>
                <a:r>
                  <a:rPr lang="en-US" dirty="0"/>
                  <a:t>Pick an initial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a14:m>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A</a:t>
                </a:r>
                <a:r>
                  <a:rPr lang="en-US" i="1" baseline="-25000" dirty="0"/>
                  <a:t>i </a:t>
                </a:r>
                <a:r>
                  <a:rPr lang="en-US" i="1" dirty="0"/>
                  <a:t> </a:t>
                </a:r>
                <a:r>
                  <a:rPr lang="en-US" dirty="0"/>
                  <a:t>and </a:t>
                </a:r>
                <a14:m>
                  <m:oMath xmlns:m="http://schemas.openxmlformats.org/officeDocument/2006/math">
                    <m:r>
                      <a:rPr lang="en-US" i="1" smtClean="0">
                        <a:latin typeface="Cambria Math" panose="02040503050406030204" pitchFamily="18" charset="0"/>
                        <a:ea typeface="Cambria Math" panose="02040503050406030204" pitchFamily="18" charset="0"/>
                      </a:rPr>
                      <m:t>𝜀</m:t>
                    </m:r>
                  </m:oMath>
                </a14:m>
                <a:endParaRPr lang="en-US" dirty="0"/>
              </a:p>
              <a:p>
                <a:endParaRPr lang="en-US" sz="1000" dirty="0"/>
              </a:p>
              <a:p>
                <a:r>
                  <a:rPr lang="en-US" dirty="0"/>
                  <a:t>Iterate until convergence</a:t>
                </a:r>
              </a:p>
              <a:p>
                <a:endParaRPr lang="en-US" sz="1000" dirty="0"/>
              </a:p>
              <a:p>
                <a:pPr marL="0" indent="0"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IN"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IN" b="0" i="1" smtClean="0">
                              <a:latin typeface="Cambria Math" panose="02040503050406030204" pitchFamily="18" charset="0"/>
                            </a:rPr>
                            <m:t>𝑘</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m:t>
                          </m:r>
                        </m:num>
                        <m:den>
                          <m:rad>
                            <m:radPr>
                              <m:degHide m:val="on"/>
                              <m:ctrlPr>
                                <a:rPr lang="en-US" b="0" i="1" smtClean="0">
                                  <a:latin typeface="Cambria Math" panose="02040503050406030204" pitchFamily="18" charset="0"/>
                                </a:rPr>
                              </m:ctrlPr>
                            </m:radPr>
                            <m:deg/>
                            <m:e>
                              <m:r>
                                <a:rPr lang="en-IN" b="0" i="1" smtClean="0">
                                  <a:latin typeface="Cambria Math" panose="02040503050406030204" pitchFamily="18" charset="0"/>
                                </a:rPr>
                                <m:t>𝐴</m:t>
                              </m:r>
                              <m:r>
                                <a:rPr lang="en-IN" b="0" i="1" baseline="-25000" smtClean="0">
                                  <a:latin typeface="Cambria Math" panose="02040503050406030204" pitchFamily="18" charset="0"/>
                                </a:rPr>
                                <m:t>𝑖</m:t>
                              </m:r>
                              <m:r>
                                <a:rPr lang="en-IN"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𝜀</m:t>
                              </m:r>
                            </m:e>
                          </m:rad>
                        </m:den>
                      </m:f>
                      <m:r>
                        <a:rPr lang="en-US" b="0" i="0"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IN" b="0" i="1" smtClean="0">
                              <a:latin typeface="Cambria Math" panose="02040503050406030204" pitchFamily="18" charset="0"/>
                            </a:rPr>
                            <m:t>𝑘</m:t>
                          </m:r>
                        </m:sub>
                      </m:sSub>
                      <m:r>
                        <a:rPr lang="en-US" b="0" i="1" smtClean="0">
                          <a:latin typeface="Cambria Math" panose="02040503050406030204" pitchFamily="18" charset="0"/>
                        </a:rPr>
                        <m:t>)</m:t>
                      </m:r>
                    </m:oMath>
                  </m:oMathPara>
                </a14:m>
                <a:endParaRPr lang="en-US" dirty="0"/>
              </a:p>
              <a:p>
                <a:pPr marL="0" indent="0">
                  <a:buNone/>
                </a:pPr>
                <a:endParaRPr lang="en-US" sz="1000" dirty="0"/>
              </a:p>
              <a:p>
                <a:pPr marL="0" indent="0"/>
                <a:r>
                  <a:rPr lang="en-US" dirty="0"/>
                  <a:t>     where,</a:t>
                </a:r>
              </a:p>
              <a:p>
                <a:pPr marL="0" indent="0"/>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is the step size and also called as learning rate.</a:t>
                </a:r>
              </a:p>
              <a:p>
                <a:pPr marL="0" indent="0"/>
                <a:r>
                  <a:rPr lang="en-US" dirty="0"/>
                  <a:t>	</a:t>
                </a:r>
                <a14:m>
                  <m:oMath xmlns:m="http://schemas.openxmlformats.org/officeDocument/2006/math">
                    <m:r>
                      <a:rPr lang="en-IN" i="1">
                        <a:latin typeface="Cambria Math" panose="02040503050406030204" pitchFamily="18" charset="0"/>
                      </a:rPr>
                      <m:t>𝐴</m:t>
                    </m:r>
                    <m:r>
                      <a:rPr lang="en-IN" i="1" baseline="-25000">
                        <a:latin typeface="Cambria Math" panose="02040503050406030204" pitchFamily="18" charset="0"/>
                      </a:rPr>
                      <m:t>𝑖</m:t>
                    </m:r>
                    <m:r>
                      <a:rPr lang="en-IN" b="0" i="0" smtClean="0">
                        <a:latin typeface="Cambria Math" panose="02040503050406030204" pitchFamily="18" charset="0"/>
                      </a:rPr>
                      <m:t>=</m:t>
                    </m:r>
                    <m:r>
                      <a:rPr lang="en-IN" i="1">
                        <a:latin typeface="Cambria Math" panose="02040503050406030204" pitchFamily="18" charset="0"/>
                      </a:rPr>
                      <m:t>𝐴</m:t>
                    </m:r>
                    <m:r>
                      <a:rPr lang="en-IN" i="1" baseline="-25000">
                        <a:latin typeface="Cambria Math" panose="02040503050406030204" pitchFamily="18" charset="0"/>
                      </a:rPr>
                      <m:t>𝑖</m:t>
                    </m:r>
                    <m:r>
                      <a:rPr lang="en-IN" i="1">
                        <a:latin typeface="Cambria Math" panose="02040503050406030204" pitchFamily="18" charset="0"/>
                      </a:rPr>
                      <m:t>+</m:t>
                    </m:r>
                    <m:sSup>
                      <m:sSupPr>
                        <m:ctrlPr>
                          <a:rPr lang="en-IN" b="0" i="1" smtClean="0">
                            <a:latin typeface="Cambria Math" panose="02040503050406030204" pitchFamily="18" charset="0"/>
                          </a:rPr>
                        </m:ctrlPr>
                      </m:sSupPr>
                      <m:e>
                        <m:d>
                          <m:dPr>
                            <m:ctrlPr>
                              <a:rPr lang="en-IN" i="1" smtClean="0">
                                <a:latin typeface="Cambria Math" panose="02040503050406030204" pitchFamily="18" charset="0"/>
                              </a:rPr>
                            </m:ctrlPr>
                          </m:dPr>
                          <m:e>
                            <m:f>
                              <m:fPr>
                                <m:ctrlPr>
                                  <a:rPr lang="en-IN" i="1">
                                    <a:latin typeface="Cambria Math" panose="02040503050406030204" pitchFamily="18" charset="0"/>
                                  </a:rPr>
                                </m:ctrlPr>
                              </m:fPr>
                              <m:num>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𝑓</m:t>
                                </m:r>
                              </m:num>
                              <m:den>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𝑤</m:t>
                                </m:r>
                                <m:r>
                                  <a:rPr lang="en-IN" b="0" i="1" baseline="-25000" smtClean="0">
                                    <a:latin typeface="Cambria Math" panose="02040503050406030204" pitchFamily="18" charset="0"/>
                                    <a:ea typeface="Cambria Math" panose="02040503050406030204" pitchFamily="18" charset="0"/>
                                  </a:rPr>
                                  <m:t>𝑖</m:t>
                                </m:r>
                              </m:den>
                            </m:f>
                          </m:e>
                        </m:d>
                      </m:e>
                      <m:sup>
                        <m:r>
                          <a:rPr lang="en-IN" b="0" i="1" smtClean="0">
                            <a:latin typeface="Cambria Math" panose="02040503050406030204" pitchFamily="18" charset="0"/>
                          </a:rPr>
                          <m:t>2</m:t>
                        </m:r>
                      </m:sup>
                    </m:sSup>
                  </m:oMath>
                </a14:m>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𝜀</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−8</m:t>
                        </m:r>
                      </m:sup>
                    </m:sSup>
                    <m:r>
                      <a:rPr lang="en-IN"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2" name="Content Placeholder 2">
                <a:extLst>
                  <a:ext uri="{FF2B5EF4-FFF2-40B4-BE49-F238E27FC236}">
                    <a16:creationId xmlns:a16="http://schemas.microsoft.com/office/drawing/2014/main" id="{E33BA140-49FE-D57C-533B-14948187F48C}"/>
                  </a:ext>
                </a:extLst>
              </p:cNvPr>
              <p:cNvSpPr>
                <a:spLocks noGrp="1" noRot="1" noChangeAspect="1" noMove="1" noResize="1" noEditPoints="1" noAdjustHandles="1" noChangeArrowheads="1" noChangeShapeType="1" noTextEdit="1"/>
              </p:cNvSpPr>
              <p:nvPr>
                <p:ph idx="1"/>
              </p:nvPr>
            </p:nvSpPr>
            <p:spPr>
              <a:xfrm>
                <a:off x="457200" y="1402742"/>
                <a:ext cx="8517277" cy="5302858"/>
              </a:xfrm>
              <a:blipFill>
                <a:blip r:embed="rId2"/>
                <a:stretch>
                  <a:fillRect l="-1074"/>
                </a:stretch>
              </a:blipFill>
            </p:spPr>
            <p:txBody>
              <a:bodyPr/>
              <a:lstStyle/>
              <a:p>
                <a:r>
                  <a:rPr lang="en-IN">
                    <a:noFill/>
                  </a:rPr>
                  <a:t> </a:t>
                </a:r>
              </a:p>
            </p:txBody>
          </p:sp>
        </mc:Fallback>
      </mc:AlternateContent>
    </p:spTree>
    <p:extLst>
      <p:ext uri="{BB962C8B-B14F-4D97-AF65-F5344CB8AC3E}">
        <p14:creationId xmlns:p14="http://schemas.microsoft.com/office/powerpoint/2010/main" val="309531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RMS Prop</a:t>
            </a:r>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A6583263-4C19-8887-8F19-180AABDB97C7}"/>
                  </a:ext>
                </a:extLst>
              </p:cNvPr>
              <p:cNvSpPr>
                <a:spLocks noGrp="1"/>
              </p:cNvSpPr>
              <p:nvPr>
                <p:ph idx="1"/>
              </p:nvPr>
            </p:nvSpPr>
            <p:spPr>
              <a:xfrm>
                <a:off x="457200" y="1402742"/>
                <a:ext cx="8517277" cy="5302858"/>
              </a:xfrm>
            </p:spPr>
            <p:txBody>
              <a:bodyPr/>
              <a:lstStyle/>
              <a:p>
                <a:endParaRPr lang="en-US" sz="1000" dirty="0"/>
              </a:p>
              <a:p>
                <a:pPr marL="0" indent="0">
                  <a:buNone/>
                </a:pPr>
                <a:r>
                  <a:rPr lang="en-US" b="1" dirty="0"/>
                  <a:t>RMS Prop:</a:t>
                </a:r>
              </a:p>
              <a:p>
                <a:pPr marL="0" indent="0">
                  <a:buNone/>
                </a:pPr>
                <a:endParaRPr lang="en-US" sz="1000" dirty="0"/>
              </a:p>
              <a:p>
                <a:r>
                  <a:rPr lang="en-US" dirty="0"/>
                  <a:t>Pick an initial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a14:m>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A</a:t>
                </a:r>
                <a:r>
                  <a:rPr lang="en-US" i="1" baseline="-25000" dirty="0"/>
                  <a:t>i </a:t>
                </a:r>
                <a:r>
                  <a:rPr lang="en-US" i="1" dirty="0"/>
                  <a:t> , </a:t>
                </a:r>
                <a14:m>
                  <m:oMath xmlns:m="http://schemas.openxmlformats.org/officeDocument/2006/math">
                    <m:r>
                      <a:rPr lang="en-IN" i="1">
                        <a:latin typeface="Cambria Math" panose="02040503050406030204" pitchFamily="18" charset="0"/>
                        <a:ea typeface="Cambria Math" panose="02040503050406030204" pitchFamily="18" charset="0"/>
                      </a:rPr>
                      <m:t>𝜌</m:t>
                    </m:r>
                    <m:r>
                      <a:rPr lang="en-IN" i="1">
                        <a:latin typeface="Cambria Math" panose="02040503050406030204" pitchFamily="18" charset="0"/>
                        <a:ea typeface="Cambria Math" panose="02040503050406030204" pitchFamily="18" charset="0"/>
                      </a:rPr>
                      <m:t> </m:t>
                    </m:r>
                  </m:oMath>
                </a14:m>
                <a:r>
                  <a:rPr lang="en-US" dirty="0"/>
                  <a:t>and </a:t>
                </a:r>
                <a14:m>
                  <m:oMath xmlns:m="http://schemas.openxmlformats.org/officeDocument/2006/math">
                    <m:r>
                      <a:rPr lang="en-US" i="1" smtClean="0">
                        <a:latin typeface="Cambria Math" panose="02040503050406030204" pitchFamily="18" charset="0"/>
                        <a:ea typeface="Cambria Math" panose="02040503050406030204" pitchFamily="18" charset="0"/>
                      </a:rPr>
                      <m:t>𝜀</m:t>
                    </m:r>
                  </m:oMath>
                </a14:m>
                <a:endParaRPr lang="en-US" dirty="0"/>
              </a:p>
              <a:p>
                <a:endParaRPr lang="en-US" sz="1000" dirty="0"/>
              </a:p>
              <a:p>
                <a:r>
                  <a:rPr lang="en-US" dirty="0"/>
                  <a:t>Iterate until convergence</a:t>
                </a:r>
              </a:p>
              <a:p>
                <a:endParaRPr lang="en-US" sz="1000" dirty="0"/>
              </a:p>
              <a:p>
                <a:pPr marL="0" indent="0"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IN"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IN" b="0" i="1" smtClean="0">
                              <a:latin typeface="Cambria Math" panose="02040503050406030204" pitchFamily="18" charset="0"/>
                            </a:rPr>
                            <m:t>𝑘</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m:t>
                          </m:r>
                        </m:num>
                        <m:den>
                          <m:rad>
                            <m:radPr>
                              <m:degHide m:val="on"/>
                              <m:ctrlPr>
                                <a:rPr lang="en-US" b="0" i="1" smtClean="0">
                                  <a:latin typeface="Cambria Math" panose="02040503050406030204" pitchFamily="18" charset="0"/>
                                </a:rPr>
                              </m:ctrlPr>
                            </m:radPr>
                            <m:deg/>
                            <m:e>
                              <m:r>
                                <a:rPr lang="en-IN" b="0" i="1" smtClean="0">
                                  <a:latin typeface="Cambria Math" panose="02040503050406030204" pitchFamily="18" charset="0"/>
                                </a:rPr>
                                <m:t>𝐴</m:t>
                              </m:r>
                              <m:r>
                                <a:rPr lang="en-IN" b="0" i="1" baseline="-25000" smtClean="0">
                                  <a:latin typeface="Cambria Math" panose="02040503050406030204" pitchFamily="18" charset="0"/>
                                </a:rPr>
                                <m:t>𝑖</m:t>
                              </m:r>
                              <m:r>
                                <a:rPr lang="en-IN"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𝜀</m:t>
                              </m:r>
                            </m:e>
                          </m:rad>
                        </m:den>
                      </m:f>
                      <m:r>
                        <a:rPr lang="en-US" b="0" i="0"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IN" b="0" i="1" smtClean="0">
                              <a:latin typeface="Cambria Math" panose="02040503050406030204" pitchFamily="18" charset="0"/>
                            </a:rPr>
                            <m:t>𝑘</m:t>
                          </m:r>
                        </m:sub>
                      </m:sSub>
                      <m:r>
                        <a:rPr lang="en-US" b="0" i="1" smtClean="0">
                          <a:latin typeface="Cambria Math" panose="02040503050406030204" pitchFamily="18" charset="0"/>
                        </a:rPr>
                        <m:t>)</m:t>
                      </m:r>
                    </m:oMath>
                  </m:oMathPara>
                </a14:m>
                <a:endParaRPr lang="en-US" dirty="0"/>
              </a:p>
              <a:p>
                <a:pPr marL="0" indent="0">
                  <a:buNone/>
                </a:pPr>
                <a:endParaRPr lang="en-US" sz="1000" dirty="0"/>
              </a:p>
              <a:p>
                <a:pPr marL="0" indent="0"/>
                <a:r>
                  <a:rPr lang="en-US" dirty="0"/>
                  <a:t>     where,</a:t>
                </a:r>
              </a:p>
              <a:p>
                <a:pPr marL="0" indent="0"/>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is the step size and also called as learning rate.</a:t>
                </a:r>
              </a:p>
              <a:p>
                <a:pPr marL="0" indent="0"/>
                <a:r>
                  <a:rPr lang="en-US" dirty="0"/>
                  <a:t>	</a:t>
                </a:r>
                <a14:m>
                  <m:oMath xmlns:m="http://schemas.openxmlformats.org/officeDocument/2006/math">
                    <m:r>
                      <a:rPr lang="en-IN" i="1">
                        <a:latin typeface="Cambria Math" panose="02040503050406030204" pitchFamily="18" charset="0"/>
                      </a:rPr>
                      <m:t>𝐴</m:t>
                    </m:r>
                    <m:r>
                      <a:rPr lang="en-IN" i="1" baseline="-25000">
                        <a:latin typeface="Cambria Math" panose="02040503050406030204" pitchFamily="18" charset="0"/>
                      </a:rPr>
                      <m:t>𝑖</m:t>
                    </m:r>
                    <m:r>
                      <a:rPr lang="en-IN" b="0" i="0" smtClean="0">
                        <a:latin typeface="Cambria Math" panose="02040503050406030204" pitchFamily="18" charset="0"/>
                      </a:rPr>
                      <m:t>=</m:t>
                    </m:r>
                    <m:r>
                      <a:rPr lang="en-IN" i="1">
                        <a:latin typeface="Cambria Math" panose="02040503050406030204" pitchFamily="18" charset="0"/>
                        <a:ea typeface="Cambria Math" panose="02040503050406030204" pitchFamily="18" charset="0"/>
                      </a:rPr>
                      <m:t>𝜌</m:t>
                    </m:r>
                    <m:r>
                      <a:rPr lang="en-IN" i="1">
                        <a:latin typeface="Cambria Math" panose="02040503050406030204" pitchFamily="18" charset="0"/>
                      </a:rPr>
                      <m:t>𝐴</m:t>
                    </m:r>
                    <m:r>
                      <a:rPr lang="en-IN" i="1" baseline="-25000">
                        <a:latin typeface="Cambria Math" panose="02040503050406030204" pitchFamily="18" charset="0"/>
                      </a:rPr>
                      <m:t>𝑖</m:t>
                    </m:r>
                    <m:r>
                      <a:rPr lang="en-IN" i="1">
                        <a:latin typeface="Cambria Math" panose="02040503050406030204" pitchFamily="18" charset="0"/>
                      </a:rPr>
                      <m:t>+</m:t>
                    </m:r>
                    <m:r>
                      <a:rPr lang="en-IN" b="0" i="1" smtClean="0">
                        <a:latin typeface="Cambria Math" panose="02040503050406030204" pitchFamily="18" charset="0"/>
                      </a:rPr>
                      <m:t>(1−</m:t>
                    </m:r>
                    <m:r>
                      <a:rPr lang="en-IN" i="1">
                        <a:latin typeface="Cambria Math" panose="02040503050406030204" pitchFamily="18" charset="0"/>
                        <a:ea typeface="Cambria Math" panose="02040503050406030204" pitchFamily="18" charset="0"/>
                      </a:rPr>
                      <m:t>𝜌</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ctrlPr>
                              <a:rPr lang="en-IN" i="1" smtClean="0">
                                <a:latin typeface="Cambria Math" panose="02040503050406030204" pitchFamily="18" charset="0"/>
                              </a:rPr>
                            </m:ctrlPr>
                          </m:dPr>
                          <m:e>
                            <m:f>
                              <m:fPr>
                                <m:ctrlPr>
                                  <a:rPr lang="en-IN" i="1">
                                    <a:latin typeface="Cambria Math" panose="02040503050406030204" pitchFamily="18" charset="0"/>
                                  </a:rPr>
                                </m:ctrlPr>
                              </m:fPr>
                              <m:num>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𝑓</m:t>
                                </m:r>
                              </m:num>
                              <m:den>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𝑤</m:t>
                                </m:r>
                                <m:r>
                                  <a:rPr lang="en-IN" b="0" i="1" baseline="-25000" smtClean="0">
                                    <a:latin typeface="Cambria Math" panose="02040503050406030204" pitchFamily="18" charset="0"/>
                                    <a:ea typeface="Cambria Math" panose="02040503050406030204" pitchFamily="18" charset="0"/>
                                  </a:rPr>
                                  <m:t>𝑖</m:t>
                                </m:r>
                              </m:den>
                            </m:f>
                          </m:e>
                        </m:d>
                      </m:e>
                      <m:sup>
                        <m:r>
                          <a:rPr lang="en-IN" b="0" i="1" smtClean="0">
                            <a:latin typeface="Cambria Math" panose="02040503050406030204" pitchFamily="18" charset="0"/>
                          </a:rPr>
                          <m:t>2</m:t>
                        </m:r>
                      </m:sup>
                    </m:sSup>
                  </m:oMath>
                </a14:m>
                <a:r>
                  <a:rPr lang="en-US" dirty="0"/>
                  <a:t> </a:t>
                </a:r>
                <a14:m>
                  <m:oMath xmlns:m="http://schemas.openxmlformats.org/officeDocument/2006/math">
                    <m:r>
                      <a:rPr lang="en-IN" dirty="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𝜌</m:t>
                    </m:r>
                  </m:oMath>
                </a14:m>
                <a:r>
                  <a:rPr lang="en-US" dirty="0"/>
                  <a:t> is decay rate)</a:t>
                </a:r>
              </a:p>
              <a:p>
                <a:pPr marL="0" indent="0"/>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𝜀</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−8</m:t>
                        </m:r>
                      </m:sup>
                    </m:sSup>
                    <m:r>
                      <a:rPr lang="en-IN"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2" name="Content Placeholder 2">
                <a:extLst>
                  <a:ext uri="{FF2B5EF4-FFF2-40B4-BE49-F238E27FC236}">
                    <a16:creationId xmlns:a16="http://schemas.microsoft.com/office/drawing/2014/main" id="{A6583263-4C19-8887-8F19-180AABDB97C7}"/>
                  </a:ext>
                </a:extLst>
              </p:cNvPr>
              <p:cNvSpPr>
                <a:spLocks noGrp="1" noRot="1" noChangeAspect="1" noMove="1" noResize="1" noEditPoints="1" noAdjustHandles="1" noChangeArrowheads="1" noChangeShapeType="1" noTextEdit="1"/>
              </p:cNvSpPr>
              <p:nvPr>
                <p:ph idx="1"/>
              </p:nvPr>
            </p:nvSpPr>
            <p:spPr>
              <a:xfrm>
                <a:off x="457200" y="1402742"/>
                <a:ext cx="8517277" cy="5302858"/>
              </a:xfrm>
              <a:blipFill>
                <a:blip r:embed="rId2"/>
                <a:stretch>
                  <a:fillRect l="-1074"/>
                </a:stretch>
              </a:blipFill>
            </p:spPr>
            <p:txBody>
              <a:bodyPr/>
              <a:lstStyle/>
              <a:p>
                <a:r>
                  <a:rPr lang="en-IN">
                    <a:noFill/>
                  </a:rPr>
                  <a:t> </a:t>
                </a:r>
              </a:p>
            </p:txBody>
          </p:sp>
        </mc:Fallback>
      </mc:AlternateContent>
    </p:spTree>
    <p:extLst>
      <p:ext uri="{BB962C8B-B14F-4D97-AF65-F5344CB8AC3E}">
        <p14:creationId xmlns:p14="http://schemas.microsoft.com/office/powerpoint/2010/main" val="734266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Adam method</a:t>
            </a:r>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5CF5B12D-19D1-27F0-64A8-F27034D51758}"/>
                  </a:ext>
                </a:extLst>
              </p:cNvPr>
              <p:cNvSpPr>
                <a:spLocks noGrp="1"/>
              </p:cNvSpPr>
              <p:nvPr>
                <p:ph idx="1"/>
              </p:nvPr>
            </p:nvSpPr>
            <p:spPr>
              <a:xfrm>
                <a:off x="228600" y="1143000"/>
                <a:ext cx="8517277" cy="5302858"/>
              </a:xfrm>
            </p:spPr>
            <p:txBody>
              <a:bodyPr/>
              <a:lstStyle/>
              <a:p>
                <a:endParaRPr lang="en-US" sz="1000" dirty="0"/>
              </a:p>
              <a:p>
                <a:pPr marL="0" indent="0">
                  <a:buNone/>
                </a:pPr>
                <a:r>
                  <a:rPr lang="en-US" b="1" dirty="0"/>
                  <a:t>Adam:</a:t>
                </a:r>
              </a:p>
              <a:p>
                <a:pPr marL="0" indent="0">
                  <a:buNone/>
                </a:pPr>
                <a:endParaRPr lang="en-US" sz="1000" dirty="0"/>
              </a:p>
              <a:p>
                <a:r>
                  <a:rPr lang="en-US" dirty="0"/>
                  <a:t>Pick an initial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a14:m>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A</a:t>
                </a:r>
                <a:r>
                  <a:rPr lang="en-US" i="1" baseline="-25000" dirty="0"/>
                  <a:t>i </a:t>
                </a:r>
                <a:r>
                  <a:rPr lang="en-US" i="1" dirty="0"/>
                  <a:t> ,</a:t>
                </a:r>
                <a:r>
                  <a:rPr lang="en-IN" dirty="0">
                    <a:ea typeface="Cambria Math" panose="02040503050406030204" pitchFamily="18" charset="0"/>
                  </a:rPr>
                  <a:t> </a:t>
                </a:r>
                <a14:m>
                  <m:oMath xmlns:m="http://schemas.openxmlformats.org/officeDocument/2006/math">
                    <m:r>
                      <a:rPr lang="en-IN" i="1">
                        <a:latin typeface="Cambria Math" panose="02040503050406030204" pitchFamily="18" charset="0"/>
                        <a:ea typeface="Cambria Math" panose="02040503050406030204" pitchFamily="18" charset="0"/>
                      </a:rPr>
                      <m:t>𝛽</m:t>
                    </m:r>
                    <m:r>
                      <a:rPr lang="en-IN" i="1" baseline="-25000">
                        <a:latin typeface="Cambria Math" panose="02040503050406030204" pitchFamily="18" charset="0"/>
                        <a:ea typeface="Cambria Math" panose="02040503050406030204" pitchFamily="18" charset="0"/>
                      </a:rPr>
                      <m:t>1</m:t>
                    </m:r>
                  </m:oMath>
                </a14:m>
                <a:r>
                  <a:rPr lang="en-US" i="1" dirty="0"/>
                  <a:t>, </a:t>
                </a:r>
                <a14:m>
                  <m:oMath xmlns:m="http://schemas.openxmlformats.org/officeDocument/2006/math">
                    <m:r>
                      <a:rPr lang="en-IN" i="1">
                        <a:latin typeface="Cambria Math" panose="02040503050406030204" pitchFamily="18" charset="0"/>
                        <a:ea typeface="Cambria Math" panose="02040503050406030204" pitchFamily="18" charset="0"/>
                      </a:rPr>
                      <m:t>𝛽</m:t>
                    </m:r>
                    <m:r>
                      <a:rPr lang="en-IN" b="0" i="1" baseline="-25000" smtClean="0">
                        <a:latin typeface="Cambria Math" panose="02040503050406030204" pitchFamily="18" charset="0"/>
                        <a:ea typeface="Cambria Math" panose="02040503050406030204" pitchFamily="18" charset="0"/>
                      </a:rPr>
                      <m:t>2</m:t>
                    </m:r>
                  </m:oMath>
                </a14:m>
                <a:r>
                  <a:rPr lang="en-US" i="1" dirty="0"/>
                  <a:t> </a:t>
                </a:r>
                <a:r>
                  <a:rPr lang="en-US" dirty="0"/>
                  <a:t>and </a:t>
                </a:r>
                <a14:m>
                  <m:oMath xmlns:m="http://schemas.openxmlformats.org/officeDocument/2006/math">
                    <m:r>
                      <a:rPr lang="en-US" i="1" smtClean="0">
                        <a:latin typeface="Cambria Math" panose="02040503050406030204" pitchFamily="18" charset="0"/>
                        <a:ea typeface="Cambria Math" panose="02040503050406030204" pitchFamily="18" charset="0"/>
                      </a:rPr>
                      <m:t>𝜀</m:t>
                    </m:r>
                  </m:oMath>
                </a14:m>
                <a:endParaRPr lang="en-US" dirty="0"/>
              </a:p>
              <a:p>
                <a:endParaRPr lang="en-US" sz="1000" dirty="0"/>
              </a:p>
              <a:p>
                <a:r>
                  <a:rPr lang="en-US" dirty="0"/>
                  <a:t>Iterate until convergence</a:t>
                </a:r>
              </a:p>
              <a:p>
                <a:endParaRPr lang="en-US" sz="1000" dirty="0"/>
              </a:p>
              <a:p>
                <a:pPr marL="0" indent="0"/>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IN"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IN" b="0" i="1" smtClean="0">
                              <a:latin typeface="Cambria Math" panose="02040503050406030204" pitchFamily="18" charset="0"/>
                            </a:rPr>
                            <m:t>𝑘</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m:t>
                          </m:r>
                        </m:num>
                        <m:den>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IN" i="1">
                                      <a:latin typeface="Cambria Math" panose="02040503050406030204" pitchFamily="18" charset="0"/>
                                    </a:rPr>
                                    <m:t>𝐴</m:t>
                                  </m:r>
                                  <m:r>
                                    <a:rPr lang="en-IN" i="1" baseline="-25000">
                                      <a:latin typeface="Cambria Math" panose="02040503050406030204" pitchFamily="18" charset="0"/>
                                    </a:rPr>
                                    <m:t>𝑖</m:t>
                                  </m:r>
                                </m:num>
                                <m:den>
                                  <m:d>
                                    <m:dPr>
                                      <m:ctrlPr>
                                        <a:rPr lang="en-US" b="0" i="1" smtClean="0">
                                          <a:latin typeface="Cambria Math" panose="02040503050406030204" pitchFamily="18" charset="0"/>
                                        </a:rPr>
                                      </m:ctrlPr>
                                    </m:dPr>
                                    <m:e>
                                      <m:r>
                                        <a:rPr lang="en-IN" b="0" i="1" smtClean="0">
                                          <a:latin typeface="Cambria Math" panose="02040503050406030204" pitchFamily="18" charset="0"/>
                                        </a:rPr>
                                        <m:t>1−</m:t>
                                      </m:r>
                                      <m:r>
                                        <a:rPr lang="en-IN" i="1">
                                          <a:latin typeface="Cambria Math" panose="02040503050406030204" pitchFamily="18" charset="0"/>
                                          <a:ea typeface="Cambria Math" panose="02040503050406030204" pitchFamily="18" charset="0"/>
                                        </a:rPr>
                                        <m:t>𝛽</m:t>
                                      </m:r>
                                      <m:r>
                                        <a:rPr lang="en-IN" b="0" i="1" baseline="-25000" smtClean="0">
                                          <a:latin typeface="Cambria Math" panose="02040503050406030204" pitchFamily="18" charset="0"/>
                                          <a:ea typeface="Cambria Math" panose="02040503050406030204" pitchFamily="18" charset="0"/>
                                        </a:rPr>
                                        <m:t>2</m:t>
                                      </m:r>
                                    </m:e>
                                  </m:d>
                                </m:den>
                              </m:f>
                              <m:r>
                                <a:rPr lang="en-IN"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𝜀</m:t>
                              </m:r>
                            </m:e>
                          </m:rad>
                        </m:den>
                      </m:f>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i="1" dirty="0">
                              <a:latin typeface="Cambria Math" panose="02040503050406030204" pitchFamily="18" charset="0"/>
                            </a:rPr>
                            <m:t>𝐵</m:t>
                          </m:r>
                          <m:r>
                            <a:rPr lang="en-IN" i="1" baseline="-25000" dirty="0">
                              <a:latin typeface="Cambria Math" panose="02040503050406030204" pitchFamily="18" charset="0"/>
                            </a:rPr>
                            <m:t>𝑖</m:t>
                          </m:r>
                        </m:num>
                        <m:den>
                          <m:r>
                            <a:rPr lang="en-IN" b="0" i="1" smtClean="0">
                              <a:latin typeface="Cambria Math" panose="02040503050406030204" pitchFamily="18" charset="0"/>
                            </a:rPr>
                            <m:t>(1−</m:t>
                          </m:r>
                          <m:r>
                            <a:rPr lang="en-IN" b="0" i="1" smtClean="0">
                              <a:latin typeface="Cambria Math" panose="02040503050406030204" pitchFamily="18" charset="0"/>
                              <a:ea typeface="Cambria Math" panose="02040503050406030204" pitchFamily="18" charset="0"/>
                            </a:rPr>
                            <m:t>𝛽</m:t>
                          </m:r>
                          <m:r>
                            <a:rPr lang="en-IN" b="0" i="1" baseline="-25000" smtClean="0">
                              <a:latin typeface="Cambria Math" panose="02040503050406030204" pitchFamily="18" charset="0"/>
                              <a:ea typeface="Cambria Math" panose="02040503050406030204" pitchFamily="18" charset="0"/>
                            </a:rPr>
                            <m:t>1</m:t>
                          </m:r>
                          <m:r>
                            <a:rPr lang="en-IN" b="0" i="1" smtClean="0">
                              <a:latin typeface="Cambria Math" panose="02040503050406030204" pitchFamily="18" charset="0"/>
                              <a:ea typeface="Cambria Math" panose="02040503050406030204" pitchFamily="18" charset="0"/>
                            </a:rPr>
                            <m:t>)</m:t>
                          </m:r>
                        </m:den>
                      </m:f>
                    </m:oMath>
                  </m:oMathPara>
                </a14:m>
                <a:endParaRPr lang="en-US" baseline="-25000" dirty="0"/>
              </a:p>
              <a:p>
                <a:pPr marL="0" indent="0">
                  <a:buNone/>
                </a:pPr>
                <a:endParaRPr lang="en-US" sz="1000" dirty="0"/>
              </a:p>
              <a:p>
                <a:pPr marL="0" indent="0"/>
                <a:r>
                  <a:rPr lang="en-US" dirty="0"/>
                  <a:t>where,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is the step size and also called as learning rate.</a:t>
                </a:r>
              </a:p>
              <a:p>
                <a:pPr marL="0" indent="0"/>
                <a:r>
                  <a:rPr lang="en-US" dirty="0"/>
                  <a:t>	</a:t>
                </a:r>
                <a14:m>
                  <m:oMath xmlns:m="http://schemas.openxmlformats.org/officeDocument/2006/math">
                    <m:r>
                      <a:rPr lang="en-IN" i="1">
                        <a:latin typeface="Cambria Math" panose="02040503050406030204" pitchFamily="18" charset="0"/>
                      </a:rPr>
                      <m:t>𝐴</m:t>
                    </m:r>
                    <m:r>
                      <a:rPr lang="en-IN" i="1" baseline="-25000">
                        <a:latin typeface="Cambria Math" panose="02040503050406030204" pitchFamily="18" charset="0"/>
                      </a:rPr>
                      <m:t>𝑖</m:t>
                    </m:r>
                    <m:r>
                      <a:rPr lang="en-IN" b="0" i="0"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𝛽</m:t>
                    </m:r>
                    <m:r>
                      <a:rPr lang="en-IN" b="0" i="1" baseline="-25000" smtClean="0">
                        <a:latin typeface="Cambria Math" panose="02040503050406030204" pitchFamily="18" charset="0"/>
                        <a:ea typeface="Cambria Math" panose="02040503050406030204" pitchFamily="18" charset="0"/>
                      </a:rPr>
                      <m:t>2</m:t>
                    </m:r>
                    <m:r>
                      <a:rPr lang="en-IN" i="1">
                        <a:latin typeface="Cambria Math" panose="02040503050406030204" pitchFamily="18" charset="0"/>
                      </a:rPr>
                      <m:t>𝐴</m:t>
                    </m:r>
                    <m:r>
                      <a:rPr lang="en-IN" i="1" baseline="-25000">
                        <a:latin typeface="Cambria Math" panose="02040503050406030204" pitchFamily="18" charset="0"/>
                      </a:rPr>
                      <m:t>𝑖</m:t>
                    </m:r>
                    <m:r>
                      <a:rPr lang="en-IN" i="1">
                        <a:latin typeface="Cambria Math" panose="02040503050406030204" pitchFamily="18" charset="0"/>
                      </a:rPr>
                      <m:t>+</m:t>
                    </m:r>
                    <m:r>
                      <a:rPr lang="en-IN" b="0" i="1" smtClean="0">
                        <a:latin typeface="Cambria Math" panose="02040503050406030204" pitchFamily="18" charset="0"/>
                      </a:rPr>
                      <m:t>(1−</m:t>
                    </m:r>
                    <m:r>
                      <a:rPr lang="en-IN" i="1">
                        <a:latin typeface="Cambria Math" panose="02040503050406030204" pitchFamily="18" charset="0"/>
                        <a:ea typeface="Cambria Math" panose="02040503050406030204" pitchFamily="18" charset="0"/>
                      </a:rPr>
                      <m:t>𝛽</m:t>
                    </m:r>
                    <m:r>
                      <a:rPr lang="en-IN" i="1" baseline="-25000">
                        <a:latin typeface="Cambria Math" panose="02040503050406030204" pitchFamily="18" charset="0"/>
                        <a:ea typeface="Cambria Math" panose="02040503050406030204" pitchFamily="18" charset="0"/>
                      </a:rPr>
                      <m:t>2</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ctrlPr>
                              <a:rPr lang="en-IN" i="1" smtClean="0">
                                <a:latin typeface="Cambria Math" panose="02040503050406030204" pitchFamily="18" charset="0"/>
                              </a:rPr>
                            </m:ctrlPr>
                          </m:dPr>
                          <m:e>
                            <m:f>
                              <m:fPr>
                                <m:ctrlPr>
                                  <a:rPr lang="en-IN" i="1">
                                    <a:latin typeface="Cambria Math" panose="02040503050406030204" pitchFamily="18" charset="0"/>
                                  </a:rPr>
                                </m:ctrlPr>
                              </m:fPr>
                              <m:num>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𝑓</m:t>
                                </m:r>
                              </m:num>
                              <m:den>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𝑤</m:t>
                                </m:r>
                                <m:r>
                                  <a:rPr lang="en-IN" b="0" i="1" baseline="-25000" smtClean="0">
                                    <a:latin typeface="Cambria Math" panose="02040503050406030204" pitchFamily="18" charset="0"/>
                                    <a:ea typeface="Cambria Math" panose="02040503050406030204" pitchFamily="18" charset="0"/>
                                  </a:rPr>
                                  <m:t>𝑖</m:t>
                                </m:r>
                              </m:den>
                            </m:f>
                          </m:e>
                        </m:d>
                      </m:e>
                      <m:sup>
                        <m:r>
                          <a:rPr lang="en-IN" b="0" i="1" smtClean="0">
                            <a:latin typeface="Cambria Math" panose="02040503050406030204" pitchFamily="18" charset="0"/>
                          </a:rPr>
                          <m:t>2</m:t>
                        </m:r>
                      </m:sup>
                    </m:sSup>
                  </m:oMath>
                </a14:m>
                <a:r>
                  <a:rPr lang="en-US" dirty="0"/>
                  <a:t> </a:t>
                </a:r>
                <a:r>
                  <a:rPr lang="en-US" sz="1050" dirty="0"/>
                  <a:t>(</a:t>
                </a:r>
                <a14:m>
                  <m:oMath xmlns:m="http://schemas.openxmlformats.org/officeDocument/2006/math">
                    <m:r>
                      <a:rPr lang="en-IN" sz="1050" i="1">
                        <a:latin typeface="Cambria Math" panose="02040503050406030204" pitchFamily="18" charset="0"/>
                        <a:ea typeface="Cambria Math" panose="02040503050406030204" pitchFamily="18" charset="0"/>
                      </a:rPr>
                      <m:t>𝛽</m:t>
                    </m:r>
                    <m:r>
                      <a:rPr lang="en-IN" sz="1050" i="1" baseline="-25000">
                        <a:latin typeface="Cambria Math" panose="02040503050406030204" pitchFamily="18" charset="0"/>
                        <a:ea typeface="Cambria Math" panose="02040503050406030204" pitchFamily="18" charset="0"/>
                      </a:rPr>
                      <m:t>2</m:t>
                    </m:r>
                  </m:oMath>
                </a14:m>
                <a:r>
                  <a:rPr lang="en-US" sz="1050" dirty="0"/>
                  <a:t>- </a:t>
                </a:r>
                <a:r>
                  <a:rPr lang="en-US" altLang="en-US" sz="1050" dirty="0">
                    <a:solidFill>
                      <a:srgbClr val="008013"/>
                    </a:solidFill>
                  </a:rPr>
                  <a:t>Exponential decay rate for the second moment estimates )</a:t>
                </a:r>
                <a:endParaRPr lang="en-US" altLang="en-US" sz="1050" dirty="0"/>
              </a:p>
              <a:p>
                <a:pPr marL="0" indent="0"/>
                <a:r>
                  <a:rPr lang="en-US" dirty="0"/>
                  <a:t>  	</a:t>
                </a:r>
                <a:r>
                  <a:rPr lang="en-IN" dirty="0"/>
                  <a:t> B</a:t>
                </a:r>
                <a14:m>
                  <m:oMath xmlns:m="http://schemas.openxmlformats.org/officeDocument/2006/math">
                    <m:r>
                      <a:rPr lang="en-IN" i="1" baseline="-25000">
                        <a:latin typeface="Cambria Math" panose="02040503050406030204" pitchFamily="18" charset="0"/>
                      </a:rPr>
                      <m:t>𝑖</m:t>
                    </m:r>
                    <m:r>
                      <a:rPr lang="en-IN">
                        <a:latin typeface="Cambria Math" panose="02040503050406030204" pitchFamily="18" charset="0"/>
                      </a:rPr>
                      <m:t>=</m:t>
                    </m:r>
                    <m:r>
                      <a:rPr lang="en-IN" i="1">
                        <a:latin typeface="Cambria Math" panose="02040503050406030204" pitchFamily="18" charset="0"/>
                        <a:ea typeface="Cambria Math" panose="02040503050406030204" pitchFamily="18" charset="0"/>
                      </a:rPr>
                      <m:t>𝛽</m:t>
                    </m:r>
                    <m:r>
                      <a:rPr lang="en-IN" b="0" i="1" baseline="-25000" smtClean="0">
                        <a:latin typeface="Cambria Math" panose="02040503050406030204" pitchFamily="18" charset="0"/>
                        <a:ea typeface="Cambria Math" panose="02040503050406030204" pitchFamily="18" charset="0"/>
                      </a:rPr>
                      <m:t>1</m:t>
                    </m:r>
                    <m:r>
                      <a:rPr lang="en-IN" i="1">
                        <a:latin typeface="Cambria Math" panose="02040503050406030204" pitchFamily="18" charset="0"/>
                      </a:rPr>
                      <m:t>𝐴</m:t>
                    </m:r>
                    <m:r>
                      <a:rPr lang="en-IN" i="1" baseline="-25000">
                        <a:latin typeface="Cambria Math" panose="02040503050406030204" pitchFamily="18" charset="0"/>
                      </a:rPr>
                      <m:t>𝑖</m:t>
                    </m:r>
                    <m:r>
                      <a:rPr lang="en-IN" i="1">
                        <a:latin typeface="Cambria Math" panose="02040503050406030204" pitchFamily="18" charset="0"/>
                      </a:rPr>
                      <m:t>+(1−</m:t>
                    </m:r>
                    <m:r>
                      <a:rPr lang="en-IN" i="1">
                        <a:latin typeface="Cambria Math" panose="02040503050406030204" pitchFamily="18" charset="0"/>
                        <a:ea typeface="Cambria Math" panose="02040503050406030204" pitchFamily="18" charset="0"/>
                      </a:rPr>
                      <m:t>𝛽</m:t>
                    </m:r>
                    <m:r>
                      <a:rPr lang="en-IN" b="0" i="1" baseline="-25000" smtClean="0">
                        <a:latin typeface="Cambria Math" panose="02040503050406030204" pitchFamily="18" charset="0"/>
                        <a:ea typeface="Cambria Math" panose="02040503050406030204" pitchFamily="18" charset="0"/>
                      </a:rPr>
                      <m:t>1</m:t>
                    </m:r>
                    <m:r>
                      <a:rPr lang="en-IN" i="1">
                        <a:latin typeface="Cambria Math" panose="02040503050406030204" pitchFamily="18" charset="0"/>
                      </a:rPr>
                      <m:t>)</m:t>
                    </m:r>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𝑓</m:t>
                            </m:r>
                          </m:num>
                          <m:den>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𝑤𝑖</m:t>
                            </m:r>
                          </m:den>
                        </m:f>
                      </m:e>
                    </m:d>
                  </m:oMath>
                </a14:m>
                <a:r>
                  <a:rPr lang="en-US" dirty="0"/>
                  <a:t>  </a:t>
                </a:r>
                <a:r>
                  <a:rPr lang="en-US" sz="1100" dirty="0"/>
                  <a:t>(</a:t>
                </a:r>
                <a14:m>
                  <m:oMath xmlns:m="http://schemas.openxmlformats.org/officeDocument/2006/math">
                    <m:r>
                      <a:rPr lang="en-IN" sz="1100" i="1">
                        <a:latin typeface="Cambria Math" panose="02040503050406030204" pitchFamily="18" charset="0"/>
                        <a:ea typeface="Cambria Math" panose="02040503050406030204" pitchFamily="18" charset="0"/>
                      </a:rPr>
                      <m:t>𝛽</m:t>
                    </m:r>
                    <m:r>
                      <a:rPr lang="en-IN" sz="1100" b="0" i="1" baseline="-25000" smtClean="0">
                        <a:latin typeface="Cambria Math" panose="02040503050406030204" pitchFamily="18" charset="0"/>
                        <a:ea typeface="Cambria Math" panose="02040503050406030204" pitchFamily="18" charset="0"/>
                      </a:rPr>
                      <m:t>1</m:t>
                    </m:r>
                  </m:oMath>
                </a14:m>
                <a:r>
                  <a:rPr lang="en-US" sz="1100" dirty="0"/>
                  <a:t>- </a:t>
                </a:r>
                <a:r>
                  <a:rPr lang="en-US" altLang="en-US" sz="1100" dirty="0">
                    <a:solidFill>
                      <a:srgbClr val="008013"/>
                    </a:solidFill>
                  </a:rPr>
                  <a:t>Exponential decay rate for the first moment estimates )</a:t>
                </a:r>
                <a:endParaRPr lang="en-US" altLang="en-US" sz="1100" dirty="0"/>
              </a:p>
              <a:p>
                <a:pPr marL="0" indent="0"/>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𝜀</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−8</m:t>
                        </m:r>
                      </m:sup>
                    </m:sSup>
                    <m:r>
                      <a:rPr lang="en-IN"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2" name="Content Placeholder 2">
                <a:extLst>
                  <a:ext uri="{FF2B5EF4-FFF2-40B4-BE49-F238E27FC236}">
                    <a16:creationId xmlns:a16="http://schemas.microsoft.com/office/drawing/2014/main" id="{5CF5B12D-19D1-27F0-64A8-F27034D51758}"/>
                  </a:ext>
                </a:extLst>
              </p:cNvPr>
              <p:cNvSpPr>
                <a:spLocks noGrp="1" noRot="1" noChangeAspect="1" noMove="1" noResize="1" noEditPoints="1" noAdjustHandles="1" noChangeArrowheads="1" noChangeShapeType="1" noTextEdit="1"/>
              </p:cNvSpPr>
              <p:nvPr>
                <p:ph idx="1"/>
              </p:nvPr>
            </p:nvSpPr>
            <p:spPr>
              <a:xfrm>
                <a:off x="228600" y="1143000"/>
                <a:ext cx="8517277" cy="5302858"/>
              </a:xfrm>
              <a:blipFill>
                <a:blip r:embed="rId2"/>
                <a:stretch>
                  <a:fillRect l="-1145" b="-10357"/>
                </a:stretch>
              </a:blipFill>
            </p:spPr>
            <p:txBody>
              <a:bodyPr/>
              <a:lstStyle/>
              <a:p>
                <a:r>
                  <a:rPr lang="en-IN">
                    <a:noFill/>
                  </a:rPr>
                  <a:t> </a:t>
                </a:r>
              </a:p>
            </p:txBody>
          </p:sp>
        </mc:Fallback>
      </mc:AlternateContent>
    </p:spTree>
    <p:extLst>
      <p:ext uri="{BB962C8B-B14F-4D97-AF65-F5344CB8AC3E}">
        <p14:creationId xmlns:p14="http://schemas.microsoft.com/office/powerpoint/2010/main" val="706752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6426AF-0545-B598-032D-552E50058344}"/>
              </a:ext>
            </a:extLst>
          </p:cNvPr>
          <p:cNvSpPr>
            <a:spLocks noGrp="1"/>
          </p:cNvSpPr>
          <p:nvPr>
            <p:ph sz="quarter" idx="10"/>
          </p:nvPr>
        </p:nvSpPr>
        <p:spPr/>
        <p:txBody>
          <a:bodyPr>
            <a:normAutofit fontScale="85000" lnSpcReduction="10000"/>
          </a:bodyPr>
          <a:lstStyle/>
          <a:p>
            <a:pPr indent="0" fontAlgn="base">
              <a:spcAft>
                <a:spcPct val="0"/>
              </a:spcAft>
              <a:defRPr/>
            </a:pPr>
            <a:r>
              <a:rPr lang="en-US" altLang="en-US" b="1" dirty="0">
                <a:latin typeface="Times New Roman" panose="02020603050405020304" pitchFamily="18" charset="0"/>
                <a:cs typeface="Times New Roman" panose="02020603050405020304" pitchFamily="18" charset="0"/>
              </a:rPr>
              <a:t>Comparison of Gradient descent , Ada Grad, RMS Prop and Adam Methods</a:t>
            </a:r>
          </a:p>
          <a:p>
            <a:endParaRPr lang="en-IN" dirty="0"/>
          </a:p>
        </p:txBody>
      </p:sp>
      <p:pic>
        <p:nvPicPr>
          <p:cNvPr id="9" name="Picture 8">
            <a:extLst>
              <a:ext uri="{FF2B5EF4-FFF2-40B4-BE49-F238E27FC236}">
                <a16:creationId xmlns:a16="http://schemas.microsoft.com/office/drawing/2014/main" id="{77AE6970-9EFB-6FED-97E3-8D2AFE407666}"/>
              </a:ext>
            </a:extLst>
          </p:cNvPr>
          <p:cNvPicPr>
            <a:picLocks noChangeAspect="1"/>
          </p:cNvPicPr>
          <p:nvPr/>
        </p:nvPicPr>
        <p:blipFill>
          <a:blip r:embed="rId2"/>
          <a:stretch>
            <a:fillRect/>
          </a:stretch>
        </p:blipFill>
        <p:spPr>
          <a:xfrm>
            <a:off x="228600" y="1447800"/>
            <a:ext cx="8763000" cy="5002389"/>
          </a:xfrm>
          <a:prstGeom prst="rect">
            <a:avLst/>
          </a:prstGeom>
        </p:spPr>
      </p:pic>
    </p:spTree>
    <p:extLst>
      <p:ext uri="{BB962C8B-B14F-4D97-AF65-F5344CB8AC3E}">
        <p14:creationId xmlns:p14="http://schemas.microsoft.com/office/powerpoint/2010/main" val="792752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031FB9F8-1D36-EEA9-A94E-81B06B980FAF}"/>
              </a:ext>
            </a:extLst>
          </p:cNvPr>
          <p:cNvPicPr>
            <a:picLocks noChangeAspect="1"/>
          </p:cNvPicPr>
          <p:nvPr/>
        </p:nvPicPr>
        <p:blipFill>
          <a:blip r:embed="rId2"/>
          <a:stretch>
            <a:fillRect/>
          </a:stretch>
        </p:blipFill>
        <p:spPr>
          <a:xfrm>
            <a:off x="228600" y="1447800"/>
            <a:ext cx="8763000" cy="5008113"/>
          </a:xfrm>
          <a:prstGeom prst="rect">
            <a:avLst/>
          </a:prstGeom>
        </p:spPr>
      </p:pic>
    </p:spTree>
    <p:extLst>
      <p:ext uri="{BB962C8B-B14F-4D97-AF65-F5344CB8AC3E}">
        <p14:creationId xmlns:p14="http://schemas.microsoft.com/office/powerpoint/2010/main" val="1178682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8250</TotalTime>
  <Words>849</Words>
  <Application>Microsoft Office PowerPoint</Application>
  <PresentationFormat>On-screen Show (4:3)</PresentationFormat>
  <Paragraphs>127</Paragraphs>
  <Slides>22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Arial</vt:lpstr>
      <vt:lpstr>Calibri</vt:lpstr>
      <vt:lpstr>Cambria Math</vt:lpstr>
      <vt:lpstr>Palatino Linotype</vt:lpstr>
      <vt:lpstr>Times New Roman</vt:lpstr>
      <vt:lpstr>Office Theme</vt:lpstr>
      <vt:lpstr>Equation</vt:lpstr>
      <vt:lpstr>Mathematical Foundations for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Sunitha B</cp:lastModifiedBy>
  <cp:revision>459</cp:revision>
  <dcterms:created xsi:type="dcterms:W3CDTF">2011-09-14T09:42:05Z</dcterms:created>
  <dcterms:modified xsi:type="dcterms:W3CDTF">2023-08-28T08:34:27Z</dcterms:modified>
</cp:coreProperties>
</file>