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62" r:id="rId3"/>
    <p:sldId id="288" r:id="rId4"/>
    <p:sldId id="346" r:id="rId5"/>
    <p:sldId id="348" r:id="rId6"/>
    <p:sldId id="352" r:id="rId7"/>
    <p:sldId id="318" r:id="rId8"/>
    <p:sldId id="319" r:id="rId9"/>
    <p:sldId id="320" r:id="rId10"/>
    <p:sldId id="362" r:id="rId11"/>
    <p:sldId id="363" r:id="rId12"/>
    <p:sldId id="326" r:id="rId13"/>
    <p:sldId id="353" r:id="rId14"/>
    <p:sldId id="354" r:id="rId15"/>
    <p:sldId id="355" r:id="rId16"/>
    <p:sldId id="364" r:id="rId17"/>
    <p:sldId id="357" r:id="rId18"/>
    <p:sldId id="358" r:id="rId19"/>
    <p:sldId id="359" r:id="rId20"/>
    <p:sldId id="360" r:id="rId21"/>
    <p:sldId id="361" r:id="rId22"/>
    <p:sldId id="34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21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5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6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7.3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7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8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9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29.5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4:31:43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4:44:29.1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5:06:34.55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22.8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23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29.7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41.1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45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1:55.0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3:52:42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8T12:10:00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0,'0'7,"0"2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C1A87E2-E4B0-6A14-A086-6AC3195DC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46351A-0CBC-2489-8224-4F0B265BE6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162282-414B-4626-B8C4-CF63B7C85AC3}" type="datetimeFigureOut">
              <a:rPr lang="en-GB" altLang="en-US"/>
              <a:pPr>
                <a:defRPr/>
              </a:pPr>
              <a:t>08/06/23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2A37AFA0-BE9F-8D7D-745A-F1694F1A4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104A733-0B97-4E06-B2C6-18BC4CA99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9602E6-E810-ADC1-E6BF-DD82DF4AE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8FAC62-DEC3-5475-DEF4-B3BA45D5D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B764C6-0EA6-4DF0-8068-D4E9D3A4E4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146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2CBE14-E3DB-BEC0-55B3-48936C3E86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2295ED-4863-B4EB-5C4A-3D7ECCFB4403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D517DB-B379-6BEE-581F-93B249932F32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16030E-3771-BEE3-0AA4-6283AE99667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="" xmlns:a16="http://schemas.microsoft.com/office/drawing/2014/main" id="{88360C53-D678-FA28-7CFB-31665D6E9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938256-F8D3-D835-82B5-BE81CE011AB3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A5B28C-B518-B218-EEB9-70B277677F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20B871F4-FAF8-2857-B26F-DF8A005FB5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BF23913-D59C-B7B8-9F2B-F8A9A32FE8B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6AF035E-D1D4-503A-D9DF-BD49B623F57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3862DB78-1226-C120-B178-68BFA8A7018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="" xmlns:a16="http://schemas.microsoft.com/office/drawing/2014/main" id="{3909418F-A397-14B8-1E8B-3EDF42A418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B38D8A4-29AF-EFAA-738D-857616F9384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61419FD5-43E3-6B82-E74F-E6344A1495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183CBEE-1924-3AAF-B5B4-8CC5D28ED3F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="" xmlns:a16="http://schemas.microsoft.com/office/drawing/2014/main" id="{A6FD6D45-DA8A-DD49-A2DD-E0A5DCBC1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0E49450-5292-622F-B5FF-FDA206B747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6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364A8A7C-2FBD-A6F5-966D-0AEE3EA844B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2B9AF88-D0A9-6938-0237-A313F1BD2DFC}"/>
                </a:ext>
              </a:extLst>
            </p:cNvPr>
            <p:cNvSpPr/>
            <p:nvPr/>
          </p:nvSpPr>
          <p:spPr>
            <a:xfrm>
              <a:off x="4216026" y="6591037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37523D9-973E-5BB4-8A5B-873232CF1976}"/>
                </a:ext>
              </a:extLst>
            </p:cNvPr>
            <p:cNvSpPr/>
            <p:nvPr/>
          </p:nvSpPr>
          <p:spPr>
            <a:xfrm>
              <a:off x="1853453" y="6591037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1BC8589-D51E-35EF-089A-E8DF7750A6E5}"/>
                </a:ext>
              </a:extLst>
            </p:cNvPr>
            <p:cNvSpPr/>
            <p:nvPr userDrawn="1"/>
          </p:nvSpPr>
          <p:spPr>
            <a:xfrm>
              <a:off x="6535644" y="6591037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="" xmlns:a16="http://schemas.microsoft.com/office/drawing/2014/main" id="{CCCA74E2-3B48-ABE4-CEEB-8655B559B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87782B-B910-B59C-B8DF-DAC5E046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</a:rPr>
              <a:t>BITS </a:t>
            </a:r>
            <a:r>
              <a:rPr 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6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055828-7356-744B-DF05-ED663FF6D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A0D5F8F-9BA2-710C-7212-9365C65F464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121AC6-A9A7-617A-08AE-7CCE2C2B331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BF9F5C-F427-DF90-10FA-7D7EBB2F00A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="" xmlns:a16="http://schemas.microsoft.com/office/drawing/2014/main" id="{B544FF20-43C6-6529-BE28-33E4AFEC91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83DC28-4575-32CA-73FC-1C6CAE807054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F663C1-3187-039A-1A5C-38C2E5A2DE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4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="" xmlns:a16="http://schemas.microsoft.com/office/drawing/2014/main" id="{86B8DEC0-F11F-9290-A161-2987A6CFDA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C5E996-2A74-4C35-9960-E974CA975C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="" xmlns:a16="http://schemas.microsoft.com/office/drawing/2014/main" id="{2C3A6455-6BEA-115F-BE2B-B06520797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828BC2D-6EA2-4853-B7E7-5C8CDFBD8FE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09879BC-26B9-F45F-B050-465AAFEBC879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8B20423-D517-E960-810C-0C5EFE9F2759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2BFE80-EB2A-307E-7CB6-123AB05CD9B7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F946A4-1B38-E2E1-F35A-F6C98FE971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03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2E4083A-7360-BFDB-1AD4-704B93D5C0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727785D8-4BB4-3707-461E-9CDDFB7CB1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9C5D399-7A6D-AB9E-6E79-4F6E790EE5E7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B118422-F398-20C2-3673-EA395A8D98FC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5C4B57F-6E01-B9A6-B3BF-C240DD0A21D7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="" xmlns:a16="http://schemas.microsoft.com/office/drawing/2014/main" id="{84B79A93-DA54-0AA9-BC20-817684264E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="" xmlns:a16="http://schemas.microsoft.com/office/drawing/2014/main" id="{E7133241-9E71-65A2-B39F-CC7C287931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05C6DB8-5995-3E1F-BF29-EC44C197A91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B2A87A13-5B04-ED57-9DDE-B114FBBE7E8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91C566D5-72F8-AC2C-46F9-8FFCC890BD0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="" xmlns:a16="http://schemas.microsoft.com/office/drawing/2014/main" id="{BBCBB913-5D0B-DA27-1DDE-2CD630EB47F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7BA8B73-2517-731B-7E20-1BDF6DE72E7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74D4B3E3-821B-7B75-70E4-C98605AF0DB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B323B46-FCFC-A836-B61B-BF132F51113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3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="" xmlns:a16="http://schemas.microsoft.com/office/drawing/2014/main" id="{6E3C831F-B5A0-EF53-5E91-BA2E2F994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="" xmlns:a16="http://schemas.microsoft.com/office/drawing/2014/main" id="{BE57FA7A-C57C-B95B-3895-E1E69FCF32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3E43FBD2-F8A4-F7E2-FB45-0FB28ECCA3C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368CA3A2-7613-7E39-6013-150685A5401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0BDB5E09-0694-2DEF-FF93-343ABE606B7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="" xmlns:a16="http://schemas.microsoft.com/office/drawing/2014/main" id="{F1C74268-E24F-17E4-EF5D-FD53375454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970C05D4-8312-CF88-C26C-94E474F40E6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7E09944-9B78-466F-6E8A-9BE8EC2D44E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BD42E00-1075-860A-5894-F7EEFA8CC0A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06958B4-E37A-41F3-960A-F08892CCA2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2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="" xmlns:a16="http://schemas.microsoft.com/office/drawing/2014/main" id="{4517A3DA-AB5F-7456-2213-1F04FE53FD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02D4F75-D364-60E8-C2C7-1C7160F7657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B9F6C87-7960-2ACA-3782-256602EB0FB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7CF1AA1-D722-C5FB-0201-2D002896E98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="" xmlns:a16="http://schemas.microsoft.com/office/drawing/2014/main" id="{8345C531-C902-35F3-98A2-C31AC55AA6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A4488C4-8EA8-D3A8-AED5-E6E587DF363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B0D19C2-2330-7789-803A-19C7E988EF4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AD5F36-51F6-9973-A6EB-3E27D877AC5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="" xmlns:a16="http://schemas.microsoft.com/office/drawing/2014/main" id="{43A9076E-C3BA-6DB1-F4E8-BC426B3D1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7B272C9-A3F8-8C4E-1C9B-8033945E50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78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="" xmlns:a16="http://schemas.microsoft.com/office/drawing/2014/main" id="{DA213784-9642-F746-7D41-B554DC473E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893186B8-9F6F-9B5E-C81F-095E74CCC60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264C68D7-C446-929D-F9C8-FE2529168B0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A57DF5F-98F4-0C54-15E9-F82D8073558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="" xmlns:a16="http://schemas.microsoft.com/office/drawing/2014/main" id="{32BA424B-C50E-8410-F480-7A0168861D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F988C15-6255-1B77-CB13-F0C11284D2A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7EFDB61-A101-061C-4B0E-6411E62533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A8330518-0E8A-C379-141A-F0C6E1D3672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="" xmlns:a16="http://schemas.microsoft.com/office/drawing/2014/main" id="{88A82A46-862B-B847-2DE5-57568792D5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C5A159E-BED2-E201-8F6C-4D46987582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5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263B5DD0-B880-F8E0-381E-CED992DC2E3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43D0FC28-7559-AB03-2E01-323467DA531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62DB0C-B3AF-30E4-6F03-1AFC86DD822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1548E39-29E5-21EF-C2C3-79C0B525078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="" xmlns:a16="http://schemas.microsoft.com/office/drawing/2014/main" id="{DA0072D3-988C-698F-3494-B388053C7A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8ECD3B2-889D-3BB8-B02B-DFDE43E6D86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6F98461-0E81-4463-0EB6-AC4051F2B8E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A2DEE7B-CC63-801C-63F0-15FB65606F6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="" xmlns:a16="http://schemas.microsoft.com/office/drawing/2014/main" id="{CF33FD13-052C-EF71-B0DB-65FC37262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C5C60E-4715-12E2-49DB-A4A73FB250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68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="" xmlns:a16="http://schemas.microsoft.com/office/drawing/2014/main" id="{41D9D2F0-0B4D-AE55-C5E0-F3D857EA78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5E63165-F9EC-FDB8-1126-25BE9783606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6050573A-17B5-19B0-546C-04C5704AACE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54C20B9-6E04-4B70-357A-6C1682E9BB4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="" xmlns:a16="http://schemas.microsoft.com/office/drawing/2014/main" id="{F4A8A349-4BDB-B9E8-1EB5-81C0CE0403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AAD5F8D-70FA-41E7-F777-EE126A3126F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05FFC960-5555-931D-A654-58260A844B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4B26AA-EAC5-9041-AFB9-B2E3DB54181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="" xmlns:a16="http://schemas.microsoft.com/office/drawing/2014/main" id="{16AE2943-15C6-D5DA-2EC9-0669C83E28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8730C04-DA28-9C57-E08E-47DEEEC0EF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2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A470F2-3E3E-7BDD-A304-46DC90F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1F0990F9-3C64-8ED2-D05B-A8B50871FF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01AB08-210D-2FED-F8D9-7C6A02EFB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DE3051-D7AD-454B-BCB5-8CD900F8C289}" type="datetimeFigureOut">
              <a:rPr lang="en-US" altLang="en-US"/>
              <a:pPr>
                <a:defRPr/>
              </a:pPr>
              <a:t>08/06/23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C8317-E4B0-840E-5916-C8E44213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336FC-52F1-B14A-BE4C-B82B9C24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430AAC3-C60A-4D98-B5FD-438289EAB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8.xml"/><Relationship Id="rId3" Type="http://schemas.openxmlformats.org/officeDocument/2006/relationships/image" Target="../media/image37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customXml" Target="../ink/ink19.xml"/><Relationship Id="rId6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ustomXml" Target="../ink/ink2.xml"/><Relationship Id="rId5" Type="http://schemas.openxmlformats.org/officeDocument/2006/relationships/customXml" Target="../ink/ink3.xml"/><Relationship Id="rId6" Type="http://schemas.openxmlformats.org/officeDocument/2006/relationships/customXml" Target="../ink/ink4.xml"/><Relationship Id="rId7" Type="http://schemas.openxmlformats.org/officeDocument/2006/relationships/customXml" Target="../ink/ink5.xml"/><Relationship Id="rId8" Type="http://schemas.openxmlformats.org/officeDocument/2006/relationships/customXml" Target="../ink/ink6.xml"/><Relationship Id="rId9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ustomXml" Target="../ink/ink8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183" Type="http://schemas.openxmlformats.org/officeDocument/2006/relationships/image" Target="../media/image17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73.png"/><Relationship Id="rId5" Type="http://schemas.openxmlformats.org/officeDocument/2006/relationships/customXml" Target="../ink/ink11.xml"/><Relationship Id="rId6" Type="http://schemas.openxmlformats.org/officeDocument/2006/relationships/customXml" Target="../ink/ink12.xml"/><Relationship Id="rId7" Type="http://schemas.openxmlformats.org/officeDocument/2006/relationships/customXml" Target="../ink/ink13.xml"/><Relationship Id="rId8" Type="http://schemas.openxmlformats.org/officeDocument/2006/relationships/customXml" Target="../ink/ink14.xml"/><Relationship Id="rId9" Type="http://schemas.openxmlformats.org/officeDocument/2006/relationships/customXml" Target="../ink/ink15.xml"/><Relationship Id="rId10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61EAE6F-446A-68D3-2A05-9A138BC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</a:rPr>
              <a:t>Mathematical Foundations for </a:t>
            </a:r>
            <a:r>
              <a:rPr lang="en-US" sz="3200" dirty="0" smtClean="0">
                <a:ea typeface="+mj-ea"/>
              </a:rPr>
              <a:t>Machine Learning</a:t>
            </a:r>
            <a:endParaRPr lang="en-US" sz="3200" dirty="0">
              <a:ea typeface="+mj-ea"/>
            </a:endParaRPr>
          </a:p>
        </p:txBody>
      </p:sp>
      <p:sp>
        <p:nvSpPr>
          <p:cNvPr id="14339" name="Content Placeholder 5">
            <a:extLst>
              <a:ext uri="{FF2B5EF4-FFF2-40B4-BE49-F238E27FC236}">
                <a16:creationId xmlns="" xmlns:a16="http://schemas.microsoft.com/office/drawing/2014/main" id="{7E7D4530-7DF3-FB50-514D-310E95EDB9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MFML </a:t>
            </a:r>
            <a:r>
              <a:rPr lang="en-US" altLang="en-US" dirty="0"/>
              <a:t>Team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Q3: Let A</a:t>
            </a:r>
            <a:r>
              <a:rPr lang="en-US" baseline="-25000" dirty="0" smtClean="0"/>
              <a:t>nxk </a:t>
            </a:r>
            <a:r>
              <a:rPr lang="en-US" dirty="0" smtClean="0"/>
              <a:t>and B</a:t>
            </a:r>
            <a:r>
              <a:rPr lang="en-US" baseline="-25000" dirty="0" smtClean="0"/>
              <a:t>kxk</a:t>
            </a:r>
            <a:r>
              <a:rPr lang="en-US" dirty="0" smtClean="0"/>
              <a:t> be two given matrices with </a:t>
            </a:r>
          </a:p>
          <a:p>
            <a:r>
              <a:rPr lang="en-US" dirty="0" smtClean="0"/>
              <a:t>rank(B) =k. Estimate the rank of AB in terms of the ranks of </a:t>
            </a:r>
          </a:p>
          <a:p>
            <a:r>
              <a:rPr lang="en-US" dirty="0" smtClean="0"/>
              <a:t>A and B. Note that the rank of a matrix is the dimension of </a:t>
            </a:r>
          </a:p>
          <a:p>
            <a:r>
              <a:rPr lang="en-US" dirty="0" smtClean="0"/>
              <a:t>the vector space spanned by its rows/ columns.</a:t>
            </a:r>
          </a:p>
          <a:p>
            <a:r>
              <a:rPr lang="en-US" dirty="0" smtClean="0"/>
              <a:t>Consider the spaces 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={A</a:t>
            </a:r>
            <a:r>
              <a:rPr lang="en-US" i="1" dirty="0" smtClean="0"/>
              <a:t>x</a:t>
            </a:r>
            <a:r>
              <a:rPr lang="en-US" dirty="0" smtClean="0"/>
              <a:t> : </a:t>
            </a:r>
            <a:r>
              <a:rPr lang="en-US" i="1" dirty="0"/>
              <a:t>x</a:t>
            </a:r>
            <a:r>
              <a:rPr lang="en-US" dirty="0" smtClean="0"/>
              <a:t> is a vector of length k}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={AB</a:t>
            </a:r>
            <a:r>
              <a:rPr lang="en-US" i="1" dirty="0" smtClean="0"/>
              <a:t>y </a:t>
            </a:r>
            <a:r>
              <a:rPr lang="en-US" dirty="0" smtClean="0"/>
              <a:t>: </a:t>
            </a:r>
            <a:r>
              <a:rPr lang="en-US" i="1" dirty="0" smtClean="0"/>
              <a:t>y</a:t>
            </a:r>
            <a:r>
              <a:rPr lang="en-US" dirty="0" smtClean="0"/>
              <a:t> is a vector of length k}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are vector spaces. Let y be any vector of length </a:t>
            </a:r>
          </a:p>
          <a:p>
            <a:r>
              <a:rPr lang="en-US" dirty="0" smtClean="0"/>
              <a:t>k and x = By. Since AB</a:t>
            </a:r>
            <a:r>
              <a:rPr lang="en-US" i="1" dirty="0" smtClean="0"/>
              <a:t>y</a:t>
            </a:r>
            <a:r>
              <a:rPr lang="en-US" dirty="0" smtClean="0"/>
              <a:t> = A</a:t>
            </a:r>
            <a:r>
              <a:rPr lang="en-US" i="1" dirty="0" smtClean="0"/>
              <a:t>x</a:t>
            </a:r>
            <a:r>
              <a:rPr lang="en-US" dirty="0" smtClean="0"/>
              <a:t> belongs to C</a:t>
            </a:r>
            <a:r>
              <a:rPr lang="en-US" baseline="-25000" dirty="0" smtClean="0"/>
              <a:t>1</a:t>
            </a:r>
            <a:endParaRPr lang="en-US" i="1" baseline="-25000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is a subspace of C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dim(C2) ≤ dim(C1)</a:t>
            </a:r>
          </a:p>
          <a:p>
            <a:r>
              <a:rPr lang="en-US" dirty="0"/>
              <a:t>r</a:t>
            </a:r>
            <a:r>
              <a:rPr lang="en-US" dirty="0" smtClean="0"/>
              <a:t>ank (AB) ≤ rank(A)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Homework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to the transpose </a:t>
            </a:r>
          </a:p>
          <a:p>
            <a:r>
              <a:rPr lang="en-US" dirty="0"/>
              <a:t>r</a:t>
            </a:r>
            <a:r>
              <a:rPr lang="en-US" dirty="0" smtClean="0"/>
              <a:t>ank(AB)</a:t>
            </a:r>
            <a:r>
              <a:rPr lang="en-US" baseline="30000" dirty="0" smtClean="0"/>
              <a:t>t</a:t>
            </a:r>
            <a:r>
              <a:rPr lang="en-US" dirty="0" smtClean="0"/>
              <a:t>  = rank(</a:t>
            </a:r>
            <a:r>
              <a:rPr lang="en-US" dirty="0" err="1" smtClean="0"/>
              <a:t>B</a:t>
            </a:r>
            <a:r>
              <a:rPr lang="en-US" baseline="30000" dirty="0" err="1" smtClean="0"/>
              <a:t>t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smtClean="0"/>
              <a:t>) ≤ rank(</a:t>
            </a:r>
            <a:r>
              <a:rPr lang="en-US" dirty="0" err="1" smtClean="0"/>
              <a:t>B</a:t>
            </a:r>
            <a:r>
              <a:rPr lang="en-US" baseline="30000" dirty="0" err="1" smtClean="0"/>
              <a:t>t</a:t>
            </a:r>
            <a:r>
              <a:rPr lang="en-US" dirty="0" smtClean="0"/>
              <a:t>) = rank(B)</a:t>
            </a:r>
          </a:p>
          <a:p>
            <a:r>
              <a:rPr lang="en-US" dirty="0" smtClean="0"/>
              <a:t>Rank (AB) ≤ rank(B)</a:t>
            </a:r>
            <a:endParaRPr lang="en-US" dirty="0"/>
          </a:p>
          <a:p>
            <a:r>
              <a:rPr lang="en-US" dirty="0" smtClean="0"/>
              <a:t>Thus</a:t>
            </a:r>
          </a:p>
          <a:p>
            <a:r>
              <a:rPr lang="en-US" dirty="0" smtClean="0"/>
              <a:t>rank(AB) ≤ min{rank(A), rank(B)}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Homework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2A0968B-8614-3AB3-260E-894EE58C2331}"/>
              </a:ext>
            </a:extLst>
          </p:cNvPr>
          <p:cNvSpPr txBox="1"/>
          <p:nvPr/>
        </p:nvSpPr>
        <p:spPr>
          <a:xfrm>
            <a:off x="228600" y="420687"/>
            <a:ext cx="6172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600" b="1" spc="-150" dirty="0" smtClean="0">
                <a:solidFill>
                  <a:prstClr val="black"/>
                </a:solidFill>
                <a:cs typeface="Arial" pitchFamily="34" charset="0"/>
              </a:rPr>
              <a:t>Homework Problem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D6B04DC-A550-747F-D6A5-A6C7AEA4A9E1}"/>
              </a:ext>
            </a:extLst>
          </p:cNvPr>
          <p:cNvSpPr txBox="1"/>
          <p:nvPr/>
        </p:nvSpPr>
        <p:spPr>
          <a:xfrm>
            <a:off x="152400" y="1600200"/>
            <a:ext cx="8910638" cy="107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Q4: Compute the total number of divisions, multiplications and additions required to perform the forward elimination and back substitution in solving a system of linear equations 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nxn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b using the Gauss elimination method.</a:t>
            </a:r>
            <a:endParaRPr lang="en-US" sz="20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A0AE5F75-CC05-C2DE-171A-5E0D4D957DCD}"/>
                  </a:ext>
                </a:extLst>
              </p14:cNvPr>
              <p14:cNvContentPartPr/>
              <p14:nvPr/>
            </p14:nvContentPartPr>
            <p14:xfrm>
              <a:off x="797594" y="17846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AE5F75-CC05-C2DE-171A-5E0D4D957D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594" y="17666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="" xmlns:a16="http://schemas.microsoft.com/office/drawing/2014/main" id="{C2408EF1-D909-C9E3-25F6-2EDF60A34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371600"/>
            <a:ext cx="843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>
            <a:extLst>
              <a:ext uri="{FF2B5EF4-FFF2-40B4-BE49-F238E27FC236}">
                <a16:creationId xmlns="" xmlns:a16="http://schemas.microsoft.com/office/drawing/2014/main" id="{7905D24A-77DC-C0A8-4EB7-318DB3CB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315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>
            <a:extLst>
              <a:ext uri="{FF2B5EF4-FFF2-40B4-BE49-F238E27FC236}">
                <a16:creationId xmlns="" xmlns:a16="http://schemas.microsoft.com/office/drawing/2014/main" id="{8C4CC47B-B510-96C6-5635-51459E8C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92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">
            <a:extLst>
              <a:ext uri="{FF2B5EF4-FFF2-40B4-BE49-F238E27FC236}">
                <a16:creationId xmlns:a16="http://schemas.microsoft.com/office/drawing/2014/main" xmlns="" id="{77563DB3-E585-4562-5AFA-ED46B031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24000"/>
            <a:ext cx="4937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16">
            <a:extLst>
              <a:ext uri="{FF2B5EF4-FFF2-40B4-BE49-F238E27FC236}">
                <a16:creationId xmlns:a16="http://schemas.microsoft.com/office/drawing/2014/main" xmlns="" id="{4A4E82A2-E962-8D43-ADAA-060C0D5EE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4786313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N=0:100:10000;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f=(2/3)*(N.^3)+(1/2)*(N.^2)-(7/6)*(N);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en-US" sz="1800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%f=(N.^2); for backward sub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T=f*10^(-9);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plot(N,T,</a:t>
            </a:r>
            <a:r>
              <a:rPr lang="en-US" altLang="en-US" sz="18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'*'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xmlns="" id="{874D7CE4-A271-D4FE-7FF1-9DCEFAD8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1295400"/>
            <a:ext cx="42973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>
            <a:extLst>
              <a:ext uri="{FF2B5EF4-FFF2-40B4-BE49-F238E27FC236}">
                <a16:creationId xmlns:a16="http://schemas.microsoft.com/office/drawing/2014/main" xmlns="" id="{23EE7CE6-7E93-59B4-F9FC-3F254347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3733800"/>
            <a:ext cx="42973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0F1B76E3-ACBC-2822-E3F6-BB581394E5CB}"/>
                  </a:ext>
                </a:extLst>
              </p14:cNvPr>
              <p14:cNvContentPartPr/>
              <p14:nvPr/>
            </p14:nvContentPartPr>
            <p14:xfrm>
              <a:off x="3584354" y="310585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1B76E3-ACBC-2822-E3F6-BB581394E5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6354" y="308785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731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CBE2E-B6C9-4F41-8531-45ABDA3CE0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b="0" dirty="0"/>
              <a:t>Theorem: Let V be a finite dimensional vector space. Then any two bases have the same cardinality.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676400"/>
            <a:ext cx="881342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26CBE2E-B6C9-4F41-8531-45ABDA3CE0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b="0" dirty="0"/>
              <a:t>Theorem: Let V be a finite dimensional vector space. Then any two bases have the same cardinality.</a:t>
            </a:r>
          </a:p>
        </p:txBody>
      </p:sp>
      <p:pic>
        <p:nvPicPr>
          <p:cNvPr id="11" name="Picture 10" descr="Screen Shot 2023-06-05 at 7.52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839200" cy="51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3E96EC8-BFCD-4752-82E3-091E1CF4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combination of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…,v</a:t>
            </a:r>
            <a:r>
              <a:rPr lang="en-IN" baseline="-25000" dirty="0"/>
              <a:t>m-1</a:t>
            </a:r>
            <a:r>
              <a:rPr lang="en-IN" dirty="0"/>
              <a:t> and </a:t>
            </a:r>
            <a:r>
              <a:rPr lang="en-IN" dirty="0" err="1"/>
              <a:t>w</a:t>
            </a:r>
            <a:r>
              <a:rPr lang="en-IN" baseline="-25000" dirty="0" err="1"/>
              <a:t>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Suppose that every </a:t>
            </a:r>
            <a:r>
              <a:rPr lang="en-IN" dirty="0" err="1"/>
              <a:t>r</a:t>
            </a:r>
            <a:r>
              <a:rPr lang="en-IN" baseline="-25000" dirty="0" err="1"/>
              <a:t>i</a:t>
            </a:r>
            <a:r>
              <a:rPr lang="en-IN" dirty="0"/>
              <a:t> = 0. Then w</a:t>
            </a:r>
            <a:r>
              <a:rPr lang="en-IN" baseline="-25000" dirty="0"/>
              <a:t>n-1</a:t>
            </a:r>
            <a:r>
              <a:rPr lang="en-IN" dirty="0"/>
              <a:t> and w</a:t>
            </a:r>
            <a:r>
              <a:rPr lang="en-IN" baseline="-25000" dirty="0"/>
              <a:t>n</a:t>
            </a:r>
            <a:r>
              <a:rPr lang="en-IN" dirty="0"/>
              <a:t> are dependent, </a:t>
            </a:r>
            <a:endParaRPr lang="en-IN" dirty="0" smtClean="0"/>
          </a:p>
          <a:p>
            <a:r>
              <a:rPr lang="en-IN" dirty="0" smtClean="0"/>
              <a:t>which </a:t>
            </a:r>
            <a:r>
              <a:rPr lang="en-IN" dirty="0"/>
              <a:t>contradicts the fact that C is a basis. Thus r</a:t>
            </a:r>
            <a:r>
              <a:rPr lang="en-IN" baseline="-25000" dirty="0"/>
              <a:t>i</a:t>
            </a:r>
            <a:r>
              <a:rPr lang="en-IN" dirty="0"/>
              <a:t> ≠ 0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i. </a:t>
            </a:r>
            <a:r>
              <a:rPr lang="en-IN" dirty="0" smtClean="0"/>
              <a:t>Relabelling </a:t>
            </a:r>
            <a:r>
              <a:rPr lang="en-IN" dirty="0"/>
              <a:t>we may suppose that r</a:t>
            </a:r>
            <a:r>
              <a:rPr lang="en-IN" baseline="-25000" dirty="0"/>
              <a:t>m-1</a:t>
            </a:r>
            <a:r>
              <a:rPr lang="en-IN" dirty="0"/>
              <a:t> ≠ 0. As before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implies that v</a:t>
            </a:r>
            <a:r>
              <a:rPr lang="en-IN" baseline="-25000" dirty="0"/>
              <a:t>m-1</a:t>
            </a:r>
            <a:r>
              <a:rPr lang="en-IN" dirty="0"/>
              <a:t> is a linear combination of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dirty="0" smtClean="0"/>
              <a:t>…</a:t>
            </a:r>
            <a:r>
              <a:rPr lang="en-IN" dirty="0"/>
              <a:t>,v</a:t>
            </a:r>
            <a:r>
              <a:rPr lang="en-IN" baseline="-25000" dirty="0"/>
              <a:t>m-2</a:t>
            </a:r>
            <a:r>
              <a:rPr lang="en-IN" dirty="0"/>
              <a:t>, w</a:t>
            </a:r>
            <a:r>
              <a:rPr lang="en-IN" baseline="-25000" dirty="0"/>
              <a:t>n-1 </a:t>
            </a:r>
            <a:r>
              <a:rPr lang="en-IN" dirty="0"/>
              <a:t>and w</a:t>
            </a:r>
            <a:r>
              <a:rPr lang="en-IN" baseline="-25000" dirty="0"/>
              <a:t>n</a:t>
            </a:r>
            <a:r>
              <a:rPr lang="en-IN" dirty="0"/>
              <a:t>. But from the known results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dirty="0" smtClean="0"/>
              <a:t>…</a:t>
            </a:r>
            <a:r>
              <a:rPr lang="en-IN" dirty="0"/>
              <a:t>,v</a:t>
            </a:r>
            <a:r>
              <a:rPr lang="en-IN" baseline="-25000" dirty="0"/>
              <a:t>m-1</a:t>
            </a:r>
            <a:r>
              <a:rPr lang="en-IN" dirty="0"/>
              <a:t>, w</a:t>
            </a:r>
            <a:r>
              <a:rPr lang="en-IN" baseline="-25000" dirty="0"/>
              <a:t>n-1</a:t>
            </a:r>
            <a:r>
              <a:rPr lang="en-IN" dirty="0"/>
              <a:t> and w</a:t>
            </a:r>
            <a:r>
              <a:rPr lang="en-IN" baseline="-25000" dirty="0"/>
              <a:t>n</a:t>
            </a:r>
            <a:r>
              <a:rPr lang="en-IN" dirty="0"/>
              <a:t> span V.</a:t>
            </a:r>
          </a:p>
          <a:p>
            <a:r>
              <a:rPr lang="en-IN" dirty="0"/>
              <a:t>We can repeat this process for every vector in C. It follows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/>
              <a:t>m ≤ m. By symmetry n ≤ m. But then m=n.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EACA4BE-3B5D-44D7-BFC6-7DAC293FF674}"/>
              </a:ext>
            </a:extLst>
          </p:cNvPr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68769759"/>
              </p:ext>
            </p:extLst>
          </p:nvPr>
        </p:nvGraphicFramePr>
        <p:xfrm>
          <a:off x="381000" y="1981200"/>
          <a:ext cx="6324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981200"/>
                        <a:ext cx="6324600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26CBE2E-B6C9-4F41-8531-45ABDA3CE057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0" dirty="0" smtClean="0"/>
              <a:t>Theorem: Let V be a finite dimensional vector space. Then any two bases have the same cardinality.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361536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0A5706C-4D11-6F42-1A01-CE3CEFB200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 smtClean="0">
                <a:latin typeface="Palatino Linotype"/>
                <a:ea typeface="+mn-ea"/>
                <a:cs typeface="Palatino Linotype"/>
              </a:rPr>
              <a:t>S2 -22 AIMLCZC416, MFML</a:t>
            </a:r>
            <a:endParaRPr lang="en-US" dirty="0">
              <a:latin typeface="Palatino Linotype"/>
              <a:ea typeface="+mn-ea"/>
              <a:cs typeface="Palatino Linotype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dirty="0">
              <a:latin typeface="Palatino Linotype"/>
              <a:ea typeface="+mn-ea"/>
              <a:cs typeface="Palatino Linotype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Palatino Linotype"/>
                <a:ea typeface="+mn-ea"/>
                <a:cs typeface="Palatino Linotype"/>
              </a:rPr>
              <a:t>Webinar#1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02919AC-CD54-2DAA-33C1-09997D6C2302}"/>
                  </a:ext>
                </a:extLst>
              </p14:cNvPr>
              <p14:cNvContentPartPr/>
              <p14:nvPr/>
            </p14:nvContentPartPr>
            <p14:xfrm>
              <a:off x="520006" y="593615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2919AC-CD54-2DAA-33C1-09997D6C2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006" y="591815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A35B3235-DABB-28F5-509E-F442BD60AD54}"/>
                  </a:ext>
                </a:extLst>
              </p14:cNvPr>
              <p14:cNvContentPartPr/>
              <p14:nvPr/>
            </p14:nvContentPartPr>
            <p14:xfrm>
              <a:off x="407326" y="603443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B3235-DABB-28F5-509E-F442BD60AD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326" y="60164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6202A760-A617-9C81-ADE7-C7CCC73AF125}"/>
                  </a:ext>
                </a:extLst>
              </p14:cNvPr>
              <p14:cNvContentPartPr/>
              <p14:nvPr/>
            </p14:nvContentPartPr>
            <p14:xfrm>
              <a:off x="1054606" y="600635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02A760-A617-9C81-ADE7-C7CCC73AF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606" y="598835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4444BAE2-CE66-8B67-E77A-D895F8F85DC9}"/>
                  </a:ext>
                </a:extLst>
              </p14:cNvPr>
              <p14:cNvContentPartPr/>
              <p14:nvPr/>
            </p14:nvContentPartPr>
            <p14:xfrm>
              <a:off x="10423966" y="320699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44BAE2-CE66-8B67-E77A-D895F8F85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5966" y="31889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911618CE-1E71-828B-22BB-9C2AF9BEC479}"/>
                  </a:ext>
                </a:extLst>
              </p14:cNvPr>
              <p14:cNvContentPartPr/>
              <p14:nvPr/>
            </p14:nvContentPartPr>
            <p14:xfrm>
              <a:off x="-1843394" y="13076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1618CE-1E71-828B-22BB-9C2AF9BEC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61394" y="12896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CB5545A-EE50-D134-D143-060418CCFF32}"/>
                  </a:ext>
                </a:extLst>
              </p14:cNvPr>
              <p14:cNvContentPartPr/>
              <p14:nvPr/>
            </p14:nvContentPartPr>
            <p14:xfrm>
              <a:off x="-2842394" y="56243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B5545A-EE50-D134-D143-060418CCF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60394" y="5444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5CAA82B1-96AE-2B71-03A9-07A8E0F974D8}"/>
                  </a:ext>
                </a:extLst>
              </p14:cNvPr>
              <p14:cNvContentPartPr/>
              <p14:nvPr/>
            </p14:nvContentPartPr>
            <p14:xfrm>
              <a:off x="-1308794" y="282719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AA82B1-96AE-2B71-03A9-07A8E0F97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26794" y="280919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6994810-02C3-4C4A-8054-57B3E68B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A</a:t>
            </a:r>
            <a:r>
              <a:rPr lang="en-IN" dirty="0"/>
              <a:t>=[a</a:t>
            </a:r>
            <a:r>
              <a:rPr lang="en-IN" baseline="-25000" dirty="0"/>
              <a:t>n</a:t>
            </a:r>
            <a:r>
              <a:rPr lang="en-IN" dirty="0"/>
              <a:t>], B=[b</a:t>
            </a:r>
            <a:r>
              <a:rPr lang="en-IN" baseline="-25000" dirty="0"/>
              <a:t>n</a:t>
            </a:r>
            <a:r>
              <a:rPr lang="en-IN" dirty="0"/>
              <a:t>] be lower triangular matrices of order n and let C=AB</a:t>
            </a:r>
          </a:p>
          <a:p>
            <a:pPr marL="514350" indent="-514350">
              <a:buAutoNum type="romanLcParenBoth"/>
            </a:pPr>
            <a:r>
              <a:rPr lang="en-IN" dirty="0"/>
              <a:t>The diagonal elements of C are given by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(ii) The matrix C is itself lower triangular matrix</a:t>
            </a:r>
          </a:p>
          <a:p>
            <a:pPr marL="0" indent="0"/>
            <a:r>
              <a:rPr lang="en-IN" dirty="0"/>
              <a:t>Proof: From the definition of matrix product, we have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Now both A and B are lower triangular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9BD64D-27C3-46ED-9CD0-D2C1C6FC71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8153400" cy="1143000"/>
          </a:xfrm>
        </p:spPr>
        <p:txBody>
          <a:bodyPr>
            <a:normAutofit/>
          </a:bodyPr>
          <a:lstStyle/>
          <a:p>
            <a:r>
              <a:rPr lang="en-IN" sz="2400" b="0" dirty="0"/>
              <a:t>Product of any two lower triangular matrices </a:t>
            </a:r>
            <a:endParaRPr lang="en-IN" sz="2400" b="0" dirty="0" smtClean="0"/>
          </a:p>
          <a:p>
            <a:r>
              <a:rPr lang="en-IN" sz="2400" b="0" dirty="0" smtClean="0"/>
              <a:t>is </a:t>
            </a:r>
            <a:r>
              <a:rPr lang="en-IN" sz="2400" b="0" dirty="0"/>
              <a:t>a lower triangular matrix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3F9CB682-C11A-4D97-9F56-E7EE1D5D1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632083"/>
              </p:ext>
            </p:extLst>
          </p:nvPr>
        </p:nvGraphicFramePr>
        <p:xfrm>
          <a:off x="838200" y="2695944"/>
          <a:ext cx="6159564" cy="80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587240" imgH="253800" progId="Equation.DSMT4">
                  <p:embed/>
                </p:oleObj>
              </mc:Choice>
              <mc:Fallback>
                <p:oleObj name="Equation" r:id="rId3" imgW="1587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95944"/>
                        <a:ext cx="6159564" cy="809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E4247C76-4CC8-4CF0-AC34-E511836C5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64422"/>
              </p:ext>
            </p:extLst>
          </p:nvPr>
        </p:nvGraphicFramePr>
        <p:xfrm>
          <a:off x="400114" y="4530725"/>
          <a:ext cx="6597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3543120" imgH="431640" progId="Equation.DSMT4">
                  <p:embed/>
                </p:oleObj>
              </mc:Choice>
              <mc:Fallback>
                <p:oleObj name="Equation" r:id="rId5" imgW="354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114" y="4530725"/>
                        <a:ext cx="65976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47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F57D3AC-8C9D-4528-B2A7-9352CF27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46237"/>
            <a:ext cx="8229600" cy="4525963"/>
          </a:xfrm>
        </p:spPr>
        <p:txBody>
          <a:bodyPr/>
          <a:lstStyle/>
          <a:p>
            <a:r>
              <a:rPr lang="en-IN" dirty="0"/>
              <a:t>Thus: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if </a:t>
            </a:r>
            <a:r>
              <a:rPr lang="en-IN" i="1" dirty="0"/>
              <a:t>i &lt;j</a:t>
            </a:r>
            <a:r>
              <a:rPr lang="en-IN" dirty="0"/>
              <a:t>, it follows that either </a:t>
            </a:r>
            <a:r>
              <a:rPr lang="en-IN" dirty="0" err="1"/>
              <a:t>a</a:t>
            </a:r>
            <a:r>
              <a:rPr lang="en-IN" baseline="-25000" dirty="0" err="1"/>
              <a:t>ik</a:t>
            </a:r>
            <a:r>
              <a:rPr lang="en-IN" dirty="0"/>
              <a:t> or </a:t>
            </a:r>
            <a:r>
              <a:rPr lang="en-IN" dirty="0" err="1"/>
              <a:t>b</a:t>
            </a:r>
            <a:r>
              <a:rPr lang="en-IN" baseline="-25000" dirty="0" err="1"/>
              <a:t>kj</a:t>
            </a:r>
            <a:r>
              <a:rPr lang="en-IN" dirty="0"/>
              <a:t> is zero for all k,</a:t>
            </a:r>
          </a:p>
          <a:p>
            <a:r>
              <a:rPr lang="en-IN" dirty="0"/>
              <a:t>and thus </a:t>
            </a:r>
            <a:r>
              <a:rPr lang="en-IN" dirty="0" err="1"/>
              <a:t>c</a:t>
            </a:r>
            <a:r>
              <a:rPr lang="en-IN" baseline="-25000" dirty="0" err="1"/>
              <a:t>ij</a:t>
            </a:r>
            <a:r>
              <a:rPr lang="en-IN" baseline="-25000" dirty="0"/>
              <a:t> </a:t>
            </a:r>
            <a:r>
              <a:rPr lang="en-IN" dirty="0"/>
              <a:t>= 0.</a:t>
            </a:r>
          </a:p>
          <a:p>
            <a:r>
              <a:rPr lang="en-IN" dirty="0"/>
              <a:t>Therefore, C is also a lower triangular matrix.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7DCEA28-D4E8-435A-AC19-40C6F3BED9B6}"/>
              </a:ext>
            </a:extLst>
          </p:cNvPr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62814183"/>
              </p:ext>
            </p:extLst>
          </p:nvPr>
        </p:nvGraphicFramePr>
        <p:xfrm>
          <a:off x="1447800" y="1676400"/>
          <a:ext cx="708511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3327120" imgH="787320" progId="Equation.DSMT4">
                  <p:embed/>
                </p:oleObj>
              </mc:Choice>
              <mc:Fallback>
                <p:oleObj name="Equation" r:id="rId3" imgW="33271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676400"/>
                        <a:ext cx="708511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B9BD64D-27C3-46ED-9CD0-D2C1C6FC7151}"/>
              </a:ext>
            </a:extLst>
          </p:cNvPr>
          <p:cNvSpPr txBox="1">
            <a:spLocks/>
          </p:cNvSpPr>
          <p:nvPr/>
        </p:nvSpPr>
        <p:spPr bwMode="auto">
          <a:xfrm>
            <a:off x="228600" y="1524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0" smtClean="0"/>
              <a:t>Product of any two lower triangular matrices </a:t>
            </a:r>
          </a:p>
          <a:p>
            <a:r>
              <a:rPr lang="en-IN" sz="2400" b="0" smtClean="0"/>
              <a:t>is a lower triangular matrix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75601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4">
            <a:extLst>
              <a:ext uri="{FF2B5EF4-FFF2-40B4-BE49-F238E27FC236}">
                <a16:creationId xmlns="" xmlns:a16="http://schemas.microsoft.com/office/drawing/2014/main" id="{688F5475-F5A0-96E2-5A1C-5B6ED072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13025"/>
            <a:ext cx="6361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"/>
                <a:cs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>
            <a:extLst>
              <a:ext uri="{FF2B5EF4-FFF2-40B4-BE49-F238E27FC236}">
                <a16:creationId xmlns="" xmlns:a16="http://schemas.microsoft.com/office/drawing/2014/main" id="{85A35279-C732-1F90-CF1F-865F41EA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defRPr/>
            </a:pP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spcAft>
                <a:spcPct val="0"/>
              </a:spcAft>
              <a:defRPr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Solutions of</a:t>
            </a:r>
          </a:p>
          <a:p>
            <a:pPr marL="0" indent="0" fontAlgn="base">
              <a:spcAft>
                <a:spcPct val="0"/>
              </a:spcAft>
              <a:defRPr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Problems</a:t>
            </a:r>
          </a:p>
          <a:p>
            <a:pPr marL="457200" indent="-4572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DD6CBC-0C68-7C49-68EE-50E577E369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Agenda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  <p:sp>
        <p:nvSpPr>
          <p:cNvPr id="17411" name="TextBox 5">
            <a:extLst>
              <a:ext uri="{FF2B5EF4-FFF2-40B4-BE49-F238E27FC236}">
                <a16:creationId xmlns="" xmlns:a16="http://schemas.microsoft.com/office/drawing/2014/main" id="{5553B06F-8BBF-98EA-8B04-BEC4E782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3874"/>
            <a:ext cx="8424863" cy="182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 </a:t>
            </a:r>
            <a:r>
              <a:rPr lang="en-US" alt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A</a:t>
            </a:r>
            <a:r>
              <a:rPr lang="en-US" altLang="en-US" sz="1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en-US" sz="1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×n </a:t>
            </a:r>
            <a:r>
              <a:rPr lang="en-US" alt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a given matrix with m &gt; n.  If the time taken to compute the determinant of a square matrix of size j is j</a:t>
            </a:r>
            <a:r>
              <a:rPr lang="en-US" altLang="en-US" sz="1800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find upper bound on </a:t>
            </a:r>
            <a:r>
              <a:rPr lang="en-US" alt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endParaRPr lang="en-US" alt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ct val="0"/>
              </a:spcBef>
              <a:spcAft>
                <a:spcPts val="1000"/>
              </a:spcAft>
              <a:buFont typeface="Calibri" panose="020F0502020204030204" pitchFamily="34" charset="0"/>
              <a:buAutoNum type="alphaLcParenR"/>
            </a:pPr>
            <a:r>
              <a:rPr lang="en-US" alt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taken to find the rank of A using determinants</a:t>
            </a:r>
            <a:endParaRPr lang="en-US" alt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ct val="0"/>
              </a:spcBef>
              <a:spcAft>
                <a:spcPts val="1000"/>
              </a:spcAft>
              <a:buFont typeface="Calibri" panose="020F0502020204030204" pitchFamily="34" charset="0"/>
              <a:buAutoNum type="alphaLcParenR"/>
            </a:pPr>
            <a:r>
              <a:rPr lang="en-US" alt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additions and multiplications required to determine the rank using the elimination procedure.</a:t>
            </a:r>
            <a:endParaRPr lang="en-US" alt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D891EF85-1017-CDDC-1E65-B63BF5900E20}"/>
                  </a:ext>
                </a:extLst>
              </p14:cNvPr>
              <p14:cNvContentPartPr/>
              <p14:nvPr/>
            </p14:nvContentPartPr>
            <p14:xfrm>
              <a:off x="716926" y="308018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91EF85-1017-CDDC-1E65-B63BF5900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926" y="30621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7">
            <a:extLst>
              <a:ext uri="{FF2B5EF4-FFF2-40B4-BE49-F238E27FC236}">
                <a16:creationId xmlns="" xmlns:a16="http://schemas.microsoft.com/office/drawing/2014/main" id="{8D90AE2A-4825-6AC6-4170-32A4B2C1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24485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Answer to be  inserted</a:t>
            </a:r>
          </a:p>
        </p:txBody>
      </p:sp>
      <p:pic>
        <p:nvPicPr>
          <p:cNvPr id="18435" name="Picture 9">
            <a:extLst>
              <a:ext uri="{FF2B5EF4-FFF2-40B4-BE49-F238E27FC236}">
                <a16:creationId xmlns="" xmlns:a16="http://schemas.microsoft.com/office/drawing/2014/main" id="{50CDE4B5-DD3A-252C-7BFA-B67B07F3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6100"/>
            <a:ext cx="82391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11">
            <a:extLst>
              <a:ext uri="{FF2B5EF4-FFF2-40B4-BE49-F238E27FC236}">
                <a16:creationId xmlns="" xmlns:a16="http://schemas.microsoft.com/office/drawing/2014/main" id="{3EAED122-6816-D402-7CC7-A0522F6A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1371600"/>
            <a:ext cx="670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just">
              <a:lnSpc>
                <a:spcPct val="107000"/>
              </a:lnSpc>
              <a:spcBef>
                <a:spcPct val="0"/>
              </a:spcBef>
              <a:spcAft>
                <a:spcPts val="1000"/>
              </a:spcAft>
              <a:buFont typeface="Calibri" panose="020F0502020204030204" pitchFamily="34" charset="0"/>
              <a:buAutoNum type="alphaLcParenR"/>
            </a:pPr>
            <a:r>
              <a:rPr lang="en-US" altLang="en-US" sz="18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taken to find the rank of A using determinants</a:t>
            </a:r>
            <a:endParaRPr lang="en-US" altLang="en-US" sz="1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="" xmlns:a16="http://schemas.microsoft.com/office/drawing/2014/main" id="{4115B0C2-1CE9-BDD6-5990-B267E7668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2296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6">
            <a:extLst>
              <a:ext uri="{FF2B5EF4-FFF2-40B4-BE49-F238E27FC236}">
                <a16:creationId xmlns="" xmlns:a16="http://schemas.microsoft.com/office/drawing/2014/main" id="{485C4B5C-CAE5-46D8-5F14-CFDAEDA8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39837"/>
            <a:ext cx="8610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1000"/>
              </a:spcAft>
              <a:buFont typeface="Calibri" panose="020F0502020204030204" pitchFamily="34" charset="0"/>
              <a:buAutoNum type="alphaLcParenR" startAt="2"/>
            </a:pPr>
            <a:r>
              <a:rPr lang="en-US" alt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additions and multiplications required to determine the rank using the elimination procedure.</a:t>
            </a:r>
            <a:endParaRPr lang="en-US" alt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60" name="TextBox 8">
            <a:extLst>
              <a:ext uri="{FF2B5EF4-FFF2-40B4-BE49-F238E27FC236}">
                <a16:creationId xmlns="" xmlns:a16="http://schemas.microsoft.com/office/drawing/2014/main" id="{714DD994-CAB0-2BC7-E29F-10DE56AC5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1884363"/>
            <a:ext cx="4592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altLang="en-US" sz="1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00" name="Ink 19599">
                <a:extLst>
                  <a:ext uri="{FF2B5EF4-FFF2-40B4-BE49-F238E27FC236}">
                    <a16:creationId xmlns="" xmlns:a16="http://schemas.microsoft.com/office/drawing/2014/main" id="{75AF4260-B81A-FEEB-1FB7-F26E774DC002}"/>
                  </a:ext>
                </a:extLst>
              </p14:cNvPr>
              <p14:cNvContentPartPr/>
              <p14:nvPr/>
            </p14:nvContentPartPr>
            <p14:xfrm>
              <a:off x="8848246" y="4557268"/>
              <a:ext cx="360" cy="6120"/>
            </p14:xfrm>
          </p:contentPart>
        </mc:Choice>
        <mc:Fallback xmlns="">
          <p:pic>
            <p:nvPicPr>
              <p:cNvPr id="19600" name="Ink 19599">
                <a:extLst>
                  <a:ext uri="{FF2B5EF4-FFF2-40B4-BE49-F238E27FC236}">
                    <a16:creationId xmlns:a16="http://schemas.microsoft.com/office/drawing/2014/main" id="{75AF4260-B81A-FEEB-1FB7-F26E774DC00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39246" y="4548268"/>
                <a:ext cx="18000" cy="23760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>
            <a:extLst>
              <a:ext uri="{FF2B5EF4-FFF2-40B4-BE49-F238E27FC236}">
                <a16:creationId xmlns="" xmlns:a16="http://schemas.microsoft.com/office/drawing/2014/main" id="{9D8606D5-9A3C-FA30-3BC4-3B0F05B7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4582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A4884AE-C706-62CE-3CE2-45FB3C69930C}"/>
                  </a:ext>
                </a:extLst>
              </p14:cNvPr>
              <p14:cNvContentPartPr/>
              <p14:nvPr/>
            </p14:nvContentPartPr>
            <p14:xfrm>
              <a:off x="5809486" y="592202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4884AE-C706-62CE-3CE2-45FB3C6993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0486" y="59130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959D3A0-D412-8024-B8D3-6EB5CD74F932}"/>
                  </a:ext>
                </a:extLst>
              </p14:cNvPr>
              <p14:cNvContentPartPr/>
              <p14:nvPr/>
            </p14:nvContentPartPr>
            <p14:xfrm>
              <a:off x="4262206" y="571106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D3A0-D412-8024-B8D3-6EB5CD74F9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3206" y="570206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85" name="Group 5">
            <a:extLst>
              <a:ext uri="{FF2B5EF4-FFF2-40B4-BE49-F238E27FC236}">
                <a16:creationId xmlns="" xmlns:a16="http://schemas.microsoft.com/office/drawing/2014/main" id="{048A7790-BC1F-22B4-F877-CE4E45C73EA3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5570538"/>
            <a:ext cx="1588" cy="0"/>
            <a:chOff x="5331406" y="55699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="" xmlns:a16="http://schemas.microsoft.com/office/drawing/2014/main" id="{F985D264-32DE-85C4-42A7-28C9C8A6D5F4}"/>
                    </a:ext>
                  </a:extLst>
                </p14:cNvPr>
                <p14:cNvContentPartPr/>
                <p14:nvPr/>
              </p14:nvContentPartPr>
              <p14:xfrm>
                <a:off x="5331406" y="556994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85D264-32DE-85C4-42A7-28C9C8A6D5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2406" y="5560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="" xmlns:a16="http://schemas.microsoft.com/office/drawing/2014/main" id="{11850241-E634-A85E-E8B0-D7B90A6BA703}"/>
                    </a:ext>
                  </a:extLst>
                </p14:cNvPr>
                <p14:cNvContentPartPr/>
                <p14:nvPr/>
              </p14:nvContentPartPr>
              <p14:xfrm>
                <a:off x="5331406" y="55699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850241-E634-A85E-E8B0-D7B90A6BA7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2406" y="5560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86" name="Group 9">
            <a:extLst>
              <a:ext uri="{FF2B5EF4-FFF2-40B4-BE49-F238E27FC236}">
                <a16:creationId xmlns="" xmlns:a16="http://schemas.microsoft.com/office/drawing/2014/main" id="{84C0C7FC-D685-5CD2-2F74-D0FE720C7403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5711825"/>
            <a:ext cx="0" cy="0"/>
            <a:chOff x="4768366" y="571106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15BF16FA-3103-E7D2-5BE7-30D14762A2BD}"/>
                    </a:ext>
                  </a:extLst>
                </p14:cNvPr>
                <p14:cNvContentPartPr/>
                <p14:nvPr/>
              </p14:nvContentPartPr>
              <p14:xfrm>
                <a:off x="4768366" y="571106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BF16FA-3103-E7D2-5BE7-30D14762A2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9366" y="57020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="" xmlns:a16="http://schemas.microsoft.com/office/drawing/2014/main" id="{030B7454-26A2-E32C-44EE-1087C48579E9}"/>
                    </a:ext>
                  </a:extLst>
                </p14:cNvPr>
                <p14:cNvContentPartPr/>
                <p14:nvPr/>
              </p14:nvContentPartPr>
              <p14:xfrm>
                <a:off x="4768366" y="571106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B7454-26A2-E32C-44EE-1087C48579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9366" y="57020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41A04847-DA0B-FC5D-61DC-D1FDD452EE96}"/>
                  </a:ext>
                </a:extLst>
              </p14:cNvPr>
              <p14:cNvContentPartPr/>
              <p14:nvPr/>
            </p14:nvContentPartPr>
            <p14:xfrm>
              <a:off x="3798166" y="409322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A04847-DA0B-FC5D-61DC-D1FDD452E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9166" y="408422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1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">
            <a:extLst>
              <a:ext uri="{FF2B5EF4-FFF2-40B4-BE49-F238E27FC236}">
                <a16:creationId xmlns="" xmlns:a16="http://schemas.microsoft.com/office/drawing/2014/main" id="{1B3D98DA-CCF4-AE27-9B6B-882FA8F1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447800"/>
            <a:ext cx="88900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>
            <a:extLst>
              <a:ext uri="{FF2B5EF4-FFF2-40B4-BE49-F238E27FC236}">
                <a16:creationId xmlns="" xmlns:a16="http://schemas.microsoft.com/office/drawing/2014/main" id="{55BC90B8-6DD4-9942-4FDF-BDFFA039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47800"/>
            <a:ext cx="8134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598" name="Ink 22597">
                <a:extLst>
                  <a:ext uri="{FF2B5EF4-FFF2-40B4-BE49-F238E27FC236}">
                    <a16:creationId xmlns="" xmlns:a16="http://schemas.microsoft.com/office/drawing/2014/main" id="{7908A8A2-C6BE-5BDE-83E3-0D4718BDDC8C}"/>
                  </a:ext>
                </a:extLst>
              </p14:cNvPr>
              <p14:cNvContentPartPr/>
              <p14:nvPr/>
            </p14:nvContentPartPr>
            <p14:xfrm>
              <a:off x="7039274" y="5529377"/>
              <a:ext cx="360" cy="360"/>
            </p14:xfrm>
          </p:contentPart>
        </mc:Choice>
        <mc:Fallback xmlns="">
          <p:pic>
            <p:nvPicPr>
              <p:cNvPr id="22598" name="Ink 22597">
                <a:extLst>
                  <a:ext uri="{FF2B5EF4-FFF2-40B4-BE49-F238E27FC236}">
                    <a16:creationId xmlns:a16="http://schemas.microsoft.com/office/drawing/2014/main" id="{7908A8A2-C6BE-5BDE-83E3-0D4718BDD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1274" y="551137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D076E86-ED4B-E46A-249C-66F94255EA34}"/>
              </a:ext>
            </a:extLst>
          </p:cNvPr>
          <p:cNvSpPr txBox="1">
            <a:spLocks/>
          </p:cNvSpPr>
          <p:nvPr/>
        </p:nvSpPr>
        <p:spPr bwMode="auto">
          <a:xfrm>
            <a:off x="152400" y="3048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Homework 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7935</TotalTime>
  <Words>775</Words>
  <Application>Microsoft Macintosh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Mathematical Foundations for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ANAND A</cp:lastModifiedBy>
  <cp:revision>431</cp:revision>
  <dcterms:created xsi:type="dcterms:W3CDTF">2011-09-14T09:42:05Z</dcterms:created>
  <dcterms:modified xsi:type="dcterms:W3CDTF">2023-06-08T13:56:25Z</dcterms:modified>
</cp:coreProperties>
</file>