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Inter"/>
      <p:regular r:id="rId24"/>
      <p:bold r:id="rId25"/>
    </p:embeddedFont>
    <p:embeddedFont>
      <p:font typeface="Work Sans Medium"/>
      <p:regular r:id="rId26"/>
      <p:bold r:id="rId27"/>
      <p:italic r:id="rId28"/>
      <p:boldItalic r:id="rId29"/>
    </p:embeddedFont>
    <p:embeddedFont>
      <p:font typeface="Work Sans ExtraBold"/>
      <p:bold r:id="rId30"/>
      <p:boldItalic r:id="rId31"/>
    </p:embeddedFont>
    <p:embeddedFont>
      <p:font typeface="Work Sans"/>
      <p:regular r:id="rId32"/>
      <p:bold r:id="rId33"/>
      <p:italic r:id="rId34"/>
      <p:boldItalic r:id="rId35"/>
    </p:embeddedFont>
    <p:embeddedFont>
      <p:font typeface="Work Sans SemiBold"/>
      <p:regular r:id="rId36"/>
      <p:bold r:id="rId37"/>
      <p:italic r:id="rId38"/>
      <p:boldItalic r:id="rId39"/>
    </p:embeddedFont>
    <p:embeddedFont>
      <p:font typeface="Inter Medium"/>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C6EB27-9203-48DF-A00C-06B793A10CD4}">
  <a:tblStyle styleId="{FDC6EB27-9203-48DF-A00C-06B793A10CD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regular.fntdata"/><Relationship Id="rId20" Type="http://schemas.openxmlformats.org/officeDocument/2006/relationships/slide" Target="slides/slide13.xml"/><Relationship Id="rId41" Type="http://schemas.openxmlformats.org/officeDocument/2006/relationships/font" Target="fonts/InterMedium-bold.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Inter-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WorkSansMedium-regular.fntdata"/><Relationship Id="rId25" Type="http://schemas.openxmlformats.org/officeDocument/2006/relationships/font" Target="fonts/Inter-bold.fntdata"/><Relationship Id="rId28" Type="http://schemas.openxmlformats.org/officeDocument/2006/relationships/font" Target="fonts/WorkSansMedium-italic.fntdata"/><Relationship Id="rId27" Type="http://schemas.openxmlformats.org/officeDocument/2006/relationships/font" Target="fonts/WorkSans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WorkSansMedium-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ExtraBold-boldItalic.fntdata"/><Relationship Id="rId30" Type="http://schemas.openxmlformats.org/officeDocument/2006/relationships/font" Target="fonts/WorkSansExtraBold-bold.fntdata"/><Relationship Id="rId11" Type="http://schemas.openxmlformats.org/officeDocument/2006/relationships/slide" Target="slides/slide4.xml"/><Relationship Id="rId33" Type="http://schemas.openxmlformats.org/officeDocument/2006/relationships/font" Target="fonts/WorkSans-bold.fntdata"/><Relationship Id="rId10" Type="http://schemas.openxmlformats.org/officeDocument/2006/relationships/slide" Target="slides/slide3.xml"/><Relationship Id="rId32" Type="http://schemas.openxmlformats.org/officeDocument/2006/relationships/font" Target="fonts/WorkSans-regular.fntdata"/><Relationship Id="rId13" Type="http://schemas.openxmlformats.org/officeDocument/2006/relationships/slide" Target="slides/slide6.xml"/><Relationship Id="rId35" Type="http://schemas.openxmlformats.org/officeDocument/2006/relationships/font" Target="fonts/WorkSans-boldItalic.fntdata"/><Relationship Id="rId12" Type="http://schemas.openxmlformats.org/officeDocument/2006/relationships/slide" Target="slides/slide5.xml"/><Relationship Id="rId34" Type="http://schemas.openxmlformats.org/officeDocument/2006/relationships/font" Target="fonts/WorkSans-italic.fntdata"/><Relationship Id="rId15" Type="http://schemas.openxmlformats.org/officeDocument/2006/relationships/slide" Target="slides/slide8.xml"/><Relationship Id="rId37" Type="http://schemas.openxmlformats.org/officeDocument/2006/relationships/font" Target="fonts/WorkSansSemiBold-bold.fntdata"/><Relationship Id="rId14" Type="http://schemas.openxmlformats.org/officeDocument/2006/relationships/slide" Target="slides/slide7.xml"/><Relationship Id="rId36" Type="http://schemas.openxmlformats.org/officeDocument/2006/relationships/font" Target="fonts/WorkSansSemiBold-regular.fntdata"/><Relationship Id="rId17" Type="http://schemas.openxmlformats.org/officeDocument/2006/relationships/slide" Target="slides/slide10.xml"/><Relationship Id="rId39" Type="http://schemas.openxmlformats.org/officeDocument/2006/relationships/font" Target="fonts/WorkSansSemiBold-boldItalic.fntdata"/><Relationship Id="rId16" Type="http://schemas.openxmlformats.org/officeDocument/2006/relationships/slide" Target="slides/slide9.xml"/><Relationship Id="rId38" Type="http://schemas.openxmlformats.org/officeDocument/2006/relationships/font" Target="fonts/WorkSansSemi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6faf1b0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6faf1b0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c83a07eb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4c83a07eb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c83a07eb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4c83a07eb9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c83a07eb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4c83a07eb9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6faf1b08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86faf1b08b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c83a07eb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4c83a07eb9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4ae6fa50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4ae6fa50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6faf1b08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86faf1b08b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c83a07eb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4c83a07eb9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c83a07e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4c83a07eb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c83a07eb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4c83a07eb9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c83a07eb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4c83a07eb9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c83a07eb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4c83a07eb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jpg"/><Relationship Id="rId3" Type="http://schemas.openxmlformats.org/officeDocument/2006/relationships/image" Target="../media/image2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jpg"/><Relationship Id="rId3" Type="http://schemas.openxmlformats.org/officeDocument/2006/relationships/image" Target="../media/image2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5" name="Google Shape;55;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6" name="Google Shape;56;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3" name="Google Shape;63;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7"/>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70" name="Shape 70"/>
        <p:cNvGrpSpPr/>
        <p:nvPr/>
      </p:nvGrpSpPr>
      <p:grpSpPr>
        <a:xfrm>
          <a:off x="0" y="0"/>
          <a:ext cx="0" cy="0"/>
          <a:chOff x="0" y="0"/>
          <a:chExt cx="0" cy="0"/>
        </a:xfrm>
      </p:grpSpPr>
      <p:sp>
        <p:nvSpPr>
          <p:cNvPr id="71" name="Google Shape;7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72" name="Google Shape;72;p18"/>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73" name="Shape 73"/>
        <p:cNvGrpSpPr/>
        <p:nvPr/>
      </p:nvGrpSpPr>
      <p:grpSpPr>
        <a:xfrm>
          <a:off x="0" y="0"/>
          <a:ext cx="0" cy="0"/>
          <a:chOff x="0" y="0"/>
          <a:chExt cx="0" cy="0"/>
        </a:xfrm>
      </p:grpSpPr>
      <p:sp>
        <p:nvSpPr>
          <p:cNvPr id="74" name="Google Shape;7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75" name="Google Shape;75;p19"/>
          <p:cNvPicPr preferRelativeResize="0"/>
          <p:nvPr/>
        </p:nvPicPr>
        <p:blipFill rotWithShape="1">
          <a:blip r:embed="rId2">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3">
    <p:spTree>
      <p:nvGrpSpPr>
        <p:cNvPr id="76" name="Shape 76"/>
        <p:cNvGrpSpPr/>
        <p:nvPr/>
      </p:nvGrpSpPr>
      <p:grpSpPr>
        <a:xfrm>
          <a:off x="0" y="0"/>
          <a:ext cx="0" cy="0"/>
          <a:chOff x="0" y="0"/>
          <a:chExt cx="0" cy="0"/>
        </a:xfrm>
      </p:grpSpPr>
      <p:pic>
        <p:nvPicPr>
          <p:cNvPr id="77" name="Google Shape;77;p20"/>
          <p:cNvPicPr preferRelativeResize="0"/>
          <p:nvPr/>
        </p:nvPicPr>
        <p:blipFill rotWithShape="1">
          <a:blip r:embed="rId2">
            <a:alphaModFix/>
          </a:blip>
          <a:srcRect b="0" l="0" r="0" t="0"/>
          <a:stretch/>
        </p:blipFill>
        <p:spPr>
          <a:xfrm>
            <a:off x="0" y="-1"/>
            <a:ext cx="9206026" cy="5178401"/>
          </a:xfrm>
          <a:prstGeom prst="rect">
            <a:avLst/>
          </a:prstGeom>
          <a:noFill/>
          <a:ln>
            <a:noFill/>
          </a:ln>
        </p:spPr>
      </p:pic>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20"/>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3">
    <p:spTree>
      <p:nvGrpSpPr>
        <p:cNvPr id="84" name="Shape 84"/>
        <p:cNvGrpSpPr/>
        <p:nvPr/>
      </p:nvGrpSpPr>
      <p:grpSpPr>
        <a:xfrm>
          <a:off x="0" y="0"/>
          <a:ext cx="0" cy="0"/>
          <a:chOff x="0" y="0"/>
          <a:chExt cx="0" cy="0"/>
        </a:xfrm>
      </p:grpSpPr>
      <p:pic>
        <p:nvPicPr>
          <p:cNvPr id="85" name="Google Shape;85;p22"/>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86" name="Google Shape;8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7" name="Google Shape;87;p2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88" name="Shape 88"/>
        <p:cNvGrpSpPr/>
        <p:nvPr/>
      </p:nvGrpSpPr>
      <p:grpSpPr>
        <a:xfrm>
          <a:off x="0" y="0"/>
          <a:ext cx="0" cy="0"/>
          <a:chOff x="0" y="0"/>
          <a:chExt cx="0" cy="0"/>
        </a:xfrm>
      </p:grpSpPr>
      <p:sp>
        <p:nvSpPr>
          <p:cNvPr id="89" name="Google Shape;8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0" name="Google Shape;90;p23"/>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91" name="Google Shape;91;p23"/>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pic>
        <p:nvPicPr>
          <p:cNvPr id="93" name="Google Shape;93;p24"/>
          <p:cNvPicPr preferRelativeResize="0"/>
          <p:nvPr/>
        </p:nvPicPr>
        <p:blipFill rotWithShape="1">
          <a:blip r:embed="rId2">
            <a:alphaModFix/>
          </a:blip>
          <a:srcRect b="0" l="17884" r="23014" t="0"/>
          <a:stretch/>
        </p:blipFill>
        <p:spPr>
          <a:xfrm>
            <a:off x="0" y="0"/>
            <a:ext cx="4560050" cy="5143500"/>
          </a:xfrm>
          <a:prstGeom prst="rect">
            <a:avLst/>
          </a:prstGeom>
          <a:noFill/>
          <a:ln>
            <a:noFill/>
          </a:ln>
        </p:spPr>
      </p:pic>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5" name="Google Shape;95;p24"/>
          <p:cNvPicPr preferRelativeResize="0"/>
          <p:nvPr/>
        </p:nvPicPr>
        <p:blipFill rotWithShape="1">
          <a:blip r:embed="rId3">
            <a:alphaModFix/>
          </a:blip>
          <a:srcRect b="0" l="0" r="0" t="0"/>
          <a:stretch/>
        </p:blipFill>
        <p:spPr>
          <a:xfrm>
            <a:off x="4687899" y="814525"/>
            <a:ext cx="1932934" cy="1366499"/>
          </a:xfrm>
          <a:prstGeom prst="rect">
            <a:avLst/>
          </a:prstGeom>
          <a:noFill/>
          <a:ln>
            <a:noFill/>
          </a:ln>
        </p:spPr>
      </p:pic>
      <p:cxnSp>
        <p:nvCxnSpPr>
          <p:cNvPr id="96" name="Google Shape;96;p24"/>
          <p:cNvCxnSpPr/>
          <p:nvPr/>
        </p:nvCxnSpPr>
        <p:spPr>
          <a:xfrm>
            <a:off x="4961450" y="3495925"/>
            <a:ext cx="3699300" cy="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7" name="Shape 97"/>
        <p:cNvGrpSpPr/>
        <p:nvPr/>
      </p:nvGrpSpPr>
      <p:grpSpPr>
        <a:xfrm>
          <a:off x="0" y="0"/>
          <a:ext cx="0" cy="0"/>
          <a:chOff x="0" y="0"/>
          <a:chExt cx="0" cy="0"/>
        </a:xfrm>
      </p:grpSpPr>
      <p:pic>
        <p:nvPicPr>
          <p:cNvPr id="98" name="Google Shape;98;p25"/>
          <p:cNvPicPr preferRelativeResize="0"/>
          <p:nvPr/>
        </p:nvPicPr>
        <p:blipFill rotWithShape="1">
          <a:blip r:embed="rId2">
            <a:alphaModFix/>
          </a:blip>
          <a:srcRect b="0" l="0" r="0" t="0"/>
          <a:stretch/>
        </p:blipFill>
        <p:spPr>
          <a:xfrm>
            <a:off x="0" y="1"/>
            <a:ext cx="9140448" cy="5143500"/>
          </a:xfrm>
          <a:prstGeom prst="rect">
            <a:avLst/>
          </a:prstGeom>
          <a:noFill/>
          <a:ln>
            <a:noFill/>
          </a:ln>
        </p:spPr>
      </p:pic>
      <p:sp>
        <p:nvSpPr>
          <p:cNvPr id="99" name="Google Shape;9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0" name="Google Shape;100;p25"/>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pic>
        <p:nvPicPr>
          <p:cNvPr id="101" name="Google Shape;101;p25"/>
          <p:cNvPicPr preferRelativeResize="0"/>
          <p:nvPr/>
        </p:nvPicPr>
        <p:blipFill rotWithShape="1">
          <a:blip r:embed="rId3">
            <a:alphaModFix/>
          </a:blip>
          <a:srcRect b="0" l="0" r="0" t="0"/>
          <a:stretch/>
        </p:blipFill>
        <p:spPr>
          <a:xfrm>
            <a:off x="3364550" y="606300"/>
            <a:ext cx="2414898" cy="17072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spTree>
      <p:nvGrpSpPr>
        <p:cNvPr id="102" name="Shape 102"/>
        <p:cNvGrpSpPr/>
        <p:nvPr/>
      </p:nvGrpSpPr>
      <p:grpSpPr>
        <a:xfrm>
          <a:off x="0" y="0"/>
          <a:ext cx="0" cy="0"/>
          <a:chOff x="0" y="0"/>
          <a:chExt cx="0" cy="0"/>
        </a:xfrm>
      </p:grpSpPr>
      <p:pic>
        <p:nvPicPr>
          <p:cNvPr id="103" name="Google Shape;103;p26"/>
          <p:cNvPicPr preferRelativeResize="0"/>
          <p:nvPr/>
        </p:nvPicPr>
        <p:blipFill rotWithShape="1">
          <a:blip r:embed="rId2">
            <a:alphaModFix/>
          </a:blip>
          <a:srcRect b="9217" l="8826" r="9600" t="9209"/>
          <a:stretch/>
        </p:blipFill>
        <p:spPr>
          <a:xfrm flipH="1" rot="10800000">
            <a:off x="0" y="0"/>
            <a:ext cx="9144000" cy="5145524"/>
          </a:xfrm>
          <a:prstGeom prst="rect">
            <a:avLst/>
          </a:prstGeom>
          <a:noFill/>
          <a:ln>
            <a:noFill/>
          </a:ln>
        </p:spPr>
      </p:pic>
      <p:sp>
        <p:nvSpPr>
          <p:cNvPr id="104" name="Google Shape;10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05" name="Google Shape;105;p26"/>
          <p:cNvCxnSpPr/>
          <p:nvPr/>
        </p:nvCxnSpPr>
        <p:spPr>
          <a:xfrm>
            <a:off x="2740288" y="3545850"/>
            <a:ext cx="3824400" cy="0"/>
          </a:xfrm>
          <a:prstGeom prst="straightConnector1">
            <a:avLst/>
          </a:prstGeom>
          <a:noFill/>
          <a:ln cap="flat" cmpd="sng" w="9525">
            <a:solidFill>
              <a:srgbClr val="FFFFFF"/>
            </a:solidFill>
            <a:prstDash val="solid"/>
            <a:round/>
            <a:headEnd len="sm" w="sm" type="none"/>
            <a:tailEnd len="sm" w="sm" type="none"/>
          </a:ln>
        </p:spPr>
      </p:cxnSp>
      <p:pic>
        <p:nvPicPr>
          <p:cNvPr id="106" name="Google Shape;106;p26"/>
          <p:cNvPicPr preferRelativeResize="0"/>
          <p:nvPr/>
        </p:nvPicPr>
        <p:blipFill rotWithShape="1">
          <a:blip r:embed="rId3">
            <a:alphaModFix/>
          </a:blip>
          <a:srcRect b="0" l="0" r="0" t="0"/>
          <a:stretch/>
        </p:blipFill>
        <p:spPr>
          <a:xfrm>
            <a:off x="3364550" y="606300"/>
            <a:ext cx="2414898" cy="17072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09" name="Google Shape;109;p27"/>
          <p:cNvPicPr preferRelativeResize="0"/>
          <p:nvPr/>
        </p:nvPicPr>
        <p:blipFill rotWithShape="1">
          <a:blip r:embed="rId2">
            <a:alphaModFix/>
          </a:blip>
          <a:srcRect b="0" l="0" r="0" t="0"/>
          <a:stretch/>
        </p:blipFill>
        <p:spPr>
          <a:xfrm>
            <a:off x="0" y="-987"/>
            <a:ext cx="9144000" cy="5145485"/>
          </a:xfrm>
          <a:prstGeom prst="rect">
            <a:avLst/>
          </a:prstGeom>
          <a:noFill/>
          <a:ln>
            <a:noFill/>
          </a:ln>
        </p:spPr>
      </p:pic>
      <p:sp>
        <p:nvSpPr>
          <p:cNvPr id="110" name="Google Shape;110;p27"/>
          <p:cNvSpPr txBox="1"/>
          <p:nvPr>
            <p:ph idx="12" type="sldNum"/>
          </p:nvPr>
        </p:nvSpPr>
        <p:spPr>
          <a:xfrm>
            <a:off x="8121383"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9pPr>
          </a:lstStyle>
          <a:p>
            <a:pPr indent="0" lvl="0" marL="0" rtl="0" algn="r">
              <a:spcBef>
                <a:spcPts val="0"/>
              </a:spcBef>
              <a:spcAft>
                <a:spcPts val="0"/>
              </a:spcAft>
              <a:buNone/>
            </a:pPr>
            <a:r>
              <a:rPr lang="en"/>
              <a:t>| 0</a:t>
            </a:r>
            <a:endParaRPr/>
          </a:p>
        </p:txBody>
      </p:sp>
      <p:pic>
        <p:nvPicPr>
          <p:cNvPr id="111" name="Google Shape;111;p27"/>
          <p:cNvPicPr preferRelativeResize="0"/>
          <p:nvPr/>
        </p:nvPicPr>
        <p:blipFill rotWithShape="1">
          <a:blip r:embed="rId3">
            <a:alphaModFix/>
          </a:blip>
          <a:srcRect b="34000" l="0" r="0" t="31469"/>
          <a:stretch/>
        </p:blipFill>
        <p:spPr>
          <a:xfrm>
            <a:off x="7072375" y="4687850"/>
            <a:ext cx="1410576" cy="344348"/>
          </a:xfrm>
          <a:prstGeom prst="rect">
            <a:avLst/>
          </a:prstGeom>
          <a:noFill/>
          <a:ln>
            <a:noFill/>
          </a:ln>
        </p:spPr>
      </p:pic>
      <p:sp>
        <p:nvSpPr>
          <p:cNvPr id="112" name="Google Shape;112;p27"/>
          <p:cNvSpPr txBox="1"/>
          <p:nvPr>
            <p:ph idx="2" type="sldNum"/>
          </p:nvPr>
        </p:nvSpPr>
        <p:spPr>
          <a:xfrm>
            <a:off x="8226683"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13" name="Shape 113"/>
        <p:cNvGrpSpPr/>
        <p:nvPr/>
      </p:nvGrpSpPr>
      <p:grpSpPr>
        <a:xfrm>
          <a:off x="0" y="0"/>
          <a:ext cx="0" cy="0"/>
          <a:chOff x="0" y="0"/>
          <a:chExt cx="0" cy="0"/>
        </a:xfrm>
      </p:grpSpPr>
      <p:pic>
        <p:nvPicPr>
          <p:cNvPr id="114" name="Google Shape;114;p28"/>
          <p:cNvPicPr preferRelativeResize="0"/>
          <p:nvPr/>
        </p:nvPicPr>
        <p:blipFill rotWithShape="1">
          <a:blip r:embed="rId2">
            <a:alphaModFix/>
          </a:blip>
          <a:srcRect b="0" l="0" r="0" t="0"/>
          <a:stretch/>
        </p:blipFill>
        <p:spPr>
          <a:xfrm>
            <a:off x="-7200" y="-15150"/>
            <a:ext cx="9190446" cy="5169626"/>
          </a:xfrm>
          <a:prstGeom prst="rect">
            <a:avLst/>
          </a:prstGeom>
          <a:noFill/>
          <a:ln>
            <a:noFill/>
          </a:ln>
        </p:spPr>
      </p:pic>
      <p:sp>
        <p:nvSpPr>
          <p:cNvPr id="115" name="Google Shape;11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6" name="Google Shape;116;p28"/>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17" name="Shape 117"/>
        <p:cNvGrpSpPr/>
        <p:nvPr/>
      </p:nvGrpSpPr>
      <p:grpSpPr>
        <a:xfrm>
          <a:off x="0" y="0"/>
          <a:ext cx="0" cy="0"/>
          <a:chOff x="0" y="0"/>
          <a:chExt cx="0" cy="0"/>
        </a:xfrm>
      </p:grpSpPr>
      <p:pic>
        <p:nvPicPr>
          <p:cNvPr id="118" name="Google Shape;118;p29"/>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119" name="Google Shape;11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29"/>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1">
  <p:cSld name="TITLE_2_1_1_1">
    <p:spTree>
      <p:nvGrpSpPr>
        <p:cNvPr id="121" name="Shape 121"/>
        <p:cNvGrpSpPr/>
        <p:nvPr/>
      </p:nvGrpSpPr>
      <p:grpSpPr>
        <a:xfrm>
          <a:off x="0" y="0"/>
          <a:ext cx="0" cy="0"/>
          <a:chOff x="0" y="0"/>
          <a:chExt cx="0" cy="0"/>
        </a:xfrm>
      </p:grpSpPr>
      <p:sp>
        <p:nvSpPr>
          <p:cNvPr id="122" name="Google Shape;12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3" name="Google Shape;123;p30"/>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124" name="Google Shape;124;p30"/>
          <p:cNvPicPr preferRelativeResize="0"/>
          <p:nvPr/>
        </p:nvPicPr>
        <p:blipFill rotWithShape="1">
          <a:blip r:embed="rId3">
            <a:alphaModFix/>
          </a:blip>
          <a:srcRect b="0" l="0" r="0" t="0"/>
          <a:stretch/>
        </p:blipFill>
        <p:spPr>
          <a:xfrm>
            <a:off x="0" y="0"/>
            <a:ext cx="9143992" cy="5143501"/>
          </a:xfrm>
          <a:prstGeom prst="rect">
            <a:avLst/>
          </a:prstGeom>
          <a:noFill/>
          <a:ln>
            <a:noFill/>
          </a:ln>
        </p:spPr>
      </p:pic>
      <p:pic>
        <p:nvPicPr>
          <p:cNvPr id="125" name="Google Shape;125;p30"/>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4">
    <p:spTree>
      <p:nvGrpSpPr>
        <p:cNvPr id="126" name="Shape 126"/>
        <p:cNvGrpSpPr/>
        <p:nvPr/>
      </p:nvGrpSpPr>
      <p:grpSpPr>
        <a:xfrm>
          <a:off x="0" y="0"/>
          <a:ext cx="0" cy="0"/>
          <a:chOff x="0" y="0"/>
          <a:chExt cx="0" cy="0"/>
        </a:xfrm>
      </p:grpSpPr>
      <p:pic>
        <p:nvPicPr>
          <p:cNvPr id="127" name="Google Shape;127;p31"/>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128" name="Google Shape;1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9" name="Google Shape;129;p31"/>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2_1">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4"/>
          <p:cNvPicPr preferRelativeResize="0"/>
          <p:nvPr/>
        </p:nvPicPr>
        <p:blipFill rotWithShape="1">
          <a:blip r:embed="rId2">
            <a:alphaModFix/>
          </a:blip>
          <a:srcRect b="0" l="0" r="0" t="0"/>
          <a:stretch/>
        </p:blipFill>
        <p:spPr>
          <a:xfrm>
            <a:off x="-7200" y="-7175"/>
            <a:ext cx="9204623" cy="5177601"/>
          </a:xfrm>
          <a:prstGeom prst="rect">
            <a:avLst/>
          </a:prstGeom>
          <a:noFill/>
          <a:ln>
            <a:noFill/>
          </a:ln>
        </p:spPr>
      </p:pic>
      <p:pic>
        <p:nvPicPr>
          <p:cNvPr id="20" name="Google Shape;20;p4"/>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1">
  <p:cSld name="SECTION_HEADER_4_1">
    <p:spTree>
      <p:nvGrpSpPr>
        <p:cNvPr id="130" name="Shape 130"/>
        <p:cNvGrpSpPr/>
        <p:nvPr/>
      </p:nvGrpSpPr>
      <p:grpSpPr>
        <a:xfrm>
          <a:off x="0" y="0"/>
          <a:ext cx="0" cy="0"/>
          <a:chOff x="0" y="0"/>
          <a:chExt cx="0" cy="0"/>
        </a:xfrm>
      </p:grpSpPr>
      <p:pic>
        <p:nvPicPr>
          <p:cNvPr id="131" name="Google Shape;131;p32"/>
          <p:cNvPicPr preferRelativeResize="0"/>
          <p:nvPr/>
        </p:nvPicPr>
        <p:blipFill rotWithShape="1">
          <a:blip r:embed="rId2">
            <a:alphaModFix/>
          </a:blip>
          <a:srcRect b="0" l="0" r="0" t="0"/>
          <a:stretch/>
        </p:blipFill>
        <p:spPr>
          <a:xfrm>
            <a:off x="0" y="-1"/>
            <a:ext cx="9143992" cy="5143501"/>
          </a:xfrm>
          <a:prstGeom prst="rect">
            <a:avLst/>
          </a:prstGeom>
          <a:noFill/>
          <a:ln>
            <a:noFill/>
          </a:ln>
        </p:spPr>
      </p:pic>
      <p:sp>
        <p:nvSpPr>
          <p:cNvPr id="132" name="Google Shape;1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3" name="Google Shape;133;p32"/>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34" name="Shape 134"/>
        <p:cNvGrpSpPr/>
        <p:nvPr/>
      </p:nvGrpSpPr>
      <p:grpSpPr>
        <a:xfrm>
          <a:off x="0" y="0"/>
          <a:ext cx="0" cy="0"/>
          <a:chOff x="0" y="0"/>
          <a:chExt cx="0" cy="0"/>
        </a:xfrm>
      </p:grpSpPr>
      <p:sp>
        <p:nvSpPr>
          <p:cNvPr id="135" name="Google Shape;135;p3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36" name="Google Shape;136;p33"/>
          <p:cNvPicPr preferRelativeResize="0"/>
          <p:nvPr/>
        </p:nvPicPr>
        <p:blipFill rotWithShape="1">
          <a:blip r:embed="rId2">
            <a:alphaModFix/>
          </a:blip>
          <a:srcRect b="0" l="0" r="0" t="0"/>
          <a:stretch/>
        </p:blipFill>
        <p:spPr>
          <a:xfrm>
            <a:off x="0" y="-987"/>
            <a:ext cx="9144000" cy="5145485"/>
          </a:xfrm>
          <a:prstGeom prst="rect">
            <a:avLst/>
          </a:prstGeom>
          <a:noFill/>
          <a:ln>
            <a:noFill/>
          </a:ln>
        </p:spPr>
      </p:pic>
      <p:pic>
        <p:nvPicPr>
          <p:cNvPr id="137" name="Google Shape;137;p33"/>
          <p:cNvPicPr preferRelativeResize="0"/>
          <p:nvPr/>
        </p:nvPicPr>
        <p:blipFill rotWithShape="1">
          <a:blip r:embed="rId3">
            <a:alphaModFix/>
          </a:blip>
          <a:srcRect b="34000" l="0" r="0" t="31469"/>
          <a:stretch/>
        </p:blipFill>
        <p:spPr>
          <a:xfrm>
            <a:off x="134750" y="4589275"/>
            <a:ext cx="1410576" cy="344348"/>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8" name="Shape 138"/>
        <p:cNvGrpSpPr/>
        <p:nvPr/>
      </p:nvGrpSpPr>
      <p:grpSpPr>
        <a:xfrm>
          <a:off x="0" y="0"/>
          <a:ext cx="0" cy="0"/>
          <a:chOff x="0" y="0"/>
          <a:chExt cx="0" cy="0"/>
        </a:xfrm>
      </p:grpSpPr>
      <p:sp>
        <p:nvSpPr>
          <p:cNvPr id="139" name="Google Shape;139;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40" name="Google Shape;140;p34"/>
          <p:cNvPicPr preferRelativeResize="0"/>
          <p:nvPr/>
        </p:nvPicPr>
        <p:blipFill rotWithShape="1">
          <a:blip r:embed="rId2">
            <a:alphaModFix/>
          </a:blip>
          <a:srcRect b="0" l="0" r="0" t="0"/>
          <a:stretch/>
        </p:blipFill>
        <p:spPr>
          <a:xfrm>
            <a:off x="152400" y="0"/>
            <a:ext cx="9144000" cy="5145485"/>
          </a:xfrm>
          <a:prstGeom prst="rect">
            <a:avLst/>
          </a:prstGeom>
          <a:noFill/>
          <a:ln>
            <a:noFill/>
          </a:ln>
        </p:spPr>
      </p:pic>
      <p:sp>
        <p:nvSpPr>
          <p:cNvPr id="141" name="Google Shape;141;p34"/>
          <p:cNvSpPr txBox="1"/>
          <p:nvPr>
            <p:ph idx="12" type="sldNum"/>
          </p:nvPr>
        </p:nvSpPr>
        <p:spPr>
          <a:xfrm>
            <a:off x="8121383"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9pPr>
          </a:lstStyle>
          <a:p>
            <a:pPr indent="0" lvl="0" marL="0" rtl="0" algn="r">
              <a:spcBef>
                <a:spcPts val="0"/>
              </a:spcBef>
              <a:spcAft>
                <a:spcPts val="0"/>
              </a:spcAft>
              <a:buNone/>
            </a:pPr>
            <a:r>
              <a:rPr lang="en"/>
              <a:t>| 0</a:t>
            </a:r>
            <a:endParaRPr/>
          </a:p>
        </p:txBody>
      </p:sp>
      <p:pic>
        <p:nvPicPr>
          <p:cNvPr id="142" name="Google Shape;142;p34"/>
          <p:cNvPicPr preferRelativeResize="0"/>
          <p:nvPr/>
        </p:nvPicPr>
        <p:blipFill rotWithShape="1">
          <a:blip r:embed="rId3">
            <a:alphaModFix/>
          </a:blip>
          <a:srcRect b="34000" l="0" r="0" t="31469"/>
          <a:stretch/>
        </p:blipFill>
        <p:spPr>
          <a:xfrm>
            <a:off x="7102700" y="4687850"/>
            <a:ext cx="1410576" cy="344348"/>
          </a:xfrm>
          <a:prstGeom prst="rect">
            <a:avLst/>
          </a:prstGeom>
          <a:noFill/>
          <a:ln>
            <a:noFill/>
          </a:ln>
        </p:spPr>
      </p:pic>
      <p:sp>
        <p:nvSpPr>
          <p:cNvPr id="143" name="Google Shape;143;p34"/>
          <p:cNvSpPr txBox="1"/>
          <p:nvPr>
            <p:ph idx="2" type="sldNum"/>
          </p:nvPr>
        </p:nvSpPr>
        <p:spPr>
          <a:xfrm>
            <a:off x="8226683"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999999"/>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en"/>
              <a:t>‹#›</a:t>
            </a:fld>
            <a:endParaRPr/>
          </a:p>
        </p:txBody>
      </p:sp>
      <p:graphicFrame>
        <p:nvGraphicFramePr>
          <p:cNvPr id="144" name="Google Shape;144;p34"/>
          <p:cNvGraphicFramePr/>
          <p:nvPr/>
        </p:nvGraphicFramePr>
        <p:xfrm>
          <a:off x="1569113" y="1039195"/>
          <a:ext cx="3000000" cy="3000000"/>
        </p:xfrm>
        <a:graphic>
          <a:graphicData uri="http://schemas.openxmlformats.org/drawingml/2006/table">
            <a:tbl>
              <a:tblPr>
                <a:noFill/>
                <a:tableStyleId>{FDC6EB27-9203-48DF-A00C-06B793A10CD4}</a:tableStyleId>
              </a:tblPr>
              <a:tblGrid>
                <a:gridCol w="1201150"/>
                <a:gridCol w="1164450"/>
                <a:gridCol w="1237850"/>
                <a:gridCol w="1201150"/>
                <a:gridCol w="1201150"/>
              </a:tblGrid>
              <a:tr h="303425">
                <a:tc>
                  <a:txBody>
                    <a:bodyPr/>
                    <a:lstStyle/>
                    <a:p>
                      <a:pPr indent="0" lvl="0" marL="0" marR="0" rtl="0" algn="l">
                        <a:lnSpc>
                          <a:spcPct val="100000"/>
                        </a:lnSpc>
                        <a:spcBef>
                          <a:spcPts val="0"/>
                        </a:spcBef>
                        <a:spcAft>
                          <a:spcPts val="0"/>
                        </a:spcAft>
                        <a:buClr>
                          <a:srgbClr val="000000"/>
                        </a:buClr>
                        <a:buSzPts val="800"/>
                        <a:buFont typeface="Arial"/>
                        <a:buNone/>
                      </a:pPr>
                      <a:r>
                        <a:t/>
                      </a:r>
                      <a:endParaRPr b="1" sz="800" u="none" cap="none" strike="noStrike">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u="none" cap="none" strike="noStrike">
                          <a:solidFill>
                            <a:srgbClr val="FFFFFF"/>
                          </a:solidFill>
                          <a:latin typeface="Work Sans"/>
                          <a:ea typeface="Work Sans"/>
                          <a:cs typeface="Work Sans"/>
                          <a:sym typeface="Work Sans"/>
                        </a:rPr>
                        <a:t>Full-Time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E69138"/>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u="none" cap="none" strike="noStrike">
                          <a:solidFill>
                            <a:srgbClr val="FFFFFF"/>
                          </a:solidFill>
                          <a:latin typeface="Work Sans"/>
                          <a:ea typeface="Work Sans"/>
                          <a:cs typeface="Work Sans"/>
                          <a:sym typeface="Work Sans"/>
                        </a:rPr>
                        <a:t>Part-Time/ In-house</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E69138"/>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u="none" cap="none" strike="noStrike">
                          <a:solidFill>
                            <a:srgbClr val="FFFFFF"/>
                          </a:solidFill>
                          <a:latin typeface="Work Sans"/>
                          <a:ea typeface="Work Sans"/>
                          <a:cs typeface="Work Sans"/>
                          <a:sym typeface="Work Sans"/>
                        </a:rPr>
                        <a:t>KODE by HACKTIV8</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E69138"/>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 sz="900" u="none" cap="none" strike="noStrike">
                          <a:solidFill>
                            <a:srgbClr val="FFFFFF"/>
                          </a:solidFill>
                          <a:latin typeface="Work Sans"/>
                          <a:ea typeface="Work Sans"/>
                          <a:cs typeface="Work Sans"/>
                          <a:sym typeface="Work Sans"/>
                        </a:rPr>
                        <a:t>KODE by HACKTIV8</a:t>
                      </a:r>
                      <a:endParaRPr b="1" sz="900" u="none" cap="none" strike="noStrike">
                        <a:solidFill>
                          <a:srgbClr val="FFFFFF"/>
                        </a:solidFill>
                        <a:latin typeface="Work Sans"/>
                        <a:ea typeface="Work Sans"/>
                        <a:cs typeface="Work Sans"/>
                        <a:sym typeface="Work Sans"/>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E69138"/>
                    </a:solidFill>
                  </a:tcPr>
                </a:tc>
              </a:tr>
              <a:tr h="303425">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Delivery</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latin typeface="Avenir"/>
                          <a:ea typeface="Avenir"/>
                          <a:cs typeface="Avenir"/>
                          <a:sym typeface="Avenir"/>
                        </a:rPr>
                        <a:t>In-Person</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latin typeface="Avenir"/>
                          <a:ea typeface="Avenir"/>
                          <a:cs typeface="Avenir"/>
                          <a:sym typeface="Avenir"/>
                        </a:rPr>
                        <a:t>In-Person/Remote</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latin typeface="Avenir"/>
                          <a:ea typeface="Avenir"/>
                          <a:cs typeface="Avenir"/>
                          <a:sym typeface="Avenir"/>
                        </a:rPr>
                        <a:t>Online</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latin typeface="Avenir"/>
                          <a:ea typeface="Avenir"/>
                          <a:cs typeface="Avenir"/>
                          <a:sym typeface="Avenir"/>
                        </a:rPr>
                        <a:t>Online</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765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Time Commitment</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1,000</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hours</a:t>
                      </a:r>
                      <a:endParaRPr b="1" sz="7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32</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hours</a:t>
                      </a:r>
                      <a:endParaRPr b="1" sz="7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latin typeface="Avenir"/>
                          <a:ea typeface="Avenir"/>
                          <a:cs typeface="Avenir"/>
                          <a:sym typeface="Avenir"/>
                        </a:rPr>
                        <a:t>1</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latin typeface="Avenir"/>
                          <a:ea typeface="Avenir"/>
                          <a:cs typeface="Avenir"/>
                          <a:sym typeface="Avenir"/>
                        </a:rPr>
                        <a:t>H</a:t>
                      </a:r>
                      <a:r>
                        <a:rPr lang="en" sz="700" u="none" cap="none" strike="noStrike">
                          <a:solidFill>
                            <a:srgbClr val="000000"/>
                          </a:solidFill>
                          <a:latin typeface="Avenir"/>
                          <a:ea typeface="Avenir"/>
                          <a:cs typeface="Avenir"/>
                          <a:sym typeface="Avenir"/>
                        </a:rPr>
                        <a:t>ours (avg)</a:t>
                      </a:r>
                      <a:endParaRPr b="1" sz="7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latin typeface="Avenir"/>
                          <a:ea typeface="Avenir"/>
                          <a:cs typeface="Avenir"/>
                          <a:sym typeface="Avenir"/>
                        </a:rPr>
                        <a:t>1</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latin typeface="Avenir"/>
                          <a:ea typeface="Avenir"/>
                          <a:cs typeface="Avenir"/>
                          <a:sym typeface="Avenir"/>
                        </a:rPr>
                        <a:t>H</a:t>
                      </a:r>
                      <a:r>
                        <a:rPr lang="en" sz="700" u="none" cap="none" strike="noStrike">
                          <a:solidFill>
                            <a:srgbClr val="000000"/>
                          </a:solidFill>
                          <a:latin typeface="Avenir"/>
                          <a:ea typeface="Avenir"/>
                          <a:cs typeface="Avenir"/>
                          <a:sym typeface="Avenir"/>
                        </a:rPr>
                        <a:t>ours (avg)</a:t>
                      </a:r>
                      <a:endParaRPr b="1" sz="7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03425">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Frequency</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rgbClr val="000000"/>
                          </a:solidFill>
                          <a:latin typeface="Avenir"/>
                          <a:ea typeface="Avenir"/>
                          <a:cs typeface="Avenir"/>
                          <a:sym typeface="Avenir"/>
                        </a:rPr>
                        <a:t>Monthly</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solidFill>
                            <a:srgbClr val="000000"/>
                          </a:solidFill>
                          <a:latin typeface="Avenir"/>
                          <a:ea typeface="Avenir"/>
                          <a:cs typeface="Avenir"/>
                          <a:sym typeface="Avenir"/>
                        </a:rPr>
                        <a:t>Varies</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latin typeface="Avenir"/>
                          <a:ea typeface="Avenir"/>
                          <a:cs typeface="Avenir"/>
                          <a:sym typeface="Avenir"/>
                        </a:rPr>
                        <a:t>Flexible</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 sz="800" u="none" cap="none" strike="noStrike">
                          <a:latin typeface="Avenir"/>
                          <a:ea typeface="Avenir"/>
                          <a:cs typeface="Avenir"/>
                          <a:sym typeface="Avenir"/>
                        </a:rPr>
                        <a:t>Flexible</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765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Capacity</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40</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lang="en" sz="700" u="none" cap="none" strike="noStrike">
                          <a:solidFill>
                            <a:srgbClr val="000000"/>
                          </a:solidFill>
                          <a:latin typeface="Avenir"/>
                          <a:ea typeface="Avenir"/>
                          <a:cs typeface="Avenir"/>
                          <a:sym typeface="Avenir"/>
                        </a:rPr>
                        <a:t>students</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20-</a:t>
                      </a:r>
                      <a:r>
                        <a:rPr lang="en" sz="700" u="none" cap="none" strike="noStrike">
                          <a:latin typeface="Avenir"/>
                          <a:ea typeface="Avenir"/>
                          <a:cs typeface="Avenir"/>
                          <a:sym typeface="Avenir"/>
                        </a:rPr>
                        <a:t>30</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1100"/>
                        <a:buFont typeface="Arial"/>
                        <a:buNone/>
                      </a:pPr>
                      <a:r>
                        <a:rPr lang="en" sz="700" u="none" cap="none" strike="noStrike">
                          <a:solidFill>
                            <a:srgbClr val="000000"/>
                          </a:solidFill>
                          <a:latin typeface="Avenir"/>
                          <a:ea typeface="Avenir"/>
                          <a:cs typeface="Avenir"/>
                          <a:sym typeface="Avenir"/>
                        </a:rPr>
                        <a:t>students</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700" u="none" cap="none" strike="noStrike">
                          <a:solidFill>
                            <a:srgbClr val="000000"/>
                          </a:solidFill>
                          <a:latin typeface="Avenir"/>
                          <a:ea typeface="Avenir"/>
                          <a:cs typeface="Avenir"/>
                          <a:sym typeface="Avenir"/>
                        </a:rPr>
                        <a:t>Flexible</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lang="en" sz="700" u="none" cap="none" strike="noStrike">
                          <a:solidFill>
                            <a:srgbClr val="000000"/>
                          </a:solidFill>
                          <a:latin typeface="Avenir"/>
                          <a:ea typeface="Avenir"/>
                          <a:cs typeface="Avenir"/>
                          <a:sym typeface="Avenir"/>
                        </a:rPr>
                        <a:t>Flexible</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03425">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Quiz</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6AA84F"/>
                          </a:solidFill>
                          <a:latin typeface="Avenir"/>
                          <a:ea typeface="Avenir"/>
                          <a:cs typeface="Avenir"/>
                          <a:sym typeface="Avenir"/>
                        </a:rPr>
                        <a:t>YES</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800" u="none" cap="none" strike="noStrike">
                          <a:solidFill>
                            <a:srgbClr val="FF0000"/>
                          </a:solidFill>
                          <a:latin typeface="Avenir"/>
                          <a:ea typeface="Avenir"/>
                          <a:cs typeface="Avenir"/>
                          <a:sym typeface="Avenir"/>
                        </a:rPr>
                        <a:t>NO</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6AA84F"/>
                          </a:solidFill>
                          <a:latin typeface="Avenir"/>
                          <a:ea typeface="Avenir"/>
                          <a:cs typeface="Avenir"/>
                          <a:sym typeface="Avenir"/>
                        </a:rPr>
                        <a:t>YES</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6AA84F"/>
                          </a:solidFill>
                          <a:latin typeface="Avenir"/>
                          <a:ea typeface="Avenir"/>
                          <a:cs typeface="Avenir"/>
                          <a:sym typeface="Avenir"/>
                        </a:rPr>
                        <a:t>YES</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03425">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Two-Way Learning</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6AA84F"/>
                          </a:solidFill>
                          <a:latin typeface="Avenir"/>
                          <a:ea typeface="Avenir"/>
                          <a:cs typeface="Avenir"/>
                          <a:sym typeface="Avenir"/>
                        </a:rPr>
                        <a:t>YES</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6AA84F"/>
                          </a:solidFill>
                          <a:latin typeface="Avenir"/>
                          <a:ea typeface="Avenir"/>
                          <a:cs typeface="Avenir"/>
                          <a:sym typeface="Avenir"/>
                        </a:rPr>
                        <a:t>YES</a:t>
                      </a:r>
                      <a:endParaRPr b="1" sz="800" u="none" cap="none" strike="noStrike">
                        <a:solidFill>
                          <a:srgbClr val="FF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800" u="none" cap="none" strike="noStrike">
                          <a:solidFill>
                            <a:srgbClr val="FF0000"/>
                          </a:solidFill>
                          <a:latin typeface="Avenir"/>
                          <a:ea typeface="Avenir"/>
                          <a:cs typeface="Avenir"/>
                          <a:sym typeface="Avenir"/>
                        </a:rPr>
                        <a:t>NO</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800" u="none" cap="none" strike="noStrike">
                          <a:solidFill>
                            <a:srgbClr val="FF0000"/>
                          </a:solidFill>
                          <a:latin typeface="Avenir"/>
                          <a:ea typeface="Avenir"/>
                          <a:cs typeface="Avenir"/>
                          <a:sym typeface="Avenir"/>
                        </a:rPr>
                        <a:t>NO</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03425">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Career Support</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6AA84F"/>
                          </a:solidFill>
                          <a:latin typeface="Avenir"/>
                          <a:ea typeface="Avenir"/>
                          <a:cs typeface="Avenir"/>
                          <a:sym typeface="Avenir"/>
                        </a:rPr>
                        <a:t>YES</a:t>
                      </a:r>
                      <a:endParaRPr b="1" sz="800" u="none" cap="none" strike="noStrike">
                        <a:solidFill>
                          <a:srgbClr val="6AA84F"/>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Avenir"/>
                          <a:ea typeface="Avenir"/>
                          <a:cs typeface="Avenir"/>
                          <a:sym typeface="Avenir"/>
                        </a:rPr>
                        <a:t>NO</a:t>
                      </a:r>
                      <a:endParaRPr b="1" sz="800" u="none" cap="none" strike="noStrike">
                        <a:solidFill>
                          <a:srgbClr val="FF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800" u="none" cap="none" strike="noStrike">
                          <a:solidFill>
                            <a:srgbClr val="FF0000"/>
                          </a:solidFill>
                          <a:latin typeface="Avenir"/>
                          <a:ea typeface="Avenir"/>
                          <a:cs typeface="Avenir"/>
                          <a:sym typeface="Avenir"/>
                        </a:rPr>
                        <a:t>NO</a:t>
                      </a:r>
                      <a:endParaRPr sz="800" u="none" cap="none" strike="noStrike">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100"/>
                        <a:buFont typeface="Arial"/>
                        <a:buNone/>
                      </a:pPr>
                      <a:r>
                        <a:rPr b="1" lang="en" sz="800" u="none" cap="none" strike="noStrike">
                          <a:solidFill>
                            <a:srgbClr val="FF0000"/>
                          </a:solidFill>
                          <a:latin typeface="Avenir"/>
                          <a:ea typeface="Avenir"/>
                          <a:cs typeface="Avenir"/>
                          <a:sym typeface="Avenir"/>
                        </a:rPr>
                        <a:t>NO</a:t>
                      </a:r>
                      <a:endParaRPr b="1" sz="800" u="none" cap="none" strike="noStrike">
                        <a:solidFill>
                          <a:srgbClr val="FF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r h="376550">
                <a:tc>
                  <a:txBody>
                    <a:bodyPr/>
                    <a:lstStyle/>
                    <a:p>
                      <a:pPr indent="0" lvl="0" marL="0" marR="0" rtl="0" algn="ctr">
                        <a:lnSpc>
                          <a:spcPct val="100000"/>
                        </a:lnSpc>
                        <a:spcBef>
                          <a:spcPts val="0"/>
                        </a:spcBef>
                        <a:spcAft>
                          <a:spcPts val="0"/>
                        </a:spcAft>
                        <a:buClr>
                          <a:srgbClr val="000000"/>
                        </a:buClr>
                        <a:buSzPts val="900"/>
                        <a:buFont typeface="Arial"/>
                        <a:buNone/>
                      </a:pPr>
                      <a:r>
                        <a:rPr lang="en" sz="900" u="none" cap="none" strike="noStrike">
                          <a:solidFill>
                            <a:srgbClr val="FFFFFF"/>
                          </a:solidFill>
                          <a:latin typeface="Work Sans SemiBold"/>
                          <a:ea typeface="Work Sans SemiBold"/>
                          <a:cs typeface="Work Sans SemiBold"/>
                          <a:sym typeface="Work Sans SemiBold"/>
                        </a:rPr>
                        <a:t>Pricing</a:t>
                      </a:r>
                      <a:endParaRPr sz="900" u="none" cap="none" strike="noStrike">
                        <a:solidFill>
                          <a:srgbClr val="FFFFFF"/>
                        </a:solidFill>
                        <a:latin typeface="Work Sans SemiBold"/>
                        <a:ea typeface="Work Sans SemiBold"/>
                        <a:cs typeface="Work Sans SemiBold"/>
                        <a:sym typeface="Work Sans SemiBold"/>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1C4587"/>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latin typeface="Avenir"/>
                          <a:ea typeface="Avenir"/>
                          <a:cs typeface="Avenir"/>
                          <a:sym typeface="Avenir"/>
                        </a:rPr>
                        <a:t>Rp 40,000K</a:t>
                      </a:r>
                      <a:endParaRPr sz="700" u="none" cap="none" strike="noStrike">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fixed</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Rp </a:t>
                      </a:r>
                      <a:r>
                        <a:rPr lang="en" sz="700" u="none" cap="none" strike="noStrike">
                          <a:latin typeface="Avenir"/>
                          <a:ea typeface="Avenir"/>
                          <a:cs typeface="Avenir"/>
                          <a:sym typeface="Avenir"/>
                        </a:rPr>
                        <a:t>10</a:t>
                      </a:r>
                      <a:r>
                        <a:rPr lang="en" sz="700" u="none" cap="none" strike="noStrike">
                          <a:solidFill>
                            <a:srgbClr val="000000"/>
                          </a:solidFill>
                          <a:latin typeface="Avenir"/>
                          <a:ea typeface="Avenir"/>
                          <a:cs typeface="Avenir"/>
                          <a:sym typeface="Avenir"/>
                        </a:rPr>
                        <a:t>,000K</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latin typeface="Avenir"/>
                          <a:ea typeface="Avenir"/>
                          <a:cs typeface="Avenir"/>
                          <a:sym typeface="Avenir"/>
                        </a:rPr>
                        <a:t>F</a:t>
                      </a:r>
                      <a:r>
                        <a:rPr lang="en" sz="700" u="none" cap="none" strike="noStrike">
                          <a:solidFill>
                            <a:srgbClr val="000000"/>
                          </a:solidFill>
                          <a:latin typeface="Avenir"/>
                          <a:ea typeface="Avenir"/>
                          <a:cs typeface="Avenir"/>
                          <a:sym typeface="Avenir"/>
                        </a:rPr>
                        <a:t>ixed (avg)</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Rp </a:t>
                      </a:r>
                      <a:r>
                        <a:rPr lang="en" sz="700" u="none" cap="none" strike="noStrike">
                          <a:latin typeface="Avenir"/>
                          <a:ea typeface="Avenir"/>
                          <a:cs typeface="Avenir"/>
                          <a:sym typeface="Avenir"/>
                        </a:rPr>
                        <a:t>349K</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fixed</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Rp </a:t>
                      </a:r>
                      <a:r>
                        <a:rPr lang="en" sz="700" u="none" cap="none" strike="noStrike">
                          <a:latin typeface="Avenir"/>
                          <a:ea typeface="Avenir"/>
                          <a:cs typeface="Avenir"/>
                          <a:sym typeface="Avenir"/>
                        </a:rPr>
                        <a:t>349K</a:t>
                      </a:r>
                      <a:endParaRPr sz="700" u="none" cap="none" strike="noStrike">
                        <a:solidFill>
                          <a:srgbClr val="000000"/>
                        </a:solidFill>
                        <a:latin typeface="Avenir"/>
                        <a:ea typeface="Avenir"/>
                        <a:cs typeface="Avenir"/>
                        <a:sym typeface="Avenir"/>
                      </a:endParaRPr>
                    </a:p>
                    <a:p>
                      <a:pPr indent="0" lvl="0" marL="0" marR="0" rtl="0" algn="ctr">
                        <a:lnSpc>
                          <a:spcPct val="100000"/>
                        </a:lnSpc>
                        <a:spcBef>
                          <a:spcPts val="0"/>
                        </a:spcBef>
                        <a:spcAft>
                          <a:spcPts val="0"/>
                        </a:spcAft>
                        <a:buClr>
                          <a:srgbClr val="000000"/>
                        </a:buClr>
                        <a:buSzPts val="700"/>
                        <a:buFont typeface="Arial"/>
                        <a:buNone/>
                      </a:pPr>
                      <a:r>
                        <a:rPr lang="en" sz="700" u="none" cap="none" strike="noStrike">
                          <a:solidFill>
                            <a:srgbClr val="000000"/>
                          </a:solidFill>
                          <a:latin typeface="Avenir"/>
                          <a:ea typeface="Avenir"/>
                          <a:cs typeface="Avenir"/>
                          <a:sym typeface="Avenir"/>
                        </a:rPr>
                        <a:t>fixed</a:t>
                      </a:r>
                      <a:endParaRPr sz="700" u="none" cap="none" strike="noStrike">
                        <a:solidFill>
                          <a:srgbClr val="000000"/>
                        </a:solidFill>
                        <a:latin typeface="Avenir"/>
                        <a:ea typeface="Avenir"/>
                        <a:cs typeface="Avenir"/>
                        <a:sym typeface="Avenir"/>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FFFFFF"/>
                    </a:solidFill>
                  </a:tcPr>
                </a:tc>
              </a:tr>
            </a:tbl>
          </a:graphicData>
        </a:graphic>
      </p:graphicFrame>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5" name="Shape 145"/>
        <p:cNvGrpSpPr/>
        <p:nvPr/>
      </p:nvGrpSpPr>
      <p:grpSpPr>
        <a:xfrm>
          <a:off x="0" y="0"/>
          <a:ext cx="0" cy="0"/>
          <a:chOff x="0" y="0"/>
          <a:chExt cx="0" cy="0"/>
        </a:xfrm>
      </p:grpSpPr>
      <p:sp>
        <p:nvSpPr>
          <p:cNvPr id="146" name="Google Shape;14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7" name="Google Shape;14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8" name="Google Shape;14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9" name="Shape 149"/>
        <p:cNvGrpSpPr/>
        <p:nvPr/>
      </p:nvGrpSpPr>
      <p:grpSpPr>
        <a:xfrm>
          <a:off x="0" y="0"/>
          <a:ext cx="0" cy="0"/>
          <a:chOff x="0" y="0"/>
          <a:chExt cx="0" cy="0"/>
        </a:xfrm>
      </p:grpSpPr>
      <p:sp>
        <p:nvSpPr>
          <p:cNvPr id="150" name="Google Shape;150;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1" name="Google Shape;151;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2" name="Google Shape;152;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53" name="Google Shape;15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6" name="Google Shape;15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 name="Shape 157"/>
        <p:cNvGrpSpPr/>
        <p:nvPr/>
      </p:nvGrpSpPr>
      <p:grpSpPr>
        <a:xfrm>
          <a:off x="0" y="0"/>
          <a:ext cx="0" cy="0"/>
          <a:chOff x="0" y="0"/>
          <a:chExt cx="0" cy="0"/>
        </a:xfrm>
      </p:grpSpPr>
      <p:sp>
        <p:nvSpPr>
          <p:cNvPr id="158" name="Google Shape;158;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9" name="Google Shape;159;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0" name="Google Shape;160;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1" name="Shape 161"/>
        <p:cNvGrpSpPr/>
        <p:nvPr/>
      </p:nvGrpSpPr>
      <p:grpSpPr>
        <a:xfrm>
          <a:off x="0" y="0"/>
          <a:ext cx="0" cy="0"/>
          <a:chOff x="0" y="0"/>
          <a:chExt cx="0" cy="0"/>
        </a:xfrm>
      </p:grpSpPr>
      <p:sp>
        <p:nvSpPr>
          <p:cNvPr id="162" name="Google Shape;162;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3" name="Google Shape;16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4" name="Shape 164"/>
        <p:cNvGrpSpPr/>
        <p:nvPr/>
      </p:nvGrpSpPr>
      <p:grpSpPr>
        <a:xfrm>
          <a:off x="0" y="0"/>
          <a:ext cx="0" cy="0"/>
          <a:chOff x="0" y="0"/>
          <a:chExt cx="0" cy="0"/>
        </a:xfrm>
      </p:grpSpPr>
      <p:sp>
        <p:nvSpPr>
          <p:cNvPr id="165" name="Google Shape;165;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7" name="Google Shape;167;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8" name="Google Shape;168;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9" name="Google Shape;169;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72" name="Google Shape;17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b="0" l="0" r="0" t="0"/>
          <a:stretch/>
        </p:blipFill>
        <p:spPr>
          <a:xfrm>
            <a:off x="-14350" y="-6375"/>
            <a:ext cx="9160668" cy="5152876"/>
          </a:xfrm>
          <a:prstGeom prst="rect">
            <a:avLst/>
          </a:prstGeom>
          <a:noFill/>
          <a:ln>
            <a:noFill/>
          </a:ln>
        </p:spPr>
      </p:pic>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5"/>
          <p:cNvPicPr preferRelativeResize="0"/>
          <p:nvPr/>
        </p:nvPicPr>
        <p:blipFill rotWithShape="1">
          <a:blip r:embed="rId3">
            <a:alphaModFix/>
          </a:blip>
          <a:srcRect b="0" l="-11869" r="-10498" t="0"/>
          <a:stretch/>
        </p:blipFill>
        <p:spPr>
          <a:xfrm>
            <a:off x="7614450" y="286450"/>
            <a:ext cx="1372051" cy="2473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3" name="Shape 173"/>
        <p:cNvGrpSpPr/>
        <p:nvPr/>
      </p:nvGrpSpPr>
      <p:grpSpPr>
        <a:xfrm>
          <a:off x="0" y="0"/>
          <a:ext cx="0" cy="0"/>
          <a:chOff x="0" y="0"/>
          <a:chExt cx="0" cy="0"/>
        </a:xfrm>
      </p:grpSpPr>
      <p:sp>
        <p:nvSpPr>
          <p:cNvPr id="174" name="Google Shape;174;p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5" name="Google Shape;175;p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76" name="Google Shape;1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7" name="Shape 177"/>
        <p:cNvGrpSpPr/>
        <p:nvPr/>
      </p:nvGrpSpPr>
      <p:grpSpPr>
        <a:xfrm>
          <a:off x="0" y="0"/>
          <a:ext cx="0" cy="0"/>
          <a:chOff x="0" y="0"/>
          <a:chExt cx="0" cy="0"/>
        </a:xfrm>
      </p:grpSpPr>
      <p:sp>
        <p:nvSpPr>
          <p:cNvPr id="178" name="Google Shape;17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id="26" name="Google Shape;26;p6"/>
          <p:cNvPicPr preferRelativeResize="0"/>
          <p:nvPr/>
        </p:nvPicPr>
        <p:blipFill rotWithShape="1">
          <a:blip r:embed="rId2">
            <a:alphaModFix/>
          </a:blip>
          <a:srcRect b="0" l="0" r="0" t="0"/>
          <a:stretch/>
        </p:blipFill>
        <p:spPr>
          <a:xfrm>
            <a:off x="0" y="-1"/>
            <a:ext cx="9144003" cy="5143504"/>
          </a:xfrm>
          <a:prstGeom prst="rect">
            <a:avLst/>
          </a:prstGeom>
          <a:noFill/>
          <a:ln>
            <a:noFill/>
          </a:ln>
        </p:spPr>
      </p:pic>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8" name="Google Shape;28;p6"/>
          <p:cNvPicPr preferRelativeResize="0"/>
          <p:nvPr/>
        </p:nvPicPr>
        <p:blipFill rotWithShape="1">
          <a:blip r:embed="rId3">
            <a:alphaModFix/>
          </a:blip>
          <a:srcRect b="0" l="0" r="0" t="0"/>
          <a:stretch/>
        </p:blipFill>
        <p:spPr>
          <a:xfrm>
            <a:off x="7768176" y="286450"/>
            <a:ext cx="1080001" cy="24735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1">
  <p:cSld name="TITLE_2_1_1">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7"/>
          <p:cNvPicPr preferRelativeResize="0"/>
          <p:nvPr/>
        </p:nvPicPr>
        <p:blipFill rotWithShape="1">
          <a:blip r:embed="rId2">
            <a:alphaModFix/>
          </a:blip>
          <a:srcRect b="0" l="-11869" r="-10498" t="0"/>
          <a:stretch/>
        </p:blipFill>
        <p:spPr>
          <a:xfrm>
            <a:off x="7614450" y="286450"/>
            <a:ext cx="1372051" cy="247350"/>
          </a:xfrm>
          <a:prstGeom prst="rect">
            <a:avLst/>
          </a:prstGeom>
          <a:noFill/>
          <a:ln>
            <a:noFill/>
          </a:ln>
        </p:spPr>
      </p:pic>
      <p:pic>
        <p:nvPicPr>
          <p:cNvPr id="32" name="Google Shape;32;p7"/>
          <p:cNvPicPr preferRelativeResize="0"/>
          <p:nvPr/>
        </p:nvPicPr>
        <p:blipFill rotWithShape="1">
          <a:blip r:embed="rId3">
            <a:alphaModFix/>
          </a:blip>
          <a:srcRect b="0" l="0" r="0" t="0"/>
          <a:stretch/>
        </p:blipFill>
        <p:spPr>
          <a:xfrm>
            <a:off x="0" y="0"/>
            <a:ext cx="9143992" cy="5143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9.xml"/><Relationship Id="rId11" Type="http://schemas.openxmlformats.org/officeDocument/2006/relationships/slideLayout" Target="../slideLayouts/slideLayout30.xml"/><Relationship Id="rId22" Type="http://schemas.openxmlformats.org/officeDocument/2006/relationships/slideLayout" Target="../slideLayouts/slideLayout41.xml"/><Relationship Id="rId10" Type="http://schemas.openxmlformats.org/officeDocument/2006/relationships/slideLayout" Target="../slideLayouts/slideLayout29.xml"/><Relationship Id="rId21" Type="http://schemas.openxmlformats.org/officeDocument/2006/relationships/slideLayout" Target="../slideLayouts/slideLayout40.xml"/><Relationship Id="rId13" Type="http://schemas.openxmlformats.org/officeDocument/2006/relationships/slideLayout" Target="../slideLayouts/slideLayout32.xml"/><Relationship Id="rId12" Type="http://schemas.openxmlformats.org/officeDocument/2006/relationships/slideLayout" Target="../slideLayouts/slideLayout31.xml"/><Relationship Id="rId23" Type="http://schemas.openxmlformats.org/officeDocument/2006/relationships/theme" Target="../theme/theme3.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5" Type="http://schemas.openxmlformats.org/officeDocument/2006/relationships/slideLayout" Target="../slideLayouts/slideLayout34.xml"/><Relationship Id="rId14" Type="http://schemas.openxmlformats.org/officeDocument/2006/relationships/slideLayout" Target="../slideLayouts/slideLayout33.xml"/><Relationship Id="rId17" Type="http://schemas.openxmlformats.org/officeDocument/2006/relationships/slideLayout" Target="../slideLayouts/slideLayout36.xml"/><Relationship Id="rId16" Type="http://schemas.openxmlformats.org/officeDocument/2006/relationships/slideLayout" Target="../slideLayouts/slideLayout35.xml"/><Relationship Id="rId5" Type="http://schemas.openxmlformats.org/officeDocument/2006/relationships/slideLayout" Target="../slideLayouts/slideLayout24.xml"/><Relationship Id="rId19" Type="http://schemas.openxmlformats.org/officeDocument/2006/relationships/slideLayout" Target="../slideLayouts/slideLayout38.xml"/><Relationship Id="rId6" Type="http://schemas.openxmlformats.org/officeDocument/2006/relationships/slideLayout" Target="../slideLayouts/slideLayout25.xml"/><Relationship Id="rId18" Type="http://schemas.openxmlformats.org/officeDocument/2006/relationships/slideLayout" Target="../slideLayouts/slideLayout37.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8.png"/><Relationship Id="rId5" Type="http://schemas.openxmlformats.org/officeDocument/2006/relationships/image" Target="../media/image35.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84" name="Google Shape;184;p44"/>
          <p:cNvSpPr txBox="1"/>
          <p:nvPr/>
        </p:nvSpPr>
        <p:spPr>
          <a:xfrm>
            <a:off x="132650" y="1230600"/>
            <a:ext cx="7590000" cy="3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Inter"/>
                <a:ea typeface="Inter"/>
                <a:cs typeface="Inter"/>
                <a:sym typeface="Inter"/>
              </a:rPr>
              <a:t>Cover slide and divider slide options</a:t>
            </a:r>
            <a:endParaRPr b="1">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Mix and match the cover slides with the divider slides.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You can use any combination of block composition backgrounds.</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b="1" lang="en">
                <a:latin typeface="Inter"/>
                <a:ea typeface="Inter"/>
                <a:cs typeface="Inter"/>
                <a:sym typeface="Inter"/>
              </a:rPr>
              <a:t>Content slides</a:t>
            </a:r>
            <a:endParaRPr b="1">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Use these empty layouts to build your deck. A sample of the options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are shown. You can add or change layouts on the Home tab.</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b="1" lang="en">
                <a:latin typeface="Inter"/>
                <a:ea typeface="Inter"/>
                <a:cs typeface="Inter"/>
                <a:sym typeface="Inter"/>
              </a:rPr>
              <a:t>Examples of application</a:t>
            </a:r>
            <a:endParaRPr b="1">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Refer to these slides for examples of how to use the layouts. </a:t>
            </a:r>
            <a:endParaRPr>
              <a:latin typeface="Inter"/>
              <a:ea typeface="Inter"/>
              <a:cs typeface="Inter"/>
              <a:sym typeface="Inter"/>
            </a:endParaRPr>
          </a:p>
        </p:txBody>
      </p:sp>
      <p:sp>
        <p:nvSpPr>
          <p:cNvPr id="185" name="Google Shape;185;p44"/>
          <p:cNvSpPr txBox="1"/>
          <p:nvPr/>
        </p:nvSpPr>
        <p:spPr>
          <a:xfrm>
            <a:off x="147450" y="397925"/>
            <a:ext cx="75900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0764F"/>
                </a:solidFill>
                <a:latin typeface="Work Sans"/>
                <a:ea typeface="Work Sans"/>
                <a:cs typeface="Work Sans"/>
                <a:sym typeface="Work Sans"/>
              </a:rPr>
              <a:t>This template includes</a:t>
            </a:r>
            <a:endParaRPr b="1" sz="3600">
              <a:solidFill>
                <a:srgbClr val="E0764F"/>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75" name="Google Shape;275;p53"/>
          <p:cNvSpPr txBox="1"/>
          <p:nvPr/>
        </p:nvSpPr>
        <p:spPr>
          <a:xfrm>
            <a:off x="4767750"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Exploratory Data Analyst</a:t>
            </a:r>
            <a:endParaRPr b="1" i="0" sz="1500" u="none" cap="none" strike="noStrike">
              <a:solidFill>
                <a:srgbClr val="F06634"/>
              </a:solidFill>
              <a:latin typeface="Inter"/>
              <a:ea typeface="Inter"/>
              <a:cs typeface="Inter"/>
              <a:sym typeface="Inter"/>
            </a:endParaRPr>
          </a:p>
        </p:txBody>
      </p:sp>
      <p:sp>
        <p:nvSpPr>
          <p:cNvPr id="276" name="Google Shape;276;p53"/>
          <p:cNvSpPr txBox="1"/>
          <p:nvPr/>
        </p:nvSpPr>
        <p:spPr>
          <a:xfrm>
            <a:off x="4767750" y="149050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Saving Status and House</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77" name="Google Shape;277;p53"/>
          <p:cNvSpPr txBox="1"/>
          <p:nvPr/>
        </p:nvSpPr>
        <p:spPr>
          <a:xfrm>
            <a:off x="4767750" y="2287575"/>
            <a:ext cx="3704700" cy="19800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Result:</a:t>
            </a:r>
            <a:endParaRPr sz="1000">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Customers who have a savings balance of 0 and savings are unknown. Customers who don't own a home have a big potential for failure to pay</a:t>
            </a:r>
            <a:endParaRPr sz="1000">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t/>
            </a:r>
            <a:endParaRPr b="0" i="0" sz="1000" u="none" cap="none" strike="noStrike">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Insight:</a:t>
            </a:r>
            <a:endParaRPr sz="1000">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Set a threshold for a minimum savings balance to apply for a credit card and can see the status of home ownership as a reference for whether a customer will give credit or not</a:t>
            </a:r>
            <a:endParaRPr sz="1000">
              <a:solidFill>
                <a:srgbClr val="434343"/>
              </a:solidFill>
              <a:latin typeface="Inter"/>
              <a:ea typeface="Inter"/>
              <a:cs typeface="Inter"/>
              <a:sym typeface="Inter"/>
            </a:endParaRPr>
          </a:p>
        </p:txBody>
      </p:sp>
      <p:pic>
        <p:nvPicPr>
          <p:cNvPr id="278" name="Google Shape;278;p53"/>
          <p:cNvPicPr preferRelativeResize="0"/>
          <p:nvPr/>
        </p:nvPicPr>
        <p:blipFill>
          <a:blip r:embed="rId3">
            <a:alphaModFix/>
          </a:blip>
          <a:stretch>
            <a:fillRect/>
          </a:stretch>
        </p:blipFill>
        <p:spPr>
          <a:xfrm>
            <a:off x="60900" y="2113200"/>
            <a:ext cx="4601000" cy="1626875"/>
          </a:xfrm>
          <a:prstGeom prst="rect">
            <a:avLst/>
          </a:prstGeom>
          <a:noFill/>
          <a:ln>
            <a:noFill/>
          </a:ln>
        </p:spPr>
      </p:pic>
      <p:sp>
        <p:nvSpPr>
          <p:cNvPr id="279" name="Google Shape;279;p53"/>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Analyst</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5" name="Google Shape;285;p54"/>
          <p:cNvSpPr txBox="1"/>
          <p:nvPr/>
        </p:nvSpPr>
        <p:spPr>
          <a:xfrm>
            <a:off x="4767750"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Exploratory Data Analyst</a:t>
            </a:r>
            <a:endParaRPr b="1" i="0" sz="1500" u="none" cap="none" strike="noStrike">
              <a:solidFill>
                <a:srgbClr val="F06634"/>
              </a:solidFill>
              <a:latin typeface="Inter"/>
              <a:ea typeface="Inter"/>
              <a:cs typeface="Inter"/>
              <a:sym typeface="Inter"/>
            </a:endParaRPr>
          </a:p>
        </p:txBody>
      </p:sp>
      <p:sp>
        <p:nvSpPr>
          <p:cNvPr id="286" name="Google Shape;286;p54"/>
          <p:cNvSpPr txBox="1"/>
          <p:nvPr/>
        </p:nvSpPr>
        <p:spPr>
          <a:xfrm>
            <a:off x="4767750" y="149050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Purpose</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87" name="Google Shape;287;p54"/>
          <p:cNvSpPr txBox="1"/>
          <p:nvPr/>
        </p:nvSpPr>
        <p:spPr>
          <a:xfrm>
            <a:off x="4767750" y="1985200"/>
            <a:ext cx="3704700" cy="19800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Result:</a:t>
            </a:r>
            <a:br>
              <a:rPr lang="en" sz="1000">
                <a:solidFill>
                  <a:srgbClr val="434343"/>
                </a:solidFill>
                <a:latin typeface="Inter"/>
                <a:ea typeface="Inter"/>
                <a:cs typeface="Inter"/>
                <a:sym typeface="Inter"/>
              </a:rPr>
            </a:br>
            <a:r>
              <a:rPr b="0" i="0" lang="en" sz="1000" u="none" cap="none" strike="noStrike">
                <a:solidFill>
                  <a:srgbClr val="434343"/>
                </a:solidFill>
                <a:latin typeface="Inter"/>
                <a:ea typeface="Inter"/>
                <a:cs typeface="Inter"/>
                <a:sym typeface="Inter"/>
              </a:rPr>
              <a:t>The percentage of defaults is highest when purchasing new cars, businesses and furniture where these items are quite expensive</a:t>
            </a:r>
            <a:endParaRPr b="0" i="0" sz="1000" u="none" cap="none" strike="noStrike">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t/>
            </a:r>
            <a:endParaRPr b="0" i="0" sz="1000" u="none" cap="none" strike="noStrike">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Insight:</a:t>
            </a:r>
            <a:endParaRPr sz="1000">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If the customer's profile does not match the credit limit, don't give a high limit. If the customer wants to have a high limit, you can include a pay slip or proof of income.</a:t>
            </a:r>
            <a:endParaRPr sz="1000">
              <a:solidFill>
                <a:srgbClr val="434343"/>
              </a:solidFill>
              <a:latin typeface="Inter"/>
              <a:ea typeface="Inter"/>
              <a:cs typeface="Inter"/>
              <a:sym typeface="Inter"/>
            </a:endParaRPr>
          </a:p>
        </p:txBody>
      </p:sp>
      <p:pic>
        <p:nvPicPr>
          <p:cNvPr id="288" name="Google Shape;288;p54"/>
          <p:cNvPicPr preferRelativeResize="0"/>
          <p:nvPr/>
        </p:nvPicPr>
        <p:blipFill>
          <a:blip r:embed="rId3">
            <a:alphaModFix/>
          </a:blip>
          <a:stretch>
            <a:fillRect/>
          </a:stretch>
        </p:blipFill>
        <p:spPr>
          <a:xfrm>
            <a:off x="199775" y="1355925"/>
            <a:ext cx="4462951" cy="2609281"/>
          </a:xfrm>
          <a:prstGeom prst="rect">
            <a:avLst/>
          </a:prstGeom>
          <a:noFill/>
          <a:ln>
            <a:noFill/>
          </a:ln>
        </p:spPr>
      </p:pic>
      <p:sp>
        <p:nvSpPr>
          <p:cNvPr id="289" name="Google Shape;289;p54"/>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Analyst</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95" name="Google Shape;295;p55"/>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Scientist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96" name="Google Shape;296;p55"/>
          <p:cNvSpPr txBox="1"/>
          <p:nvPr/>
        </p:nvSpPr>
        <p:spPr>
          <a:xfrm>
            <a:off x="250675" y="778125"/>
            <a:ext cx="7869300" cy="1077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Task : </a:t>
            </a:r>
            <a:r>
              <a:rPr lang="en" sz="1000">
                <a:solidFill>
                  <a:srgbClr val="434343"/>
                </a:solidFill>
                <a:latin typeface="Inter"/>
                <a:ea typeface="Inter"/>
                <a:cs typeface="Inter"/>
                <a:sym typeface="Inter"/>
              </a:rPr>
              <a:t>Make classification and clustering machine learning to predict whether customer can pay credit or not with classification model and if customer can’t pay it we define characteristics each customer using clustering modeling.</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Tools : Pandas , Numpy, Sklearn, Imblearn pipeline, seaborn, matplotlib, pickle,feature-engine,</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
        <p:nvSpPr>
          <p:cNvPr id="297" name="Google Shape;297;p55"/>
          <p:cNvSpPr txBox="1"/>
          <p:nvPr/>
        </p:nvSpPr>
        <p:spPr>
          <a:xfrm>
            <a:off x="250675" y="1987300"/>
            <a:ext cx="7869300" cy="3294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Feature Selection :  'checking_status', 'credit_history', 'purpose', 'savings_status', 'employment', 'personal_status', 'other_parties',      'property_magnitude', 'other_payment_plans', 'housing', 'foreign_worker','age', 'duration', 'credit_amount'</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Feature Engineering : Handling Outlier, Scaling , Encoder(Ordinal, One Hot Encoder)</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Model Definition : LogisticRegression, DecisionTreeClassifier, RandomForestClassifier,KNeighborsClassifier, GaussianNB, GradientBoostingClassifier, SVC</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Model Training : LogisticRegression, DecisionTreeClassifier, RandomForestClassifier,KNeighborsClassifier, GaussianNB, GradientBoostingClassifier, SVC</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Cross Validation : GaussianNB</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Hyperparameter Tuning : GridSearch ('priors': [0.8, 0.2], 'var_smoothing': 1e-05)</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000">
                <a:solidFill>
                  <a:srgbClr val="434343"/>
                </a:solidFill>
                <a:latin typeface="Inter"/>
                <a:ea typeface="Inter"/>
                <a:cs typeface="Inter"/>
                <a:sym typeface="Inter"/>
              </a:rPr>
              <a:t>Model Evaluation : GaussianNB Hyperparameter Tuning</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
        <p:nvSpPr>
          <p:cNvPr id="298" name="Google Shape;298;p55"/>
          <p:cNvSpPr txBox="1"/>
          <p:nvPr/>
        </p:nvSpPr>
        <p:spPr>
          <a:xfrm>
            <a:off x="250675" y="1706450"/>
            <a:ext cx="51348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Process Flow ( Classification Machine Learning)</a:t>
            </a:r>
            <a:endParaRPr b="1" i="0" sz="1500" u="none" cap="none" strike="noStrike">
              <a:solidFill>
                <a:srgbClr val="F06634"/>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4" name="Google Shape;304;p56"/>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Scientist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305" name="Google Shape;305;p56"/>
          <p:cNvSpPr txBox="1"/>
          <p:nvPr/>
        </p:nvSpPr>
        <p:spPr>
          <a:xfrm>
            <a:off x="250675" y="2190650"/>
            <a:ext cx="7869300" cy="523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
        <p:nvSpPr>
          <p:cNvPr id="306" name="Google Shape;306;p56"/>
          <p:cNvSpPr txBox="1"/>
          <p:nvPr/>
        </p:nvSpPr>
        <p:spPr>
          <a:xfrm>
            <a:off x="311150" y="766825"/>
            <a:ext cx="57057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Process Flow (Classification Machine Learning)</a:t>
            </a:r>
            <a:endParaRPr b="1" i="0" sz="1500" u="none" cap="none" strike="noStrike">
              <a:solidFill>
                <a:srgbClr val="F06634"/>
              </a:solidFill>
              <a:latin typeface="Inter"/>
              <a:ea typeface="Inter"/>
              <a:cs typeface="Inter"/>
              <a:sym typeface="Inter"/>
            </a:endParaRPr>
          </a:p>
        </p:txBody>
      </p:sp>
      <p:sp>
        <p:nvSpPr>
          <p:cNvPr id="307" name="Google Shape;307;p56"/>
          <p:cNvSpPr txBox="1"/>
          <p:nvPr/>
        </p:nvSpPr>
        <p:spPr>
          <a:xfrm>
            <a:off x="311150" y="1200350"/>
            <a:ext cx="7869300" cy="2555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Feature Engineering : </a:t>
            </a:r>
            <a:r>
              <a:rPr lang="en" sz="1000">
                <a:solidFill>
                  <a:srgbClr val="434343"/>
                </a:solidFill>
                <a:latin typeface="Inter"/>
                <a:ea typeface="Inter"/>
                <a:cs typeface="Inter"/>
                <a:sym typeface="Inter"/>
              </a:rPr>
              <a:t>Scaling , Encoder(Ordinal, One Hot Encoder)</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Model Definition : K-Means (Elbow Method, S</a:t>
            </a:r>
            <a:r>
              <a:rPr lang="en" sz="1000">
                <a:solidFill>
                  <a:srgbClr val="434343"/>
                </a:solidFill>
                <a:latin typeface="Inter"/>
                <a:ea typeface="Inter"/>
                <a:cs typeface="Inter"/>
                <a:sym typeface="Inter"/>
              </a:rPr>
              <a:t>ilhouette)</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Model Evaluation : 2 Clustering</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EDA 2.0 :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000">
                <a:solidFill>
                  <a:srgbClr val="434343"/>
                </a:solidFill>
                <a:latin typeface="Inter"/>
                <a:ea typeface="Inter"/>
                <a:cs typeface="Inter"/>
                <a:sym typeface="Inter"/>
              </a:rPr>
              <a:t>Cluster 0: Comprises young customers who tend to use their credit cards for purchasing luxury or expensive items. The majority of them already own a house and typically choose shorter tenures for their credit card installment payments.</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000">
                <a:solidFill>
                  <a:srgbClr val="434343"/>
                </a:solidFill>
                <a:latin typeface="Inter"/>
                <a:ea typeface="Inter"/>
                <a:cs typeface="Inter"/>
                <a:sym typeface="Inter"/>
              </a:rPr>
              <a:t>Cluster 1: Encompasses older customers living with their children. These customers tend to have high credit balances on their cards and opt for longer tenures when paying off their credit card installments.</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7"/>
          <p:cNvSpPr txBox="1"/>
          <p:nvPr/>
        </p:nvSpPr>
        <p:spPr>
          <a:xfrm>
            <a:off x="565550" y="1086725"/>
            <a:ext cx="59544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Result</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313" name="Google Shape;31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4" name="Google Shape;314;p57"/>
          <p:cNvSpPr txBox="1"/>
          <p:nvPr/>
        </p:nvSpPr>
        <p:spPr>
          <a:xfrm>
            <a:off x="681300" y="1841550"/>
            <a:ext cx="7647300" cy="1605900"/>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900"/>
              <a:buFont typeface="Arial"/>
              <a:buNone/>
            </a:pPr>
            <a:r>
              <a:rPr lang="en" sz="900">
                <a:solidFill>
                  <a:srgbClr val="434343"/>
                </a:solidFill>
                <a:latin typeface="Inter"/>
                <a:ea typeface="Inter"/>
                <a:cs typeface="Inter"/>
                <a:sym typeface="Inter"/>
              </a:rPr>
              <a:t>https://public.tableau.com/app/profile/kenneth.vincentius/viz/FinalProject_16968435099060/Dashboard2?publish=yes</a:t>
            </a:r>
            <a:endParaRPr b="0" i="0" sz="900" u="none" cap="none" strike="noStrike">
              <a:solidFill>
                <a:srgbClr val="434343"/>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8"/>
          <p:cNvSpPr txBox="1"/>
          <p:nvPr/>
        </p:nvSpPr>
        <p:spPr>
          <a:xfrm>
            <a:off x="441200" y="1086725"/>
            <a:ext cx="59544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Business Insight and Conclusions</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320" name="Google Shape;320;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1" name="Google Shape;321;p58"/>
          <p:cNvSpPr txBox="1"/>
          <p:nvPr/>
        </p:nvSpPr>
        <p:spPr>
          <a:xfrm>
            <a:off x="681300" y="1841550"/>
            <a:ext cx="7647300" cy="1605900"/>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900"/>
              <a:buFont typeface="Arial"/>
              <a:buNone/>
            </a:pPr>
            <a:r>
              <a:t/>
            </a:r>
            <a:endParaRPr b="0" i="0" sz="900" u="none" cap="none" strike="noStrike">
              <a:solidFill>
                <a:srgbClr val="434343"/>
              </a:solidFill>
              <a:latin typeface="Inter"/>
              <a:ea typeface="Inter"/>
              <a:cs typeface="Inter"/>
              <a:sym typeface="Inter"/>
            </a:endParaRPr>
          </a:p>
        </p:txBody>
      </p:sp>
      <p:sp>
        <p:nvSpPr>
          <p:cNvPr id="322" name="Google Shape;322;p58"/>
          <p:cNvSpPr txBox="1"/>
          <p:nvPr/>
        </p:nvSpPr>
        <p:spPr>
          <a:xfrm>
            <a:off x="501325" y="1772825"/>
            <a:ext cx="57057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Conclusions</a:t>
            </a:r>
            <a:endParaRPr b="1" i="0" sz="1500" u="none" cap="none" strike="noStrike">
              <a:solidFill>
                <a:srgbClr val="F06634"/>
              </a:solidFill>
              <a:latin typeface="Inter"/>
              <a:ea typeface="Inter"/>
              <a:cs typeface="Inter"/>
              <a:sym typeface="Inter"/>
            </a:endParaRPr>
          </a:p>
        </p:txBody>
      </p:sp>
      <p:sp>
        <p:nvSpPr>
          <p:cNvPr id="323" name="Google Shape;323;p58"/>
          <p:cNvSpPr txBox="1"/>
          <p:nvPr/>
        </p:nvSpPr>
        <p:spPr>
          <a:xfrm>
            <a:off x="570300" y="2169400"/>
            <a:ext cx="7869300" cy="708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On average, customers who default on their payments are aged between 18-25 and 55-65. They typically have a bank balance of zero or an unknown balance and do not own a house. These customers use their credit cards to purchase expensive items like new cars, furniture, and businesses.</a:t>
            </a:r>
            <a:endParaRPr sz="1000">
              <a:solidFill>
                <a:srgbClr val="434343"/>
              </a:solidFill>
              <a:latin typeface="Inter"/>
              <a:ea typeface="Inter"/>
              <a:cs typeface="Inter"/>
              <a:sym typeface="Inter"/>
            </a:endParaRPr>
          </a:p>
        </p:txBody>
      </p:sp>
      <p:sp>
        <p:nvSpPr>
          <p:cNvPr id="324" name="Google Shape;324;p58"/>
          <p:cNvSpPr txBox="1"/>
          <p:nvPr/>
        </p:nvSpPr>
        <p:spPr>
          <a:xfrm>
            <a:off x="715788" y="3246125"/>
            <a:ext cx="7647300" cy="1605900"/>
          </a:xfrm>
          <a:prstGeom prst="rect">
            <a:avLst/>
          </a:prstGeom>
          <a:noFill/>
          <a:ln>
            <a:noFill/>
          </a:ln>
        </p:spPr>
        <p:txBody>
          <a:bodyPr anchorCtr="0" anchor="t" bIns="91425" lIns="91425" spcFirstLastPara="1" rIns="91425" wrap="square" tIns="91425">
            <a:noAutofit/>
          </a:bodyPr>
          <a:lstStyle/>
          <a:p>
            <a:pPr indent="0" lvl="0" marL="0" marR="0" rtl="0" algn="just">
              <a:lnSpc>
                <a:spcPct val="120000"/>
              </a:lnSpc>
              <a:spcBef>
                <a:spcPts val="0"/>
              </a:spcBef>
              <a:spcAft>
                <a:spcPts val="0"/>
              </a:spcAft>
              <a:buClr>
                <a:srgbClr val="000000"/>
              </a:buClr>
              <a:buSzPts val="900"/>
              <a:buFont typeface="Arial"/>
              <a:buNone/>
            </a:pPr>
            <a:r>
              <a:t/>
            </a:r>
            <a:endParaRPr b="0" i="0" sz="900" u="none" cap="none" strike="noStrike">
              <a:solidFill>
                <a:srgbClr val="434343"/>
              </a:solidFill>
              <a:latin typeface="Inter"/>
              <a:ea typeface="Inter"/>
              <a:cs typeface="Inter"/>
              <a:sym typeface="Inter"/>
            </a:endParaRPr>
          </a:p>
        </p:txBody>
      </p:sp>
      <p:sp>
        <p:nvSpPr>
          <p:cNvPr id="325" name="Google Shape;325;p58"/>
          <p:cNvSpPr txBox="1"/>
          <p:nvPr/>
        </p:nvSpPr>
        <p:spPr>
          <a:xfrm>
            <a:off x="535813" y="3177400"/>
            <a:ext cx="57057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Business Insight</a:t>
            </a:r>
            <a:endParaRPr b="1" i="0" sz="1500" u="none" cap="none" strike="noStrike">
              <a:solidFill>
                <a:srgbClr val="F06634"/>
              </a:solidFill>
              <a:latin typeface="Inter"/>
              <a:ea typeface="Inter"/>
              <a:cs typeface="Inter"/>
              <a:sym typeface="Inter"/>
            </a:endParaRPr>
          </a:p>
        </p:txBody>
      </p:sp>
      <p:sp>
        <p:nvSpPr>
          <p:cNvPr id="326" name="Google Shape;326;p58"/>
          <p:cNvSpPr txBox="1"/>
          <p:nvPr/>
        </p:nvSpPr>
        <p:spPr>
          <a:xfrm>
            <a:off x="604788" y="3573975"/>
            <a:ext cx="7869300" cy="708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Implement a threshold regarding the minimum balance and age for credit card users. Credit limits can be determined based on assets and appropriate employment to avoid incorrect credit allocations. For those who are unable to make payments, we can suggest extending the loan tenure and offering a reduced interest rate.</a:t>
            </a:r>
            <a:endParaRPr sz="1000">
              <a:solidFill>
                <a:srgbClr val="434343"/>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59"/>
          <p:cNvPicPr preferRelativeResize="0"/>
          <p:nvPr/>
        </p:nvPicPr>
        <p:blipFill rotWithShape="1">
          <a:blip r:embed="rId3">
            <a:alphaModFix/>
          </a:blip>
          <a:srcRect b="0" l="0" r="0" t="0"/>
          <a:stretch/>
        </p:blipFill>
        <p:spPr>
          <a:xfrm>
            <a:off x="2980664" y="4535863"/>
            <a:ext cx="244986" cy="201168"/>
          </a:xfrm>
          <a:prstGeom prst="rect">
            <a:avLst/>
          </a:prstGeom>
          <a:noFill/>
          <a:ln>
            <a:noFill/>
          </a:ln>
        </p:spPr>
      </p:pic>
      <p:sp>
        <p:nvSpPr>
          <p:cNvPr id="332" name="Google Shape;332;p59"/>
          <p:cNvSpPr txBox="1"/>
          <p:nvPr/>
        </p:nvSpPr>
        <p:spPr>
          <a:xfrm>
            <a:off x="843350" y="1574450"/>
            <a:ext cx="4977000" cy="63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7200"/>
              <a:buFont typeface="Arial"/>
              <a:buNone/>
            </a:pPr>
            <a:r>
              <a:rPr b="0" i="0" lang="en" sz="7200" u="none" cap="none" strike="noStrike">
                <a:solidFill>
                  <a:srgbClr val="FFFFFF"/>
                </a:solidFill>
                <a:latin typeface="Work Sans ExtraBold"/>
                <a:ea typeface="Work Sans ExtraBold"/>
                <a:cs typeface="Work Sans ExtraBold"/>
                <a:sym typeface="Work Sans ExtraBold"/>
              </a:rPr>
              <a:t>Thank You</a:t>
            </a:r>
            <a:endParaRPr b="0" i="0" sz="7200" u="none" cap="none" strike="noStrike">
              <a:solidFill>
                <a:srgbClr val="FFFFFF"/>
              </a:solidFill>
              <a:latin typeface="Work Sans ExtraBold"/>
              <a:ea typeface="Work Sans ExtraBold"/>
              <a:cs typeface="Work Sans ExtraBold"/>
              <a:sym typeface="Work Sans ExtraBold"/>
            </a:endParaRPr>
          </a:p>
        </p:txBody>
      </p:sp>
      <p:sp>
        <p:nvSpPr>
          <p:cNvPr id="333" name="Google Shape;33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4" name="Google Shape;334;p59"/>
          <p:cNvSpPr txBox="1"/>
          <p:nvPr/>
        </p:nvSpPr>
        <p:spPr>
          <a:xfrm>
            <a:off x="92585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FFFFFF"/>
                </a:solidFill>
                <a:latin typeface="Work Sans"/>
                <a:ea typeface="Work Sans"/>
                <a:cs typeface="Work Sans"/>
                <a:sym typeface="Work Sans"/>
              </a:rPr>
              <a:t>Rizki Aditama</a:t>
            </a:r>
            <a:endParaRPr b="1" sz="2000">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2000"/>
              <a:buFont typeface="Arial"/>
              <a:buNone/>
            </a:pPr>
            <a:r>
              <a:t/>
            </a:r>
            <a:endParaRPr b="1" sz="2000">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FTDS-HCK-007</a:t>
            </a:r>
            <a:endParaRPr sz="10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Data Engineer</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0812 801601939</a:t>
            </a:r>
            <a:endParaRPr b="0" i="0" sz="1000" u="none" cap="none" strike="noStrike">
              <a:solidFill>
                <a:srgbClr val="FFFFFF"/>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rizki.aditama87@gmail.com</a:t>
            </a:r>
            <a:endParaRPr b="0" i="0" sz="1400" u="none" cap="none" strike="noStrike">
              <a:solidFill>
                <a:srgbClr val="FFFFFF"/>
              </a:solidFill>
              <a:latin typeface="Work Sans Medium"/>
              <a:ea typeface="Work Sans Medium"/>
              <a:cs typeface="Work Sans Medium"/>
              <a:sym typeface="Work Sans Medium"/>
            </a:endParaRPr>
          </a:p>
        </p:txBody>
      </p:sp>
      <p:pic>
        <p:nvPicPr>
          <p:cNvPr id="335" name="Google Shape;335;p59"/>
          <p:cNvPicPr preferRelativeResize="0"/>
          <p:nvPr/>
        </p:nvPicPr>
        <p:blipFill rotWithShape="1">
          <a:blip r:embed="rId4">
            <a:alphaModFix/>
          </a:blip>
          <a:srcRect b="0" l="0" r="0" t="0"/>
          <a:stretch/>
        </p:blipFill>
        <p:spPr>
          <a:xfrm>
            <a:off x="4982038" y="4535863"/>
            <a:ext cx="284713" cy="201168"/>
          </a:xfrm>
          <a:prstGeom prst="rect">
            <a:avLst/>
          </a:prstGeom>
          <a:noFill/>
          <a:ln>
            <a:noFill/>
          </a:ln>
        </p:spPr>
      </p:pic>
      <p:pic>
        <p:nvPicPr>
          <p:cNvPr id="336" name="Google Shape;336;p59"/>
          <p:cNvPicPr preferRelativeResize="0"/>
          <p:nvPr/>
        </p:nvPicPr>
        <p:blipFill rotWithShape="1">
          <a:blip r:embed="rId5">
            <a:alphaModFix/>
          </a:blip>
          <a:srcRect b="0" l="0" r="0" t="0"/>
          <a:stretch/>
        </p:blipFill>
        <p:spPr>
          <a:xfrm>
            <a:off x="6850311" y="4535863"/>
            <a:ext cx="198637" cy="201168"/>
          </a:xfrm>
          <a:prstGeom prst="rect">
            <a:avLst/>
          </a:prstGeom>
          <a:noFill/>
          <a:ln>
            <a:noFill/>
          </a:ln>
        </p:spPr>
      </p:pic>
      <p:pic>
        <p:nvPicPr>
          <p:cNvPr id="337" name="Google Shape;337;p59"/>
          <p:cNvPicPr preferRelativeResize="0"/>
          <p:nvPr/>
        </p:nvPicPr>
        <p:blipFill rotWithShape="1">
          <a:blip r:embed="rId6">
            <a:alphaModFix/>
          </a:blip>
          <a:srcRect b="0" l="0" r="0" t="0"/>
          <a:stretch/>
        </p:blipFill>
        <p:spPr>
          <a:xfrm>
            <a:off x="1022333" y="4535875"/>
            <a:ext cx="201948" cy="201168"/>
          </a:xfrm>
          <a:prstGeom prst="rect">
            <a:avLst/>
          </a:prstGeom>
          <a:noFill/>
          <a:ln>
            <a:noFill/>
          </a:ln>
        </p:spPr>
      </p:pic>
      <p:sp>
        <p:nvSpPr>
          <p:cNvPr id="338" name="Google Shape;338;p59"/>
          <p:cNvSpPr txBox="1"/>
          <p:nvPr/>
        </p:nvSpPr>
        <p:spPr>
          <a:xfrm>
            <a:off x="1224288" y="4474913"/>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339" name="Google Shape;339;p59"/>
          <p:cNvSpPr txBox="1"/>
          <p:nvPr/>
        </p:nvSpPr>
        <p:spPr>
          <a:xfrm>
            <a:off x="3225638" y="4474901"/>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Hacktiv8id</a:t>
            </a:r>
            <a:endParaRPr b="0" i="0" sz="900" u="none" cap="none" strike="noStrike">
              <a:solidFill>
                <a:srgbClr val="000000"/>
              </a:solidFill>
              <a:latin typeface="Arial"/>
              <a:ea typeface="Arial"/>
              <a:cs typeface="Arial"/>
              <a:sym typeface="Arial"/>
            </a:endParaRPr>
          </a:p>
        </p:txBody>
      </p:sp>
      <p:sp>
        <p:nvSpPr>
          <p:cNvPr id="340" name="Google Shape;340;p59"/>
          <p:cNvSpPr txBox="1"/>
          <p:nvPr/>
        </p:nvSpPr>
        <p:spPr>
          <a:xfrm>
            <a:off x="5266738" y="4474901"/>
            <a:ext cx="888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a:t>
            </a:r>
            <a:endParaRPr b="0" i="0" sz="900" u="none" cap="none" strike="noStrike">
              <a:solidFill>
                <a:srgbClr val="000000"/>
              </a:solidFill>
              <a:latin typeface="Arial"/>
              <a:ea typeface="Arial"/>
              <a:cs typeface="Arial"/>
              <a:sym typeface="Arial"/>
            </a:endParaRPr>
          </a:p>
        </p:txBody>
      </p:sp>
      <p:sp>
        <p:nvSpPr>
          <p:cNvPr id="341" name="Google Shape;341;p59"/>
          <p:cNvSpPr txBox="1"/>
          <p:nvPr/>
        </p:nvSpPr>
        <p:spPr>
          <a:xfrm>
            <a:off x="7048938" y="4474913"/>
            <a:ext cx="142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Hacktiv8 Indonesia</a:t>
            </a:r>
            <a:endParaRPr b="0" i="0" sz="900" u="none" cap="none" strike="noStrike">
              <a:solidFill>
                <a:srgbClr val="000000"/>
              </a:solidFill>
              <a:latin typeface="Arial"/>
              <a:ea typeface="Arial"/>
              <a:cs typeface="Arial"/>
              <a:sym typeface="Arial"/>
            </a:endParaRPr>
          </a:p>
        </p:txBody>
      </p:sp>
      <p:sp>
        <p:nvSpPr>
          <p:cNvPr id="342" name="Google Shape;342;p59"/>
          <p:cNvSpPr txBox="1"/>
          <p:nvPr/>
        </p:nvSpPr>
        <p:spPr>
          <a:xfrm>
            <a:off x="2900988" y="2839500"/>
            <a:ext cx="20451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FFFFFF"/>
                </a:solidFill>
                <a:latin typeface="Work Sans"/>
                <a:ea typeface="Work Sans"/>
                <a:cs typeface="Work Sans"/>
                <a:sym typeface="Work Sans"/>
              </a:rPr>
              <a:t>Kenneth Vincentius</a:t>
            </a:r>
            <a:endParaRPr b="1" i="0" sz="20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FTDS-HCK-007</a:t>
            </a:r>
            <a:endParaRPr sz="10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Data Analyst</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0812 8920 5603</a:t>
            </a:r>
            <a:endParaRPr b="0" i="0" sz="1000" u="none" cap="none" strike="noStrike">
              <a:solidFill>
                <a:srgbClr val="FFFFFF"/>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kennethvincentius@gmail.com</a:t>
            </a:r>
            <a:endParaRPr b="0" i="0" sz="1400" u="none" cap="none" strike="noStrike">
              <a:solidFill>
                <a:srgbClr val="FFFFFF"/>
              </a:solidFill>
              <a:latin typeface="Work Sans Medium"/>
              <a:ea typeface="Work Sans Medium"/>
              <a:cs typeface="Work Sans Medium"/>
              <a:sym typeface="Work Sans Medium"/>
            </a:endParaRPr>
          </a:p>
        </p:txBody>
      </p:sp>
      <p:sp>
        <p:nvSpPr>
          <p:cNvPr id="343" name="Google Shape;343;p59"/>
          <p:cNvSpPr txBox="1"/>
          <p:nvPr/>
        </p:nvSpPr>
        <p:spPr>
          <a:xfrm>
            <a:off x="4882700" y="2839500"/>
            <a:ext cx="21870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FFFFFF"/>
                </a:solidFill>
                <a:latin typeface="Work Sans"/>
                <a:ea typeface="Work Sans"/>
                <a:cs typeface="Work Sans"/>
                <a:sym typeface="Work Sans"/>
              </a:rPr>
              <a:t>Harari Netanya Theon</a:t>
            </a:r>
            <a:endParaRPr b="1" i="0" sz="20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FTDS-HCK-007</a:t>
            </a:r>
            <a:endParaRPr sz="10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Data Scientist</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0812 2972 0827</a:t>
            </a:r>
            <a:endParaRPr b="0" i="0" sz="1000" u="none" cap="none" strike="noStrike">
              <a:solidFill>
                <a:srgbClr val="FFFFFF"/>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hararinetanya@gmail.com</a:t>
            </a:r>
            <a:endParaRPr b="0" i="0" sz="1400" u="none" cap="none" strike="noStrike">
              <a:solidFill>
                <a:srgbClr val="FFFFFF"/>
              </a:solidFill>
              <a:latin typeface="Work Sans Medium"/>
              <a:ea typeface="Work Sans Medium"/>
              <a:cs typeface="Work Sans Medium"/>
              <a:sym typeface="Work Sans Medium"/>
            </a:endParaRPr>
          </a:p>
        </p:txBody>
      </p:sp>
      <p:sp>
        <p:nvSpPr>
          <p:cNvPr id="344" name="Google Shape;344;p59"/>
          <p:cNvSpPr txBox="1"/>
          <p:nvPr/>
        </p:nvSpPr>
        <p:spPr>
          <a:xfrm>
            <a:off x="7020400" y="2839500"/>
            <a:ext cx="1917600" cy="13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 sz="2000">
                <a:solidFill>
                  <a:srgbClr val="FFFFFF"/>
                </a:solidFill>
                <a:latin typeface="Work Sans"/>
                <a:ea typeface="Work Sans"/>
                <a:cs typeface="Work Sans"/>
                <a:sym typeface="Work Sans"/>
              </a:rPr>
              <a:t>Rais Yufli Xavier</a:t>
            </a:r>
            <a:endParaRPr b="1" i="0" sz="2000" u="none" cap="none" strike="noStrike">
              <a:solidFill>
                <a:srgbClr val="FFFFF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FTDS-HCK-007</a:t>
            </a:r>
            <a:endParaRPr sz="1000">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Work Sans Medium"/>
                <a:ea typeface="Work Sans Medium"/>
                <a:cs typeface="Work Sans Medium"/>
                <a:sym typeface="Work Sans Medium"/>
              </a:rPr>
              <a:t>Data Scientist</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Work Sans Medium"/>
              <a:ea typeface="Work Sans Medium"/>
              <a:cs typeface="Work Sans Medium"/>
              <a:sym typeface="Work Sans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0813 1314 6932</a:t>
            </a:r>
            <a:endParaRPr b="0" i="0" sz="1000" u="none" cap="none" strike="noStrike">
              <a:solidFill>
                <a:srgbClr val="FFFFFF"/>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Inter Medium"/>
                <a:ea typeface="Inter Medium"/>
                <a:cs typeface="Inter Medium"/>
                <a:sym typeface="Inter Medium"/>
              </a:rPr>
              <a:t>raisyufli@gmail.com</a:t>
            </a:r>
            <a:endParaRPr b="0" i="0" sz="1400" u="none" cap="none" strike="noStrike">
              <a:solidFill>
                <a:srgbClr val="FFFFFF"/>
              </a:solidFill>
              <a:latin typeface="Work Sans Medium"/>
              <a:ea typeface="Work Sans Medium"/>
              <a:cs typeface="Work Sans Medium"/>
              <a:sym typeface="Work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1" name="Google Shape;191;p45"/>
          <p:cNvSpPr txBox="1"/>
          <p:nvPr/>
        </p:nvSpPr>
        <p:spPr>
          <a:xfrm>
            <a:off x="763050" y="2010750"/>
            <a:ext cx="4923600" cy="1103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3500"/>
              <a:buFont typeface="Arial"/>
              <a:buNone/>
            </a:pPr>
            <a:r>
              <a:rPr b="1" lang="en" sz="2600">
                <a:solidFill>
                  <a:schemeClr val="accent4"/>
                </a:solidFill>
                <a:latin typeface="Work Sans"/>
                <a:ea typeface="Work Sans"/>
                <a:cs typeface="Work Sans"/>
                <a:sym typeface="Work Sans"/>
              </a:rPr>
              <a:t>Risk detector credit card and analysis for bad risk customer</a:t>
            </a:r>
            <a:endParaRPr b="1" i="0" sz="2600" u="none" cap="none" strike="noStrike">
              <a:solidFill>
                <a:schemeClr val="accent4"/>
              </a:solidFill>
              <a:latin typeface="Work Sans"/>
              <a:ea typeface="Work Sans"/>
              <a:cs typeface="Work Sans"/>
              <a:sym typeface="Work Sans"/>
            </a:endParaRPr>
          </a:p>
        </p:txBody>
      </p:sp>
      <p:sp>
        <p:nvSpPr>
          <p:cNvPr id="192" name="Google Shape;192;p45"/>
          <p:cNvSpPr txBox="1"/>
          <p:nvPr/>
        </p:nvSpPr>
        <p:spPr>
          <a:xfrm>
            <a:off x="763050" y="3157225"/>
            <a:ext cx="4049700" cy="5313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500"/>
              <a:buFont typeface="Arial"/>
              <a:buNone/>
            </a:pPr>
            <a:r>
              <a:rPr lang="en" sz="1500">
                <a:solidFill>
                  <a:schemeClr val="dk2"/>
                </a:solidFill>
                <a:latin typeface="Work Sans Medium"/>
                <a:ea typeface="Work Sans Medium"/>
                <a:cs typeface="Work Sans Medium"/>
                <a:sym typeface="Work Sans Medium"/>
              </a:rPr>
              <a:t>Analyst</a:t>
            </a:r>
            <a:r>
              <a:rPr lang="en" sz="1500">
                <a:solidFill>
                  <a:schemeClr val="dk2"/>
                </a:solidFill>
                <a:latin typeface="Work Sans Medium"/>
                <a:ea typeface="Work Sans Medium"/>
                <a:cs typeface="Work Sans Medium"/>
                <a:sym typeface="Work Sans Medium"/>
              </a:rPr>
              <a:t> , Machine Learning, ETL Process	</a:t>
            </a:r>
            <a:endParaRPr b="0" i="0" sz="1500" u="none" cap="none" strike="noStrike">
              <a:solidFill>
                <a:schemeClr val="dk2"/>
              </a:solidFill>
              <a:latin typeface="Work Sans Medium"/>
              <a:ea typeface="Work Sans Medium"/>
              <a:cs typeface="Work Sans Medium"/>
              <a:sym typeface="Work Sans Medium"/>
            </a:endParaRPr>
          </a:p>
        </p:txBody>
      </p:sp>
      <p:pic>
        <p:nvPicPr>
          <p:cNvPr id="193" name="Google Shape;193;p45"/>
          <p:cNvPicPr preferRelativeResize="0"/>
          <p:nvPr/>
        </p:nvPicPr>
        <p:blipFill>
          <a:blip r:embed="rId3">
            <a:alphaModFix/>
          </a:blip>
          <a:stretch>
            <a:fillRect/>
          </a:stretch>
        </p:blipFill>
        <p:spPr>
          <a:xfrm>
            <a:off x="4910675" y="1391925"/>
            <a:ext cx="4322949" cy="270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6"/>
          <p:cNvSpPr txBox="1"/>
          <p:nvPr/>
        </p:nvSpPr>
        <p:spPr>
          <a:xfrm>
            <a:off x="551500" y="538500"/>
            <a:ext cx="33789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300"/>
              <a:buFont typeface="Arial"/>
              <a:buNone/>
            </a:pPr>
            <a:r>
              <a:rPr lang="en" sz="2300">
                <a:solidFill>
                  <a:srgbClr val="1D3D70"/>
                </a:solidFill>
                <a:latin typeface="Work Sans ExtraBold"/>
                <a:ea typeface="Work Sans ExtraBold"/>
                <a:cs typeface="Work Sans ExtraBold"/>
                <a:sym typeface="Work Sans ExtraBold"/>
              </a:rPr>
              <a:t>Introduction</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199" name="Google Shape;19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0" name="Google Shape;200;p46"/>
          <p:cNvSpPr txBox="1"/>
          <p:nvPr/>
        </p:nvSpPr>
        <p:spPr>
          <a:xfrm>
            <a:off x="551500" y="1654025"/>
            <a:ext cx="8472600" cy="1154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500">
                <a:solidFill>
                  <a:srgbClr val="434343"/>
                </a:solidFill>
                <a:latin typeface="Inter"/>
                <a:ea typeface="Inter"/>
                <a:cs typeface="Inter"/>
                <a:sym typeface="Inter"/>
              </a:rPr>
              <a:t>In its efforts to overcome the risk of default from credit customers,HSBC Bank has taken the initiative to utilize data and technology. Our team was asked to assist in analysis and predictions regarding customers who have the potential to default.</a:t>
            </a:r>
            <a:endParaRPr sz="1500">
              <a:solidFill>
                <a:srgbClr val="434343"/>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7"/>
          <p:cNvSpPr txBox="1"/>
          <p:nvPr/>
        </p:nvSpPr>
        <p:spPr>
          <a:xfrm>
            <a:off x="551500" y="538500"/>
            <a:ext cx="33789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300"/>
              <a:buFont typeface="Arial"/>
              <a:buNone/>
            </a:pPr>
            <a:r>
              <a:rPr lang="en" sz="2300">
                <a:solidFill>
                  <a:srgbClr val="1D3D70"/>
                </a:solidFill>
                <a:latin typeface="Work Sans ExtraBold"/>
                <a:ea typeface="Work Sans ExtraBold"/>
                <a:cs typeface="Work Sans ExtraBold"/>
                <a:sym typeface="Work Sans ExtraBold"/>
              </a:rPr>
              <a:t>Background</a:t>
            </a:r>
            <a:endParaRPr i="0" sz="2300" u="none" cap="none" strike="noStrike">
              <a:solidFill>
                <a:srgbClr val="1C4587"/>
              </a:solidFill>
              <a:latin typeface="Work Sans ExtraBold"/>
              <a:ea typeface="Work Sans ExtraBold"/>
              <a:cs typeface="Work Sans ExtraBold"/>
              <a:sym typeface="Work Sans ExtraBold"/>
            </a:endParaRPr>
          </a:p>
        </p:txBody>
      </p:sp>
      <p:sp>
        <p:nvSpPr>
          <p:cNvPr id="206" name="Google Shape;20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07" name="Google Shape;207;p47"/>
          <p:cNvSpPr txBox="1"/>
          <p:nvPr/>
        </p:nvSpPr>
        <p:spPr>
          <a:xfrm>
            <a:off x="551500" y="1500763"/>
            <a:ext cx="8472600" cy="3404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300">
                <a:solidFill>
                  <a:srgbClr val="434343"/>
                </a:solidFill>
                <a:latin typeface="Inter"/>
                <a:ea typeface="Inter"/>
                <a:cs typeface="Inter"/>
                <a:sym typeface="Inter"/>
              </a:rPr>
              <a:t>Problem Statement : To identify the distinct characteristics of each customer and reduce the percentage of credit card defaulters by 5% within 6 months.</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300">
                <a:solidFill>
                  <a:srgbClr val="434343"/>
                </a:solidFill>
                <a:latin typeface="Inter"/>
                <a:ea typeface="Inter"/>
                <a:cs typeface="Inter"/>
                <a:sym typeface="Inter"/>
              </a:rPr>
              <a:t>Data Analyst: Tasked with knowing the characteristics of customers who are at risk of default so that banks are more careful in providing credit.</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300">
                <a:solidFill>
                  <a:srgbClr val="434343"/>
                </a:solidFill>
                <a:latin typeface="Inter"/>
                <a:ea typeface="Inter"/>
                <a:cs typeface="Inter"/>
                <a:sym typeface="Inter"/>
              </a:rPr>
              <a:t>Data Scientist: Build models to predict customer repayment capabilities and group customers based on risk of default.</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300">
                <a:solidFill>
                  <a:srgbClr val="434343"/>
                </a:solidFill>
                <a:latin typeface="Inter"/>
                <a:ea typeface="Inter"/>
                <a:cs typeface="Inter"/>
                <a:sym typeface="Inter"/>
              </a:rPr>
              <a:t>Data Engineer: Provides and organizes the data necessary for analysis and predictions to run smoothly.</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Clr>
                <a:schemeClr val="dk1"/>
              </a:buClr>
              <a:buSzPts val="1100"/>
              <a:buFont typeface="Arial"/>
              <a:buNone/>
            </a:pPr>
            <a:r>
              <a:rPr lang="en" sz="1300">
                <a:solidFill>
                  <a:srgbClr val="434343"/>
                </a:solidFill>
                <a:latin typeface="Inter"/>
                <a:ea typeface="Inter"/>
                <a:cs typeface="Inter"/>
                <a:sym typeface="Inter"/>
              </a:rPr>
              <a:t>With this teamwork, we strive to help HSBC minimize the risk of default.</a:t>
            </a:r>
            <a:endParaRPr sz="13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8"/>
          <p:cNvSpPr/>
          <p:nvPr/>
        </p:nvSpPr>
        <p:spPr>
          <a:xfrm>
            <a:off x="6413275" y="2095400"/>
            <a:ext cx="1368900" cy="896100"/>
          </a:xfrm>
          <a:prstGeom prst="rect">
            <a:avLst/>
          </a:pr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8"/>
          <p:cNvSpPr/>
          <p:nvPr/>
        </p:nvSpPr>
        <p:spPr>
          <a:xfrm>
            <a:off x="4461588" y="2857500"/>
            <a:ext cx="1368900" cy="896100"/>
          </a:xfrm>
          <a:prstGeom prst="rect">
            <a:avLst/>
          </a:prstGeom>
          <a:solidFill>
            <a:srgbClr val="FFF5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8"/>
          <p:cNvSpPr/>
          <p:nvPr/>
        </p:nvSpPr>
        <p:spPr>
          <a:xfrm>
            <a:off x="2509900" y="2095400"/>
            <a:ext cx="1368900" cy="896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8"/>
          <p:cNvSpPr/>
          <p:nvPr/>
        </p:nvSpPr>
        <p:spPr>
          <a:xfrm>
            <a:off x="564450" y="2857500"/>
            <a:ext cx="1368900" cy="8961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48"/>
          <p:cNvSpPr txBox="1"/>
          <p:nvPr/>
        </p:nvSpPr>
        <p:spPr>
          <a:xfrm>
            <a:off x="6413275" y="2140725"/>
            <a:ext cx="1453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F06634"/>
                </a:solidFill>
                <a:latin typeface="Inter"/>
                <a:ea typeface="Inter"/>
                <a:cs typeface="Inter"/>
                <a:sym typeface="Inter"/>
              </a:rPr>
              <a:t>Model Deployment</a:t>
            </a:r>
            <a:endParaRPr b="1" i="0" sz="10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i="1" sz="700">
              <a:solidFill>
                <a:srgbClr val="F06634"/>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i="1" lang="en" sz="800">
                <a:solidFill>
                  <a:srgbClr val="F06634"/>
                </a:solidFill>
                <a:latin typeface="Inter"/>
                <a:ea typeface="Inter"/>
                <a:cs typeface="Inter"/>
                <a:sym typeface="Inter"/>
              </a:rPr>
              <a:t>Thursday</a:t>
            </a:r>
            <a:endParaRPr i="1" sz="800">
              <a:solidFill>
                <a:srgbClr val="F06634"/>
              </a:solidFill>
              <a:latin typeface="Inter"/>
              <a:ea typeface="Inter"/>
              <a:cs typeface="Inter"/>
              <a:sym typeface="Inter"/>
            </a:endParaRPr>
          </a:p>
        </p:txBody>
      </p:sp>
      <p:sp>
        <p:nvSpPr>
          <p:cNvPr id="217" name="Google Shape;217;p48"/>
          <p:cNvSpPr txBox="1"/>
          <p:nvPr/>
        </p:nvSpPr>
        <p:spPr>
          <a:xfrm>
            <a:off x="6413275" y="3078500"/>
            <a:ext cx="2088600" cy="1085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lang="en" sz="1000">
                <a:solidFill>
                  <a:srgbClr val="F06634"/>
                </a:solidFill>
                <a:latin typeface="Inter"/>
                <a:ea typeface="Inter"/>
                <a:cs typeface="Inter"/>
                <a:sym typeface="Inter"/>
              </a:rPr>
              <a:t>Stream lit and Hugging Face</a:t>
            </a:r>
            <a:endParaRPr b="1" i="0" sz="800" u="none" cap="none" strike="noStrike">
              <a:solidFill>
                <a:srgbClr val="F06634"/>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lang="en" sz="700">
                <a:solidFill>
                  <a:srgbClr val="666666"/>
                </a:solidFill>
                <a:latin typeface="Inter"/>
                <a:ea typeface="Inter"/>
                <a:cs typeface="Inter"/>
                <a:sym typeface="Inter"/>
              </a:rPr>
              <a:t>Make application using stream lit and deployed using hugging face based on machine learning model that has been made . After that we make presentation to show to stakeholder.</a:t>
            </a:r>
            <a:endParaRPr b="1" i="0" sz="800" u="none" cap="none" strike="noStrike">
              <a:solidFill>
                <a:srgbClr val="000000"/>
              </a:solidFill>
              <a:latin typeface="Inter"/>
              <a:ea typeface="Inter"/>
              <a:cs typeface="Inter"/>
              <a:sym typeface="Inter"/>
            </a:endParaRPr>
          </a:p>
        </p:txBody>
      </p:sp>
      <p:sp>
        <p:nvSpPr>
          <p:cNvPr id="218" name="Google Shape;218;p48"/>
          <p:cNvSpPr txBox="1"/>
          <p:nvPr/>
        </p:nvSpPr>
        <p:spPr>
          <a:xfrm>
            <a:off x="4468300" y="3078501"/>
            <a:ext cx="1724400" cy="6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FFAB40"/>
                </a:solidFill>
                <a:latin typeface="Inter"/>
                <a:ea typeface="Inter"/>
                <a:cs typeface="Inter"/>
                <a:sym typeface="Inter"/>
              </a:rPr>
              <a:t>Data Scientist</a:t>
            </a:r>
            <a:endParaRPr b="1" i="0" sz="10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i="1" sz="700">
              <a:solidFill>
                <a:srgbClr val="FFAB4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i="1" lang="en" sz="800">
                <a:solidFill>
                  <a:srgbClr val="FFAB40"/>
                </a:solidFill>
                <a:latin typeface="Inter"/>
                <a:ea typeface="Inter"/>
                <a:cs typeface="Inter"/>
                <a:sym typeface="Inter"/>
              </a:rPr>
              <a:t>Tuesday - Wednesday</a:t>
            </a:r>
            <a:endParaRPr i="1" sz="800">
              <a:solidFill>
                <a:srgbClr val="FFAB40"/>
              </a:solidFill>
              <a:latin typeface="Inter"/>
              <a:ea typeface="Inter"/>
              <a:cs typeface="Inter"/>
              <a:sym typeface="Inter"/>
            </a:endParaRPr>
          </a:p>
        </p:txBody>
      </p:sp>
      <p:sp>
        <p:nvSpPr>
          <p:cNvPr id="219" name="Google Shape;219;p48"/>
          <p:cNvSpPr txBox="1"/>
          <p:nvPr/>
        </p:nvSpPr>
        <p:spPr>
          <a:xfrm>
            <a:off x="551500" y="53850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C4587"/>
                </a:solidFill>
                <a:latin typeface="Work Sans ExtraBold"/>
                <a:ea typeface="Work Sans ExtraBold"/>
                <a:cs typeface="Work Sans ExtraBold"/>
                <a:sym typeface="Work Sans ExtraBold"/>
              </a:rPr>
              <a:t>Timeline</a:t>
            </a:r>
            <a:endParaRPr b="0" i="0" sz="2300" u="none" cap="none" strike="noStrike">
              <a:solidFill>
                <a:srgbClr val="1C4587"/>
              </a:solidFill>
              <a:latin typeface="Work Sans ExtraBold"/>
              <a:ea typeface="Work Sans ExtraBold"/>
              <a:cs typeface="Work Sans ExtraBold"/>
              <a:sym typeface="Work Sans ExtraBold"/>
            </a:endParaRPr>
          </a:p>
        </p:txBody>
      </p:sp>
      <p:sp>
        <p:nvSpPr>
          <p:cNvPr id="220" name="Google Shape;220;p48"/>
          <p:cNvSpPr txBox="1"/>
          <p:nvPr/>
        </p:nvSpPr>
        <p:spPr>
          <a:xfrm>
            <a:off x="564450" y="4109300"/>
            <a:ext cx="3789900" cy="40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i="1" lang="en" sz="900">
                <a:solidFill>
                  <a:srgbClr val="666666"/>
                </a:solidFill>
                <a:latin typeface="Avenir"/>
                <a:ea typeface="Avenir"/>
                <a:cs typeface="Avenir"/>
                <a:sym typeface="Avenir"/>
              </a:rPr>
              <a:t>Timeline from brainstorming to release the project.</a:t>
            </a:r>
            <a:endParaRPr b="0" i="1" sz="900" u="none" cap="none" strike="noStrike">
              <a:solidFill>
                <a:srgbClr val="666666"/>
              </a:solidFill>
              <a:latin typeface="Avenir"/>
              <a:ea typeface="Avenir"/>
              <a:cs typeface="Avenir"/>
              <a:sym typeface="Avenir"/>
            </a:endParaRPr>
          </a:p>
        </p:txBody>
      </p:sp>
      <p:sp>
        <p:nvSpPr>
          <p:cNvPr id="221" name="Google Shape;221;p48"/>
          <p:cNvSpPr/>
          <p:nvPr/>
        </p:nvSpPr>
        <p:spPr>
          <a:xfrm>
            <a:off x="4454875" y="2858001"/>
            <a:ext cx="1958400" cy="133500"/>
          </a:xfrm>
          <a:prstGeom prst="rect">
            <a:avLst/>
          </a:prstGeom>
          <a:solidFill>
            <a:srgbClr val="FFAB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48"/>
          <p:cNvSpPr txBox="1"/>
          <p:nvPr/>
        </p:nvSpPr>
        <p:spPr>
          <a:xfrm>
            <a:off x="4468300" y="1549688"/>
            <a:ext cx="18819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FFAB40"/>
                </a:solidFill>
                <a:latin typeface="Inter"/>
                <a:ea typeface="Inter"/>
                <a:cs typeface="Inter"/>
                <a:sym typeface="Inter"/>
              </a:rPr>
              <a:t>Machine Learning</a:t>
            </a:r>
            <a:endParaRPr b="1" i="0" sz="800" u="none" cap="none" strike="noStrike">
              <a:solidFill>
                <a:srgbClr val="FFAB4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E69138"/>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lang="en" sz="700">
                <a:solidFill>
                  <a:srgbClr val="666666"/>
                </a:solidFill>
                <a:latin typeface="Inter"/>
                <a:ea typeface="Inter"/>
                <a:cs typeface="Inter"/>
                <a:sym typeface="Inter"/>
              </a:rPr>
              <a:t>Make classification and clustering machine learning to predict whether customer can pay credit or not with classification model and if customer can’t pay it we define characteristics each customer using clustering modeling.</a:t>
            </a:r>
            <a:endParaRPr b="1" i="0" sz="800" u="none" cap="none" strike="noStrike">
              <a:solidFill>
                <a:srgbClr val="666666"/>
              </a:solidFill>
              <a:latin typeface="Inter"/>
              <a:ea typeface="Inter"/>
              <a:cs typeface="Inter"/>
              <a:sym typeface="Inter"/>
            </a:endParaRPr>
          </a:p>
        </p:txBody>
      </p:sp>
      <p:sp>
        <p:nvSpPr>
          <p:cNvPr id="223" name="Google Shape;223;p48"/>
          <p:cNvSpPr/>
          <p:nvPr/>
        </p:nvSpPr>
        <p:spPr>
          <a:xfrm>
            <a:off x="6413275" y="2858000"/>
            <a:ext cx="1958400" cy="133500"/>
          </a:xfrm>
          <a:prstGeom prst="rect">
            <a:avLst/>
          </a:prstGeom>
          <a:solidFill>
            <a:srgbClr val="F066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8"/>
          <p:cNvSpPr/>
          <p:nvPr/>
        </p:nvSpPr>
        <p:spPr>
          <a:xfrm>
            <a:off x="551500" y="2858001"/>
            <a:ext cx="1958400" cy="133500"/>
          </a:xfrm>
          <a:prstGeom prst="rect">
            <a:avLst/>
          </a:prstGeom>
          <a:solidFill>
            <a:srgbClr val="1D3D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8"/>
          <p:cNvSpPr txBox="1"/>
          <p:nvPr/>
        </p:nvSpPr>
        <p:spPr>
          <a:xfrm>
            <a:off x="551500" y="3078501"/>
            <a:ext cx="1660200" cy="84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lang="en" sz="1000">
                <a:solidFill>
                  <a:srgbClr val="1D3D70"/>
                </a:solidFill>
                <a:latin typeface="Inter"/>
                <a:ea typeface="Inter"/>
                <a:cs typeface="Inter"/>
                <a:sym typeface="Inter"/>
              </a:rPr>
              <a:t>Data Engineer</a:t>
            </a:r>
            <a:endParaRPr b="1" sz="1000">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000"/>
              <a:buFont typeface="Arial"/>
              <a:buNone/>
            </a:pPr>
            <a:r>
              <a:t/>
            </a:r>
            <a:endParaRPr b="1" sz="1000">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rPr i="1" lang="en" sz="800">
                <a:solidFill>
                  <a:srgbClr val="1D3D70"/>
                </a:solidFill>
                <a:latin typeface="Inter"/>
                <a:ea typeface="Inter"/>
                <a:cs typeface="Inter"/>
                <a:sym typeface="Inter"/>
              </a:rPr>
              <a:t>Saturday - Sunday</a:t>
            </a:r>
            <a:endParaRPr i="1" sz="800" u="none" cap="none" strike="noStrike">
              <a:solidFill>
                <a:srgbClr val="1D3D70"/>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000000"/>
              </a:solidFill>
              <a:latin typeface="Inter"/>
              <a:ea typeface="Inter"/>
              <a:cs typeface="Inter"/>
              <a:sym typeface="Inter"/>
            </a:endParaRPr>
          </a:p>
          <a:p>
            <a:pPr indent="0" lvl="0" marL="0" marR="0" rtl="0" algn="l">
              <a:lnSpc>
                <a:spcPct val="100000"/>
              </a:lnSpc>
              <a:spcBef>
                <a:spcPts val="1600"/>
              </a:spcBef>
              <a:spcAft>
                <a:spcPts val="1600"/>
              </a:spcAft>
              <a:buClr>
                <a:srgbClr val="000000"/>
              </a:buClr>
              <a:buSzPts val="1200"/>
              <a:buFont typeface="Arial"/>
              <a:buNone/>
            </a:pPr>
            <a:r>
              <a:t/>
            </a:r>
            <a:endParaRPr b="0" i="0" sz="1200" u="none" cap="none" strike="noStrike">
              <a:solidFill>
                <a:srgbClr val="000000"/>
              </a:solidFill>
              <a:latin typeface="Inter"/>
              <a:ea typeface="Inter"/>
              <a:cs typeface="Inter"/>
              <a:sym typeface="Inter"/>
            </a:endParaRPr>
          </a:p>
        </p:txBody>
      </p:sp>
      <p:sp>
        <p:nvSpPr>
          <p:cNvPr id="226" name="Google Shape;226;p48"/>
          <p:cNvSpPr txBox="1"/>
          <p:nvPr/>
        </p:nvSpPr>
        <p:spPr>
          <a:xfrm>
            <a:off x="551500" y="1549688"/>
            <a:ext cx="1783500" cy="108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1D3D70"/>
                </a:solidFill>
                <a:latin typeface="Inter"/>
                <a:ea typeface="Inter"/>
                <a:cs typeface="Inter"/>
                <a:sym typeface="Inter"/>
              </a:rPr>
              <a:t>ETL Postgre and Clean Data</a:t>
            </a:r>
            <a:endParaRPr b="1" i="0" sz="800" u="none" cap="none" strike="noStrike">
              <a:solidFill>
                <a:srgbClr val="1D3D70"/>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rgbClr val="000000"/>
              </a:solidFill>
              <a:latin typeface="Inter"/>
              <a:ea typeface="Inter"/>
              <a:cs typeface="Inter"/>
              <a:sym typeface="Inter"/>
            </a:endParaRPr>
          </a:p>
          <a:p>
            <a:pPr indent="0" lvl="0" marL="0" marR="0" rtl="0" algn="just">
              <a:lnSpc>
                <a:spcPct val="100000"/>
              </a:lnSpc>
              <a:spcBef>
                <a:spcPts val="0"/>
              </a:spcBef>
              <a:spcAft>
                <a:spcPts val="1600"/>
              </a:spcAft>
              <a:buClr>
                <a:schemeClr val="dk1"/>
              </a:buClr>
              <a:buSzPts val="1100"/>
              <a:buFont typeface="Arial"/>
              <a:buNone/>
            </a:pPr>
            <a:r>
              <a:rPr lang="en" sz="700">
                <a:solidFill>
                  <a:srgbClr val="666666"/>
                </a:solidFill>
                <a:latin typeface="Inter"/>
                <a:ea typeface="Inter"/>
                <a:cs typeface="Inter"/>
                <a:sym typeface="Inter"/>
              </a:rPr>
              <a:t>After we discuss which dataset we want to proceed. Data engineer make automation using airflow to make database , clean data, and push clean data to sql server to be proceed  by data analyst and data scientist.</a:t>
            </a:r>
            <a:endParaRPr b="1" i="0" sz="800" u="none" cap="none" strike="noStrike">
              <a:solidFill>
                <a:srgbClr val="666666"/>
              </a:solidFill>
              <a:latin typeface="Inter"/>
              <a:ea typeface="Inter"/>
              <a:cs typeface="Inter"/>
              <a:sym typeface="Inter"/>
            </a:endParaRPr>
          </a:p>
        </p:txBody>
      </p:sp>
      <p:sp>
        <p:nvSpPr>
          <p:cNvPr id="227" name="Google Shape;227;p48"/>
          <p:cNvSpPr/>
          <p:nvPr/>
        </p:nvSpPr>
        <p:spPr>
          <a:xfrm>
            <a:off x="2509900" y="2858001"/>
            <a:ext cx="1958400" cy="133500"/>
          </a:xfrm>
          <a:prstGeom prst="rect">
            <a:avLst/>
          </a:prstGeom>
          <a:solidFill>
            <a:srgbClr val="EF4D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8"/>
          <p:cNvSpPr txBox="1"/>
          <p:nvPr/>
        </p:nvSpPr>
        <p:spPr>
          <a:xfrm>
            <a:off x="2509900" y="3078500"/>
            <a:ext cx="1881900" cy="943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lang="en" sz="1000">
                <a:solidFill>
                  <a:srgbClr val="EF4D23"/>
                </a:solidFill>
                <a:latin typeface="Inter"/>
                <a:ea typeface="Inter"/>
                <a:cs typeface="Inter"/>
                <a:sym typeface="Inter"/>
              </a:rPr>
              <a:t>Data Visualization</a:t>
            </a:r>
            <a:endParaRPr b="1" i="0" sz="800" u="none" cap="none" strike="noStrike">
              <a:solidFill>
                <a:srgbClr val="EF4D23"/>
              </a:solidFill>
              <a:latin typeface="Inter"/>
              <a:ea typeface="Inter"/>
              <a:cs typeface="Inter"/>
              <a:sym typeface="Inter"/>
            </a:endParaRPr>
          </a:p>
          <a:p>
            <a:pPr indent="0" lvl="0" marL="0" marR="0" rtl="0" algn="just">
              <a:lnSpc>
                <a:spcPct val="100000"/>
              </a:lnSpc>
              <a:spcBef>
                <a:spcPts val="0"/>
              </a:spcBef>
              <a:spcAft>
                <a:spcPts val="0"/>
              </a:spcAft>
              <a:buClr>
                <a:schemeClr val="dk1"/>
              </a:buClr>
              <a:buSzPts val="1100"/>
              <a:buFont typeface="Arial"/>
              <a:buNone/>
            </a:pPr>
            <a:r>
              <a:t/>
            </a:r>
            <a:endParaRPr b="1" i="0" sz="400" u="none" cap="none" strike="noStrike">
              <a:solidFill>
                <a:schemeClr val="dk1"/>
              </a:solidFill>
              <a:latin typeface="Inter"/>
              <a:ea typeface="Inter"/>
              <a:cs typeface="Inter"/>
              <a:sym typeface="Inter"/>
            </a:endParaRPr>
          </a:p>
          <a:p>
            <a:pPr indent="0" lvl="0" marL="0" marR="0" rtl="0" algn="just">
              <a:lnSpc>
                <a:spcPct val="100000"/>
              </a:lnSpc>
              <a:spcBef>
                <a:spcPts val="0"/>
              </a:spcBef>
              <a:spcAft>
                <a:spcPts val="1600"/>
              </a:spcAft>
              <a:buClr>
                <a:srgbClr val="000000"/>
              </a:buClr>
              <a:buSzPts val="700"/>
              <a:buFont typeface="Arial"/>
              <a:buNone/>
            </a:pPr>
            <a:r>
              <a:rPr lang="en" sz="700">
                <a:solidFill>
                  <a:srgbClr val="666666"/>
                </a:solidFill>
                <a:latin typeface="Inter"/>
                <a:ea typeface="Inter"/>
                <a:cs typeface="Inter"/>
                <a:sym typeface="Inter"/>
              </a:rPr>
              <a:t>Do Exploratory Data Analyst regarding character customer and make insight from result. After that make data visualization in Tableau.</a:t>
            </a:r>
            <a:endParaRPr b="1" i="0" sz="700" u="none" cap="none" strike="noStrike">
              <a:solidFill>
                <a:srgbClr val="666666"/>
              </a:solidFill>
              <a:latin typeface="Inter"/>
              <a:ea typeface="Inter"/>
              <a:cs typeface="Inter"/>
              <a:sym typeface="Inter"/>
            </a:endParaRPr>
          </a:p>
        </p:txBody>
      </p:sp>
      <p:sp>
        <p:nvSpPr>
          <p:cNvPr id="229" name="Google Shape;229;p48"/>
          <p:cNvSpPr txBox="1"/>
          <p:nvPr/>
        </p:nvSpPr>
        <p:spPr>
          <a:xfrm>
            <a:off x="3341025" y="630225"/>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i="1" lang="en" sz="1500">
                <a:solidFill>
                  <a:srgbClr val="E0764F"/>
                </a:solidFill>
                <a:latin typeface="Inter"/>
                <a:ea typeface="Inter"/>
                <a:cs typeface="Inter"/>
                <a:sym typeface="Inter"/>
              </a:rPr>
              <a:t>Comparison of SAW and TOPSIS</a:t>
            </a:r>
            <a:endParaRPr i="1" sz="1500">
              <a:solidFill>
                <a:srgbClr val="E0764F"/>
              </a:solidFill>
              <a:latin typeface="Inter"/>
              <a:ea typeface="Inter"/>
              <a:cs typeface="Inter"/>
              <a:sym typeface="Inter"/>
            </a:endParaRPr>
          </a:p>
        </p:txBody>
      </p:sp>
      <p:sp>
        <p:nvSpPr>
          <p:cNvPr id="230" name="Google Shape;23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1" name="Google Shape;231;p48"/>
          <p:cNvSpPr txBox="1"/>
          <p:nvPr/>
        </p:nvSpPr>
        <p:spPr>
          <a:xfrm>
            <a:off x="2509900" y="2140725"/>
            <a:ext cx="1435800" cy="56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1100">
                <a:solidFill>
                  <a:srgbClr val="EF4D23"/>
                </a:solidFill>
                <a:latin typeface="Inter"/>
                <a:ea typeface="Inter"/>
                <a:cs typeface="Inter"/>
                <a:sym typeface="Inter"/>
              </a:rPr>
              <a:t>Data Analyst</a:t>
            </a:r>
            <a:endParaRPr b="1" i="0" sz="1100" u="none" cap="none" strike="noStrike">
              <a:solidFill>
                <a:srgbClr val="EF4D23"/>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t/>
            </a:r>
            <a:endParaRPr b="1" i="0" sz="400" u="none" cap="none" strike="noStrike">
              <a:solidFill>
                <a:srgbClr val="EF4D23"/>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t/>
            </a:r>
            <a:endParaRPr i="1" sz="700">
              <a:solidFill>
                <a:srgbClr val="EF4D23"/>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700"/>
              <a:buFont typeface="Arial"/>
              <a:buNone/>
            </a:pPr>
            <a:r>
              <a:rPr i="1" lang="en" sz="800">
                <a:solidFill>
                  <a:srgbClr val="EF4D23"/>
                </a:solidFill>
                <a:latin typeface="Inter"/>
                <a:ea typeface="Inter"/>
                <a:cs typeface="Inter"/>
                <a:sym typeface="Inter"/>
              </a:rPr>
              <a:t>Monday</a:t>
            </a:r>
            <a:r>
              <a:rPr i="1" lang="en" sz="900">
                <a:solidFill>
                  <a:srgbClr val="EF4D23"/>
                </a:solidFill>
                <a:latin typeface="Inter"/>
                <a:ea typeface="Inter"/>
                <a:cs typeface="Inter"/>
                <a:sym typeface="Inter"/>
              </a:rPr>
              <a:t> </a:t>
            </a:r>
            <a:endParaRPr i="1" sz="900">
              <a:solidFill>
                <a:srgbClr val="EF4D23"/>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7" name="Google Shape;237;p49"/>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Engineer</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38" name="Google Shape;238;p49"/>
          <p:cNvSpPr txBox="1"/>
          <p:nvPr/>
        </p:nvSpPr>
        <p:spPr>
          <a:xfrm>
            <a:off x="296500" y="924750"/>
            <a:ext cx="7869300" cy="1077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Task : make automation ETL create database , clean data, and push clean data to sql to be proceed  by data analyst and data scientist using airflow</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Tools : PostgreSQL , </a:t>
            </a:r>
            <a:r>
              <a:rPr lang="en" sz="1000">
                <a:solidFill>
                  <a:srgbClr val="434343"/>
                </a:solidFill>
                <a:latin typeface="Inter"/>
                <a:ea typeface="Inter"/>
                <a:cs typeface="Inter"/>
                <a:sym typeface="Inter"/>
              </a:rPr>
              <a:t>Python, Airflow, Great Expectation</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
        <p:nvSpPr>
          <p:cNvPr id="239" name="Google Shape;239;p49"/>
          <p:cNvSpPr txBox="1"/>
          <p:nvPr/>
        </p:nvSpPr>
        <p:spPr>
          <a:xfrm>
            <a:off x="296500" y="2407650"/>
            <a:ext cx="7869300" cy="1446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Make database : create database and table , insert value , save to csv</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Cleaning_data : load data , replace data , change data type , save cleaned data</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Push to sql server: push cleaned data to sql server</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Do validation using great expectation</a:t>
            </a:r>
            <a:endParaRPr sz="1000">
              <a:solidFill>
                <a:srgbClr val="434343"/>
              </a:solidFill>
              <a:latin typeface="Inter"/>
              <a:ea typeface="Inter"/>
              <a:cs typeface="Inter"/>
              <a:sym typeface="Inter"/>
            </a:endParaRPr>
          </a:p>
        </p:txBody>
      </p:sp>
      <p:sp>
        <p:nvSpPr>
          <p:cNvPr id="240" name="Google Shape;240;p49"/>
          <p:cNvSpPr txBox="1"/>
          <p:nvPr/>
        </p:nvSpPr>
        <p:spPr>
          <a:xfrm>
            <a:off x="296500" y="20020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Process Flow</a:t>
            </a:r>
            <a:endParaRPr b="1" i="0" sz="1500" u="none" cap="none" strike="noStrike">
              <a:solidFill>
                <a:srgbClr val="F06634"/>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46" name="Google Shape;246;p50"/>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Engineer</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47" name="Google Shape;247;p50"/>
          <p:cNvSpPr txBox="1"/>
          <p:nvPr/>
        </p:nvSpPr>
        <p:spPr>
          <a:xfrm>
            <a:off x="296500" y="2407650"/>
            <a:ext cx="7869300" cy="338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pic>
        <p:nvPicPr>
          <p:cNvPr id="248" name="Google Shape;248;p50"/>
          <p:cNvPicPr preferRelativeResize="0"/>
          <p:nvPr/>
        </p:nvPicPr>
        <p:blipFill rotWithShape="1">
          <a:blip r:embed="rId3">
            <a:alphaModFix/>
          </a:blip>
          <a:srcRect b="0" l="0" r="0" t="34084"/>
          <a:stretch/>
        </p:blipFill>
        <p:spPr>
          <a:xfrm>
            <a:off x="537100" y="912254"/>
            <a:ext cx="3378901" cy="2102850"/>
          </a:xfrm>
          <a:prstGeom prst="rect">
            <a:avLst/>
          </a:prstGeom>
          <a:noFill/>
          <a:ln>
            <a:noFill/>
          </a:ln>
        </p:spPr>
      </p:pic>
      <p:pic>
        <p:nvPicPr>
          <p:cNvPr id="249" name="Google Shape;249;p50"/>
          <p:cNvPicPr preferRelativeResize="0"/>
          <p:nvPr/>
        </p:nvPicPr>
        <p:blipFill>
          <a:blip r:embed="rId4">
            <a:alphaModFix/>
          </a:blip>
          <a:stretch>
            <a:fillRect/>
          </a:stretch>
        </p:blipFill>
        <p:spPr>
          <a:xfrm>
            <a:off x="4044400" y="912250"/>
            <a:ext cx="5040943" cy="2102850"/>
          </a:xfrm>
          <a:prstGeom prst="rect">
            <a:avLst/>
          </a:prstGeom>
          <a:noFill/>
          <a:ln>
            <a:noFill/>
          </a:ln>
        </p:spPr>
      </p:pic>
      <p:pic>
        <p:nvPicPr>
          <p:cNvPr id="250" name="Google Shape;250;p50"/>
          <p:cNvPicPr preferRelativeResize="0"/>
          <p:nvPr/>
        </p:nvPicPr>
        <p:blipFill rotWithShape="1">
          <a:blip r:embed="rId5">
            <a:alphaModFix/>
          </a:blip>
          <a:srcRect b="5666" l="0" r="0" t="13734"/>
          <a:stretch/>
        </p:blipFill>
        <p:spPr>
          <a:xfrm>
            <a:off x="1545625" y="3141150"/>
            <a:ext cx="6399101" cy="191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6" name="Google Shape;256;p51"/>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Analyst</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57" name="Google Shape;257;p51"/>
          <p:cNvSpPr txBox="1"/>
          <p:nvPr/>
        </p:nvSpPr>
        <p:spPr>
          <a:xfrm>
            <a:off x="296500" y="924750"/>
            <a:ext cx="7869300" cy="1077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Task : </a:t>
            </a:r>
            <a:r>
              <a:rPr lang="en" sz="1000">
                <a:solidFill>
                  <a:srgbClr val="434343"/>
                </a:solidFill>
                <a:latin typeface="Inter"/>
                <a:ea typeface="Inter"/>
                <a:cs typeface="Inter"/>
                <a:sym typeface="Inter"/>
              </a:rPr>
              <a:t>Do Exploratory Data Analyst regarding character customer and make insight from result. After that make data visualization in Tableau.</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Tools : Tableau</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
        <p:nvSpPr>
          <p:cNvPr id="258" name="Google Shape;258;p51"/>
          <p:cNvSpPr txBox="1"/>
          <p:nvPr/>
        </p:nvSpPr>
        <p:spPr>
          <a:xfrm>
            <a:off x="296500" y="2407650"/>
            <a:ext cx="7869300" cy="1262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Make each sheet of Exploratory Data Analyst</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Create Dashboard that contain all Exploratory Data Analyst</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rPr lang="en" sz="1000">
                <a:solidFill>
                  <a:srgbClr val="434343"/>
                </a:solidFill>
                <a:latin typeface="Inter"/>
                <a:ea typeface="Inter"/>
                <a:cs typeface="Inter"/>
                <a:sym typeface="Inter"/>
              </a:rPr>
              <a:t>Deploy Tableau Dashboard</a:t>
            </a:r>
            <a:endParaRPr sz="1000">
              <a:solidFill>
                <a:srgbClr val="434343"/>
              </a:solidFill>
              <a:latin typeface="Inter"/>
              <a:ea typeface="Inter"/>
              <a:cs typeface="Inter"/>
              <a:sym typeface="Inter"/>
            </a:endParaRPr>
          </a:p>
          <a:p>
            <a:pPr indent="0" lvl="0" marL="0" rtl="0" algn="l">
              <a:lnSpc>
                <a:spcPct val="120000"/>
              </a:lnSpc>
              <a:spcBef>
                <a:spcPts val="0"/>
              </a:spcBef>
              <a:spcAft>
                <a:spcPts val="0"/>
              </a:spcAft>
              <a:buNone/>
            </a:pPr>
            <a:r>
              <a:t/>
            </a:r>
            <a:endParaRPr sz="1000">
              <a:solidFill>
                <a:srgbClr val="434343"/>
              </a:solidFill>
              <a:latin typeface="Inter"/>
              <a:ea typeface="Inter"/>
              <a:cs typeface="Inter"/>
              <a:sym typeface="Inter"/>
            </a:endParaRPr>
          </a:p>
        </p:txBody>
      </p:sp>
      <p:sp>
        <p:nvSpPr>
          <p:cNvPr id="259" name="Google Shape;259;p51"/>
          <p:cNvSpPr txBox="1"/>
          <p:nvPr/>
        </p:nvSpPr>
        <p:spPr>
          <a:xfrm>
            <a:off x="296500" y="20020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Process Flow</a:t>
            </a:r>
            <a:endParaRPr b="1" i="0" sz="1500" u="none" cap="none" strike="noStrike">
              <a:solidFill>
                <a:srgbClr val="F06634"/>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65" name="Google Shape;265;p52"/>
          <p:cNvSpPr txBox="1"/>
          <p:nvPr/>
        </p:nvSpPr>
        <p:spPr>
          <a:xfrm>
            <a:off x="4767750" y="12098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 sz="1500">
                <a:solidFill>
                  <a:srgbClr val="F06634"/>
                </a:solidFill>
                <a:latin typeface="Inter"/>
                <a:ea typeface="Inter"/>
                <a:cs typeface="Inter"/>
                <a:sym typeface="Inter"/>
              </a:rPr>
              <a:t>Exploratory Data Analyst</a:t>
            </a:r>
            <a:endParaRPr b="1" i="0" sz="1500" u="none" cap="none" strike="noStrike">
              <a:solidFill>
                <a:srgbClr val="F06634"/>
              </a:solidFill>
              <a:latin typeface="Inter"/>
              <a:ea typeface="Inter"/>
              <a:cs typeface="Inter"/>
              <a:sym typeface="Inter"/>
            </a:endParaRPr>
          </a:p>
        </p:txBody>
      </p:sp>
      <p:sp>
        <p:nvSpPr>
          <p:cNvPr id="266" name="Google Shape;266;p52"/>
          <p:cNvSpPr txBox="1"/>
          <p:nvPr/>
        </p:nvSpPr>
        <p:spPr>
          <a:xfrm>
            <a:off x="4767750" y="149050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Age Distribution</a:t>
            </a:r>
            <a:endParaRPr b="0" i="0" sz="2300" u="none" cap="none" strike="noStrike">
              <a:solidFill>
                <a:srgbClr val="1D3D70"/>
              </a:solidFill>
              <a:latin typeface="Work Sans ExtraBold"/>
              <a:ea typeface="Work Sans ExtraBold"/>
              <a:cs typeface="Work Sans ExtraBold"/>
              <a:sym typeface="Work Sans ExtraBold"/>
            </a:endParaRPr>
          </a:p>
        </p:txBody>
      </p:sp>
      <p:sp>
        <p:nvSpPr>
          <p:cNvPr id="267" name="Google Shape;267;p52"/>
          <p:cNvSpPr txBox="1"/>
          <p:nvPr/>
        </p:nvSpPr>
        <p:spPr>
          <a:xfrm>
            <a:off x="4767750" y="1985200"/>
            <a:ext cx="3704700" cy="19800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Result : </a:t>
            </a:r>
            <a:endParaRPr sz="1000">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Percentage of customers who cannot pay compared to those who can pay at the age of 55-65, where at that age customers may no longer work and young people aged 18-25</a:t>
            </a:r>
            <a:endParaRPr b="0" i="0" sz="1000" u="none" cap="none" strike="noStrike">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t/>
            </a:r>
            <a:endParaRPr b="0" i="0" sz="1000" u="none" cap="none" strike="noStrike">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Insight : </a:t>
            </a:r>
            <a:endParaRPr sz="1000">
              <a:solidFill>
                <a:srgbClr val="434343"/>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000"/>
              <a:buFont typeface="Arial"/>
              <a:buNone/>
            </a:pPr>
            <a:r>
              <a:rPr lang="en" sz="1000">
                <a:solidFill>
                  <a:srgbClr val="434343"/>
                </a:solidFill>
                <a:latin typeface="Inter"/>
                <a:ea typeface="Inter"/>
                <a:cs typeface="Inter"/>
                <a:sym typeface="Inter"/>
              </a:rPr>
              <a:t>For customers who have this age range, we can ask the customer to re-update the data. For those who don't have a permanent income, they can ask for a beneficial owner where the customer gets income from a third party, either from their children/relatives. To reduce the percentage in that age range, they can't pay because they don't. have an income and are given an age threshold to apply for a credit card</a:t>
            </a:r>
            <a:endParaRPr sz="1000">
              <a:solidFill>
                <a:srgbClr val="434343"/>
              </a:solidFill>
              <a:latin typeface="Inter"/>
              <a:ea typeface="Inter"/>
              <a:cs typeface="Inter"/>
              <a:sym typeface="Inter"/>
            </a:endParaRPr>
          </a:p>
        </p:txBody>
      </p:sp>
      <p:pic>
        <p:nvPicPr>
          <p:cNvPr id="268" name="Google Shape;268;p52"/>
          <p:cNvPicPr preferRelativeResize="0"/>
          <p:nvPr/>
        </p:nvPicPr>
        <p:blipFill>
          <a:blip r:embed="rId3">
            <a:alphaModFix/>
          </a:blip>
          <a:stretch>
            <a:fillRect/>
          </a:stretch>
        </p:blipFill>
        <p:spPr>
          <a:xfrm>
            <a:off x="250675" y="1356325"/>
            <a:ext cx="4462950" cy="2608884"/>
          </a:xfrm>
          <a:prstGeom prst="rect">
            <a:avLst/>
          </a:prstGeom>
          <a:noFill/>
          <a:ln>
            <a:noFill/>
          </a:ln>
        </p:spPr>
      </p:pic>
      <p:sp>
        <p:nvSpPr>
          <p:cNvPr id="269" name="Google Shape;269;p52"/>
          <p:cNvSpPr txBox="1"/>
          <p:nvPr/>
        </p:nvSpPr>
        <p:spPr>
          <a:xfrm>
            <a:off x="250675" y="251950"/>
            <a:ext cx="33789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lang="en" sz="2300">
                <a:solidFill>
                  <a:srgbClr val="1D3D70"/>
                </a:solidFill>
                <a:latin typeface="Work Sans ExtraBold"/>
                <a:ea typeface="Work Sans ExtraBold"/>
                <a:cs typeface="Work Sans ExtraBold"/>
                <a:sym typeface="Work Sans ExtraBold"/>
              </a:rPr>
              <a:t>Data Analyst</a:t>
            </a:r>
            <a:endParaRPr b="0" i="0" sz="2300" u="none" cap="none" strike="noStrike">
              <a:solidFill>
                <a:srgbClr val="1D3D70"/>
              </a:solidFill>
              <a:latin typeface="Work Sans ExtraBold"/>
              <a:ea typeface="Work Sans ExtraBold"/>
              <a:cs typeface="Work Sans ExtraBold"/>
              <a:sym typeface="Work Sans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