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Balsamiq Sans" charset="1" panose="02000603000000000000"/>
      <p:regular r:id="rId14"/>
    </p:embeddedFont>
    <p:embeddedFont>
      <p:font typeface="Balsamiq Sans Bold" charset="1" panose="02000603000000000000"/>
      <p:regular r:id="rId15"/>
    </p:embeddedFont>
    <p:embeddedFont>
      <p:font typeface="Balsamiq Sans Italics" charset="1" panose="02000603000000000000"/>
      <p:regular r:id="rId16"/>
    </p:embeddedFont>
    <p:embeddedFont>
      <p:font typeface="Balsamiq Sans Bold Italics" charset="1" panose="02000603000000000000"/>
      <p:regular r:id="rId17"/>
    </p:embeddedFont>
    <p:embeddedFont>
      <p:font typeface="Hey August" charset="1" panose="00000000000000000000"/>
      <p:regular r:id="rId18"/>
    </p:embeddedFont>
    <p:embeddedFont>
      <p:font typeface="Paytone One"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42" Target="slides/slide23.xml" Type="http://schemas.openxmlformats.org/officeDocument/2006/relationships/slide"/><Relationship Id="rId43" Target="slides/slide24.xml" Type="http://schemas.openxmlformats.org/officeDocument/2006/relationships/slide"/><Relationship Id="rId44" Target="slides/slide25.xml" Type="http://schemas.openxmlformats.org/officeDocument/2006/relationships/slide"/><Relationship Id="rId45" Target="slides/slide26.xml" Type="http://schemas.openxmlformats.org/officeDocument/2006/relationships/slide"/><Relationship Id="rId46" Target="slides/slide2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3.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4.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5.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6.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7.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8.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9.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62.png" Type="http://schemas.openxmlformats.org/officeDocument/2006/relationships/image"/><Relationship Id="rId9" Target="../media/image63.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4.png" Type="http://schemas.openxmlformats.org/officeDocument/2006/relationships/image"/><Relationship Id="rId11" Target="../media/image65.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2.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3.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021803" y="5382657"/>
            <a:ext cx="14244394" cy="3739153"/>
          </a:xfrm>
          <a:custGeom>
            <a:avLst/>
            <a:gdLst/>
            <a:ahLst/>
            <a:cxnLst/>
            <a:rect r="r" b="b" t="t" l="l"/>
            <a:pathLst>
              <a:path h="3739153" w="14244394">
                <a:moveTo>
                  <a:pt x="0" y="0"/>
                </a:moveTo>
                <a:lnTo>
                  <a:pt x="14244394" y="0"/>
                </a:lnTo>
                <a:lnTo>
                  <a:pt x="14244394" y="3739154"/>
                </a:lnTo>
                <a:lnTo>
                  <a:pt x="0" y="3739154"/>
                </a:lnTo>
                <a:lnTo>
                  <a:pt x="0" y="0"/>
                </a:lnTo>
                <a:close/>
              </a:path>
            </a:pathLst>
          </a:custGeom>
          <a:blipFill>
            <a:blip r:embed="rId4"/>
            <a:stretch>
              <a:fillRect l="0" t="0" r="0" b="0"/>
            </a:stretch>
          </a:blipFill>
        </p:spPr>
      </p:sp>
      <p:sp>
        <p:nvSpPr>
          <p:cNvPr name="Freeform 5" id="5"/>
          <p:cNvSpPr/>
          <p:nvPr/>
        </p:nvSpPr>
        <p:spPr>
          <a:xfrm flipH="false" flipV="false" rot="0">
            <a:off x="2021803" y="1957935"/>
            <a:ext cx="14244394" cy="6371129"/>
          </a:xfrm>
          <a:custGeom>
            <a:avLst/>
            <a:gdLst/>
            <a:ahLst/>
            <a:cxnLst/>
            <a:rect r="r" b="b" t="t" l="l"/>
            <a:pathLst>
              <a:path h="6371129" w="14244394">
                <a:moveTo>
                  <a:pt x="0" y="0"/>
                </a:moveTo>
                <a:lnTo>
                  <a:pt x="14244394" y="0"/>
                </a:lnTo>
                <a:lnTo>
                  <a:pt x="14244394" y="6371130"/>
                </a:lnTo>
                <a:lnTo>
                  <a:pt x="0" y="63711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1492">
            <a:off x="918702" y="616015"/>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7626743" y="1771742"/>
            <a:ext cx="3034515" cy="800008"/>
          </a:xfrm>
          <a:custGeom>
            <a:avLst/>
            <a:gdLst/>
            <a:ahLst/>
            <a:cxnLst/>
            <a:rect r="r" b="b" t="t" l="l"/>
            <a:pathLst>
              <a:path h="800008" w="3034515">
                <a:moveTo>
                  <a:pt x="0" y="0"/>
                </a:moveTo>
                <a:lnTo>
                  <a:pt x="3034514" y="0"/>
                </a:lnTo>
                <a:lnTo>
                  <a:pt x="3034514" y="800008"/>
                </a:lnTo>
                <a:lnTo>
                  <a:pt x="0" y="8000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605252" y="3477852"/>
            <a:ext cx="13077497" cy="2743205"/>
          </a:xfrm>
          <a:prstGeom prst="rect">
            <a:avLst/>
          </a:prstGeom>
        </p:spPr>
        <p:txBody>
          <a:bodyPr anchor="t" rtlCol="false" tIns="0" lIns="0" bIns="0" rIns="0">
            <a:spAutoFit/>
          </a:bodyPr>
          <a:lstStyle/>
          <a:p>
            <a:pPr algn="ctr">
              <a:lnSpc>
                <a:spcPts val="10350"/>
              </a:lnSpc>
            </a:pPr>
            <a:r>
              <a:rPr lang="en-US" sz="11500">
                <a:solidFill>
                  <a:srgbClr val="2E2E30"/>
                </a:solidFill>
                <a:latin typeface="Paytone One"/>
              </a:rPr>
              <a:t>Tugas Praktikum Data Mining</a:t>
            </a:r>
          </a:p>
        </p:txBody>
      </p:sp>
      <p:sp>
        <p:nvSpPr>
          <p:cNvPr name="Freeform 9" id="9"/>
          <p:cNvSpPr/>
          <p:nvPr/>
        </p:nvSpPr>
        <p:spPr>
          <a:xfrm flipH="false" flipV="false" rot="582438">
            <a:off x="14598029" y="6014670"/>
            <a:ext cx="2169438" cy="3121494"/>
          </a:xfrm>
          <a:custGeom>
            <a:avLst/>
            <a:gdLst/>
            <a:ahLst/>
            <a:cxnLst/>
            <a:rect r="r" b="b" t="t" l="l"/>
            <a:pathLst>
              <a:path h="3121494" w="2169438">
                <a:moveTo>
                  <a:pt x="0" y="0"/>
                </a:moveTo>
                <a:lnTo>
                  <a:pt x="2169439" y="0"/>
                </a:lnTo>
                <a:lnTo>
                  <a:pt x="2169439" y="3121494"/>
                </a:lnTo>
                <a:lnTo>
                  <a:pt x="0" y="312149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732052">
            <a:off x="558711" y="4930889"/>
            <a:ext cx="2935819" cy="1686433"/>
          </a:xfrm>
          <a:custGeom>
            <a:avLst/>
            <a:gdLst/>
            <a:ahLst/>
            <a:cxnLst/>
            <a:rect r="r" b="b" t="t" l="l"/>
            <a:pathLst>
              <a:path h="1686433" w="2935819">
                <a:moveTo>
                  <a:pt x="0" y="0"/>
                </a:moveTo>
                <a:lnTo>
                  <a:pt x="2935819" y="0"/>
                </a:lnTo>
                <a:lnTo>
                  <a:pt x="2935819" y="1686433"/>
                </a:lnTo>
                <a:lnTo>
                  <a:pt x="0" y="168643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278887">
            <a:off x="11952947" y="8509179"/>
            <a:ext cx="1371267" cy="1278707"/>
          </a:xfrm>
          <a:custGeom>
            <a:avLst/>
            <a:gdLst/>
            <a:ahLst/>
            <a:cxnLst/>
            <a:rect r="r" b="b" t="t" l="l"/>
            <a:pathLst>
              <a:path h="1278707" w="1371267">
                <a:moveTo>
                  <a:pt x="0" y="0"/>
                </a:moveTo>
                <a:lnTo>
                  <a:pt x="1371267" y="0"/>
                </a:lnTo>
                <a:lnTo>
                  <a:pt x="1371267" y="1278707"/>
                </a:lnTo>
                <a:lnTo>
                  <a:pt x="0" y="127870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1077083">
            <a:off x="16822244" y="3886212"/>
            <a:ext cx="695336" cy="662466"/>
          </a:xfrm>
          <a:custGeom>
            <a:avLst/>
            <a:gdLst/>
            <a:ahLst/>
            <a:cxnLst/>
            <a:rect r="r" b="b" t="t" l="l"/>
            <a:pathLst>
              <a:path h="662466" w="695336">
                <a:moveTo>
                  <a:pt x="0" y="0"/>
                </a:moveTo>
                <a:lnTo>
                  <a:pt x="695337" y="0"/>
                </a:lnTo>
                <a:lnTo>
                  <a:pt x="695337" y="662466"/>
                </a:lnTo>
                <a:lnTo>
                  <a:pt x="0" y="6624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3" id="13"/>
          <p:cNvSpPr/>
          <p:nvPr/>
        </p:nvSpPr>
        <p:spPr>
          <a:xfrm flipH="false" flipV="false" rot="-1816903">
            <a:off x="5472074" y="761308"/>
            <a:ext cx="1025628" cy="956398"/>
          </a:xfrm>
          <a:custGeom>
            <a:avLst/>
            <a:gdLst/>
            <a:ahLst/>
            <a:cxnLst/>
            <a:rect r="r" b="b" t="t" l="l"/>
            <a:pathLst>
              <a:path h="956398" w="1025628">
                <a:moveTo>
                  <a:pt x="0" y="0"/>
                </a:moveTo>
                <a:lnTo>
                  <a:pt x="1025627" y="0"/>
                </a:lnTo>
                <a:lnTo>
                  <a:pt x="1025627" y="956398"/>
                </a:lnTo>
                <a:lnTo>
                  <a:pt x="0" y="95639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510247">
            <a:off x="8796332" y="8726313"/>
            <a:ext cx="695336" cy="662466"/>
          </a:xfrm>
          <a:custGeom>
            <a:avLst/>
            <a:gdLst/>
            <a:ahLst/>
            <a:cxnLst/>
            <a:rect r="r" b="b" t="t" l="l"/>
            <a:pathLst>
              <a:path h="662466" w="695336">
                <a:moveTo>
                  <a:pt x="0" y="0"/>
                </a:moveTo>
                <a:lnTo>
                  <a:pt x="695336" y="0"/>
                </a:lnTo>
                <a:lnTo>
                  <a:pt x="695336" y="662466"/>
                </a:lnTo>
                <a:lnTo>
                  <a:pt x="0" y="6624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1077083">
            <a:off x="13252128" y="1602024"/>
            <a:ext cx="1195982" cy="1139445"/>
          </a:xfrm>
          <a:custGeom>
            <a:avLst/>
            <a:gdLst/>
            <a:ahLst/>
            <a:cxnLst/>
            <a:rect r="r" b="b" t="t" l="l"/>
            <a:pathLst>
              <a:path h="1139445" w="1195982">
                <a:moveTo>
                  <a:pt x="0" y="0"/>
                </a:moveTo>
                <a:lnTo>
                  <a:pt x="1195982" y="0"/>
                </a:lnTo>
                <a:lnTo>
                  <a:pt x="1195982" y="1139444"/>
                </a:lnTo>
                <a:lnTo>
                  <a:pt x="0" y="11394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286205">
            <a:off x="4162449" y="7619215"/>
            <a:ext cx="1096909" cy="1045055"/>
          </a:xfrm>
          <a:custGeom>
            <a:avLst/>
            <a:gdLst/>
            <a:ahLst/>
            <a:cxnLst/>
            <a:rect r="r" b="b" t="t" l="l"/>
            <a:pathLst>
              <a:path h="1045055" w="1096909">
                <a:moveTo>
                  <a:pt x="0" y="0"/>
                </a:moveTo>
                <a:lnTo>
                  <a:pt x="1096909" y="0"/>
                </a:lnTo>
                <a:lnTo>
                  <a:pt x="1096909" y="1045056"/>
                </a:lnTo>
                <a:lnTo>
                  <a:pt x="0" y="10450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17" id="17"/>
          <p:cNvGrpSpPr/>
          <p:nvPr/>
        </p:nvGrpSpPr>
        <p:grpSpPr>
          <a:xfrm rot="0">
            <a:off x="923597" y="6998243"/>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283169" y="1134403"/>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7259300" y="8952442"/>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7497641" y="2687833"/>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5879784" y="9567315"/>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523839" y="1340348"/>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3639912" y="654220"/>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9326622" y="818493"/>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413662" y="2687833"/>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4" id="44"/>
          <p:cNvSpPr txBox="true"/>
          <p:nvPr/>
        </p:nvSpPr>
        <p:spPr>
          <a:xfrm rot="0">
            <a:off x="2605252" y="6908084"/>
            <a:ext cx="13077497" cy="942975"/>
          </a:xfrm>
          <a:prstGeom prst="rect">
            <a:avLst/>
          </a:prstGeom>
        </p:spPr>
        <p:txBody>
          <a:bodyPr anchor="t" rtlCol="false" tIns="0" lIns="0" bIns="0" rIns="0">
            <a:spAutoFit/>
          </a:bodyPr>
          <a:lstStyle/>
          <a:p>
            <a:pPr algn="ctr">
              <a:lnSpc>
                <a:spcPts val="3599"/>
              </a:lnSpc>
            </a:pPr>
            <a:r>
              <a:rPr lang="en-US" sz="3999">
                <a:solidFill>
                  <a:srgbClr val="2E2E30"/>
                </a:solidFill>
                <a:latin typeface="Balsamiq Sans"/>
              </a:rPr>
              <a:t>Dataset Mushrooms</a:t>
            </a:r>
          </a:p>
          <a:p>
            <a:pPr algn="ctr">
              <a:lnSpc>
                <a:spcPts val="3599"/>
              </a:lnSpc>
            </a:pPr>
            <a:r>
              <a:rPr lang="en-US" sz="3999">
                <a:solidFill>
                  <a:srgbClr val="2E2E30"/>
                </a:solidFill>
                <a:latin typeface="Balsamiq Sans"/>
              </a:rPr>
              <a:t> Kelompok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997320" y="685400"/>
            <a:ext cx="6293360" cy="2002433"/>
          </a:xfrm>
          <a:custGeom>
            <a:avLst/>
            <a:gdLst/>
            <a:ahLst/>
            <a:cxnLst/>
            <a:rect r="r" b="b" t="t" l="l"/>
            <a:pathLst>
              <a:path h="2002433" w="6293360">
                <a:moveTo>
                  <a:pt x="0" y="0"/>
                </a:moveTo>
                <a:lnTo>
                  <a:pt x="6293360" y="0"/>
                </a:lnTo>
                <a:lnTo>
                  <a:pt x="6293360" y="2002433"/>
                </a:lnTo>
                <a:lnTo>
                  <a:pt x="0" y="2002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523839" y="134034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807049" y="8737005"/>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694581" y="3135996"/>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8933793" y="1235245"/>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406965" y="8103128"/>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863111">
            <a:off x="4955661" y="1999950"/>
            <a:ext cx="963167" cy="917635"/>
          </a:xfrm>
          <a:custGeom>
            <a:avLst/>
            <a:gdLst/>
            <a:ahLst/>
            <a:cxnLst/>
            <a:rect r="r" b="b" t="t" l="l"/>
            <a:pathLst>
              <a:path h="917635" w="963167">
                <a:moveTo>
                  <a:pt x="0" y="0"/>
                </a:moveTo>
                <a:lnTo>
                  <a:pt x="963167" y="0"/>
                </a:lnTo>
                <a:lnTo>
                  <a:pt x="963167" y="917635"/>
                </a:lnTo>
                <a:lnTo>
                  <a:pt x="0" y="917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5" id="45"/>
          <p:cNvSpPr/>
          <p:nvPr/>
        </p:nvSpPr>
        <p:spPr>
          <a:xfrm flipH="false" flipV="false" rot="0">
            <a:off x="623869" y="548737"/>
            <a:ext cx="1647438" cy="1712837"/>
          </a:xfrm>
          <a:custGeom>
            <a:avLst/>
            <a:gdLst/>
            <a:ahLst/>
            <a:cxnLst/>
            <a:rect r="r" b="b" t="t" l="l"/>
            <a:pathLst>
              <a:path h="1712837" w="1647438">
                <a:moveTo>
                  <a:pt x="0" y="0"/>
                </a:moveTo>
                <a:lnTo>
                  <a:pt x="1647438" y="0"/>
                </a:lnTo>
                <a:lnTo>
                  <a:pt x="1647438" y="1712837"/>
                </a:lnTo>
                <a:lnTo>
                  <a:pt x="0" y="1712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false" rot="0">
            <a:off x="1354908" y="3241099"/>
            <a:ext cx="15904392" cy="2990570"/>
          </a:xfrm>
          <a:custGeom>
            <a:avLst/>
            <a:gdLst/>
            <a:ahLst/>
            <a:cxnLst/>
            <a:rect r="r" b="b" t="t" l="l"/>
            <a:pathLst>
              <a:path h="2990570" w="15904392">
                <a:moveTo>
                  <a:pt x="0" y="0"/>
                </a:moveTo>
                <a:lnTo>
                  <a:pt x="15904392" y="0"/>
                </a:lnTo>
                <a:lnTo>
                  <a:pt x="15904392" y="2990569"/>
                </a:lnTo>
                <a:lnTo>
                  <a:pt x="0" y="2990569"/>
                </a:lnTo>
                <a:lnTo>
                  <a:pt x="0" y="0"/>
                </a:lnTo>
                <a:close/>
              </a:path>
            </a:pathLst>
          </a:custGeom>
          <a:blipFill>
            <a:blip r:embed="rId10"/>
            <a:stretch>
              <a:fillRect l="0" t="0" r="0" b="0"/>
            </a:stretch>
          </a:blipFill>
        </p:spPr>
      </p:sp>
      <p:sp>
        <p:nvSpPr>
          <p:cNvPr name="TextBox 47" id="47"/>
          <p:cNvSpPr txBox="true"/>
          <p:nvPr/>
        </p:nvSpPr>
        <p:spPr>
          <a:xfrm rot="0">
            <a:off x="6353412" y="1038917"/>
            <a:ext cx="5581175" cy="14478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Hasil</a:t>
            </a:r>
          </a:p>
          <a:p>
            <a:pPr algn="ctr">
              <a:lnSpc>
                <a:spcPts val="5400"/>
              </a:lnSpc>
            </a:pPr>
            <a:r>
              <a:rPr lang="en-US" sz="6000">
                <a:solidFill>
                  <a:srgbClr val="FFFFFF"/>
                </a:solidFill>
                <a:latin typeface="Balsamiq Sans Bold"/>
              </a:rPr>
              <a:t>Penelitian</a:t>
            </a:r>
          </a:p>
        </p:txBody>
      </p:sp>
      <p:sp>
        <p:nvSpPr>
          <p:cNvPr name="TextBox 48" id="48"/>
          <p:cNvSpPr txBox="true"/>
          <p:nvPr/>
        </p:nvSpPr>
        <p:spPr>
          <a:xfrm rot="0">
            <a:off x="3463541" y="6774593"/>
            <a:ext cx="11886849" cy="1990725"/>
          </a:xfrm>
          <a:prstGeom prst="rect">
            <a:avLst/>
          </a:prstGeom>
        </p:spPr>
        <p:txBody>
          <a:bodyPr anchor="t" rtlCol="false" tIns="0" lIns="0" bIns="0" rIns="0">
            <a:spAutoFit/>
          </a:bodyPr>
          <a:lstStyle/>
          <a:p>
            <a:pPr algn="just">
              <a:lnSpc>
                <a:spcPts val="3959"/>
              </a:lnSpc>
            </a:pPr>
            <a:r>
              <a:rPr lang="en-US" sz="3299">
                <a:solidFill>
                  <a:srgbClr val="535353"/>
                </a:solidFill>
                <a:latin typeface="Balsamiq Sans"/>
              </a:rPr>
              <a:t>Setelah melakukan input data, lalu menampilkan hasil beberapa baris pertama dari suatu DataFrame, termasuk semua baris dan kolom yang ada. Hal ini memberikan gambaran tentang data terstruktur dan nilai-nilai awalnya.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65389" y="364245"/>
            <a:ext cx="6293360" cy="2002433"/>
          </a:xfrm>
          <a:custGeom>
            <a:avLst/>
            <a:gdLst/>
            <a:ahLst/>
            <a:cxnLst/>
            <a:rect r="r" b="b" t="t" l="l"/>
            <a:pathLst>
              <a:path h="2002433" w="6293360">
                <a:moveTo>
                  <a:pt x="0" y="0"/>
                </a:moveTo>
                <a:lnTo>
                  <a:pt x="6293359" y="0"/>
                </a:lnTo>
                <a:lnTo>
                  <a:pt x="6293359" y="2002433"/>
                </a:lnTo>
                <a:lnTo>
                  <a:pt x="0" y="2002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891908" y="1019193"/>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807049" y="8737005"/>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694581" y="3135996"/>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9301862" y="914090"/>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406965" y="8103128"/>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863111">
            <a:off x="4955661" y="1999950"/>
            <a:ext cx="963167" cy="917635"/>
          </a:xfrm>
          <a:custGeom>
            <a:avLst/>
            <a:gdLst/>
            <a:ahLst/>
            <a:cxnLst/>
            <a:rect r="r" b="b" t="t" l="l"/>
            <a:pathLst>
              <a:path h="917635" w="963167">
                <a:moveTo>
                  <a:pt x="0" y="0"/>
                </a:moveTo>
                <a:lnTo>
                  <a:pt x="963167" y="0"/>
                </a:lnTo>
                <a:lnTo>
                  <a:pt x="963167" y="917635"/>
                </a:lnTo>
                <a:lnTo>
                  <a:pt x="0" y="917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5" id="45"/>
          <p:cNvSpPr/>
          <p:nvPr/>
        </p:nvSpPr>
        <p:spPr>
          <a:xfrm flipH="false" flipV="false" rot="0">
            <a:off x="623869" y="548737"/>
            <a:ext cx="1647438" cy="1712837"/>
          </a:xfrm>
          <a:custGeom>
            <a:avLst/>
            <a:gdLst/>
            <a:ahLst/>
            <a:cxnLst/>
            <a:rect r="r" b="b" t="t" l="l"/>
            <a:pathLst>
              <a:path h="1712837" w="1647438">
                <a:moveTo>
                  <a:pt x="0" y="0"/>
                </a:moveTo>
                <a:lnTo>
                  <a:pt x="1647438" y="0"/>
                </a:lnTo>
                <a:lnTo>
                  <a:pt x="1647438" y="1712837"/>
                </a:lnTo>
                <a:lnTo>
                  <a:pt x="0" y="1712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false" rot="0">
            <a:off x="1133803" y="2419229"/>
            <a:ext cx="5688253" cy="7095534"/>
          </a:xfrm>
          <a:custGeom>
            <a:avLst/>
            <a:gdLst/>
            <a:ahLst/>
            <a:cxnLst/>
            <a:rect r="r" b="b" t="t" l="l"/>
            <a:pathLst>
              <a:path h="7095534" w="5688253">
                <a:moveTo>
                  <a:pt x="0" y="0"/>
                </a:moveTo>
                <a:lnTo>
                  <a:pt x="5688253" y="0"/>
                </a:lnTo>
                <a:lnTo>
                  <a:pt x="5688253" y="7095534"/>
                </a:lnTo>
                <a:lnTo>
                  <a:pt x="0" y="7095534"/>
                </a:lnTo>
                <a:lnTo>
                  <a:pt x="0" y="0"/>
                </a:lnTo>
                <a:close/>
              </a:path>
            </a:pathLst>
          </a:custGeom>
          <a:blipFill>
            <a:blip r:embed="rId10"/>
            <a:stretch>
              <a:fillRect l="0" t="0" r="0" b="0"/>
            </a:stretch>
          </a:blipFill>
        </p:spPr>
      </p:sp>
      <p:sp>
        <p:nvSpPr>
          <p:cNvPr name="TextBox 47" id="47"/>
          <p:cNvSpPr txBox="true"/>
          <p:nvPr/>
        </p:nvSpPr>
        <p:spPr>
          <a:xfrm rot="0">
            <a:off x="6721481" y="717761"/>
            <a:ext cx="5581175" cy="14478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Hasil</a:t>
            </a:r>
          </a:p>
          <a:p>
            <a:pPr algn="ctr">
              <a:lnSpc>
                <a:spcPts val="5400"/>
              </a:lnSpc>
            </a:pPr>
            <a:r>
              <a:rPr lang="en-US" sz="6000">
                <a:solidFill>
                  <a:srgbClr val="FFFFFF"/>
                </a:solidFill>
                <a:latin typeface="Balsamiq Sans Bold"/>
              </a:rPr>
              <a:t>Penelitian</a:t>
            </a:r>
          </a:p>
        </p:txBody>
      </p:sp>
      <p:sp>
        <p:nvSpPr>
          <p:cNvPr name="TextBox 48" id="48"/>
          <p:cNvSpPr txBox="true"/>
          <p:nvPr/>
        </p:nvSpPr>
        <p:spPr>
          <a:xfrm rot="0">
            <a:off x="7498991" y="4031031"/>
            <a:ext cx="9998650" cy="3617845"/>
          </a:xfrm>
          <a:prstGeom prst="rect">
            <a:avLst/>
          </a:prstGeom>
        </p:spPr>
        <p:txBody>
          <a:bodyPr anchor="t" rtlCol="false" tIns="0" lIns="0" bIns="0" rIns="0">
            <a:spAutoFit/>
          </a:bodyPr>
          <a:lstStyle/>
          <a:p>
            <a:pPr algn="just">
              <a:lnSpc>
                <a:spcPts val="4121"/>
              </a:lnSpc>
            </a:pPr>
            <a:r>
              <a:rPr lang="en-US" sz="3434">
                <a:solidFill>
                  <a:srgbClr val="535353"/>
                </a:solidFill>
                <a:latin typeface="Balsamiq Sans"/>
              </a:rPr>
              <a:t>Dengan melihat informasi mengenai data, didapatkan informasi ringkas yang mencakup beberapa aspek penting dari Data Frame, seperti jumlah kolom, nama kolom, tipe data dan apakah ada nilai-nilai yang hilang. Pada keseluruhan variabel hanya terdapat 1 jenis tipe data yaitu object.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22043" y="403939"/>
            <a:ext cx="6293360" cy="2002433"/>
          </a:xfrm>
          <a:custGeom>
            <a:avLst/>
            <a:gdLst/>
            <a:ahLst/>
            <a:cxnLst/>
            <a:rect r="r" b="b" t="t" l="l"/>
            <a:pathLst>
              <a:path h="2002433" w="6293360">
                <a:moveTo>
                  <a:pt x="0" y="0"/>
                </a:moveTo>
                <a:lnTo>
                  <a:pt x="6293359" y="0"/>
                </a:lnTo>
                <a:lnTo>
                  <a:pt x="6293359" y="2002433"/>
                </a:lnTo>
                <a:lnTo>
                  <a:pt x="0" y="2002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648562" y="1058887"/>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807049" y="8737005"/>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694581" y="3135996"/>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1058516" y="953784"/>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406965" y="8103128"/>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863111">
            <a:off x="4955661" y="1999950"/>
            <a:ext cx="963167" cy="917635"/>
          </a:xfrm>
          <a:custGeom>
            <a:avLst/>
            <a:gdLst/>
            <a:ahLst/>
            <a:cxnLst/>
            <a:rect r="r" b="b" t="t" l="l"/>
            <a:pathLst>
              <a:path h="917635" w="963167">
                <a:moveTo>
                  <a:pt x="0" y="0"/>
                </a:moveTo>
                <a:lnTo>
                  <a:pt x="963167" y="0"/>
                </a:lnTo>
                <a:lnTo>
                  <a:pt x="963167" y="917635"/>
                </a:lnTo>
                <a:lnTo>
                  <a:pt x="0" y="917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5" id="45"/>
          <p:cNvSpPr/>
          <p:nvPr/>
        </p:nvSpPr>
        <p:spPr>
          <a:xfrm flipH="false" flipV="false" rot="0">
            <a:off x="623869" y="548737"/>
            <a:ext cx="1647438" cy="1712837"/>
          </a:xfrm>
          <a:custGeom>
            <a:avLst/>
            <a:gdLst/>
            <a:ahLst/>
            <a:cxnLst/>
            <a:rect r="r" b="b" t="t" l="l"/>
            <a:pathLst>
              <a:path h="1712837" w="1647438">
                <a:moveTo>
                  <a:pt x="0" y="0"/>
                </a:moveTo>
                <a:lnTo>
                  <a:pt x="1647438" y="0"/>
                </a:lnTo>
                <a:lnTo>
                  <a:pt x="1647438" y="1712837"/>
                </a:lnTo>
                <a:lnTo>
                  <a:pt x="0" y="1712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false" rot="0">
            <a:off x="1076653" y="1894691"/>
            <a:ext cx="6046427" cy="7498687"/>
          </a:xfrm>
          <a:custGeom>
            <a:avLst/>
            <a:gdLst/>
            <a:ahLst/>
            <a:cxnLst/>
            <a:rect r="r" b="b" t="t" l="l"/>
            <a:pathLst>
              <a:path h="7498687" w="6046427">
                <a:moveTo>
                  <a:pt x="0" y="0"/>
                </a:moveTo>
                <a:lnTo>
                  <a:pt x="6046428" y="0"/>
                </a:lnTo>
                <a:lnTo>
                  <a:pt x="6046428" y="7498687"/>
                </a:lnTo>
                <a:lnTo>
                  <a:pt x="0" y="7498687"/>
                </a:lnTo>
                <a:lnTo>
                  <a:pt x="0" y="0"/>
                </a:lnTo>
                <a:close/>
              </a:path>
            </a:pathLst>
          </a:custGeom>
          <a:blipFill>
            <a:blip r:embed="rId10"/>
            <a:stretch>
              <a:fillRect l="0" t="0" r="0" b="0"/>
            </a:stretch>
          </a:blipFill>
        </p:spPr>
      </p:sp>
      <p:sp>
        <p:nvSpPr>
          <p:cNvPr name="TextBox 47" id="47"/>
          <p:cNvSpPr txBox="true"/>
          <p:nvPr/>
        </p:nvSpPr>
        <p:spPr>
          <a:xfrm rot="0">
            <a:off x="8478135" y="757455"/>
            <a:ext cx="5581175" cy="14478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Hasil</a:t>
            </a:r>
          </a:p>
          <a:p>
            <a:pPr algn="ctr">
              <a:lnSpc>
                <a:spcPts val="5400"/>
              </a:lnSpc>
            </a:pPr>
            <a:r>
              <a:rPr lang="en-US" sz="6000">
                <a:solidFill>
                  <a:srgbClr val="FFFFFF"/>
                </a:solidFill>
                <a:latin typeface="Balsamiq Sans Bold"/>
              </a:rPr>
              <a:t>Penelitian</a:t>
            </a:r>
          </a:p>
        </p:txBody>
      </p:sp>
      <p:sp>
        <p:nvSpPr>
          <p:cNvPr name="TextBox 48" id="48"/>
          <p:cNvSpPr txBox="true"/>
          <p:nvPr/>
        </p:nvSpPr>
        <p:spPr>
          <a:xfrm rot="0">
            <a:off x="7904787" y="3828614"/>
            <a:ext cx="9137257" cy="3476625"/>
          </a:xfrm>
          <a:prstGeom prst="rect">
            <a:avLst/>
          </a:prstGeom>
        </p:spPr>
        <p:txBody>
          <a:bodyPr anchor="t" rtlCol="false" tIns="0" lIns="0" bIns="0" rIns="0">
            <a:spAutoFit/>
          </a:bodyPr>
          <a:lstStyle/>
          <a:p>
            <a:pPr algn="just">
              <a:lnSpc>
                <a:spcPts val="3959"/>
              </a:lnSpc>
            </a:pPr>
            <a:r>
              <a:rPr lang="en-US" sz="3299">
                <a:solidFill>
                  <a:srgbClr val="535353"/>
                </a:solidFill>
                <a:latin typeface="Balsamiq Sans"/>
              </a:rPr>
              <a:t>Setelahitu, dilakukan pengecekan missing values dalam data dengan menggunakan fungsi df.isnull().sum() dan ternyata tidak terdapat adanya missing values pada data. Pengecekan missing values ini sangat penting untuk menghasilkan hasil analisis seperti kualitas data dan keakuratan analisis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56759" y="654220"/>
            <a:ext cx="6293360" cy="2002433"/>
          </a:xfrm>
          <a:custGeom>
            <a:avLst/>
            <a:gdLst/>
            <a:ahLst/>
            <a:cxnLst/>
            <a:rect r="r" b="b" t="t" l="l"/>
            <a:pathLst>
              <a:path h="2002433" w="6293360">
                <a:moveTo>
                  <a:pt x="0" y="0"/>
                </a:moveTo>
                <a:lnTo>
                  <a:pt x="6293360" y="0"/>
                </a:lnTo>
                <a:lnTo>
                  <a:pt x="6293360" y="2002432"/>
                </a:lnTo>
                <a:lnTo>
                  <a:pt x="0" y="2002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083278" y="130916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807049" y="8737005"/>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694581" y="3135996"/>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0493232" y="1204064"/>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406965" y="8103128"/>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863111">
            <a:off x="7318101" y="321716"/>
            <a:ext cx="963167" cy="917635"/>
          </a:xfrm>
          <a:custGeom>
            <a:avLst/>
            <a:gdLst/>
            <a:ahLst/>
            <a:cxnLst/>
            <a:rect r="r" b="b" t="t" l="l"/>
            <a:pathLst>
              <a:path h="917635" w="963167">
                <a:moveTo>
                  <a:pt x="0" y="0"/>
                </a:moveTo>
                <a:lnTo>
                  <a:pt x="963166" y="0"/>
                </a:lnTo>
                <a:lnTo>
                  <a:pt x="963166" y="917635"/>
                </a:lnTo>
                <a:lnTo>
                  <a:pt x="0" y="917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5" id="45"/>
          <p:cNvSpPr/>
          <p:nvPr/>
        </p:nvSpPr>
        <p:spPr>
          <a:xfrm flipH="false" flipV="false" rot="0">
            <a:off x="623869" y="548737"/>
            <a:ext cx="1647438" cy="1712837"/>
          </a:xfrm>
          <a:custGeom>
            <a:avLst/>
            <a:gdLst/>
            <a:ahLst/>
            <a:cxnLst/>
            <a:rect r="r" b="b" t="t" l="l"/>
            <a:pathLst>
              <a:path h="1712837" w="1647438">
                <a:moveTo>
                  <a:pt x="0" y="0"/>
                </a:moveTo>
                <a:lnTo>
                  <a:pt x="1647438" y="0"/>
                </a:lnTo>
                <a:lnTo>
                  <a:pt x="1647438" y="1712837"/>
                </a:lnTo>
                <a:lnTo>
                  <a:pt x="0" y="1712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false" rot="0">
            <a:off x="623869" y="3016481"/>
            <a:ext cx="8399097" cy="5191750"/>
          </a:xfrm>
          <a:custGeom>
            <a:avLst/>
            <a:gdLst/>
            <a:ahLst/>
            <a:cxnLst/>
            <a:rect r="r" b="b" t="t" l="l"/>
            <a:pathLst>
              <a:path h="5191750" w="8399097">
                <a:moveTo>
                  <a:pt x="0" y="0"/>
                </a:moveTo>
                <a:lnTo>
                  <a:pt x="8399097" y="0"/>
                </a:lnTo>
                <a:lnTo>
                  <a:pt x="8399097" y="5191750"/>
                </a:lnTo>
                <a:lnTo>
                  <a:pt x="0" y="5191750"/>
                </a:lnTo>
                <a:lnTo>
                  <a:pt x="0" y="0"/>
                </a:lnTo>
                <a:close/>
              </a:path>
            </a:pathLst>
          </a:custGeom>
          <a:blipFill>
            <a:blip r:embed="rId10"/>
            <a:stretch>
              <a:fillRect l="0" t="0" r="0" b="0"/>
            </a:stretch>
          </a:blipFill>
        </p:spPr>
      </p:sp>
      <p:sp>
        <p:nvSpPr>
          <p:cNvPr name="TextBox 47" id="47"/>
          <p:cNvSpPr txBox="true"/>
          <p:nvPr/>
        </p:nvSpPr>
        <p:spPr>
          <a:xfrm rot="0">
            <a:off x="7912852" y="1007736"/>
            <a:ext cx="5581175" cy="14478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Hasil</a:t>
            </a:r>
          </a:p>
          <a:p>
            <a:pPr algn="ctr">
              <a:lnSpc>
                <a:spcPts val="5400"/>
              </a:lnSpc>
            </a:pPr>
            <a:r>
              <a:rPr lang="en-US" sz="6000">
                <a:solidFill>
                  <a:srgbClr val="FFFFFF"/>
                </a:solidFill>
                <a:latin typeface="Balsamiq Sans Bold"/>
              </a:rPr>
              <a:t>Penelitian</a:t>
            </a:r>
          </a:p>
        </p:txBody>
      </p:sp>
      <p:sp>
        <p:nvSpPr>
          <p:cNvPr name="TextBox 48" id="48"/>
          <p:cNvSpPr txBox="true"/>
          <p:nvPr/>
        </p:nvSpPr>
        <p:spPr>
          <a:xfrm rot="0">
            <a:off x="9406965" y="3535731"/>
            <a:ext cx="7852335" cy="4962525"/>
          </a:xfrm>
          <a:prstGeom prst="rect">
            <a:avLst/>
          </a:prstGeom>
        </p:spPr>
        <p:txBody>
          <a:bodyPr anchor="t" rtlCol="false" tIns="0" lIns="0" bIns="0" rIns="0">
            <a:spAutoFit/>
          </a:bodyPr>
          <a:lstStyle/>
          <a:p>
            <a:pPr algn="just">
              <a:lnSpc>
                <a:spcPts val="3959"/>
              </a:lnSpc>
            </a:pPr>
            <a:r>
              <a:rPr lang="en-US" sz="3299">
                <a:solidFill>
                  <a:srgbClr val="535353"/>
                </a:solidFill>
                <a:latin typeface="Balsamiq Sans"/>
              </a:rPr>
              <a:t>Hasil dari distribusi jamur berdasarkan kelas ini menunjukkan seberapa besar proporsi jamur yang dapat dimakan dan beracun. Pada bagian berwarna merah mewakili persentase jamur beracun dalam data sebesar 48.2%, sedangkan bagian yang berwarna hijau mewakili persentase jamur yang dapat dimakan sebesar 51.8%. Persentase dari kedua kelas ini cukup mendekati satu sama lain.</a:t>
            </a:r>
          </a:p>
        </p:txBody>
      </p:sp>
      <p:sp>
        <p:nvSpPr>
          <p:cNvPr name="TextBox 49" id="49"/>
          <p:cNvSpPr txBox="true"/>
          <p:nvPr/>
        </p:nvSpPr>
        <p:spPr>
          <a:xfrm rot="0">
            <a:off x="623869" y="1932962"/>
            <a:ext cx="6230367" cy="647700"/>
          </a:xfrm>
          <a:prstGeom prst="rect">
            <a:avLst/>
          </a:prstGeom>
        </p:spPr>
        <p:txBody>
          <a:bodyPr anchor="t" rtlCol="false" tIns="0" lIns="0" bIns="0" rIns="0">
            <a:spAutoFit/>
          </a:bodyPr>
          <a:lstStyle/>
          <a:p>
            <a:pPr algn="just" marL="863593" indent="-431796" lvl="1">
              <a:lnSpc>
                <a:spcPts val="4799"/>
              </a:lnSpc>
              <a:buFont typeface="Arial"/>
              <a:buChar char="•"/>
            </a:pPr>
            <a:r>
              <a:rPr lang="en-US" sz="3999">
                <a:solidFill>
                  <a:srgbClr val="535353"/>
                </a:solidFill>
                <a:latin typeface="Balsamiq Sans"/>
              </a:rPr>
              <a:t>Distribusi Kelas Jamur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56759" y="654220"/>
            <a:ext cx="6293360" cy="2002433"/>
          </a:xfrm>
          <a:custGeom>
            <a:avLst/>
            <a:gdLst/>
            <a:ahLst/>
            <a:cxnLst/>
            <a:rect r="r" b="b" t="t" l="l"/>
            <a:pathLst>
              <a:path h="2002433" w="6293360">
                <a:moveTo>
                  <a:pt x="0" y="0"/>
                </a:moveTo>
                <a:lnTo>
                  <a:pt x="6293360" y="0"/>
                </a:lnTo>
                <a:lnTo>
                  <a:pt x="6293360" y="2002432"/>
                </a:lnTo>
                <a:lnTo>
                  <a:pt x="0" y="2002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083278" y="130916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807049" y="8737005"/>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694581" y="3135996"/>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0493232" y="1204064"/>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406965" y="8103128"/>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863111">
            <a:off x="7318101" y="321716"/>
            <a:ext cx="963167" cy="917635"/>
          </a:xfrm>
          <a:custGeom>
            <a:avLst/>
            <a:gdLst/>
            <a:ahLst/>
            <a:cxnLst/>
            <a:rect r="r" b="b" t="t" l="l"/>
            <a:pathLst>
              <a:path h="917635" w="963167">
                <a:moveTo>
                  <a:pt x="0" y="0"/>
                </a:moveTo>
                <a:lnTo>
                  <a:pt x="963166" y="0"/>
                </a:lnTo>
                <a:lnTo>
                  <a:pt x="963166" y="917635"/>
                </a:lnTo>
                <a:lnTo>
                  <a:pt x="0" y="917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5" id="45"/>
          <p:cNvSpPr/>
          <p:nvPr/>
        </p:nvSpPr>
        <p:spPr>
          <a:xfrm flipH="false" flipV="false" rot="0">
            <a:off x="623869" y="548737"/>
            <a:ext cx="1647438" cy="1712837"/>
          </a:xfrm>
          <a:custGeom>
            <a:avLst/>
            <a:gdLst/>
            <a:ahLst/>
            <a:cxnLst/>
            <a:rect r="r" b="b" t="t" l="l"/>
            <a:pathLst>
              <a:path h="1712837" w="1647438">
                <a:moveTo>
                  <a:pt x="0" y="0"/>
                </a:moveTo>
                <a:lnTo>
                  <a:pt x="1647438" y="0"/>
                </a:lnTo>
                <a:lnTo>
                  <a:pt x="1647438" y="1712837"/>
                </a:lnTo>
                <a:lnTo>
                  <a:pt x="0" y="1712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false" rot="0">
            <a:off x="518766" y="3705016"/>
            <a:ext cx="9098407" cy="5149657"/>
          </a:xfrm>
          <a:custGeom>
            <a:avLst/>
            <a:gdLst/>
            <a:ahLst/>
            <a:cxnLst/>
            <a:rect r="r" b="b" t="t" l="l"/>
            <a:pathLst>
              <a:path h="5149657" w="9098407">
                <a:moveTo>
                  <a:pt x="0" y="0"/>
                </a:moveTo>
                <a:lnTo>
                  <a:pt x="9098406" y="0"/>
                </a:lnTo>
                <a:lnTo>
                  <a:pt x="9098406" y="5149657"/>
                </a:lnTo>
                <a:lnTo>
                  <a:pt x="0" y="5149657"/>
                </a:lnTo>
                <a:lnTo>
                  <a:pt x="0" y="0"/>
                </a:lnTo>
                <a:close/>
              </a:path>
            </a:pathLst>
          </a:custGeom>
          <a:blipFill>
            <a:blip r:embed="rId10"/>
            <a:stretch>
              <a:fillRect l="0" t="0" r="0" b="0"/>
            </a:stretch>
          </a:blipFill>
        </p:spPr>
      </p:sp>
      <p:sp>
        <p:nvSpPr>
          <p:cNvPr name="TextBox 47" id="47"/>
          <p:cNvSpPr txBox="true"/>
          <p:nvPr/>
        </p:nvSpPr>
        <p:spPr>
          <a:xfrm rot="0">
            <a:off x="7912852" y="1007736"/>
            <a:ext cx="5581175" cy="14478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Hasil</a:t>
            </a:r>
          </a:p>
          <a:p>
            <a:pPr algn="ctr">
              <a:lnSpc>
                <a:spcPts val="5400"/>
              </a:lnSpc>
            </a:pPr>
            <a:r>
              <a:rPr lang="en-US" sz="6000">
                <a:solidFill>
                  <a:srgbClr val="FFFFFF"/>
                </a:solidFill>
                <a:latin typeface="Balsamiq Sans Bold"/>
              </a:rPr>
              <a:t>Penelitian</a:t>
            </a:r>
          </a:p>
        </p:txBody>
      </p:sp>
      <p:sp>
        <p:nvSpPr>
          <p:cNvPr name="TextBox 48" id="48"/>
          <p:cNvSpPr txBox="true"/>
          <p:nvPr/>
        </p:nvSpPr>
        <p:spPr>
          <a:xfrm rot="0">
            <a:off x="10251803" y="3783381"/>
            <a:ext cx="7350941" cy="4962525"/>
          </a:xfrm>
          <a:prstGeom prst="rect">
            <a:avLst/>
          </a:prstGeom>
        </p:spPr>
        <p:txBody>
          <a:bodyPr anchor="t" rtlCol="false" tIns="0" lIns="0" bIns="0" rIns="0">
            <a:spAutoFit/>
          </a:bodyPr>
          <a:lstStyle/>
          <a:p>
            <a:pPr algn="just">
              <a:lnSpc>
                <a:spcPts val="3959"/>
              </a:lnSpc>
            </a:pPr>
            <a:r>
              <a:rPr lang="en-US" sz="3299">
                <a:solidFill>
                  <a:srgbClr val="535353"/>
                </a:solidFill>
                <a:latin typeface="Balsamiq Sans"/>
              </a:rPr>
              <a:t>Berdasarkan dari hasil grafik, bentuk tutup jamur yang cembung merupakan bentuk tutup yang paling umum. Kelas jamur yang dapat dimakan dan beracun cukup mendekati satu sama lain untuk jenis bentuk tutup jamur yang cembung dan datar. Sebaliknya pada bentuk tutup jamur yang tumpul dan lonceng, terdistribusi tidak seimbang.</a:t>
            </a:r>
          </a:p>
        </p:txBody>
      </p:sp>
      <p:sp>
        <p:nvSpPr>
          <p:cNvPr name="TextBox 49" id="49"/>
          <p:cNvSpPr txBox="true"/>
          <p:nvPr/>
        </p:nvSpPr>
        <p:spPr>
          <a:xfrm rot="0">
            <a:off x="295846" y="2028261"/>
            <a:ext cx="6923365" cy="1181100"/>
          </a:xfrm>
          <a:prstGeom prst="rect">
            <a:avLst/>
          </a:prstGeom>
        </p:spPr>
        <p:txBody>
          <a:bodyPr anchor="t" rtlCol="false" tIns="0" lIns="0" bIns="0" rIns="0">
            <a:spAutoFit/>
          </a:bodyPr>
          <a:lstStyle/>
          <a:p>
            <a:pPr algn="just" marL="820414" indent="-410207" lvl="1">
              <a:lnSpc>
                <a:spcPts val="4559"/>
              </a:lnSpc>
              <a:buFont typeface="Arial"/>
              <a:buChar char="•"/>
            </a:pPr>
            <a:r>
              <a:rPr lang="en-US" sz="3799">
                <a:solidFill>
                  <a:srgbClr val="535353"/>
                </a:solidFill>
                <a:latin typeface="Balsamiq Sans"/>
              </a:rPr>
              <a:t>Distribusi Kelas Jamur Berdasarkan Bentuk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56759" y="654220"/>
            <a:ext cx="6293360" cy="2002433"/>
          </a:xfrm>
          <a:custGeom>
            <a:avLst/>
            <a:gdLst/>
            <a:ahLst/>
            <a:cxnLst/>
            <a:rect r="r" b="b" t="t" l="l"/>
            <a:pathLst>
              <a:path h="2002433" w="6293360">
                <a:moveTo>
                  <a:pt x="0" y="0"/>
                </a:moveTo>
                <a:lnTo>
                  <a:pt x="6293360" y="0"/>
                </a:lnTo>
                <a:lnTo>
                  <a:pt x="6293360" y="2002432"/>
                </a:lnTo>
                <a:lnTo>
                  <a:pt x="0" y="2002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083278" y="130916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807049" y="8737005"/>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694581" y="3135996"/>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0493232" y="1204064"/>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406965" y="8103128"/>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863111">
            <a:off x="7318101" y="321716"/>
            <a:ext cx="963167" cy="917635"/>
          </a:xfrm>
          <a:custGeom>
            <a:avLst/>
            <a:gdLst/>
            <a:ahLst/>
            <a:cxnLst/>
            <a:rect r="r" b="b" t="t" l="l"/>
            <a:pathLst>
              <a:path h="917635" w="963167">
                <a:moveTo>
                  <a:pt x="0" y="0"/>
                </a:moveTo>
                <a:lnTo>
                  <a:pt x="963166" y="0"/>
                </a:lnTo>
                <a:lnTo>
                  <a:pt x="963166" y="917635"/>
                </a:lnTo>
                <a:lnTo>
                  <a:pt x="0" y="917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5" id="45"/>
          <p:cNvSpPr/>
          <p:nvPr/>
        </p:nvSpPr>
        <p:spPr>
          <a:xfrm flipH="false" flipV="false" rot="0">
            <a:off x="623869" y="548737"/>
            <a:ext cx="1647438" cy="1712837"/>
          </a:xfrm>
          <a:custGeom>
            <a:avLst/>
            <a:gdLst/>
            <a:ahLst/>
            <a:cxnLst/>
            <a:rect r="r" b="b" t="t" l="l"/>
            <a:pathLst>
              <a:path h="1712837" w="1647438">
                <a:moveTo>
                  <a:pt x="0" y="0"/>
                </a:moveTo>
                <a:lnTo>
                  <a:pt x="1647438" y="0"/>
                </a:lnTo>
                <a:lnTo>
                  <a:pt x="1647438" y="1712837"/>
                </a:lnTo>
                <a:lnTo>
                  <a:pt x="0" y="1712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false" rot="0">
            <a:off x="518766" y="3374777"/>
            <a:ext cx="8897821" cy="5023327"/>
          </a:xfrm>
          <a:custGeom>
            <a:avLst/>
            <a:gdLst/>
            <a:ahLst/>
            <a:cxnLst/>
            <a:rect r="r" b="b" t="t" l="l"/>
            <a:pathLst>
              <a:path h="5023327" w="8897821">
                <a:moveTo>
                  <a:pt x="0" y="0"/>
                </a:moveTo>
                <a:lnTo>
                  <a:pt x="8897821" y="0"/>
                </a:lnTo>
                <a:lnTo>
                  <a:pt x="8897821" y="5023327"/>
                </a:lnTo>
                <a:lnTo>
                  <a:pt x="0" y="5023327"/>
                </a:lnTo>
                <a:lnTo>
                  <a:pt x="0" y="0"/>
                </a:lnTo>
                <a:close/>
              </a:path>
            </a:pathLst>
          </a:custGeom>
          <a:blipFill>
            <a:blip r:embed="rId10"/>
            <a:stretch>
              <a:fillRect l="0" t="0" r="0" b="0"/>
            </a:stretch>
          </a:blipFill>
        </p:spPr>
      </p:sp>
      <p:sp>
        <p:nvSpPr>
          <p:cNvPr name="TextBox 47" id="47"/>
          <p:cNvSpPr txBox="true"/>
          <p:nvPr/>
        </p:nvSpPr>
        <p:spPr>
          <a:xfrm rot="0">
            <a:off x="7912852" y="1007736"/>
            <a:ext cx="5581175" cy="14478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Hasil</a:t>
            </a:r>
          </a:p>
          <a:p>
            <a:pPr algn="ctr">
              <a:lnSpc>
                <a:spcPts val="5400"/>
              </a:lnSpc>
            </a:pPr>
            <a:r>
              <a:rPr lang="en-US" sz="6000">
                <a:solidFill>
                  <a:srgbClr val="FFFFFF"/>
                </a:solidFill>
                <a:latin typeface="Balsamiq Sans Bold"/>
              </a:rPr>
              <a:t>Penelitian</a:t>
            </a:r>
          </a:p>
        </p:txBody>
      </p:sp>
      <p:sp>
        <p:nvSpPr>
          <p:cNvPr name="TextBox 48" id="48"/>
          <p:cNvSpPr txBox="true"/>
          <p:nvPr/>
        </p:nvSpPr>
        <p:spPr>
          <a:xfrm rot="0">
            <a:off x="9826722" y="3783381"/>
            <a:ext cx="7776023" cy="4962525"/>
          </a:xfrm>
          <a:prstGeom prst="rect">
            <a:avLst/>
          </a:prstGeom>
        </p:spPr>
        <p:txBody>
          <a:bodyPr anchor="t" rtlCol="false" tIns="0" lIns="0" bIns="0" rIns="0">
            <a:spAutoFit/>
          </a:bodyPr>
          <a:lstStyle/>
          <a:p>
            <a:pPr algn="just">
              <a:lnSpc>
                <a:spcPts val="3959"/>
              </a:lnSpc>
            </a:pPr>
            <a:r>
              <a:rPr lang="en-US" sz="3299">
                <a:solidFill>
                  <a:srgbClr val="535353"/>
                </a:solidFill>
                <a:latin typeface="Balsamiq Sans"/>
              </a:rPr>
              <a:t>Hasil dari visualisasi ini menunjukkan distribusi kelas jamur berdasarkan habitat tempat jamur tersebut ditemukan. Dapat dilihat hasil dari grafik, habitat tempat jamur cenderung ditemukan lebih banyak berada di hutan dan di rumput untuk kelas jamur yang dapat dimakan, sedangkan pada kelas jamur beracun lebih banyak ditemukan berada di hutan dan jalur </a:t>
            </a:r>
          </a:p>
        </p:txBody>
      </p:sp>
      <p:sp>
        <p:nvSpPr>
          <p:cNvPr name="TextBox 49" id="49"/>
          <p:cNvSpPr txBox="true"/>
          <p:nvPr/>
        </p:nvSpPr>
        <p:spPr>
          <a:xfrm rot="0">
            <a:off x="295846" y="2028261"/>
            <a:ext cx="6923365" cy="1181100"/>
          </a:xfrm>
          <a:prstGeom prst="rect">
            <a:avLst/>
          </a:prstGeom>
        </p:spPr>
        <p:txBody>
          <a:bodyPr anchor="t" rtlCol="false" tIns="0" lIns="0" bIns="0" rIns="0">
            <a:spAutoFit/>
          </a:bodyPr>
          <a:lstStyle/>
          <a:p>
            <a:pPr algn="just" marL="820414" indent="-410207" lvl="1">
              <a:lnSpc>
                <a:spcPts val="4559"/>
              </a:lnSpc>
              <a:buFont typeface="Arial"/>
              <a:buChar char="•"/>
            </a:pPr>
            <a:r>
              <a:rPr lang="en-US" sz="3799">
                <a:solidFill>
                  <a:srgbClr val="535353"/>
                </a:solidFill>
                <a:latin typeface="Balsamiq Sans"/>
              </a:rPr>
              <a:t>Distribusi Kelas Jamur Berdasarkan Habitat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56759" y="654220"/>
            <a:ext cx="6293360" cy="2002433"/>
          </a:xfrm>
          <a:custGeom>
            <a:avLst/>
            <a:gdLst/>
            <a:ahLst/>
            <a:cxnLst/>
            <a:rect r="r" b="b" t="t" l="l"/>
            <a:pathLst>
              <a:path h="2002433" w="6293360">
                <a:moveTo>
                  <a:pt x="0" y="0"/>
                </a:moveTo>
                <a:lnTo>
                  <a:pt x="6293360" y="0"/>
                </a:lnTo>
                <a:lnTo>
                  <a:pt x="6293360" y="2002432"/>
                </a:lnTo>
                <a:lnTo>
                  <a:pt x="0" y="2002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083278" y="130916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807049" y="8737005"/>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694581" y="3135996"/>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0493232" y="1204064"/>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406965" y="8103128"/>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863111">
            <a:off x="7318101" y="321716"/>
            <a:ext cx="963167" cy="917635"/>
          </a:xfrm>
          <a:custGeom>
            <a:avLst/>
            <a:gdLst/>
            <a:ahLst/>
            <a:cxnLst/>
            <a:rect r="r" b="b" t="t" l="l"/>
            <a:pathLst>
              <a:path h="917635" w="963167">
                <a:moveTo>
                  <a:pt x="0" y="0"/>
                </a:moveTo>
                <a:lnTo>
                  <a:pt x="963166" y="0"/>
                </a:lnTo>
                <a:lnTo>
                  <a:pt x="963166" y="917635"/>
                </a:lnTo>
                <a:lnTo>
                  <a:pt x="0" y="917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5" id="45"/>
          <p:cNvSpPr/>
          <p:nvPr/>
        </p:nvSpPr>
        <p:spPr>
          <a:xfrm flipH="false" flipV="false" rot="0">
            <a:off x="623869" y="548737"/>
            <a:ext cx="1647438" cy="1712837"/>
          </a:xfrm>
          <a:custGeom>
            <a:avLst/>
            <a:gdLst/>
            <a:ahLst/>
            <a:cxnLst/>
            <a:rect r="r" b="b" t="t" l="l"/>
            <a:pathLst>
              <a:path h="1712837" w="1647438">
                <a:moveTo>
                  <a:pt x="0" y="0"/>
                </a:moveTo>
                <a:lnTo>
                  <a:pt x="1647438" y="0"/>
                </a:lnTo>
                <a:lnTo>
                  <a:pt x="1647438" y="1712837"/>
                </a:lnTo>
                <a:lnTo>
                  <a:pt x="0" y="1712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false" rot="0">
            <a:off x="402144" y="3241099"/>
            <a:ext cx="9761069" cy="5495906"/>
          </a:xfrm>
          <a:custGeom>
            <a:avLst/>
            <a:gdLst/>
            <a:ahLst/>
            <a:cxnLst/>
            <a:rect r="r" b="b" t="t" l="l"/>
            <a:pathLst>
              <a:path h="5495906" w="9761069">
                <a:moveTo>
                  <a:pt x="0" y="0"/>
                </a:moveTo>
                <a:lnTo>
                  <a:pt x="9761069" y="0"/>
                </a:lnTo>
                <a:lnTo>
                  <a:pt x="9761069" y="5495906"/>
                </a:lnTo>
                <a:lnTo>
                  <a:pt x="0" y="5495906"/>
                </a:lnTo>
                <a:lnTo>
                  <a:pt x="0" y="0"/>
                </a:lnTo>
                <a:close/>
              </a:path>
            </a:pathLst>
          </a:custGeom>
          <a:blipFill>
            <a:blip r:embed="rId10"/>
            <a:stretch>
              <a:fillRect l="0" t="0" r="0" b="0"/>
            </a:stretch>
          </a:blipFill>
        </p:spPr>
      </p:sp>
      <p:sp>
        <p:nvSpPr>
          <p:cNvPr name="TextBox 47" id="47"/>
          <p:cNvSpPr txBox="true"/>
          <p:nvPr/>
        </p:nvSpPr>
        <p:spPr>
          <a:xfrm rot="0">
            <a:off x="7912852" y="1007736"/>
            <a:ext cx="5581175" cy="14478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Hasil</a:t>
            </a:r>
          </a:p>
          <a:p>
            <a:pPr algn="ctr">
              <a:lnSpc>
                <a:spcPts val="5400"/>
              </a:lnSpc>
            </a:pPr>
            <a:r>
              <a:rPr lang="en-US" sz="6000">
                <a:solidFill>
                  <a:srgbClr val="FFFFFF"/>
                </a:solidFill>
                <a:latin typeface="Balsamiq Sans Bold"/>
              </a:rPr>
              <a:t>Penelitian</a:t>
            </a:r>
          </a:p>
        </p:txBody>
      </p:sp>
      <p:sp>
        <p:nvSpPr>
          <p:cNvPr name="TextBox 48" id="48"/>
          <p:cNvSpPr txBox="true"/>
          <p:nvPr/>
        </p:nvSpPr>
        <p:spPr>
          <a:xfrm rot="0">
            <a:off x="10703439" y="3706104"/>
            <a:ext cx="6373839" cy="4257186"/>
          </a:xfrm>
          <a:prstGeom prst="rect">
            <a:avLst/>
          </a:prstGeom>
        </p:spPr>
        <p:txBody>
          <a:bodyPr anchor="t" rtlCol="false" tIns="0" lIns="0" bIns="0" rIns="0">
            <a:spAutoFit/>
          </a:bodyPr>
          <a:lstStyle/>
          <a:p>
            <a:pPr algn="just">
              <a:lnSpc>
                <a:spcPts val="4245"/>
              </a:lnSpc>
            </a:pPr>
            <a:r>
              <a:rPr lang="en-US" sz="3537">
                <a:solidFill>
                  <a:srgbClr val="535353"/>
                </a:solidFill>
                <a:latin typeface="Balsamiq Sans"/>
              </a:rPr>
              <a:t>Hasil dari visualisasi ini menunjukkan distribusi kelas jamur berdasarkan jenis selubung (veil types), Jenis veil types partial memiliki distribusi yang cenderung seimbang antara jamur beracun dan jamur yang dapat dimakan. </a:t>
            </a:r>
          </a:p>
        </p:txBody>
      </p:sp>
      <p:sp>
        <p:nvSpPr>
          <p:cNvPr name="TextBox 49" id="49"/>
          <p:cNvSpPr txBox="true"/>
          <p:nvPr/>
        </p:nvSpPr>
        <p:spPr>
          <a:xfrm rot="0">
            <a:off x="405844" y="1280171"/>
            <a:ext cx="6175064" cy="1752600"/>
          </a:xfrm>
          <a:prstGeom prst="rect">
            <a:avLst/>
          </a:prstGeom>
        </p:spPr>
        <p:txBody>
          <a:bodyPr anchor="t" rtlCol="false" tIns="0" lIns="0" bIns="0" rIns="0">
            <a:spAutoFit/>
          </a:bodyPr>
          <a:lstStyle/>
          <a:p>
            <a:pPr algn="just" marL="820414" indent="-410207" lvl="1">
              <a:lnSpc>
                <a:spcPts val="4559"/>
              </a:lnSpc>
              <a:buFont typeface="Arial"/>
              <a:buChar char="•"/>
            </a:pPr>
            <a:r>
              <a:rPr lang="en-US" sz="3799">
                <a:solidFill>
                  <a:srgbClr val="535353"/>
                </a:solidFill>
                <a:latin typeface="Balsamiq Sans"/>
              </a:rPr>
              <a:t>Distribusi Kelas Jamur Berdasarkan Habitat dan Populasinya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56759" y="654220"/>
            <a:ext cx="6293360" cy="2002433"/>
          </a:xfrm>
          <a:custGeom>
            <a:avLst/>
            <a:gdLst/>
            <a:ahLst/>
            <a:cxnLst/>
            <a:rect r="r" b="b" t="t" l="l"/>
            <a:pathLst>
              <a:path h="2002433" w="6293360">
                <a:moveTo>
                  <a:pt x="0" y="0"/>
                </a:moveTo>
                <a:lnTo>
                  <a:pt x="6293360" y="0"/>
                </a:lnTo>
                <a:lnTo>
                  <a:pt x="6293360" y="2002432"/>
                </a:lnTo>
                <a:lnTo>
                  <a:pt x="0" y="2002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083278" y="130916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807049" y="8737005"/>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694581" y="3135996"/>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0493232" y="1204064"/>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406965" y="8103128"/>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863111">
            <a:off x="7318101" y="321716"/>
            <a:ext cx="963167" cy="917635"/>
          </a:xfrm>
          <a:custGeom>
            <a:avLst/>
            <a:gdLst/>
            <a:ahLst/>
            <a:cxnLst/>
            <a:rect r="r" b="b" t="t" l="l"/>
            <a:pathLst>
              <a:path h="917635" w="963167">
                <a:moveTo>
                  <a:pt x="0" y="0"/>
                </a:moveTo>
                <a:lnTo>
                  <a:pt x="963166" y="0"/>
                </a:lnTo>
                <a:lnTo>
                  <a:pt x="963166" y="917635"/>
                </a:lnTo>
                <a:lnTo>
                  <a:pt x="0" y="917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5" id="45"/>
          <p:cNvSpPr/>
          <p:nvPr/>
        </p:nvSpPr>
        <p:spPr>
          <a:xfrm flipH="false" flipV="false" rot="0">
            <a:off x="623869" y="548737"/>
            <a:ext cx="1647438" cy="1712837"/>
          </a:xfrm>
          <a:custGeom>
            <a:avLst/>
            <a:gdLst/>
            <a:ahLst/>
            <a:cxnLst/>
            <a:rect r="r" b="b" t="t" l="l"/>
            <a:pathLst>
              <a:path h="1712837" w="1647438">
                <a:moveTo>
                  <a:pt x="0" y="0"/>
                </a:moveTo>
                <a:lnTo>
                  <a:pt x="1647438" y="0"/>
                </a:lnTo>
                <a:lnTo>
                  <a:pt x="1647438" y="1712837"/>
                </a:lnTo>
                <a:lnTo>
                  <a:pt x="0" y="1712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false" rot="0">
            <a:off x="623869" y="3241099"/>
            <a:ext cx="9080471" cy="5126393"/>
          </a:xfrm>
          <a:custGeom>
            <a:avLst/>
            <a:gdLst/>
            <a:ahLst/>
            <a:cxnLst/>
            <a:rect r="r" b="b" t="t" l="l"/>
            <a:pathLst>
              <a:path h="5126393" w="9080471">
                <a:moveTo>
                  <a:pt x="0" y="0"/>
                </a:moveTo>
                <a:lnTo>
                  <a:pt x="9080470" y="0"/>
                </a:lnTo>
                <a:lnTo>
                  <a:pt x="9080470" y="5126393"/>
                </a:lnTo>
                <a:lnTo>
                  <a:pt x="0" y="5126393"/>
                </a:lnTo>
                <a:lnTo>
                  <a:pt x="0" y="0"/>
                </a:lnTo>
                <a:close/>
              </a:path>
            </a:pathLst>
          </a:custGeom>
          <a:blipFill>
            <a:blip r:embed="rId10"/>
            <a:stretch>
              <a:fillRect l="0" t="0" r="0" b="0"/>
            </a:stretch>
          </a:blipFill>
        </p:spPr>
      </p:sp>
      <p:sp>
        <p:nvSpPr>
          <p:cNvPr name="TextBox 47" id="47"/>
          <p:cNvSpPr txBox="true"/>
          <p:nvPr/>
        </p:nvSpPr>
        <p:spPr>
          <a:xfrm rot="0">
            <a:off x="7912852" y="1007736"/>
            <a:ext cx="5581175" cy="14478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Hasil</a:t>
            </a:r>
          </a:p>
          <a:p>
            <a:pPr algn="ctr">
              <a:lnSpc>
                <a:spcPts val="5400"/>
              </a:lnSpc>
            </a:pPr>
            <a:r>
              <a:rPr lang="en-US" sz="6000">
                <a:solidFill>
                  <a:srgbClr val="FFFFFF"/>
                </a:solidFill>
                <a:latin typeface="Balsamiq Sans Bold"/>
              </a:rPr>
              <a:t>Penelitian</a:t>
            </a:r>
          </a:p>
        </p:txBody>
      </p:sp>
      <p:sp>
        <p:nvSpPr>
          <p:cNvPr name="TextBox 48" id="48"/>
          <p:cNvSpPr txBox="true"/>
          <p:nvPr/>
        </p:nvSpPr>
        <p:spPr>
          <a:xfrm rot="0">
            <a:off x="10103321" y="4216928"/>
            <a:ext cx="7604527" cy="3971925"/>
          </a:xfrm>
          <a:prstGeom prst="rect">
            <a:avLst/>
          </a:prstGeom>
        </p:spPr>
        <p:txBody>
          <a:bodyPr anchor="t" rtlCol="false" tIns="0" lIns="0" bIns="0" rIns="0">
            <a:spAutoFit/>
          </a:bodyPr>
          <a:lstStyle/>
          <a:p>
            <a:pPr algn="just">
              <a:lnSpc>
                <a:spcPts val="3959"/>
              </a:lnSpc>
            </a:pPr>
            <a:r>
              <a:rPr lang="en-US" sz="3299">
                <a:solidFill>
                  <a:srgbClr val="535353"/>
                </a:solidFill>
                <a:latin typeface="Balsamiq Sans"/>
              </a:rPr>
              <a:t>Hasil dari visualisasi ini menunjukkan distribusi kelas jamur berdasarkan warna jamur yang tampak bervariasi. Pada warna </a:t>
            </a:r>
            <a:r>
              <a:rPr lang="en-US" sz="3299">
                <a:solidFill>
                  <a:srgbClr val="535353"/>
                </a:solidFill>
                <a:latin typeface="Balsamiq Sans Italics"/>
              </a:rPr>
              <a:t>Buff</a:t>
            </a:r>
            <a:r>
              <a:rPr lang="en-US" sz="3299">
                <a:solidFill>
                  <a:srgbClr val="535353"/>
                </a:solidFill>
                <a:latin typeface="Balsamiq Sans"/>
              </a:rPr>
              <a:t> memiliki proporsi jamur beracun yang lebih tinggi, sedangkan pada warna </a:t>
            </a:r>
            <a:r>
              <a:rPr lang="en-US" sz="3299">
                <a:solidFill>
                  <a:srgbClr val="535353"/>
                </a:solidFill>
                <a:latin typeface="Balsamiq Sans Italics"/>
              </a:rPr>
              <a:t>White </a:t>
            </a:r>
            <a:r>
              <a:rPr lang="en-US" sz="3299">
                <a:solidFill>
                  <a:srgbClr val="535353"/>
                </a:solidFill>
                <a:latin typeface="Balsamiq Sans"/>
              </a:rPr>
              <a:t>memiliki distribusi yang cenderung dapat dimakan. </a:t>
            </a:r>
          </a:p>
        </p:txBody>
      </p:sp>
      <p:sp>
        <p:nvSpPr>
          <p:cNvPr name="TextBox 49" id="49"/>
          <p:cNvSpPr txBox="true"/>
          <p:nvPr/>
        </p:nvSpPr>
        <p:spPr>
          <a:xfrm rot="0">
            <a:off x="405844" y="1611836"/>
            <a:ext cx="6813367" cy="1181100"/>
          </a:xfrm>
          <a:prstGeom prst="rect">
            <a:avLst/>
          </a:prstGeom>
        </p:spPr>
        <p:txBody>
          <a:bodyPr anchor="t" rtlCol="false" tIns="0" lIns="0" bIns="0" rIns="0">
            <a:spAutoFit/>
          </a:bodyPr>
          <a:lstStyle/>
          <a:p>
            <a:pPr algn="just" marL="820414" indent="-410207" lvl="1">
              <a:lnSpc>
                <a:spcPts val="4559"/>
              </a:lnSpc>
              <a:buFont typeface="Arial"/>
              <a:buChar char="•"/>
            </a:pPr>
            <a:r>
              <a:rPr lang="en-US" sz="3799">
                <a:solidFill>
                  <a:srgbClr val="535353"/>
                </a:solidFill>
                <a:latin typeface="Balsamiq Sans"/>
              </a:rPr>
              <a:t>Distribusi Kelas Jamur Berdasarkan Warna Jamur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CEEDE"/>
        </a:solidFill>
      </p:bgPr>
    </p:bg>
    <p:spTree>
      <p:nvGrpSpPr>
        <p:cNvPr id="1" name=""/>
        <p:cNvGrpSpPr/>
        <p:nvPr/>
      </p:nvGrpSpPr>
      <p:grpSpPr>
        <a:xfrm>
          <a:off x="0" y="0"/>
          <a:ext cx="0" cy="0"/>
          <a:chOff x="0" y="0"/>
          <a:chExt cx="0" cy="0"/>
        </a:xfrm>
      </p:grpSpPr>
      <p:sp>
        <p:nvSpPr>
          <p:cNvPr name="Freeform 2" id="2"/>
          <p:cNvSpPr/>
          <p:nvPr/>
        </p:nvSpPr>
        <p:spPr>
          <a:xfrm flipH="false" flipV="false" rot="0">
            <a:off x="-3121976" y="65422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6320193" y="403737"/>
            <a:ext cx="6595820" cy="2098670"/>
          </a:xfrm>
          <a:custGeom>
            <a:avLst/>
            <a:gdLst/>
            <a:ahLst/>
            <a:cxnLst/>
            <a:rect r="r" b="b" t="t" l="l"/>
            <a:pathLst>
              <a:path h="2098670" w="6595820">
                <a:moveTo>
                  <a:pt x="0" y="0"/>
                </a:moveTo>
                <a:lnTo>
                  <a:pt x="6595819" y="0"/>
                </a:lnTo>
                <a:lnTo>
                  <a:pt x="6595819" y="2098669"/>
                </a:lnTo>
                <a:lnTo>
                  <a:pt x="0" y="2098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4" id="34"/>
          <p:cNvGrpSpPr/>
          <p:nvPr/>
        </p:nvGrpSpPr>
        <p:grpSpPr>
          <a:xfrm rot="0">
            <a:off x="11807049" y="8737005"/>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8136681" y="2681866"/>
            <a:ext cx="9466063" cy="5866156"/>
          </a:xfrm>
          <a:prstGeom prst="rect">
            <a:avLst/>
          </a:prstGeom>
        </p:spPr>
        <p:txBody>
          <a:bodyPr anchor="t" rtlCol="false" tIns="0" lIns="0" bIns="0" rIns="0">
            <a:spAutoFit/>
          </a:bodyPr>
          <a:lstStyle/>
          <a:p>
            <a:pPr algn="just">
              <a:lnSpc>
                <a:spcPts val="3318"/>
              </a:lnSpc>
            </a:pPr>
            <a:r>
              <a:rPr lang="en-US" sz="2765">
                <a:solidFill>
                  <a:srgbClr val="535353"/>
                </a:solidFill>
                <a:latin typeface="Balsamiq Sans"/>
              </a:rPr>
              <a:t>Berdaskan hasil classification report, pada precision kelas jamur beracun (0) cukup tinggi, sedangkan pada jamur yang dapat dimakan (1) sangat tinggi. Pada recall kelas 0 mencapai 0.98, namun kelas 1 sedikit lebih rendah dari kelas 0. Pada F1-score nilai yang tinggi menunjukkan adanya keseimbangan yang baik antara precision dan recall secara keseluruhan.</a:t>
            </a:r>
          </a:p>
          <a:p>
            <a:pPr algn="just">
              <a:lnSpc>
                <a:spcPts val="3318"/>
              </a:lnSpc>
            </a:pPr>
            <a:r>
              <a:rPr lang="en-US" sz="2765">
                <a:solidFill>
                  <a:srgbClr val="535353"/>
                </a:solidFill>
                <a:latin typeface="Balsamiq Sans"/>
              </a:rPr>
              <a:t>Didapatkan hasil akurasi pada Model Support Vector Machine pada training set sekitar 91.4%, yang dimana nilai akurasi ini memiliki nilai yang cukup tinggi dan menunjukkan model dapat memprediksi kelas dengan sangat baik pada data latih yang digunakan. Dengan kata lain, setiap sampel pada data uji diklasifikasikan dengan benar ke kelas yang sesuai.</a:t>
            </a:r>
          </a:p>
        </p:txBody>
      </p:sp>
      <p:sp>
        <p:nvSpPr>
          <p:cNvPr name="Freeform 38" id="38"/>
          <p:cNvSpPr/>
          <p:nvPr/>
        </p:nvSpPr>
        <p:spPr>
          <a:xfrm flipH="false" flipV="false" rot="0">
            <a:off x="290166" y="2523980"/>
            <a:ext cx="7412037" cy="6582118"/>
          </a:xfrm>
          <a:custGeom>
            <a:avLst/>
            <a:gdLst/>
            <a:ahLst/>
            <a:cxnLst/>
            <a:rect r="r" b="b" t="t" l="l"/>
            <a:pathLst>
              <a:path h="6582118" w="7412037">
                <a:moveTo>
                  <a:pt x="0" y="0"/>
                </a:moveTo>
                <a:lnTo>
                  <a:pt x="7412037" y="0"/>
                </a:lnTo>
                <a:lnTo>
                  <a:pt x="7412037" y="6582118"/>
                </a:lnTo>
                <a:lnTo>
                  <a:pt x="0" y="6582118"/>
                </a:lnTo>
                <a:lnTo>
                  <a:pt x="0" y="0"/>
                </a:lnTo>
                <a:close/>
              </a:path>
            </a:pathLst>
          </a:custGeom>
          <a:blipFill>
            <a:blip r:embed="rId8"/>
            <a:stretch>
              <a:fillRect l="0" t="0" r="0" b="0"/>
            </a:stretch>
          </a:blipFill>
        </p:spPr>
      </p:sp>
      <p:sp>
        <p:nvSpPr>
          <p:cNvPr name="TextBox 39" id="39"/>
          <p:cNvSpPr txBox="true"/>
          <p:nvPr/>
        </p:nvSpPr>
        <p:spPr>
          <a:xfrm rot="0">
            <a:off x="5768960" y="970231"/>
            <a:ext cx="7976055" cy="1532176"/>
          </a:xfrm>
          <a:prstGeom prst="rect">
            <a:avLst/>
          </a:prstGeom>
        </p:spPr>
        <p:txBody>
          <a:bodyPr anchor="t" rtlCol="false" tIns="0" lIns="0" bIns="0" rIns="0">
            <a:spAutoFit/>
          </a:bodyPr>
          <a:lstStyle/>
          <a:p>
            <a:pPr algn="ctr">
              <a:lnSpc>
                <a:spcPts val="3913"/>
              </a:lnSpc>
            </a:pPr>
            <a:r>
              <a:rPr lang="en-US" sz="4348">
                <a:solidFill>
                  <a:srgbClr val="2E2E30"/>
                </a:solidFill>
                <a:latin typeface="Balsamiq Sans Bold"/>
              </a:rPr>
              <a:t>Klasifikasi Kelas Jamur dengan Support Vector Machine</a:t>
            </a:r>
          </a:p>
          <a:p>
            <a:pPr algn="ctr">
              <a:lnSpc>
                <a:spcPts val="3913"/>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CEEDE"/>
        </a:solidFill>
      </p:bgPr>
    </p:bg>
    <p:spTree>
      <p:nvGrpSpPr>
        <p:cNvPr id="1" name=""/>
        <p:cNvGrpSpPr/>
        <p:nvPr/>
      </p:nvGrpSpPr>
      <p:grpSpPr>
        <a:xfrm>
          <a:off x="0" y="0"/>
          <a:ext cx="0" cy="0"/>
          <a:chOff x="0" y="0"/>
          <a:chExt cx="0" cy="0"/>
        </a:xfrm>
      </p:grpSpPr>
      <p:sp>
        <p:nvSpPr>
          <p:cNvPr name="Freeform 2" id="2"/>
          <p:cNvSpPr/>
          <p:nvPr/>
        </p:nvSpPr>
        <p:spPr>
          <a:xfrm flipH="false" flipV="false" rot="0">
            <a:off x="-3121976" y="65422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6320193" y="403737"/>
            <a:ext cx="6595820" cy="2098670"/>
          </a:xfrm>
          <a:custGeom>
            <a:avLst/>
            <a:gdLst/>
            <a:ahLst/>
            <a:cxnLst/>
            <a:rect r="r" b="b" t="t" l="l"/>
            <a:pathLst>
              <a:path h="2098670" w="6595820">
                <a:moveTo>
                  <a:pt x="0" y="0"/>
                </a:moveTo>
                <a:lnTo>
                  <a:pt x="6595819" y="0"/>
                </a:lnTo>
                <a:lnTo>
                  <a:pt x="6595819" y="2098669"/>
                </a:lnTo>
                <a:lnTo>
                  <a:pt x="0" y="2098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4" id="34"/>
          <p:cNvGrpSpPr/>
          <p:nvPr/>
        </p:nvGrpSpPr>
        <p:grpSpPr>
          <a:xfrm rot="0">
            <a:off x="11807049" y="8737005"/>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413662" y="2792936"/>
            <a:ext cx="8878694" cy="5275457"/>
          </a:xfrm>
          <a:custGeom>
            <a:avLst/>
            <a:gdLst/>
            <a:ahLst/>
            <a:cxnLst/>
            <a:rect r="r" b="b" t="t" l="l"/>
            <a:pathLst>
              <a:path h="5275457" w="8878694">
                <a:moveTo>
                  <a:pt x="0" y="0"/>
                </a:moveTo>
                <a:lnTo>
                  <a:pt x="8878694" y="0"/>
                </a:lnTo>
                <a:lnTo>
                  <a:pt x="8878694" y="5275457"/>
                </a:lnTo>
                <a:lnTo>
                  <a:pt x="0" y="5275457"/>
                </a:lnTo>
                <a:lnTo>
                  <a:pt x="0" y="0"/>
                </a:lnTo>
                <a:close/>
              </a:path>
            </a:pathLst>
          </a:custGeom>
          <a:blipFill>
            <a:blip r:embed="rId8"/>
            <a:stretch>
              <a:fillRect l="0" t="0" r="0" b="0"/>
            </a:stretch>
          </a:blipFill>
        </p:spPr>
      </p:sp>
      <p:sp>
        <p:nvSpPr>
          <p:cNvPr name="TextBox 38" id="38"/>
          <p:cNvSpPr txBox="true"/>
          <p:nvPr/>
        </p:nvSpPr>
        <p:spPr>
          <a:xfrm rot="0">
            <a:off x="9926677" y="2792936"/>
            <a:ext cx="7846885" cy="5717084"/>
          </a:xfrm>
          <a:prstGeom prst="rect">
            <a:avLst/>
          </a:prstGeom>
        </p:spPr>
        <p:txBody>
          <a:bodyPr anchor="t" rtlCol="false" tIns="0" lIns="0" bIns="0" rIns="0">
            <a:spAutoFit/>
          </a:bodyPr>
          <a:lstStyle/>
          <a:p>
            <a:pPr algn="just">
              <a:lnSpc>
                <a:spcPts val="3239"/>
              </a:lnSpc>
            </a:pPr>
            <a:r>
              <a:rPr lang="en-US" sz="2699">
                <a:solidFill>
                  <a:srgbClr val="535353"/>
                </a:solidFill>
                <a:latin typeface="Balsamiq Sans"/>
              </a:rPr>
              <a:t>Hasil dari visualisasi  menunjukkan batas keputusan pada model di antara kelas yang berbeda dengan pemisahan kelas oleh model Support Vector Classifier (SVC) pada data jamur untuk mengetahui sampel mana yang memiliki dampak paling besar pada model. Visualisasi ini menunjukkan sebaran data terbesar ada pada kelas 1 dan ada beberapa sebaran data yang tergabung dalam 1 ruang kelas. Namun, data tersebut merupakan kelas yang berbeda. Hal ini dapat diasumsikan bahwa model atau metode yang digunakan kurang akurat dalam melakukan pengklasifikasian data dalam memisahkan kelas yang overlap.</a:t>
            </a:r>
          </a:p>
        </p:txBody>
      </p:sp>
      <p:sp>
        <p:nvSpPr>
          <p:cNvPr name="TextBox 39" id="39"/>
          <p:cNvSpPr txBox="true"/>
          <p:nvPr/>
        </p:nvSpPr>
        <p:spPr>
          <a:xfrm rot="0">
            <a:off x="5768960" y="970231"/>
            <a:ext cx="7976055" cy="1532176"/>
          </a:xfrm>
          <a:prstGeom prst="rect">
            <a:avLst/>
          </a:prstGeom>
        </p:spPr>
        <p:txBody>
          <a:bodyPr anchor="t" rtlCol="false" tIns="0" lIns="0" bIns="0" rIns="0">
            <a:spAutoFit/>
          </a:bodyPr>
          <a:lstStyle/>
          <a:p>
            <a:pPr algn="ctr">
              <a:lnSpc>
                <a:spcPts val="3913"/>
              </a:lnSpc>
            </a:pPr>
            <a:r>
              <a:rPr lang="en-US" sz="4348">
                <a:solidFill>
                  <a:srgbClr val="2E2E30"/>
                </a:solidFill>
                <a:latin typeface="Balsamiq Sans Bold"/>
              </a:rPr>
              <a:t>Klasifikasi Kelas Jamur dengan Support Vector Machine</a:t>
            </a:r>
          </a:p>
          <a:p>
            <a:pPr algn="ctr">
              <a:lnSpc>
                <a:spcPts val="3913"/>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3131" y="864427"/>
            <a:ext cx="5110246" cy="4171819"/>
          </a:xfrm>
          <a:custGeom>
            <a:avLst/>
            <a:gdLst/>
            <a:ahLst/>
            <a:cxnLst/>
            <a:rect r="r" b="b" t="t" l="l"/>
            <a:pathLst>
              <a:path h="4171819" w="5110246">
                <a:moveTo>
                  <a:pt x="0" y="0"/>
                </a:moveTo>
                <a:lnTo>
                  <a:pt x="5110246" y="0"/>
                </a:lnTo>
                <a:lnTo>
                  <a:pt x="5110246" y="4171819"/>
                </a:lnTo>
                <a:lnTo>
                  <a:pt x="0" y="41718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1492">
            <a:off x="918702" y="616015"/>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923597" y="699824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283169" y="1134403"/>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259300" y="8952442"/>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7497641" y="2687833"/>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79784" y="9567315"/>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1523839" y="1340348"/>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3639912" y="654220"/>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9326622" y="81849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413662" y="2687833"/>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6699005" y="3086100"/>
            <a:ext cx="10560295" cy="4114800"/>
          </a:xfrm>
          <a:prstGeom prst="rect">
            <a:avLst/>
          </a:prstGeom>
        </p:spPr>
        <p:txBody>
          <a:bodyPr anchor="t" rtlCol="false" tIns="0" lIns="0" bIns="0" rIns="0">
            <a:spAutoFit/>
          </a:bodyPr>
          <a:lstStyle/>
          <a:p>
            <a:pPr marL="971550" indent="-485775" lvl="1">
              <a:lnSpc>
                <a:spcPts val="5400"/>
              </a:lnSpc>
              <a:buFont typeface="Arial"/>
              <a:buChar char="•"/>
            </a:pPr>
            <a:r>
              <a:rPr lang="en-US" sz="4500">
                <a:solidFill>
                  <a:srgbClr val="535353"/>
                </a:solidFill>
                <a:latin typeface="Paytone One"/>
              </a:rPr>
              <a:t>Rizki Adrian Bennovry 121450073</a:t>
            </a:r>
          </a:p>
          <a:p>
            <a:pPr marL="971550" indent="-485775" lvl="1">
              <a:lnSpc>
                <a:spcPts val="5400"/>
              </a:lnSpc>
              <a:buFont typeface="Arial"/>
              <a:buChar char="•"/>
            </a:pPr>
            <a:r>
              <a:rPr lang="en-US" sz="4500">
                <a:solidFill>
                  <a:srgbClr val="535353"/>
                </a:solidFill>
                <a:latin typeface="Paytone One"/>
              </a:rPr>
              <a:t>Muhammad Kaisar Firdaus 121450135</a:t>
            </a:r>
          </a:p>
          <a:p>
            <a:pPr marL="971550" indent="-485775" lvl="1">
              <a:lnSpc>
                <a:spcPts val="5400"/>
              </a:lnSpc>
              <a:buFont typeface="Arial"/>
              <a:buChar char="•"/>
            </a:pPr>
            <a:r>
              <a:rPr lang="en-US" sz="4500">
                <a:solidFill>
                  <a:srgbClr val="535353"/>
                </a:solidFill>
                <a:latin typeface="Paytone One"/>
              </a:rPr>
              <a:t>Deyvan Loxefal 121450148 </a:t>
            </a:r>
          </a:p>
          <a:p>
            <a:pPr marL="971550" indent="-485775" lvl="1">
              <a:lnSpc>
                <a:spcPts val="5400"/>
              </a:lnSpc>
              <a:buFont typeface="Arial"/>
              <a:buChar char="•"/>
            </a:pPr>
            <a:r>
              <a:rPr lang="en-US" sz="4500">
                <a:solidFill>
                  <a:srgbClr val="535353"/>
                </a:solidFill>
                <a:latin typeface="Paytone One"/>
              </a:rPr>
              <a:t>Salwa Naqwadisa Madinna 121450157</a:t>
            </a:r>
          </a:p>
        </p:txBody>
      </p:sp>
      <p:sp>
        <p:nvSpPr>
          <p:cNvPr name="TextBox 36" id="36"/>
          <p:cNvSpPr txBox="true"/>
          <p:nvPr/>
        </p:nvSpPr>
        <p:spPr>
          <a:xfrm rot="0">
            <a:off x="2008036" y="1944883"/>
            <a:ext cx="4675341" cy="1581150"/>
          </a:xfrm>
          <a:prstGeom prst="rect">
            <a:avLst/>
          </a:prstGeom>
        </p:spPr>
        <p:txBody>
          <a:bodyPr anchor="t" rtlCol="false" tIns="0" lIns="0" bIns="0" rIns="0">
            <a:spAutoFit/>
          </a:bodyPr>
          <a:lstStyle/>
          <a:p>
            <a:pPr>
              <a:lnSpc>
                <a:spcPts val="6000"/>
              </a:lnSpc>
            </a:pPr>
            <a:r>
              <a:rPr lang="en-US" sz="6000">
                <a:solidFill>
                  <a:srgbClr val="2E2E30"/>
                </a:solidFill>
                <a:latin typeface="Balsamiq Sans Bold"/>
              </a:rPr>
              <a:t>Anggota Kelompok :</a:t>
            </a:r>
          </a:p>
        </p:txBody>
      </p:sp>
      <p:sp>
        <p:nvSpPr>
          <p:cNvPr name="Freeform 37" id="37"/>
          <p:cNvSpPr/>
          <p:nvPr/>
        </p:nvSpPr>
        <p:spPr>
          <a:xfrm flipH="false" flipV="false" rot="278887">
            <a:off x="4564064" y="7123556"/>
            <a:ext cx="1371267" cy="1278707"/>
          </a:xfrm>
          <a:custGeom>
            <a:avLst/>
            <a:gdLst/>
            <a:ahLst/>
            <a:cxnLst/>
            <a:rect r="r" b="b" t="t" l="l"/>
            <a:pathLst>
              <a:path h="1278707" w="1371267">
                <a:moveTo>
                  <a:pt x="0" y="0"/>
                </a:moveTo>
                <a:lnTo>
                  <a:pt x="1371268" y="0"/>
                </a:lnTo>
                <a:lnTo>
                  <a:pt x="1371268" y="1278706"/>
                </a:lnTo>
                <a:lnTo>
                  <a:pt x="0" y="12787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8" id="38"/>
          <p:cNvSpPr/>
          <p:nvPr/>
        </p:nvSpPr>
        <p:spPr>
          <a:xfrm flipH="false" flipV="false" rot="-510247">
            <a:off x="8796332" y="8726313"/>
            <a:ext cx="695336" cy="662466"/>
          </a:xfrm>
          <a:custGeom>
            <a:avLst/>
            <a:gdLst/>
            <a:ahLst/>
            <a:cxnLst/>
            <a:rect r="r" b="b" t="t" l="l"/>
            <a:pathLst>
              <a:path h="662466" w="695336">
                <a:moveTo>
                  <a:pt x="0" y="0"/>
                </a:moveTo>
                <a:lnTo>
                  <a:pt x="695336" y="0"/>
                </a:lnTo>
                <a:lnTo>
                  <a:pt x="695336" y="662466"/>
                </a:lnTo>
                <a:lnTo>
                  <a:pt x="0" y="662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39" id="39"/>
          <p:cNvSpPr/>
          <p:nvPr/>
        </p:nvSpPr>
        <p:spPr>
          <a:xfrm flipH="false" flipV="false" rot="1077083">
            <a:off x="1719614" y="5192818"/>
            <a:ext cx="1195982" cy="1139445"/>
          </a:xfrm>
          <a:custGeom>
            <a:avLst/>
            <a:gdLst/>
            <a:ahLst/>
            <a:cxnLst/>
            <a:rect r="r" b="b" t="t" l="l"/>
            <a:pathLst>
              <a:path h="1139445" w="1195982">
                <a:moveTo>
                  <a:pt x="0" y="0"/>
                </a:moveTo>
                <a:lnTo>
                  <a:pt x="1195981" y="0"/>
                </a:lnTo>
                <a:lnTo>
                  <a:pt x="1195981" y="1139444"/>
                </a:lnTo>
                <a:lnTo>
                  <a:pt x="0" y="1139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CEEDE"/>
        </a:solidFill>
      </p:bgPr>
    </p:bg>
    <p:spTree>
      <p:nvGrpSpPr>
        <p:cNvPr id="1" name=""/>
        <p:cNvGrpSpPr/>
        <p:nvPr/>
      </p:nvGrpSpPr>
      <p:grpSpPr>
        <a:xfrm>
          <a:off x="0" y="0"/>
          <a:ext cx="0" cy="0"/>
          <a:chOff x="0" y="0"/>
          <a:chExt cx="0" cy="0"/>
        </a:xfrm>
      </p:grpSpPr>
      <p:sp>
        <p:nvSpPr>
          <p:cNvPr name="Freeform 2" id="2"/>
          <p:cNvSpPr/>
          <p:nvPr/>
        </p:nvSpPr>
        <p:spPr>
          <a:xfrm flipH="false" flipV="false" rot="0">
            <a:off x="-3121976" y="65422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6320193" y="403737"/>
            <a:ext cx="6595820" cy="2098670"/>
          </a:xfrm>
          <a:custGeom>
            <a:avLst/>
            <a:gdLst/>
            <a:ahLst/>
            <a:cxnLst/>
            <a:rect r="r" b="b" t="t" l="l"/>
            <a:pathLst>
              <a:path h="2098670" w="6595820">
                <a:moveTo>
                  <a:pt x="0" y="0"/>
                </a:moveTo>
                <a:lnTo>
                  <a:pt x="6595819" y="0"/>
                </a:lnTo>
                <a:lnTo>
                  <a:pt x="6595819" y="2098669"/>
                </a:lnTo>
                <a:lnTo>
                  <a:pt x="0" y="2098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4" id="34"/>
          <p:cNvGrpSpPr/>
          <p:nvPr/>
        </p:nvGrpSpPr>
        <p:grpSpPr>
          <a:xfrm rot="0">
            <a:off x="11807049" y="8737005"/>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1028700" y="2898040"/>
            <a:ext cx="7635136" cy="5800545"/>
          </a:xfrm>
          <a:custGeom>
            <a:avLst/>
            <a:gdLst/>
            <a:ahLst/>
            <a:cxnLst/>
            <a:rect r="r" b="b" t="t" l="l"/>
            <a:pathLst>
              <a:path h="5800545" w="7635136">
                <a:moveTo>
                  <a:pt x="0" y="0"/>
                </a:moveTo>
                <a:lnTo>
                  <a:pt x="7635136" y="0"/>
                </a:lnTo>
                <a:lnTo>
                  <a:pt x="7635136" y="5800545"/>
                </a:lnTo>
                <a:lnTo>
                  <a:pt x="0" y="5800545"/>
                </a:lnTo>
                <a:lnTo>
                  <a:pt x="0" y="0"/>
                </a:lnTo>
                <a:close/>
              </a:path>
            </a:pathLst>
          </a:custGeom>
          <a:blipFill>
            <a:blip r:embed="rId8"/>
            <a:stretch>
              <a:fillRect l="0" t="0" r="0" b="0"/>
            </a:stretch>
          </a:blipFill>
        </p:spPr>
      </p:sp>
      <p:sp>
        <p:nvSpPr>
          <p:cNvPr name="TextBox 38" id="38"/>
          <p:cNvSpPr txBox="true"/>
          <p:nvPr/>
        </p:nvSpPr>
        <p:spPr>
          <a:xfrm rot="0">
            <a:off x="9716470" y="2792936"/>
            <a:ext cx="7846885" cy="6533810"/>
          </a:xfrm>
          <a:prstGeom prst="rect">
            <a:avLst/>
          </a:prstGeom>
        </p:spPr>
        <p:txBody>
          <a:bodyPr anchor="t" rtlCol="false" tIns="0" lIns="0" bIns="0" rIns="0">
            <a:spAutoFit/>
          </a:bodyPr>
          <a:lstStyle/>
          <a:p>
            <a:pPr algn="just">
              <a:lnSpc>
                <a:spcPts val="3239"/>
              </a:lnSpc>
            </a:pPr>
            <a:r>
              <a:rPr lang="en-US" sz="2699">
                <a:solidFill>
                  <a:srgbClr val="535353"/>
                </a:solidFill>
                <a:latin typeface="Balsamiq Sans"/>
              </a:rPr>
              <a:t>Berdaskan hasil classification report, pada precision kelas jamur beracun (0) cukup tinggi, sedangkan pada jamur yang dapat dimakan (1) sangat tinggi. Pada recall kelas 0 mencapai 0.98, namun kelas 1 sedikit lebih rendah dari kelas 0. Pada F1-score nilai yang tinggi menunjukkan adanya keseimbangan yang baik antara precision dan recall secara keseluruhan.</a:t>
            </a:r>
          </a:p>
          <a:p>
            <a:pPr algn="just">
              <a:lnSpc>
                <a:spcPts val="3239"/>
              </a:lnSpc>
            </a:pPr>
            <a:r>
              <a:rPr lang="en-US" sz="2699">
                <a:solidFill>
                  <a:srgbClr val="535353"/>
                </a:solidFill>
                <a:latin typeface="Balsamiq Sans"/>
              </a:rPr>
              <a:t>Didapatkan hasil akurasi pada Model Support Vector Machine pada test set sekitar 90.8%, yang dimana nilai akurasi ini memiliki nilai yang cukup tinggi dan menunjukkan model dapat memprediksi kelas dengan sangat baik pada data uji yang digunakan. Dengan kata lain, setiap sampel pada data test diklasifikasikan dengan benar ke kelas yang sesuai.</a:t>
            </a:r>
          </a:p>
        </p:txBody>
      </p:sp>
      <p:sp>
        <p:nvSpPr>
          <p:cNvPr name="TextBox 39" id="39"/>
          <p:cNvSpPr txBox="true"/>
          <p:nvPr/>
        </p:nvSpPr>
        <p:spPr>
          <a:xfrm rot="0">
            <a:off x="5768960" y="970231"/>
            <a:ext cx="7976055" cy="1532176"/>
          </a:xfrm>
          <a:prstGeom prst="rect">
            <a:avLst/>
          </a:prstGeom>
        </p:spPr>
        <p:txBody>
          <a:bodyPr anchor="t" rtlCol="false" tIns="0" lIns="0" bIns="0" rIns="0">
            <a:spAutoFit/>
          </a:bodyPr>
          <a:lstStyle/>
          <a:p>
            <a:pPr algn="ctr">
              <a:lnSpc>
                <a:spcPts val="3913"/>
              </a:lnSpc>
            </a:pPr>
            <a:r>
              <a:rPr lang="en-US" sz="4348">
                <a:solidFill>
                  <a:srgbClr val="2E2E30"/>
                </a:solidFill>
                <a:latin typeface="Balsamiq Sans Bold"/>
              </a:rPr>
              <a:t>Klasifikasi Kelas Jamur dengan Support Vector Machine</a:t>
            </a:r>
          </a:p>
          <a:p>
            <a:pPr algn="ctr">
              <a:lnSpc>
                <a:spcPts val="3913"/>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CEEDE"/>
        </a:solidFill>
      </p:bgPr>
    </p:bg>
    <p:spTree>
      <p:nvGrpSpPr>
        <p:cNvPr id="1" name=""/>
        <p:cNvGrpSpPr/>
        <p:nvPr/>
      </p:nvGrpSpPr>
      <p:grpSpPr>
        <a:xfrm>
          <a:off x="0" y="0"/>
          <a:ext cx="0" cy="0"/>
          <a:chOff x="0" y="0"/>
          <a:chExt cx="0" cy="0"/>
        </a:xfrm>
      </p:grpSpPr>
      <p:sp>
        <p:nvSpPr>
          <p:cNvPr name="Freeform 2" id="2"/>
          <p:cNvSpPr/>
          <p:nvPr/>
        </p:nvSpPr>
        <p:spPr>
          <a:xfrm flipH="false" flipV="false" rot="0">
            <a:off x="-3121976" y="65422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6320193" y="403737"/>
            <a:ext cx="6595820" cy="2098670"/>
          </a:xfrm>
          <a:custGeom>
            <a:avLst/>
            <a:gdLst/>
            <a:ahLst/>
            <a:cxnLst/>
            <a:rect r="r" b="b" t="t" l="l"/>
            <a:pathLst>
              <a:path h="2098670" w="6595820">
                <a:moveTo>
                  <a:pt x="0" y="0"/>
                </a:moveTo>
                <a:lnTo>
                  <a:pt x="6595819" y="0"/>
                </a:lnTo>
                <a:lnTo>
                  <a:pt x="6595819" y="2098669"/>
                </a:lnTo>
                <a:lnTo>
                  <a:pt x="0" y="2098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4" id="34"/>
          <p:cNvGrpSpPr/>
          <p:nvPr/>
        </p:nvGrpSpPr>
        <p:grpSpPr>
          <a:xfrm rot="0">
            <a:off x="11807049" y="8737005"/>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623869" y="3094390"/>
            <a:ext cx="9568825" cy="5639597"/>
          </a:xfrm>
          <a:custGeom>
            <a:avLst/>
            <a:gdLst/>
            <a:ahLst/>
            <a:cxnLst/>
            <a:rect r="r" b="b" t="t" l="l"/>
            <a:pathLst>
              <a:path h="5639597" w="9568825">
                <a:moveTo>
                  <a:pt x="0" y="0"/>
                </a:moveTo>
                <a:lnTo>
                  <a:pt x="9568825" y="0"/>
                </a:lnTo>
                <a:lnTo>
                  <a:pt x="9568825" y="5639598"/>
                </a:lnTo>
                <a:lnTo>
                  <a:pt x="0" y="5639598"/>
                </a:lnTo>
                <a:lnTo>
                  <a:pt x="0" y="0"/>
                </a:lnTo>
                <a:close/>
              </a:path>
            </a:pathLst>
          </a:custGeom>
          <a:blipFill>
            <a:blip r:embed="rId8"/>
            <a:stretch>
              <a:fillRect l="0" t="0" r="0" b="0"/>
            </a:stretch>
          </a:blipFill>
        </p:spPr>
      </p:sp>
      <p:sp>
        <p:nvSpPr>
          <p:cNvPr name="TextBox 38" id="38"/>
          <p:cNvSpPr txBox="true"/>
          <p:nvPr/>
        </p:nvSpPr>
        <p:spPr>
          <a:xfrm rot="0">
            <a:off x="10721339" y="3094390"/>
            <a:ext cx="6986509" cy="5233040"/>
          </a:xfrm>
          <a:prstGeom prst="rect">
            <a:avLst/>
          </a:prstGeom>
        </p:spPr>
        <p:txBody>
          <a:bodyPr anchor="t" rtlCol="false" tIns="0" lIns="0" bIns="0" rIns="0">
            <a:spAutoFit/>
          </a:bodyPr>
          <a:lstStyle/>
          <a:p>
            <a:pPr algn="just">
              <a:lnSpc>
                <a:spcPts val="3773"/>
              </a:lnSpc>
            </a:pPr>
            <a:r>
              <a:rPr lang="en-US" sz="3144">
                <a:solidFill>
                  <a:srgbClr val="535353"/>
                </a:solidFill>
                <a:latin typeface="Balsamiq Sans"/>
              </a:rPr>
              <a:t>Hasil dari visualisasi ini menunjukkan sebaran data terbesar ada pada kelas 1 dan ada beberapa sebaran data yang tergabung dalam 1 ruang kelas namun, data tersebut merupakan kelas yang berbeda. Hal ini dapat diasumsikan bahwa model atau metode yang digunakan kurang akurat dalam melakukan pengklasifikasian data dalam memisahkan kelas yang overlap.</a:t>
            </a:r>
          </a:p>
        </p:txBody>
      </p:sp>
      <p:sp>
        <p:nvSpPr>
          <p:cNvPr name="TextBox 39" id="39"/>
          <p:cNvSpPr txBox="true"/>
          <p:nvPr/>
        </p:nvSpPr>
        <p:spPr>
          <a:xfrm rot="0">
            <a:off x="5768960" y="970231"/>
            <a:ext cx="7976055" cy="1532176"/>
          </a:xfrm>
          <a:prstGeom prst="rect">
            <a:avLst/>
          </a:prstGeom>
        </p:spPr>
        <p:txBody>
          <a:bodyPr anchor="t" rtlCol="false" tIns="0" lIns="0" bIns="0" rIns="0">
            <a:spAutoFit/>
          </a:bodyPr>
          <a:lstStyle/>
          <a:p>
            <a:pPr algn="ctr">
              <a:lnSpc>
                <a:spcPts val="3913"/>
              </a:lnSpc>
            </a:pPr>
            <a:r>
              <a:rPr lang="en-US" sz="4348">
                <a:solidFill>
                  <a:srgbClr val="2E2E30"/>
                </a:solidFill>
                <a:latin typeface="Balsamiq Sans Bold"/>
              </a:rPr>
              <a:t>Klasifikasi Kelas Jamur dengan Support Vector Machine</a:t>
            </a:r>
          </a:p>
          <a:p>
            <a:pPr algn="ctr">
              <a:lnSpc>
                <a:spcPts val="3913"/>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CEEDE"/>
        </a:solidFill>
      </p:bgPr>
    </p:bg>
    <p:spTree>
      <p:nvGrpSpPr>
        <p:cNvPr id="1" name=""/>
        <p:cNvGrpSpPr/>
        <p:nvPr/>
      </p:nvGrpSpPr>
      <p:grpSpPr>
        <a:xfrm>
          <a:off x="0" y="0"/>
          <a:ext cx="0" cy="0"/>
          <a:chOff x="0" y="0"/>
          <a:chExt cx="0" cy="0"/>
        </a:xfrm>
      </p:grpSpPr>
      <p:sp>
        <p:nvSpPr>
          <p:cNvPr name="Freeform 2" id="2"/>
          <p:cNvSpPr/>
          <p:nvPr/>
        </p:nvSpPr>
        <p:spPr>
          <a:xfrm flipH="false" flipV="false" rot="0">
            <a:off x="-3121976" y="65422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6320193" y="403737"/>
            <a:ext cx="6595820" cy="2098670"/>
          </a:xfrm>
          <a:custGeom>
            <a:avLst/>
            <a:gdLst/>
            <a:ahLst/>
            <a:cxnLst/>
            <a:rect r="r" b="b" t="t" l="l"/>
            <a:pathLst>
              <a:path h="2098670" w="6595820">
                <a:moveTo>
                  <a:pt x="0" y="0"/>
                </a:moveTo>
                <a:lnTo>
                  <a:pt x="6595819" y="0"/>
                </a:lnTo>
                <a:lnTo>
                  <a:pt x="6595819" y="2098669"/>
                </a:lnTo>
                <a:lnTo>
                  <a:pt x="0" y="2098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4" id="34"/>
          <p:cNvGrpSpPr/>
          <p:nvPr/>
        </p:nvGrpSpPr>
        <p:grpSpPr>
          <a:xfrm rot="0">
            <a:off x="11807049" y="8737005"/>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778140" y="2366678"/>
            <a:ext cx="7183148" cy="6706142"/>
          </a:xfrm>
          <a:custGeom>
            <a:avLst/>
            <a:gdLst/>
            <a:ahLst/>
            <a:cxnLst/>
            <a:rect r="r" b="b" t="t" l="l"/>
            <a:pathLst>
              <a:path h="6706142" w="7183148">
                <a:moveTo>
                  <a:pt x="0" y="0"/>
                </a:moveTo>
                <a:lnTo>
                  <a:pt x="7183148" y="0"/>
                </a:lnTo>
                <a:lnTo>
                  <a:pt x="7183148" y="6706142"/>
                </a:lnTo>
                <a:lnTo>
                  <a:pt x="0" y="6706142"/>
                </a:lnTo>
                <a:lnTo>
                  <a:pt x="0" y="0"/>
                </a:lnTo>
                <a:close/>
              </a:path>
            </a:pathLst>
          </a:custGeom>
          <a:blipFill>
            <a:blip r:embed="rId8"/>
            <a:stretch>
              <a:fillRect l="0" t="0" r="0" b="0"/>
            </a:stretch>
          </a:blipFill>
        </p:spPr>
      </p:sp>
      <p:sp>
        <p:nvSpPr>
          <p:cNvPr name="TextBox 38" id="38"/>
          <p:cNvSpPr txBox="true"/>
          <p:nvPr/>
        </p:nvSpPr>
        <p:spPr>
          <a:xfrm rot="0">
            <a:off x="9404700" y="2662852"/>
            <a:ext cx="8092941" cy="6125447"/>
          </a:xfrm>
          <a:prstGeom prst="rect">
            <a:avLst/>
          </a:prstGeom>
        </p:spPr>
        <p:txBody>
          <a:bodyPr anchor="t" rtlCol="false" tIns="0" lIns="0" bIns="0" rIns="0">
            <a:spAutoFit/>
          </a:bodyPr>
          <a:lstStyle/>
          <a:p>
            <a:pPr algn="just">
              <a:lnSpc>
                <a:spcPts val="3239"/>
              </a:lnSpc>
            </a:pPr>
            <a:r>
              <a:rPr lang="en-US" sz="2699">
                <a:solidFill>
                  <a:srgbClr val="535353"/>
                </a:solidFill>
                <a:latin typeface="Balsamiq Sans"/>
              </a:rPr>
              <a:t>Berdaskan hasil classification report, pada precision kelas jamur beracun (0) cukup tinggi, sedangkan pada jamur yang dapat dimakan (1) sangat tinggi. Pada recall kelas 0 mencapai 0.96, namun kelas 1 sedikit lebih rendah dari kelas 0. Pada F1-score nilai yang tinggi menunjukkan adanya keseimbangan yang baik antara precision dan recall secara keseluruhan.</a:t>
            </a:r>
          </a:p>
          <a:p>
            <a:pPr algn="just">
              <a:lnSpc>
                <a:spcPts val="3239"/>
              </a:lnSpc>
            </a:pPr>
            <a:r>
              <a:rPr lang="en-US" sz="2699">
                <a:solidFill>
                  <a:srgbClr val="535353"/>
                </a:solidFill>
                <a:latin typeface="Balsamiq Sans"/>
              </a:rPr>
              <a:t>Didapatkan hasil akurasi pada Model Naive Bayes pada training set sekitar 89.8%, yang dimana nilai akurasi ini memiliki nilai yang cukup tinggi dan menunjukkan model dapat memprediksi kelas dengan sangat baik pada data latih yang digunakan. Dengan kata lain, setiap sampel pada data latih diklasifikasikan dengan benar ke kelas yang sesuai.</a:t>
            </a:r>
          </a:p>
        </p:txBody>
      </p:sp>
      <p:sp>
        <p:nvSpPr>
          <p:cNvPr name="TextBox 39" id="39"/>
          <p:cNvSpPr txBox="true"/>
          <p:nvPr/>
        </p:nvSpPr>
        <p:spPr>
          <a:xfrm rot="0">
            <a:off x="5768960" y="970231"/>
            <a:ext cx="7976055" cy="1532176"/>
          </a:xfrm>
          <a:prstGeom prst="rect">
            <a:avLst/>
          </a:prstGeom>
        </p:spPr>
        <p:txBody>
          <a:bodyPr anchor="t" rtlCol="false" tIns="0" lIns="0" bIns="0" rIns="0">
            <a:spAutoFit/>
          </a:bodyPr>
          <a:lstStyle/>
          <a:p>
            <a:pPr algn="ctr">
              <a:lnSpc>
                <a:spcPts val="3913"/>
              </a:lnSpc>
            </a:pPr>
            <a:r>
              <a:rPr lang="en-US" sz="4348">
                <a:solidFill>
                  <a:srgbClr val="2E2E30"/>
                </a:solidFill>
                <a:latin typeface="Balsamiq Sans Bold"/>
              </a:rPr>
              <a:t>Klasifikasi Kelas Jamur dengan Naive Bayes</a:t>
            </a:r>
          </a:p>
          <a:p>
            <a:pPr algn="ctr">
              <a:lnSpc>
                <a:spcPts val="3913"/>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CEEDE"/>
        </a:solidFill>
      </p:bgPr>
    </p:bg>
    <p:spTree>
      <p:nvGrpSpPr>
        <p:cNvPr id="1" name=""/>
        <p:cNvGrpSpPr/>
        <p:nvPr/>
      </p:nvGrpSpPr>
      <p:grpSpPr>
        <a:xfrm>
          <a:off x="0" y="0"/>
          <a:ext cx="0" cy="0"/>
          <a:chOff x="0" y="0"/>
          <a:chExt cx="0" cy="0"/>
        </a:xfrm>
      </p:grpSpPr>
      <p:sp>
        <p:nvSpPr>
          <p:cNvPr name="Freeform 2" id="2"/>
          <p:cNvSpPr/>
          <p:nvPr/>
        </p:nvSpPr>
        <p:spPr>
          <a:xfrm flipH="false" flipV="false" rot="0">
            <a:off x="-3121976" y="65422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6320193" y="403737"/>
            <a:ext cx="6595820" cy="2098670"/>
          </a:xfrm>
          <a:custGeom>
            <a:avLst/>
            <a:gdLst/>
            <a:ahLst/>
            <a:cxnLst/>
            <a:rect r="r" b="b" t="t" l="l"/>
            <a:pathLst>
              <a:path h="2098670" w="6595820">
                <a:moveTo>
                  <a:pt x="0" y="0"/>
                </a:moveTo>
                <a:lnTo>
                  <a:pt x="6595819" y="0"/>
                </a:lnTo>
                <a:lnTo>
                  <a:pt x="6595819" y="2098669"/>
                </a:lnTo>
                <a:lnTo>
                  <a:pt x="0" y="2098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4" id="34"/>
          <p:cNvGrpSpPr/>
          <p:nvPr/>
        </p:nvGrpSpPr>
        <p:grpSpPr>
          <a:xfrm rot="0">
            <a:off x="11807049" y="8737005"/>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419652" y="2898040"/>
            <a:ext cx="9080411" cy="5359657"/>
          </a:xfrm>
          <a:custGeom>
            <a:avLst/>
            <a:gdLst/>
            <a:ahLst/>
            <a:cxnLst/>
            <a:rect r="r" b="b" t="t" l="l"/>
            <a:pathLst>
              <a:path h="5359657" w="9080411">
                <a:moveTo>
                  <a:pt x="0" y="0"/>
                </a:moveTo>
                <a:lnTo>
                  <a:pt x="9080411" y="0"/>
                </a:lnTo>
                <a:lnTo>
                  <a:pt x="9080411" y="5359657"/>
                </a:lnTo>
                <a:lnTo>
                  <a:pt x="0" y="5359657"/>
                </a:lnTo>
                <a:lnTo>
                  <a:pt x="0" y="0"/>
                </a:lnTo>
                <a:close/>
              </a:path>
            </a:pathLst>
          </a:custGeom>
          <a:blipFill>
            <a:blip r:embed="rId8"/>
            <a:stretch>
              <a:fillRect l="0" t="0" r="0" b="0"/>
            </a:stretch>
          </a:blipFill>
        </p:spPr>
      </p:sp>
      <p:sp>
        <p:nvSpPr>
          <p:cNvPr name="TextBox 38" id="38"/>
          <p:cNvSpPr txBox="true"/>
          <p:nvPr/>
        </p:nvSpPr>
        <p:spPr>
          <a:xfrm rot="0">
            <a:off x="9926677" y="2792936"/>
            <a:ext cx="7846885" cy="6533810"/>
          </a:xfrm>
          <a:prstGeom prst="rect">
            <a:avLst/>
          </a:prstGeom>
        </p:spPr>
        <p:txBody>
          <a:bodyPr anchor="t" rtlCol="false" tIns="0" lIns="0" bIns="0" rIns="0">
            <a:spAutoFit/>
          </a:bodyPr>
          <a:lstStyle/>
          <a:p>
            <a:pPr algn="just">
              <a:lnSpc>
                <a:spcPts val="3239"/>
              </a:lnSpc>
            </a:pPr>
            <a:r>
              <a:rPr lang="en-US" sz="2699">
                <a:solidFill>
                  <a:srgbClr val="535353"/>
                </a:solidFill>
                <a:latin typeface="Balsamiq Sans"/>
              </a:rPr>
              <a:t>Pada visualisasi decision boundaries pada plot diatas menunjukkan adanya pembagian ruang, yang dimana ruangan dibagi 2 menjadi dua bagian yaitu merah dan hijau oleh garis diagonal. Batas keputusan ini menunjukkan pemisahan antara dua kelas dalam klasifikasi Naive Bayes. Banyak titik merah dan hijau yang tersebar di seluruh plot dengan setiap titiknya mewakili satu sampel data dalam data uji, yang menunjukkan kelas yang diprediksi oleh model. Pada hasil visualisasi diatas menunjukkan ada beberapa sebaran data yang tergabung dalam 1 ruang kelas namun, data tersebut merupakan kelas yang berbeda. Hal ini dapat diasumsikan bahwa model atau metode yang digunakan kurang akurat dalam melakukan pengklasifikasian data.</a:t>
            </a:r>
          </a:p>
        </p:txBody>
      </p:sp>
      <p:sp>
        <p:nvSpPr>
          <p:cNvPr name="TextBox 39" id="39"/>
          <p:cNvSpPr txBox="true"/>
          <p:nvPr/>
        </p:nvSpPr>
        <p:spPr>
          <a:xfrm rot="0">
            <a:off x="5768960" y="970231"/>
            <a:ext cx="7976055" cy="1532176"/>
          </a:xfrm>
          <a:prstGeom prst="rect">
            <a:avLst/>
          </a:prstGeom>
        </p:spPr>
        <p:txBody>
          <a:bodyPr anchor="t" rtlCol="false" tIns="0" lIns="0" bIns="0" rIns="0">
            <a:spAutoFit/>
          </a:bodyPr>
          <a:lstStyle/>
          <a:p>
            <a:pPr algn="ctr">
              <a:lnSpc>
                <a:spcPts val="3913"/>
              </a:lnSpc>
            </a:pPr>
            <a:r>
              <a:rPr lang="en-US" sz="4348">
                <a:solidFill>
                  <a:srgbClr val="2E2E30"/>
                </a:solidFill>
                <a:latin typeface="Balsamiq Sans Bold"/>
              </a:rPr>
              <a:t>Klasifikasi Kelas Jamur dengan Naive Bayes</a:t>
            </a:r>
          </a:p>
          <a:p>
            <a:pPr algn="ctr">
              <a:lnSpc>
                <a:spcPts val="3913"/>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CEEDE"/>
        </a:solidFill>
      </p:bgPr>
    </p:bg>
    <p:spTree>
      <p:nvGrpSpPr>
        <p:cNvPr id="1" name=""/>
        <p:cNvGrpSpPr/>
        <p:nvPr/>
      </p:nvGrpSpPr>
      <p:grpSpPr>
        <a:xfrm>
          <a:off x="0" y="0"/>
          <a:ext cx="0" cy="0"/>
          <a:chOff x="0" y="0"/>
          <a:chExt cx="0" cy="0"/>
        </a:xfrm>
      </p:grpSpPr>
      <p:sp>
        <p:nvSpPr>
          <p:cNvPr name="Freeform 2" id="2"/>
          <p:cNvSpPr/>
          <p:nvPr/>
        </p:nvSpPr>
        <p:spPr>
          <a:xfrm flipH="false" flipV="false" rot="0">
            <a:off x="-3121976" y="65422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6320193" y="403737"/>
            <a:ext cx="6595820" cy="2098670"/>
          </a:xfrm>
          <a:custGeom>
            <a:avLst/>
            <a:gdLst/>
            <a:ahLst/>
            <a:cxnLst/>
            <a:rect r="r" b="b" t="t" l="l"/>
            <a:pathLst>
              <a:path h="2098670" w="6595820">
                <a:moveTo>
                  <a:pt x="0" y="0"/>
                </a:moveTo>
                <a:lnTo>
                  <a:pt x="6595819" y="0"/>
                </a:lnTo>
                <a:lnTo>
                  <a:pt x="6595819" y="2098669"/>
                </a:lnTo>
                <a:lnTo>
                  <a:pt x="0" y="2098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4" id="34"/>
          <p:cNvGrpSpPr/>
          <p:nvPr/>
        </p:nvGrpSpPr>
        <p:grpSpPr>
          <a:xfrm rot="0">
            <a:off x="11807049" y="8737005"/>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623869" y="2687833"/>
            <a:ext cx="8148717" cy="6154276"/>
          </a:xfrm>
          <a:custGeom>
            <a:avLst/>
            <a:gdLst/>
            <a:ahLst/>
            <a:cxnLst/>
            <a:rect r="r" b="b" t="t" l="l"/>
            <a:pathLst>
              <a:path h="6154276" w="8148717">
                <a:moveTo>
                  <a:pt x="0" y="0"/>
                </a:moveTo>
                <a:lnTo>
                  <a:pt x="8148717" y="0"/>
                </a:lnTo>
                <a:lnTo>
                  <a:pt x="8148717" y="6154276"/>
                </a:lnTo>
                <a:lnTo>
                  <a:pt x="0" y="6154276"/>
                </a:lnTo>
                <a:lnTo>
                  <a:pt x="0" y="0"/>
                </a:lnTo>
                <a:close/>
              </a:path>
            </a:pathLst>
          </a:custGeom>
          <a:blipFill>
            <a:blip r:embed="rId8"/>
            <a:stretch>
              <a:fillRect l="0" t="0" r="0" b="0"/>
            </a:stretch>
          </a:blipFill>
        </p:spPr>
      </p:sp>
      <p:sp>
        <p:nvSpPr>
          <p:cNvPr name="TextBox 38" id="38"/>
          <p:cNvSpPr txBox="true"/>
          <p:nvPr/>
        </p:nvSpPr>
        <p:spPr>
          <a:xfrm rot="0">
            <a:off x="9650757" y="2792936"/>
            <a:ext cx="7846885" cy="6533810"/>
          </a:xfrm>
          <a:prstGeom prst="rect">
            <a:avLst/>
          </a:prstGeom>
        </p:spPr>
        <p:txBody>
          <a:bodyPr anchor="t" rtlCol="false" tIns="0" lIns="0" bIns="0" rIns="0">
            <a:spAutoFit/>
          </a:bodyPr>
          <a:lstStyle/>
          <a:p>
            <a:pPr algn="just">
              <a:lnSpc>
                <a:spcPts val="3239"/>
              </a:lnSpc>
            </a:pPr>
            <a:r>
              <a:rPr lang="en-US" sz="2699">
                <a:solidFill>
                  <a:srgbClr val="535353"/>
                </a:solidFill>
                <a:latin typeface="Balsamiq Sans"/>
              </a:rPr>
              <a:t>Berdaskan hasil classification report, pada precision kelas jamur beracun (0) cukup tinggi, sedangkan pada jamur yang dapat dimakan (1) sangat tinggi. Pada recall kelas 0 mencapai 0.97, namun kelas 1 sedikit lebih rendah dari kelas 0. Pada F1-score nilai yang tinggi menunjukkan adanya keseimbangan yang baik antara precision dan recall secara keseluruhan.</a:t>
            </a:r>
          </a:p>
          <a:p>
            <a:pPr algn="just">
              <a:lnSpc>
                <a:spcPts val="3239"/>
              </a:lnSpc>
            </a:pPr>
            <a:r>
              <a:rPr lang="en-US" sz="2699">
                <a:solidFill>
                  <a:srgbClr val="535353"/>
                </a:solidFill>
                <a:latin typeface="Balsamiq Sans"/>
              </a:rPr>
              <a:t>Didapatkan hasil akurasi pada Model Naive Bayes pada test set sekitar 89.66%, yang dimana nilai akurasi ini memiliki nilai yang cukup tinggi dan menunjukkan model dapat memprediksi kelas dengan sangat baik pada data uji yang digunakan. Dengan kata lain, setiap sampel pada data uji diklasifikasikan dengan benar ke kelas yang sesuai.</a:t>
            </a:r>
          </a:p>
        </p:txBody>
      </p:sp>
      <p:sp>
        <p:nvSpPr>
          <p:cNvPr name="TextBox 39" id="39"/>
          <p:cNvSpPr txBox="true"/>
          <p:nvPr/>
        </p:nvSpPr>
        <p:spPr>
          <a:xfrm rot="0">
            <a:off x="5768960" y="970231"/>
            <a:ext cx="7976055" cy="1532176"/>
          </a:xfrm>
          <a:prstGeom prst="rect">
            <a:avLst/>
          </a:prstGeom>
        </p:spPr>
        <p:txBody>
          <a:bodyPr anchor="t" rtlCol="false" tIns="0" lIns="0" bIns="0" rIns="0">
            <a:spAutoFit/>
          </a:bodyPr>
          <a:lstStyle/>
          <a:p>
            <a:pPr algn="ctr">
              <a:lnSpc>
                <a:spcPts val="3913"/>
              </a:lnSpc>
            </a:pPr>
            <a:r>
              <a:rPr lang="en-US" sz="4348">
                <a:solidFill>
                  <a:srgbClr val="2E2E30"/>
                </a:solidFill>
                <a:latin typeface="Balsamiq Sans Bold"/>
              </a:rPr>
              <a:t>Klasifikasi Kelas Jamur dengan Naive Bayes</a:t>
            </a:r>
          </a:p>
          <a:p>
            <a:pPr algn="ctr">
              <a:lnSpc>
                <a:spcPts val="3913"/>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DCEEDE"/>
        </a:solidFill>
      </p:bgPr>
    </p:bg>
    <p:spTree>
      <p:nvGrpSpPr>
        <p:cNvPr id="1" name=""/>
        <p:cNvGrpSpPr/>
        <p:nvPr/>
      </p:nvGrpSpPr>
      <p:grpSpPr>
        <a:xfrm>
          <a:off x="0" y="0"/>
          <a:ext cx="0" cy="0"/>
          <a:chOff x="0" y="0"/>
          <a:chExt cx="0" cy="0"/>
        </a:xfrm>
      </p:grpSpPr>
      <p:sp>
        <p:nvSpPr>
          <p:cNvPr name="Freeform 2" id="2"/>
          <p:cNvSpPr/>
          <p:nvPr/>
        </p:nvSpPr>
        <p:spPr>
          <a:xfrm flipH="false" flipV="false" rot="0">
            <a:off x="-3121976" y="65422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6320193" y="403737"/>
            <a:ext cx="6595820" cy="2098670"/>
          </a:xfrm>
          <a:custGeom>
            <a:avLst/>
            <a:gdLst/>
            <a:ahLst/>
            <a:cxnLst/>
            <a:rect r="r" b="b" t="t" l="l"/>
            <a:pathLst>
              <a:path h="2098670" w="6595820">
                <a:moveTo>
                  <a:pt x="0" y="0"/>
                </a:moveTo>
                <a:lnTo>
                  <a:pt x="6595819" y="0"/>
                </a:lnTo>
                <a:lnTo>
                  <a:pt x="6595819" y="2098669"/>
                </a:lnTo>
                <a:lnTo>
                  <a:pt x="0" y="2098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4" id="34"/>
          <p:cNvGrpSpPr/>
          <p:nvPr/>
        </p:nvGrpSpPr>
        <p:grpSpPr>
          <a:xfrm rot="0">
            <a:off x="11807049" y="8737005"/>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413662" y="2687833"/>
            <a:ext cx="9161856" cy="5413824"/>
          </a:xfrm>
          <a:custGeom>
            <a:avLst/>
            <a:gdLst/>
            <a:ahLst/>
            <a:cxnLst/>
            <a:rect r="r" b="b" t="t" l="l"/>
            <a:pathLst>
              <a:path h="5413824" w="9161856">
                <a:moveTo>
                  <a:pt x="0" y="0"/>
                </a:moveTo>
                <a:lnTo>
                  <a:pt x="9161856" y="0"/>
                </a:lnTo>
                <a:lnTo>
                  <a:pt x="9161856" y="5413824"/>
                </a:lnTo>
                <a:lnTo>
                  <a:pt x="0" y="5413824"/>
                </a:lnTo>
                <a:lnTo>
                  <a:pt x="0" y="0"/>
                </a:lnTo>
                <a:close/>
              </a:path>
            </a:pathLst>
          </a:custGeom>
          <a:blipFill>
            <a:blip r:embed="rId8"/>
            <a:stretch>
              <a:fillRect l="0" t="0" r="0" b="0"/>
            </a:stretch>
          </a:blipFill>
        </p:spPr>
      </p:sp>
      <p:sp>
        <p:nvSpPr>
          <p:cNvPr name="TextBox 38" id="38"/>
          <p:cNvSpPr txBox="true"/>
          <p:nvPr/>
        </p:nvSpPr>
        <p:spPr>
          <a:xfrm rot="0">
            <a:off x="9926677" y="2792936"/>
            <a:ext cx="7570965" cy="5308720"/>
          </a:xfrm>
          <a:prstGeom prst="rect">
            <a:avLst/>
          </a:prstGeom>
        </p:spPr>
        <p:txBody>
          <a:bodyPr anchor="t" rtlCol="false" tIns="0" lIns="0" bIns="0" rIns="0">
            <a:spAutoFit/>
          </a:bodyPr>
          <a:lstStyle/>
          <a:p>
            <a:pPr algn="just">
              <a:lnSpc>
                <a:spcPts val="3239"/>
              </a:lnSpc>
            </a:pPr>
            <a:r>
              <a:rPr lang="en-US" sz="2699">
                <a:solidFill>
                  <a:srgbClr val="535353"/>
                </a:solidFill>
                <a:latin typeface="Balsamiq Sans"/>
              </a:rPr>
              <a:t>Pada visualisasisi batas keputusan ini menunjukkan pemisahan antara dua kelas dalam klasifikasi Naive Bayes. Banyak titik merah dan hijau yang tersebar di seluruh plot dengan setiap titiknya mewakili satu sampel data dalam data uji, yang menunjukkan kelas yang diprediksi oleh model. Pada hasil visualisasi diatas menunjukkan ada beberapa sebaran data yang tergabung dalam 1 ruang kelas namun, data tersebut merupakan kelas yang berbeda. Hal ini dapat diasumsikan bahwa model atau metode yang digunakan kurang akurat dalam melakukan pengklasifikasian data.</a:t>
            </a:r>
          </a:p>
        </p:txBody>
      </p:sp>
      <p:sp>
        <p:nvSpPr>
          <p:cNvPr name="TextBox 39" id="39"/>
          <p:cNvSpPr txBox="true"/>
          <p:nvPr/>
        </p:nvSpPr>
        <p:spPr>
          <a:xfrm rot="0">
            <a:off x="5768960" y="970231"/>
            <a:ext cx="7976055" cy="1532176"/>
          </a:xfrm>
          <a:prstGeom prst="rect">
            <a:avLst/>
          </a:prstGeom>
        </p:spPr>
        <p:txBody>
          <a:bodyPr anchor="t" rtlCol="false" tIns="0" lIns="0" bIns="0" rIns="0">
            <a:spAutoFit/>
          </a:bodyPr>
          <a:lstStyle/>
          <a:p>
            <a:pPr algn="ctr">
              <a:lnSpc>
                <a:spcPts val="3913"/>
              </a:lnSpc>
            </a:pPr>
            <a:r>
              <a:rPr lang="en-US" sz="4348">
                <a:solidFill>
                  <a:srgbClr val="2E2E30"/>
                </a:solidFill>
                <a:latin typeface="Balsamiq Sans Bold"/>
              </a:rPr>
              <a:t>Klasifikasi Kelas Jamur dengan Naive Bayes</a:t>
            </a:r>
          </a:p>
          <a:p>
            <a:pPr algn="ctr">
              <a:lnSpc>
                <a:spcPts val="3913"/>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5150" y="769089"/>
            <a:ext cx="16093150" cy="8748821"/>
          </a:xfrm>
          <a:custGeom>
            <a:avLst/>
            <a:gdLst/>
            <a:ahLst/>
            <a:cxnLst/>
            <a:rect r="r" b="b" t="t" l="l"/>
            <a:pathLst>
              <a:path h="8748821" w="16093150">
                <a:moveTo>
                  <a:pt x="0" y="0"/>
                </a:moveTo>
                <a:lnTo>
                  <a:pt x="16093150" y="0"/>
                </a:lnTo>
                <a:lnTo>
                  <a:pt x="16093150" y="8748822"/>
                </a:lnTo>
                <a:lnTo>
                  <a:pt x="0" y="8748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77083">
            <a:off x="15317295" y="9024026"/>
            <a:ext cx="695336" cy="662466"/>
          </a:xfrm>
          <a:custGeom>
            <a:avLst/>
            <a:gdLst/>
            <a:ahLst/>
            <a:cxnLst/>
            <a:rect r="r" b="b" t="t" l="l"/>
            <a:pathLst>
              <a:path h="662466" w="695336">
                <a:moveTo>
                  <a:pt x="0" y="0"/>
                </a:moveTo>
                <a:lnTo>
                  <a:pt x="695337" y="0"/>
                </a:lnTo>
                <a:lnTo>
                  <a:pt x="695337" y="662466"/>
                </a:lnTo>
                <a:lnTo>
                  <a:pt x="0" y="6624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6" id="6"/>
          <p:cNvGrpSpPr/>
          <p:nvPr/>
        </p:nvGrpSpPr>
        <p:grpSpPr>
          <a:xfrm rot="0">
            <a:off x="923597" y="6998243"/>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326622" y="81849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1096596" y="9355259"/>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4129076" y="9777521"/>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713390" y="5669002"/>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7392538" y="5563899"/>
            <a:ext cx="210207" cy="210207"/>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5" id="45"/>
          <p:cNvSpPr/>
          <p:nvPr/>
        </p:nvSpPr>
        <p:spPr>
          <a:xfrm flipH="false" flipV="false" rot="0">
            <a:off x="6377456" y="148436"/>
            <a:ext cx="5533088" cy="1760528"/>
          </a:xfrm>
          <a:custGeom>
            <a:avLst/>
            <a:gdLst/>
            <a:ahLst/>
            <a:cxnLst/>
            <a:rect r="r" b="b" t="t" l="l"/>
            <a:pathLst>
              <a:path h="1760528" w="5533088">
                <a:moveTo>
                  <a:pt x="0" y="0"/>
                </a:moveTo>
                <a:lnTo>
                  <a:pt x="5533088" y="0"/>
                </a:lnTo>
                <a:lnTo>
                  <a:pt x="5533088" y="1760528"/>
                </a:lnTo>
                <a:lnTo>
                  <a:pt x="0" y="17605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6" id="46"/>
          <p:cNvSpPr txBox="true"/>
          <p:nvPr/>
        </p:nvSpPr>
        <p:spPr>
          <a:xfrm rot="0">
            <a:off x="6693743" y="788555"/>
            <a:ext cx="4507957" cy="7620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Kesimpulan</a:t>
            </a:r>
          </a:p>
        </p:txBody>
      </p:sp>
      <p:sp>
        <p:nvSpPr>
          <p:cNvPr name="TextBox 47" id="47"/>
          <p:cNvSpPr txBox="true"/>
          <p:nvPr/>
        </p:nvSpPr>
        <p:spPr>
          <a:xfrm rot="0">
            <a:off x="2166047" y="2375689"/>
            <a:ext cx="14531355" cy="5352030"/>
          </a:xfrm>
          <a:prstGeom prst="rect">
            <a:avLst/>
          </a:prstGeom>
        </p:spPr>
        <p:txBody>
          <a:bodyPr anchor="t" rtlCol="false" tIns="0" lIns="0" bIns="0" rIns="0">
            <a:spAutoFit/>
          </a:bodyPr>
          <a:lstStyle/>
          <a:p>
            <a:pPr algn="just">
              <a:lnSpc>
                <a:spcPts val="3559"/>
              </a:lnSpc>
            </a:pPr>
            <a:r>
              <a:rPr lang="en-US" sz="2966">
                <a:solidFill>
                  <a:srgbClr val="535353"/>
                </a:solidFill>
                <a:latin typeface="Balsamiq Sans"/>
              </a:rPr>
              <a:t>Penelitian ini menerapkan beberapa model klasifikasi pada dataset jamur, termasuk Naive Bayes dan Support Vector Machine. Kesimpulan dari analisis distribusi kelas jamur berdasarkan berbagai ciri menyoroti proporsi jamur beracun dan dapat dimakan dalam dataset. Visualisasi menunjukkan adanya keseimbangan yang relatif antara kedua kelas, terutama pada karakteristik tertentu seperti bentuk tutup jamur yang cembung dan datar. Meskipun model Support Vector Machine (SVM) dan Naive Bayes mencapai tingkat akurasi yang tinggi pada set pelatihan dan uji, terlihat kesulitan dalam memisahkan kelas yang overlap, terutama pada kelas 1, seperti yang tercermin dalam visualisasi decision boundaries. Evaluasi model menunjukkan presisi dan recall tinggi dengan sedikit penurunan pada recall kelas 1. Secara keseluruhan, hasil yang diperoleh menunjukkan performa yang baik, namun tantangan yang terkait dengan pemisahan kelas yang overlap perlu untuk meningkatkan kinerja model.</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541492">
            <a:off x="918702" y="616015"/>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82438">
            <a:off x="14598029" y="6014670"/>
            <a:ext cx="2169438" cy="3121494"/>
          </a:xfrm>
          <a:custGeom>
            <a:avLst/>
            <a:gdLst/>
            <a:ahLst/>
            <a:cxnLst/>
            <a:rect r="r" b="b" t="t" l="l"/>
            <a:pathLst>
              <a:path h="3121494" w="2169438">
                <a:moveTo>
                  <a:pt x="0" y="0"/>
                </a:moveTo>
                <a:lnTo>
                  <a:pt x="2169439" y="0"/>
                </a:lnTo>
                <a:lnTo>
                  <a:pt x="2169439" y="3121494"/>
                </a:lnTo>
                <a:lnTo>
                  <a:pt x="0" y="31214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32052">
            <a:off x="558711" y="4930889"/>
            <a:ext cx="2935819" cy="1686433"/>
          </a:xfrm>
          <a:custGeom>
            <a:avLst/>
            <a:gdLst/>
            <a:ahLst/>
            <a:cxnLst/>
            <a:rect r="r" b="b" t="t" l="l"/>
            <a:pathLst>
              <a:path h="1686433" w="2935819">
                <a:moveTo>
                  <a:pt x="0" y="0"/>
                </a:moveTo>
                <a:lnTo>
                  <a:pt x="2935819" y="0"/>
                </a:lnTo>
                <a:lnTo>
                  <a:pt x="2935819" y="1686433"/>
                </a:lnTo>
                <a:lnTo>
                  <a:pt x="0" y="16864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78887">
            <a:off x="11952947" y="8509179"/>
            <a:ext cx="1371267" cy="1278707"/>
          </a:xfrm>
          <a:custGeom>
            <a:avLst/>
            <a:gdLst/>
            <a:ahLst/>
            <a:cxnLst/>
            <a:rect r="r" b="b" t="t" l="l"/>
            <a:pathLst>
              <a:path h="1278707" w="1371267">
                <a:moveTo>
                  <a:pt x="0" y="0"/>
                </a:moveTo>
                <a:lnTo>
                  <a:pt x="1371267" y="0"/>
                </a:lnTo>
                <a:lnTo>
                  <a:pt x="1371267" y="1278707"/>
                </a:lnTo>
                <a:lnTo>
                  <a:pt x="0" y="1278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77083">
            <a:off x="16822244" y="3886212"/>
            <a:ext cx="695336" cy="662466"/>
          </a:xfrm>
          <a:custGeom>
            <a:avLst/>
            <a:gdLst/>
            <a:ahLst/>
            <a:cxnLst/>
            <a:rect r="r" b="b" t="t" l="l"/>
            <a:pathLst>
              <a:path h="662466" w="695336">
                <a:moveTo>
                  <a:pt x="0" y="0"/>
                </a:moveTo>
                <a:lnTo>
                  <a:pt x="695337" y="0"/>
                </a:lnTo>
                <a:lnTo>
                  <a:pt x="695337" y="662466"/>
                </a:lnTo>
                <a:lnTo>
                  <a:pt x="0" y="662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1816903">
            <a:off x="5472074" y="761308"/>
            <a:ext cx="1025628" cy="956398"/>
          </a:xfrm>
          <a:custGeom>
            <a:avLst/>
            <a:gdLst/>
            <a:ahLst/>
            <a:cxnLst/>
            <a:rect r="r" b="b" t="t" l="l"/>
            <a:pathLst>
              <a:path h="956398" w="1025628">
                <a:moveTo>
                  <a:pt x="0" y="0"/>
                </a:moveTo>
                <a:lnTo>
                  <a:pt x="1025627" y="0"/>
                </a:lnTo>
                <a:lnTo>
                  <a:pt x="1025627" y="956398"/>
                </a:lnTo>
                <a:lnTo>
                  <a:pt x="0" y="956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10247">
            <a:off x="8796332" y="8726313"/>
            <a:ext cx="695336" cy="662466"/>
          </a:xfrm>
          <a:custGeom>
            <a:avLst/>
            <a:gdLst/>
            <a:ahLst/>
            <a:cxnLst/>
            <a:rect r="r" b="b" t="t" l="l"/>
            <a:pathLst>
              <a:path h="662466" w="695336">
                <a:moveTo>
                  <a:pt x="0" y="0"/>
                </a:moveTo>
                <a:lnTo>
                  <a:pt x="695336" y="0"/>
                </a:lnTo>
                <a:lnTo>
                  <a:pt x="695336" y="662466"/>
                </a:lnTo>
                <a:lnTo>
                  <a:pt x="0" y="662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1077083">
            <a:off x="13252128" y="1602024"/>
            <a:ext cx="1195982" cy="1139445"/>
          </a:xfrm>
          <a:custGeom>
            <a:avLst/>
            <a:gdLst/>
            <a:ahLst/>
            <a:cxnLst/>
            <a:rect r="r" b="b" t="t" l="l"/>
            <a:pathLst>
              <a:path h="1139445" w="1195982">
                <a:moveTo>
                  <a:pt x="0" y="0"/>
                </a:moveTo>
                <a:lnTo>
                  <a:pt x="1195982" y="0"/>
                </a:lnTo>
                <a:lnTo>
                  <a:pt x="1195982" y="1139444"/>
                </a:lnTo>
                <a:lnTo>
                  <a:pt x="0" y="1139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0" id="10"/>
          <p:cNvSpPr/>
          <p:nvPr/>
        </p:nvSpPr>
        <p:spPr>
          <a:xfrm flipH="false" flipV="false" rot="-286205">
            <a:off x="4162449" y="7619215"/>
            <a:ext cx="1096909" cy="1045055"/>
          </a:xfrm>
          <a:custGeom>
            <a:avLst/>
            <a:gdLst/>
            <a:ahLst/>
            <a:cxnLst/>
            <a:rect r="r" b="b" t="t" l="l"/>
            <a:pathLst>
              <a:path h="1045055" w="1096909">
                <a:moveTo>
                  <a:pt x="0" y="0"/>
                </a:moveTo>
                <a:lnTo>
                  <a:pt x="1096909" y="0"/>
                </a:lnTo>
                <a:lnTo>
                  <a:pt x="1096909" y="1045056"/>
                </a:lnTo>
                <a:lnTo>
                  <a:pt x="0" y="1045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1" id="11"/>
          <p:cNvGrpSpPr/>
          <p:nvPr/>
        </p:nvGrpSpPr>
        <p:grpSpPr>
          <a:xfrm rot="0">
            <a:off x="923597" y="6998243"/>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83169" y="113440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7259300" y="8952442"/>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7497641" y="2687833"/>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5879784" y="9567315"/>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1523839" y="1340348"/>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3639912" y="654220"/>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9326622" y="818493"/>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413662" y="2687833"/>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8" id="38"/>
          <p:cNvSpPr/>
          <p:nvPr/>
        </p:nvSpPr>
        <p:spPr>
          <a:xfrm flipH="false" flipV="false" rot="0">
            <a:off x="5704831" y="1239507"/>
            <a:ext cx="6580311" cy="7311457"/>
          </a:xfrm>
          <a:custGeom>
            <a:avLst/>
            <a:gdLst/>
            <a:ahLst/>
            <a:cxnLst/>
            <a:rect r="r" b="b" t="t" l="l"/>
            <a:pathLst>
              <a:path h="7311457" w="6580311">
                <a:moveTo>
                  <a:pt x="0" y="0"/>
                </a:moveTo>
                <a:lnTo>
                  <a:pt x="6580312" y="0"/>
                </a:lnTo>
                <a:lnTo>
                  <a:pt x="6580312" y="7311457"/>
                </a:lnTo>
                <a:lnTo>
                  <a:pt x="0" y="731145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9" id="39"/>
          <p:cNvSpPr txBox="true"/>
          <p:nvPr/>
        </p:nvSpPr>
        <p:spPr>
          <a:xfrm rot="0">
            <a:off x="5038871" y="3079345"/>
            <a:ext cx="7912233" cy="3650830"/>
          </a:xfrm>
          <a:prstGeom prst="rect">
            <a:avLst/>
          </a:prstGeom>
        </p:spPr>
        <p:txBody>
          <a:bodyPr anchor="t" rtlCol="false" tIns="0" lIns="0" bIns="0" rIns="0">
            <a:spAutoFit/>
          </a:bodyPr>
          <a:lstStyle/>
          <a:p>
            <a:pPr algn="ctr">
              <a:lnSpc>
                <a:spcPts val="14177"/>
              </a:lnSpc>
            </a:pPr>
            <a:r>
              <a:rPr lang="en-US" sz="12328">
                <a:solidFill>
                  <a:srgbClr val="E0C094"/>
                </a:solidFill>
                <a:latin typeface="Hey August"/>
              </a:rPr>
              <a:t>Thank</a:t>
            </a:r>
          </a:p>
          <a:p>
            <a:pPr algn="ctr">
              <a:lnSpc>
                <a:spcPts val="14177"/>
              </a:lnSpc>
            </a:pPr>
            <a:r>
              <a:rPr lang="en-US" sz="12328">
                <a:solidFill>
                  <a:srgbClr val="E0C094"/>
                </a:solidFill>
                <a:latin typeface="Hey August"/>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5150" y="769089"/>
            <a:ext cx="16093150" cy="8748821"/>
          </a:xfrm>
          <a:custGeom>
            <a:avLst/>
            <a:gdLst/>
            <a:ahLst/>
            <a:cxnLst/>
            <a:rect r="r" b="b" t="t" l="l"/>
            <a:pathLst>
              <a:path h="8748821" w="16093150">
                <a:moveTo>
                  <a:pt x="0" y="0"/>
                </a:moveTo>
                <a:lnTo>
                  <a:pt x="16093150" y="0"/>
                </a:lnTo>
                <a:lnTo>
                  <a:pt x="16093150" y="8748822"/>
                </a:lnTo>
                <a:lnTo>
                  <a:pt x="0" y="8748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77083">
            <a:off x="15317295" y="9024026"/>
            <a:ext cx="695336" cy="662466"/>
          </a:xfrm>
          <a:custGeom>
            <a:avLst/>
            <a:gdLst/>
            <a:ahLst/>
            <a:cxnLst/>
            <a:rect r="r" b="b" t="t" l="l"/>
            <a:pathLst>
              <a:path h="662466" w="695336">
                <a:moveTo>
                  <a:pt x="0" y="0"/>
                </a:moveTo>
                <a:lnTo>
                  <a:pt x="695337" y="0"/>
                </a:lnTo>
                <a:lnTo>
                  <a:pt x="695337" y="662466"/>
                </a:lnTo>
                <a:lnTo>
                  <a:pt x="0" y="6624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6" id="6"/>
          <p:cNvGrpSpPr/>
          <p:nvPr/>
        </p:nvGrpSpPr>
        <p:grpSpPr>
          <a:xfrm rot="0">
            <a:off x="923597" y="6998243"/>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326622" y="81849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1096596" y="9355259"/>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4129076" y="9777521"/>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713390" y="5669002"/>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7392538" y="5563899"/>
            <a:ext cx="210207" cy="210207"/>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5" id="45"/>
          <p:cNvSpPr/>
          <p:nvPr/>
        </p:nvSpPr>
        <p:spPr>
          <a:xfrm flipH="false" flipV="false" rot="0">
            <a:off x="346696" y="251987"/>
            <a:ext cx="6293360" cy="2002433"/>
          </a:xfrm>
          <a:custGeom>
            <a:avLst/>
            <a:gdLst/>
            <a:ahLst/>
            <a:cxnLst/>
            <a:rect r="r" b="b" t="t" l="l"/>
            <a:pathLst>
              <a:path h="2002433" w="6293360">
                <a:moveTo>
                  <a:pt x="0" y="0"/>
                </a:moveTo>
                <a:lnTo>
                  <a:pt x="6293360" y="0"/>
                </a:lnTo>
                <a:lnTo>
                  <a:pt x="6293360" y="2002433"/>
                </a:lnTo>
                <a:lnTo>
                  <a:pt x="0" y="20024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6" id="46"/>
          <p:cNvSpPr txBox="true"/>
          <p:nvPr/>
        </p:nvSpPr>
        <p:spPr>
          <a:xfrm rot="0">
            <a:off x="713390" y="605504"/>
            <a:ext cx="7299681" cy="14478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Latar</a:t>
            </a:r>
          </a:p>
          <a:p>
            <a:pPr>
              <a:lnSpc>
                <a:spcPts val="5400"/>
              </a:lnSpc>
            </a:pPr>
            <a:r>
              <a:rPr lang="en-US" sz="6000">
                <a:solidFill>
                  <a:srgbClr val="FFFFFF"/>
                </a:solidFill>
                <a:latin typeface="Balsamiq Sans Bold"/>
              </a:rPr>
              <a:t>Belakang</a:t>
            </a:r>
          </a:p>
        </p:txBody>
      </p:sp>
      <p:sp>
        <p:nvSpPr>
          <p:cNvPr name="TextBox 47" id="47"/>
          <p:cNvSpPr txBox="true"/>
          <p:nvPr/>
        </p:nvSpPr>
        <p:spPr>
          <a:xfrm rot="0">
            <a:off x="2069204" y="2335581"/>
            <a:ext cx="14725043" cy="6867525"/>
          </a:xfrm>
          <a:prstGeom prst="rect">
            <a:avLst/>
          </a:prstGeom>
        </p:spPr>
        <p:txBody>
          <a:bodyPr anchor="t" rtlCol="false" tIns="0" lIns="0" bIns="0" rIns="0">
            <a:spAutoFit/>
          </a:bodyPr>
          <a:lstStyle/>
          <a:p>
            <a:pPr algn="just">
              <a:lnSpc>
                <a:spcPts val="3045"/>
              </a:lnSpc>
            </a:pPr>
            <a:r>
              <a:rPr lang="en-US" sz="2538">
                <a:solidFill>
                  <a:srgbClr val="535353"/>
                </a:solidFill>
                <a:latin typeface="Balsamiq Sans"/>
              </a:rPr>
              <a:t>Jamur merupakan salah satu jenis makanan yang banyak dikonsumsi oleh masyarakat. Namun, tidak semua jamur aman untuk dikonsumsi. Beberapa jenis jamur bahkan dapat menyebabkan keracunan, halusinasi bahkan sampai kematian. Oleh karena itu, penting untuk dapat membedakan jenis jamur yang beracun dan tidak beracun. Dalam era digital serba mudah ini, terdapat beberapa cara untuk membedakan jenis jamur beracun atau tidak beracun menggunakan ilmu pengetahuan dan teknologi dengan cara melihat karakteristik fisik setiap jamur, seperti warna, bentuk, ukuran, dan tempat habitat setiap jamurnya. Namun cara ini tidak selalu akurat karena beberapa jenis jamur yang beracun memiliki karakteristik fisik yang mirip dengan jamur yang tidak beracun. Maka dari itu tercipta teknologi kecerdasan buatan yang dapat digunakan untuk membantu membedakan kedua jenis tersebut dengan membuat algoritma. Pada penelitian ini kami akan membuat pengklasifikasian menggunakan 2 algoritma yaitu algoritma Naive Bayes dan Support Vector Machine (SVM). Kedua algoritma tersebut mampu mengklasifikasikan jenis jamur beracun dan tidak beracun. Algoritma Naive Bayes sendiri tercipta berdasarkan teorema bayes untuk menghitung probabilitas. Dalam kasus ini dapat membedakan berdasarkan probabilitas suatu jamur itu bersifat beracun atau tidak. Algoritma ini mengasumsikan bahwa karakteristik fisik jamur saling independen. Terdapat juga algoritma SVM yaitu algoritma pembelajaran mesin yang digunakan untuk klasifikasi dengan mencari hyperplane yang dapat memisahkan dua kelas data. Pada kasus ini SVM dapat memisahkan dua kelas pada data yaitu jamur beracun dan tidak beracun.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894034"/>
            <a:ext cx="16230600" cy="8498932"/>
          </a:xfrm>
          <a:custGeom>
            <a:avLst/>
            <a:gdLst/>
            <a:ahLst/>
            <a:cxnLst/>
            <a:rect r="r" b="b" t="t" l="l"/>
            <a:pathLst>
              <a:path h="8498932" w="16230600">
                <a:moveTo>
                  <a:pt x="0" y="0"/>
                </a:moveTo>
                <a:lnTo>
                  <a:pt x="16230600" y="0"/>
                </a:lnTo>
                <a:lnTo>
                  <a:pt x="16230600" y="8498932"/>
                </a:lnTo>
                <a:lnTo>
                  <a:pt x="0" y="84989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259300" y="8952442"/>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523839" y="134034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9326622" y="818493"/>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096596" y="9355259"/>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4129076" y="9777521"/>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713390" y="5669002"/>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7392538" y="5563899"/>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4" id="44"/>
          <p:cNvSpPr txBox="true"/>
          <p:nvPr/>
        </p:nvSpPr>
        <p:spPr>
          <a:xfrm rot="0">
            <a:off x="2248478" y="3680347"/>
            <a:ext cx="13791044" cy="5048250"/>
          </a:xfrm>
          <a:prstGeom prst="rect">
            <a:avLst/>
          </a:prstGeom>
        </p:spPr>
        <p:txBody>
          <a:bodyPr anchor="t" rtlCol="false" tIns="0" lIns="0" bIns="0" rIns="0">
            <a:spAutoFit/>
          </a:bodyPr>
          <a:lstStyle/>
          <a:p>
            <a:pPr algn="just">
              <a:lnSpc>
                <a:spcPts val="3600"/>
              </a:lnSpc>
            </a:pPr>
            <a:r>
              <a:rPr lang="en-US" sz="3000">
                <a:solidFill>
                  <a:srgbClr val="535353"/>
                </a:solidFill>
                <a:latin typeface="Balsamiq Sans Bold"/>
              </a:rPr>
              <a:t>Tujuan melakukan klasifikasi menggunakan Support Vector Machine (SVM) dan Naive Bayes dalam penelitian ini adalah menganalisis dan membedakan jamur yang dapat dimakan (edible) dan jamur yang tidak dapat dimakan atau beracun (poisonous). Berikut beberapa tujuan khusus dari algoritma klasifikasi yang kita gunakan meliputi:</a:t>
            </a:r>
          </a:p>
          <a:p>
            <a:pPr>
              <a:lnSpc>
                <a:spcPts val="3600"/>
              </a:lnSpc>
            </a:pPr>
          </a:p>
          <a:p>
            <a:pPr marL="647700" indent="-323850" lvl="1">
              <a:lnSpc>
                <a:spcPts val="3600"/>
              </a:lnSpc>
              <a:buFont typeface="Arial"/>
              <a:buChar char="•"/>
            </a:pPr>
            <a:r>
              <a:rPr lang="en-US" sz="3000">
                <a:solidFill>
                  <a:srgbClr val="535353"/>
                </a:solidFill>
                <a:latin typeface="Balsamiq Sans Bold"/>
              </a:rPr>
              <a:t>Mengklasifikasi Keberacunan Suatu Jamur</a:t>
            </a:r>
          </a:p>
          <a:p>
            <a:pPr marL="647700" indent="-323850" lvl="1">
              <a:lnSpc>
                <a:spcPts val="3600"/>
              </a:lnSpc>
              <a:buFont typeface="Arial"/>
              <a:buChar char="•"/>
            </a:pPr>
            <a:r>
              <a:rPr lang="en-US" sz="3000">
                <a:solidFill>
                  <a:srgbClr val="535353"/>
                </a:solidFill>
                <a:latin typeface="Balsamiq Sans Bold"/>
              </a:rPr>
              <a:t>Analisis Prediktif</a:t>
            </a:r>
          </a:p>
          <a:p>
            <a:pPr marL="647700" indent="-323850" lvl="1">
              <a:lnSpc>
                <a:spcPts val="3600"/>
              </a:lnSpc>
              <a:buFont typeface="Arial"/>
              <a:buChar char="•"/>
            </a:pPr>
            <a:r>
              <a:rPr lang="en-US" sz="3000">
                <a:solidFill>
                  <a:srgbClr val="535353"/>
                </a:solidFill>
                <a:latin typeface="Balsamiq Sans Bold"/>
              </a:rPr>
              <a:t>Pengambilan Keputusan</a:t>
            </a:r>
          </a:p>
          <a:p>
            <a:pPr marL="647700" indent="-323850" lvl="1">
              <a:lnSpc>
                <a:spcPts val="3600"/>
              </a:lnSpc>
              <a:buFont typeface="Arial"/>
              <a:buChar char="•"/>
            </a:pPr>
            <a:r>
              <a:rPr lang="en-US" sz="3000">
                <a:solidFill>
                  <a:srgbClr val="535353"/>
                </a:solidFill>
                <a:latin typeface="Balsamiq Sans Bold"/>
              </a:rPr>
              <a:t>Penemuan Pola atau Hubungan</a:t>
            </a:r>
          </a:p>
          <a:p>
            <a:pPr marL="647700" indent="-323850" lvl="1">
              <a:lnSpc>
                <a:spcPts val="3600"/>
              </a:lnSpc>
              <a:buFont typeface="Arial"/>
              <a:buChar char="•"/>
            </a:pPr>
            <a:r>
              <a:rPr lang="en-US" sz="3000">
                <a:solidFill>
                  <a:srgbClr val="535353"/>
                </a:solidFill>
                <a:latin typeface="Balsamiq Sans Bold"/>
              </a:rPr>
              <a:t>Optimasi Model</a:t>
            </a:r>
          </a:p>
        </p:txBody>
      </p:sp>
      <p:sp>
        <p:nvSpPr>
          <p:cNvPr name="TextBox 45" id="45"/>
          <p:cNvSpPr txBox="true"/>
          <p:nvPr/>
        </p:nvSpPr>
        <p:spPr>
          <a:xfrm rot="0">
            <a:off x="4987068" y="2318272"/>
            <a:ext cx="8313865" cy="7620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Tujuan Penelitian</a:t>
            </a:r>
          </a:p>
        </p:txBody>
      </p:sp>
      <p:sp>
        <p:nvSpPr>
          <p:cNvPr name="Freeform 46" id="46"/>
          <p:cNvSpPr/>
          <p:nvPr/>
        </p:nvSpPr>
        <p:spPr>
          <a:xfrm flipH="false" flipV="false" rot="278887">
            <a:off x="1229298" y="989164"/>
            <a:ext cx="1681868" cy="1568342"/>
          </a:xfrm>
          <a:custGeom>
            <a:avLst/>
            <a:gdLst/>
            <a:ahLst/>
            <a:cxnLst/>
            <a:rect r="r" b="b" t="t" l="l"/>
            <a:pathLst>
              <a:path h="1568342" w="1681868">
                <a:moveTo>
                  <a:pt x="0" y="0"/>
                </a:moveTo>
                <a:lnTo>
                  <a:pt x="1681867" y="0"/>
                </a:lnTo>
                <a:lnTo>
                  <a:pt x="1681867" y="1568341"/>
                </a:lnTo>
                <a:lnTo>
                  <a:pt x="0" y="15683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7" id="47"/>
          <p:cNvSpPr/>
          <p:nvPr/>
        </p:nvSpPr>
        <p:spPr>
          <a:xfrm flipH="false" flipV="false" rot="-998660">
            <a:off x="15978288" y="7746117"/>
            <a:ext cx="1349923" cy="1258803"/>
          </a:xfrm>
          <a:custGeom>
            <a:avLst/>
            <a:gdLst/>
            <a:ahLst/>
            <a:cxnLst/>
            <a:rect r="r" b="b" t="t" l="l"/>
            <a:pathLst>
              <a:path h="1258803" w="1349923">
                <a:moveTo>
                  <a:pt x="0" y="0"/>
                </a:moveTo>
                <a:lnTo>
                  <a:pt x="1349922" y="0"/>
                </a:lnTo>
                <a:lnTo>
                  <a:pt x="1349922" y="1258803"/>
                </a:lnTo>
                <a:lnTo>
                  <a:pt x="0" y="12588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3121976" y="654220"/>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518766" y="516134"/>
            <a:ext cx="6825338" cy="2171698"/>
          </a:xfrm>
          <a:custGeom>
            <a:avLst/>
            <a:gdLst/>
            <a:ahLst/>
            <a:cxnLst/>
            <a:rect r="r" b="b" t="t" l="l"/>
            <a:pathLst>
              <a:path h="2171698" w="6825338">
                <a:moveTo>
                  <a:pt x="0" y="0"/>
                </a:moveTo>
                <a:lnTo>
                  <a:pt x="6825337" y="0"/>
                </a:lnTo>
                <a:lnTo>
                  <a:pt x="6825337" y="2171699"/>
                </a:lnTo>
                <a:lnTo>
                  <a:pt x="0" y="21716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278887">
            <a:off x="16033358" y="315260"/>
            <a:ext cx="1703847" cy="1588837"/>
          </a:xfrm>
          <a:custGeom>
            <a:avLst/>
            <a:gdLst/>
            <a:ahLst/>
            <a:cxnLst/>
            <a:rect r="r" b="b" t="t" l="l"/>
            <a:pathLst>
              <a:path h="1588837" w="1703847">
                <a:moveTo>
                  <a:pt x="0" y="0"/>
                </a:moveTo>
                <a:lnTo>
                  <a:pt x="1703847" y="0"/>
                </a:lnTo>
                <a:lnTo>
                  <a:pt x="1703847" y="1588837"/>
                </a:lnTo>
                <a:lnTo>
                  <a:pt x="0" y="1588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1816903">
            <a:off x="15458969" y="4665301"/>
            <a:ext cx="1025628" cy="956398"/>
          </a:xfrm>
          <a:custGeom>
            <a:avLst/>
            <a:gdLst/>
            <a:ahLst/>
            <a:cxnLst/>
            <a:rect r="r" b="b" t="t" l="l"/>
            <a:pathLst>
              <a:path h="956398" w="1025628">
                <a:moveTo>
                  <a:pt x="0" y="0"/>
                </a:moveTo>
                <a:lnTo>
                  <a:pt x="1025628" y="0"/>
                </a:lnTo>
                <a:lnTo>
                  <a:pt x="1025628" y="956398"/>
                </a:lnTo>
                <a:lnTo>
                  <a:pt x="0" y="956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6" id="36"/>
          <p:cNvSpPr/>
          <p:nvPr/>
        </p:nvSpPr>
        <p:spPr>
          <a:xfrm flipH="false" flipV="false" rot="459903">
            <a:off x="9206218" y="943704"/>
            <a:ext cx="1053287" cy="1003495"/>
          </a:xfrm>
          <a:custGeom>
            <a:avLst/>
            <a:gdLst/>
            <a:ahLst/>
            <a:cxnLst/>
            <a:rect r="r" b="b" t="t" l="l"/>
            <a:pathLst>
              <a:path h="1003495" w="1053287">
                <a:moveTo>
                  <a:pt x="0" y="0"/>
                </a:moveTo>
                <a:lnTo>
                  <a:pt x="1053287" y="0"/>
                </a:lnTo>
                <a:lnTo>
                  <a:pt x="1053287" y="1003495"/>
                </a:lnTo>
                <a:lnTo>
                  <a:pt x="0" y="10034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7" id="37"/>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38" id="38"/>
          <p:cNvGrpSpPr/>
          <p:nvPr/>
        </p:nvGrpSpPr>
        <p:grpSpPr>
          <a:xfrm rot="0">
            <a:off x="11807049" y="8737005"/>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802604" y="1297184"/>
            <a:ext cx="5171337" cy="7620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Konsep dasar</a:t>
            </a:r>
          </a:p>
        </p:txBody>
      </p:sp>
      <p:sp>
        <p:nvSpPr>
          <p:cNvPr name="TextBox 42" id="42"/>
          <p:cNvSpPr txBox="true"/>
          <p:nvPr/>
        </p:nvSpPr>
        <p:spPr>
          <a:xfrm rot="0">
            <a:off x="1146049" y="3069490"/>
            <a:ext cx="16456696" cy="4114800"/>
          </a:xfrm>
          <a:prstGeom prst="rect">
            <a:avLst/>
          </a:prstGeom>
        </p:spPr>
        <p:txBody>
          <a:bodyPr anchor="t" rtlCol="false" tIns="0" lIns="0" bIns="0" rIns="0">
            <a:spAutoFit/>
          </a:bodyPr>
          <a:lstStyle/>
          <a:p>
            <a:pPr algn="just">
              <a:lnSpc>
                <a:spcPts val="4079"/>
              </a:lnSpc>
            </a:pPr>
            <a:r>
              <a:rPr lang="en-US" sz="3399">
                <a:solidFill>
                  <a:srgbClr val="535353"/>
                </a:solidFill>
                <a:latin typeface="Balsamiq Sans"/>
              </a:rPr>
              <a:t>Klasifikasi merupakan suatu pendekatan dalam data mining yang bertujuan untuk menganalisis data dengan membangun model. Model yang dihasilkan dapat menjelaskan dan mencirikan konsep atau kelas data untuk tujuan tertentu. Hasil dari proses klasifikasi ini dapat digunakan sebagai dasar dalam pengambilan keputusan dalam analisis data. Ada berbagai model klasifikasi yang dapat digunakan, namun dalam konteks ini terdapat dua model yang akan diimplementasikan dalam melakukan pengklasifikasian terhadap penelitian ini yaitu Naive Bayes dan Support Vector Machine (SVM).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3310215" y="-1676651"/>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413662" y="499559"/>
            <a:ext cx="6606263" cy="2101993"/>
          </a:xfrm>
          <a:custGeom>
            <a:avLst/>
            <a:gdLst/>
            <a:ahLst/>
            <a:cxnLst/>
            <a:rect r="r" b="b" t="t" l="l"/>
            <a:pathLst>
              <a:path h="2101993" w="6606263">
                <a:moveTo>
                  <a:pt x="0" y="0"/>
                </a:moveTo>
                <a:lnTo>
                  <a:pt x="6606263" y="0"/>
                </a:lnTo>
                <a:lnTo>
                  <a:pt x="6606263" y="2101993"/>
                </a:lnTo>
                <a:lnTo>
                  <a:pt x="0" y="21019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278887">
            <a:off x="16033358" y="315260"/>
            <a:ext cx="1703847" cy="1588837"/>
          </a:xfrm>
          <a:custGeom>
            <a:avLst/>
            <a:gdLst/>
            <a:ahLst/>
            <a:cxnLst/>
            <a:rect r="r" b="b" t="t" l="l"/>
            <a:pathLst>
              <a:path h="1588837" w="1703847">
                <a:moveTo>
                  <a:pt x="0" y="0"/>
                </a:moveTo>
                <a:lnTo>
                  <a:pt x="1703847" y="0"/>
                </a:lnTo>
                <a:lnTo>
                  <a:pt x="1703847" y="1588837"/>
                </a:lnTo>
                <a:lnTo>
                  <a:pt x="0" y="1588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1816903">
            <a:off x="15458969" y="4665301"/>
            <a:ext cx="1025628" cy="956398"/>
          </a:xfrm>
          <a:custGeom>
            <a:avLst/>
            <a:gdLst/>
            <a:ahLst/>
            <a:cxnLst/>
            <a:rect r="r" b="b" t="t" l="l"/>
            <a:pathLst>
              <a:path h="956398" w="1025628">
                <a:moveTo>
                  <a:pt x="0" y="0"/>
                </a:moveTo>
                <a:lnTo>
                  <a:pt x="1025628" y="0"/>
                </a:lnTo>
                <a:lnTo>
                  <a:pt x="1025628" y="956398"/>
                </a:lnTo>
                <a:lnTo>
                  <a:pt x="0" y="956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6" id="36"/>
          <p:cNvSpPr/>
          <p:nvPr/>
        </p:nvSpPr>
        <p:spPr>
          <a:xfrm flipH="false" flipV="false" rot="459903">
            <a:off x="9206218" y="943704"/>
            <a:ext cx="1053287" cy="1003495"/>
          </a:xfrm>
          <a:custGeom>
            <a:avLst/>
            <a:gdLst/>
            <a:ahLst/>
            <a:cxnLst/>
            <a:rect r="r" b="b" t="t" l="l"/>
            <a:pathLst>
              <a:path h="1003495" w="1053287">
                <a:moveTo>
                  <a:pt x="0" y="0"/>
                </a:moveTo>
                <a:lnTo>
                  <a:pt x="1053287" y="0"/>
                </a:lnTo>
                <a:lnTo>
                  <a:pt x="1053287" y="1003495"/>
                </a:lnTo>
                <a:lnTo>
                  <a:pt x="0" y="10034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7" id="37"/>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38" id="38"/>
          <p:cNvGrpSpPr/>
          <p:nvPr/>
        </p:nvGrpSpPr>
        <p:grpSpPr>
          <a:xfrm rot="0">
            <a:off x="11807049" y="8737005"/>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1" id="41"/>
          <p:cNvSpPr/>
          <p:nvPr/>
        </p:nvSpPr>
        <p:spPr>
          <a:xfrm flipH="false" flipV="false" rot="0">
            <a:off x="674032" y="3281121"/>
            <a:ext cx="1647438" cy="1712837"/>
          </a:xfrm>
          <a:custGeom>
            <a:avLst/>
            <a:gdLst/>
            <a:ahLst/>
            <a:cxnLst/>
            <a:rect r="r" b="b" t="t" l="l"/>
            <a:pathLst>
              <a:path h="1712837" w="1647438">
                <a:moveTo>
                  <a:pt x="0" y="0"/>
                </a:moveTo>
                <a:lnTo>
                  <a:pt x="1647438" y="0"/>
                </a:lnTo>
                <a:lnTo>
                  <a:pt x="1647438" y="1712837"/>
                </a:lnTo>
                <a:lnTo>
                  <a:pt x="0" y="17128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2" id="42"/>
          <p:cNvSpPr/>
          <p:nvPr/>
        </p:nvSpPr>
        <p:spPr>
          <a:xfrm flipH="false" flipV="false" rot="0">
            <a:off x="7413853" y="6369952"/>
            <a:ext cx="4903234" cy="2816441"/>
          </a:xfrm>
          <a:custGeom>
            <a:avLst/>
            <a:gdLst/>
            <a:ahLst/>
            <a:cxnLst/>
            <a:rect r="r" b="b" t="t" l="l"/>
            <a:pathLst>
              <a:path h="2816441" w="4903234">
                <a:moveTo>
                  <a:pt x="0" y="0"/>
                </a:moveTo>
                <a:lnTo>
                  <a:pt x="4903235" y="0"/>
                </a:lnTo>
                <a:lnTo>
                  <a:pt x="4903235" y="2816441"/>
                </a:lnTo>
                <a:lnTo>
                  <a:pt x="0" y="2816441"/>
                </a:lnTo>
                <a:lnTo>
                  <a:pt x="0" y="0"/>
                </a:lnTo>
                <a:close/>
              </a:path>
            </a:pathLst>
          </a:custGeom>
          <a:blipFill>
            <a:blip r:embed="rId14"/>
            <a:stretch>
              <a:fillRect l="0" t="0" r="0" b="0"/>
            </a:stretch>
          </a:blipFill>
        </p:spPr>
      </p:sp>
      <p:sp>
        <p:nvSpPr>
          <p:cNvPr name="TextBox 43" id="43"/>
          <p:cNvSpPr txBox="true"/>
          <p:nvPr/>
        </p:nvSpPr>
        <p:spPr>
          <a:xfrm rot="0">
            <a:off x="708447" y="1250961"/>
            <a:ext cx="5171337" cy="7620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Konsep dasar</a:t>
            </a:r>
          </a:p>
        </p:txBody>
      </p:sp>
      <p:sp>
        <p:nvSpPr>
          <p:cNvPr name="TextBox 44" id="44"/>
          <p:cNvSpPr txBox="true"/>
          <p:nvPr/>
        </p:nvSpPr>
        <p:spPr>
          <a:xfrm rot="0">
            <a:off x="1028700" y="5957996"/>
            <a:ext cx="5374099" cy="3819525"/>
          </a:xfrm>
          <a:prstGeom prst="rect">
            <a:avLst/>
          </a:prstGeom>
        </p:spPr>
        <p:txBody>
          <a:bodyPr anchor="t" rtlCol="false" tIns="0" lIns="0" bIns="0" rIns="0">
            <a:spAutoFit/>
          </a:bodyPr>
          <a:lstStyle/>
          <a:p>
            <a:pPr algn="just">
              <a:lnSpc>
                <a:spcPts val="3000"/>
              </a:lnSpc>
            </a:pPr>
            <a:r>
              <a:rPr lang="en-US" sz="2500">
                <a:solidFill>
                  <a:srgbClr val="535353"/>
                </a:solidFill>
                <a:latin typeface="Balsamiq Sans"/>
              </a:rPr>
              <a:t> </a:t>
            </a:r>
            <a:r>
              <a:rPr lang="en-US" sz="2500">
                <a:solidFill>
                  <a:srgbClr val="535353"/>
                </a:solidFill>
                <a:latin typeface="Balsamiq Sans"/>
              </a:rPr>
              <a:t>Dalam konsep Naive fitur-fitur tersebut bersifat independen satu sama lain, artinya ada tidaknya suatu fitur tidak mempengaruhi ada tidaknya fitur lainnya. Hal ini menyederhanakan perhitungan kemungkinan suatu fitur, karena kita dapat menghitung kemungkinan setiap fitur secara terpisah dan kemudian mengalikannya.</a:t>
            </a:r>
          </a:p>
        </p:txBody>
      </p:sp>
      <p:sp>
        <p:nvSpPr>
          <p:cNvPr name="TextBox 45" id="45"/>
          <p:cNvSpPr txBox="true"/>
          <p:nvPr/>
        </p:nvSpPr>
        <p:spPr>
          <a:xfrm rot="0">
            <a:off x="1001014" y="3817313"/>
            <a:ext cx="993475" cy="762000"/>
          </a:xfrm>
          <a:prstGeom prst="rect">
            <a:avLst/>
          </a:prstGeom>
        </p:spPr>
        <p:txBody>
          <a:bodyPr anchor="t" rtlCol="false" tIns="0" lIns="0" bIns="0" rIns="0">
            <a:spAutoFit/>
          </a:bodyPr>
          <a:lstStyle/>
          <a:p>
            <a:pPr algn="ctr">
              <a:lnSpc>
                <a:spcPts val="5400"/>
              </a:lnSpc>
            </a:pPr>
            <a:r>
              <a:rPr lang="en-US" sz="6000">
                <a:solidFill>
                  <a:srgbClr val="535353"/>
                </a:solidFill>
                <a:latin typeface="Balsamiq Sans Bold"/>
              </a:rPr>
              <a:t>1</a:t>
            </a:r>
          </a:p>
        </p:txBody>
      </p:sp>
      <p:sp>
        <p:nvSpPr>
          <p:cNvPr name="TextBox 46" id="46"/>
          <p:cNvSpPr txBox="true"/>
          <p:nvPr/>
        </p:nvSpPr>
        <p:spPr>
          <a:xfrm rot="0">
            <a:off x="2601085" y="2874420"/>
            <a:ext cx="13085829" cy="2676525"/>
          </a:xfrm>
          <a:prstGeom prst="rect">
            <a:avLst/>
          </a:prstGeom>
        </p:spPr>
        <p:txBody>
          <a:bodyPr anchor="t" rtlCol="false" tIns="0" lIns="0" bIns="0" rIns="0">
            <a:spAutoFit/>
          </a:bodyPr>
          <a:lstStyle/>
          <a:p>
            <a:pPr algn="just">
              <a:lnSpc>
                <a:spcPts val="3000"/>
              </a:lnSpc>
            </a:pPr>
            <a:r>
              <a:rPr lang="en-US" sz="2500">
                <a:solidFill>
                  <a:srgbClr val="535353"/>
                </a:solidFill>
                <a:latin typeface="Balsamiq Sans"/>
              </a:rPr>
              <a:t>Naive Bayes adalah sebuah algoritma klasifikasi yang didasarkan pada teorema Bayesian. Teorema ini menyatakan bahwa peluan suatu kejadian adalah produk dari peluang sebelumnya dari kejadian tersebut dikalikan dengan peluang kejadian tersebut jika diberikan suatu bukti. Dalam konteks klasifikasi, Naive Bayes berusaha mencari kelas yang paling mungkin diberikan sekumpulan fitur atau atribut. Dalam konsep Naive Bayes, fitur-fitur dianggap independen satu sama lain, memungkinkan perhitungan peluang fitur secara terpisah.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3310215" y="-1676651"/>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264849"/>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413662" y="499559"/>
            <a:ext cx="6606263" cy="2101993"/>
          </a:xfrm>
          <a:custGeom>
            <a:avLst/>
            <a:gdLst/>
            <a:ahLst/>
            <a:cxnLst/>
            <a:rect r="r" b="b" t="t" l="l"/>
            <a:pathLst>
              <a:path h="2101993" w="6606263">
                <a:moveTo>
                  <a:pt x="0" y="0"/>
                </a:moveTo>
                <a:lnTo>
                  <a:pt x="6606263" y="0"/>
                </a:lnTo>
                <a:lnTo>
                  <a:pt x="6606263" y="2101993"/>
                </a:lnTo>
                <a:lnTo>
                  <a:pt x="0" y="21019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278887">
            <a:off x="16033358" y="315260"/>
            <a:ext cx="1703847" cy="1588837"/>
          </a:xfrm>
          <a:custGeom>
            <a:avLst/>
            <a:gdLst/>
            <a:ahLst/>
            <a:cxnLst/>
            <a:rect r="r" b="b" t="t" l="l"/>
            <a:pathLst>
              <a:path h="1588837" w="1703847">
                <a:moveTo>
                  <a:pt x="0" y="0"/>
                </a:moveTo>
                <a:lnTo>
                  <a:pt x="1703847" y="0"/>
                </a:lnTo>
                <a:lnTo>
                  <a:pt x="1703847" y="1588837"/>
                </a:lnTo>
                <a:lnTo>
                  <a:pt x="0" y="15888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1816903">
            <a:off x="15458969" y="4665301"/>
            <a:ext cx="1025628" cy="956398"/>
          </a:xfrm>
          <a:custGeom>
            <a:avLst/>
            <a:gdLst/>
            <a:ahLst/>
            <a:cxnLst/>
            <a:rect r="r" b="b" t="t" l="l"/>
            <a:pathLst>
              <a:path h="956398" w="1025628">
                <a:moveTo>
                  <a:pt x="0" y="0"/>
                </a:moveTo>
                <a:lnTo>
                  <a:pt x="1025628" y="0"/>
                </a:lnTo>
                <a:lnTo>
                  <a:pt x="1025628" y="956398"/>
                </a:lnTo>
                <a:lnTo>
                  <a:pt x="0" y="956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6" id="36"/>
          <p:cNvSpPr/>
          <p:nvPr/>
        </p:nvSpPr>
        <p:spPr>
          <a:xfrm flipH="false" flipV="false" rot="459903">
            <a:off x="9206218" y="943704"/>
            <a:ext cx="1053287" cy="1003495"/>
          </a:xfrm>
          <a:custGeom>
            <a:avLst/>
            <a:gdLst/>
            <a:ahLst/>
            <a:cxnLst/>
            <a:rect r="r" b="b" t="t" l="l"/>
            <a:pathLst>
              <a:path h="1003495" w="1053287">
                <a:moveTo>
                  <a:pt x="0" y="0"/>
                </a:moveTo>
                <a:lnTo>
                  <a:pt x="1053287" y="0"/>
                </a:lnTo>
                <a:lnTo>
                  <a:pt x="1053287" y="1003495"/>
                </a:lnTo>
                <a:lnTo>
                  <a:pt x="0" y="10034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7" id="37"/>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38" id="38"/>
          <p:cNvGrpSpPr/>
          <p:nvPr/>
        </p:nvGrpSpPr>
        <p:grpSpPr>
          <a:xfrm rot="0">
            <a:off x="11807049" y="8737005"/>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1" id="41"/>
          <p:cNvSpPr/>
          <p:nvPr/>
        </p:nvSpPr>
        <p:spPr>
          <a:xfrm flipH="false" flipV="false" rot="0">
            <a:off x="518766" y="3361026"/>
            <a:ext cx="1647438" cy="1712837"/>
          </a:xfrm>
          <a:custGeom>
            <a:avLst/>
            <a:gdLst/>
            <a:ahLst/>
            <a:cxnLst/>
            <a:rect r="r" b="b" t="t" l="l"/>
            <a:pathLst>
              <a:path h="1712837" w="1647438">
                <a:moveTo>
                  <a:pt x="0" y="0"/>
                </a:moveTo>
                <a:lnTo>
                  <a:pt x="1647438" y="0"/>
                </a:lnTo>
                <a:lnTo>
                  <a:pt x="1647438" y="1712838"/>
                </a:lnTo>
                <a:lnTo>
                  <a:pt x="0" y="17128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2" id="42"/>
          <p:cNvSpPr/>
          <p:nvPr/>
        </p:nvSpPr>
        <p:spPr>
          <a:xfrm flipH="false" flipV="false" rot="0">
            <a:off x="7309616" y="6009800"/>
            <a:ext cx="5111709" cy="3452411"/>
          </a:xfrm>
          <a:custGeom>
            <a:avLst/>
            <a:gdLst/>
            <a:ahLst/>
            <a:cxnLst/>
            <a:rect r="r" b="b" t="t" l="l"/>
            <a:pathLst>
              <a:path h="3452411" w="5111709">
                <a:moveTo>
                  <a:pt x="0" y="0"/>
                </a:moveTo>
                <a:lnTo>
                  <a:pt x="5111709" y="0"/>
                </a:lnTo>
                <a:lnTo>
                  <a:pt x="5111709" y="3452411"/>
                </a:lnTo>
                <a:lnTo>
                  <a:pt x="0" y="3452411"/>
                </a:lnTo>
                <a:lnTo>
                  <a:pt x="0" y="0"/>
                </a:lnTo>
                <a:close/>
              </a:path>
            </a:pathLst>
          </a:custGeom>
          <a:blipFill>
            <a:blip r:embed="rId14"/>
            <a:stretch>
              <a:fillRect l="0" t="0" r="0" b="0"/>
            </a:stretch>
          </a:blipFill>
        </p:spPr>
      </p:sp>
      <p:sp>
        <p:nvSpPr>
          <p:cNvPr name="TextBox 43" id="43"/>
          <p:cNvSpPr txBox="true"/>
          <p:nvPr/>
        </p:nvSpPr>
        <p:spPr>
          <a:xfrm rot="0">
            <a:off x="708447" y="1250961"/>
            <a:ext cx="5171337" cy="7620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Konsep dasar</a:t>
            </a:r>
          </a:p>
        </p:txBody>
      </p:sp>
      <p:sp>
        <p:nvSpPr>
          <p:cNvPr name="TextBox 44" id="44"/>
          <p:cNvSpPr txBox="true"/>
          <p:nvPr/>
        </p:nvSpPr>
        <p:spPr>
          <a:xfrm rot="0">
            <a:off x="1028700" y="5957996"/>
            <a:ext cx="5374099" cy="3438525"/>
          </a:xfrm>
          <a:prstGeom prst="rect">
            <a:avLst/>
          </a:prstGeom>
        </p:spPr>
        <p:txBody>
          <a:bodyPr anchor="t" rtlCol="false" tIns="0" lIns="0" bIns="0" rIns="0">
            <a:spAutoFit/>
          </a:bodyPr>
          <a:lstStyle/>
          <a:p>
            <a:pPr algn="just">
              <a:lnSpc>
                <a:spcPts val="3000"/>
              </a:lnSpc>
            </a:pPr>
            <a:r>
              <a:rPr lang="en-US" sz="2500">
                <a:solidFill>
                  <a:srgbClr val="535353"/>
                </a:solidFill>
                <a:latin typeface="Balsamiq Sans"/>
              </a:rPr>
              <a:t>Titik data yang paling dekat dengan garis batas disebut vektor tumpuan, dan vektor tumpuan ini menentukan garis batas. SVM dapat menangani garis batas non-linier dengan mentransformasikan data ke dalam ruang berdimensi lebih tinggi dan menemukan garis batas pada ruang tersebut.</a:t>
            </a:r>
          </a:p>
        </p:txBody>
      </p:sp>
      <p:sp>
        <p:nvSpPr>
          <p:cNvPr name="TextBox 45" id="45"/>
          <p:cNvSpPr txBox="true"/>
          <p:nvPr/>
        </p:nvSpPr>
        <p:spPr>
          <a:xfrm rot="0">
            <a:off x="2601085" y="2874420"/>
            <a:ext cx="13085829" cy="2676525"/>
          </a:xfrm>
          <a:prstGeom prst="rect">
            <a:avLst/>
          </a:prstGeom>
        </p:spPr>
        <p:txBody>
          <a:bodyPr anchor="t" rtlCol="false" tIns="0" lIns="0" bIns="0" rIns="0">
            <a:spAutoFit/>
          </a:bodyPr>
          <a:lstStyle/>
          <a:p>
            <a:pPr algn="just">
              <a:lnSpc>
                <a:spcPts val="3000"/>
              </a:lnSpc>
            </a:pPr>
            <a:r>
              <a:rPr lang="en-US" sz="2500">
                <a:solidFill>
                  <a:srgbClr val="535353"/>
                </a:solidFill>
                <a:latin typeface="Balsamiq Sans"/>
              </a:rPr>
              <a:t> </a:t>
            </a:r>
            <a:r>
              <a:rPr lang="en-US" sz="2500">
                <a:solidFill>
                  <a:srgbClr val="535353"/>
                </a:solidFill>
                <a:latin typeface="Balsamiq Sans"/>
              </a:rPr>
              <a:t>Support Vector Machine (SVM) adalah algoritma pembelajaran mesin yang populer untuk klasifikasi dan analisis regresi. SVM menggunakan konsep hyperplane dimana jarak terbesar antara garis batas dan titik data terdekat untuk mengklasifikasikan titik data ke dalam kategori yang berbeda. Vektor tumpuan, yaitu titik data yang paling dekat dengan garis batas, menentukan letak garis batas. SVM mampu mengatasi garis batas non-linear dengan mentransformasikan data ke dalam ruang berdimensi lebih tinggi dan menemukan garis batas pada ruang tersebut.</a:t>
            </a:r>
          </a:p>
        </p:txBody>
      </p:sp>
      <p:sp>
        <p:nvSpPr>
          <p:cNvPr name="TextBox 46" id="46"/>
          <p:cNvSpPr txBox="true"/>
          <p:nvPr/>
        </p:nvSpPr>
        <p:spPr>
          <a:xfrm rot="0">
            <a:off x="845747" y="3891234"/>
            <a:ext cx="993475" cy="762000"/>
          </a:xfrm>
          <a:prstGeom prst="rect">
            <a:avLst/>
          </a:prstGeom>
        </p:spPr>
        <p:txBody>
          <a:bodyPr anchor="t" rtlCol="false" tIns="0" lIns="0" bIns="0" rIns="0">
            <a:spAutoFit/>
          </a:bodyPr>
          <a:lstStyle/>
          <a:p>
            <a:pPr algn="ctr">
              <a:lnSpc>
                <a:spcPts val="5400"/>
              </a:lnSpc>
            </a:pPr>
            <a:r>
              <a:rPr lang="en-US" sz="6000">
                <a:solidFill>
                  <a:srgbClr val="535353"/>
                </a:solidFill>
                <a:latin typeface="Balsamiq Sans Bold"/>
              </a:rPr>
              <a:t>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CEEDE"/>
        </a:solidFill>
      </p:bgPr>
    </p:bg>
    <p:spTree>
      <p:nvGrpSpPr>
        <p:cNvPr id="1" name=""/>
        <p:cNvGrpSpPr/>
        <p:nvPr/>
      </p:nvGrpSpPr>
      <p:grpSpPr>
        <a:xfrm>
          <a:off x="0" y="0"/>
          <a:ext cx="0" cy="0"/>
          <a:chOff x="0" y="0"/>
          <a:chExt cx="0" cy="0"/>
        </a:xfrm>
      </p:grpSpPr>
      <p:sp>
        <p:nvSpPr>
          <p:cNvPr name="Freeform 2" id="2"/>
          <p:cNvSpPr/>
          <p:nvPr/>
        </p:nvSpPr>
        <p:spPr>
          <a:xfrm flipH="false" flipV="false" rot="0">
            <a:off x="-541307" y="-1484271"/>
            <a:ext cx="7491690" cy="7491690"/>
          </a:xfrm>
          <a:custGeom>
            <a:avLst/>
            <a:gdLst/>
            <a:ahLst/>
            <a:cxnLst/>
            <a:rect r="r" b="b" t="t" l="l"/>
            <a:pathLst>
              <a:path h="7491690" w="7491690">
                <a:moveTo>
                  <a:pt x="0" y="0"/>
                </a:moveTo>
                <a:lnTo>
                  <a:pt x="7491691" y="0"/>
                </a:lnTo>
                <a:lnTo>
                  <a:pt x="7491691"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923597" y="6998243"/>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71783" y="9357108"/>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575202" y="215647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814285" y="698686"/>
            <a:ext cx="6293360" cy="2002433"/>
          </a:xfrm>
          <a:custGeom>
            <a:avLst/>
            <a:gdLst/>
            <a:ahLst/>
            <a:cxnLst/>
            <a:rect r="r" b="b" t="t" l="l"/>
            <a:pathLst>
              <a:path h="2002433" w="6293360">
                <a:moveTo>
                  <a:pt x="0" y="0"/>
                </a:moveTo>
                <a:lnTo>
                  <a:pt x="6293359" y="0"/>
                </a:lnTo>
                <a:lnTo>
                  <a:pt x="6293359" y="2002433"/>
                </a:lnTo>
                <a:lnTo>
                  <a:pt x="0" y="20024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4" id="34"/>
          <p:cNvSpPr/>
          <p:nvPr/>
        </p:nvSpPr>
        <p:spPr>
          <a:xfrm flipH="false" flipV="false" rot="-1816903">
            <a:off x="15144644" y="1533689"/>
            <a:ext cx="1025628" cy="956398"/>
          </a:xfrm>
          <a:custGeom>
            <a:avLst/>
            <a:gdLst/>
            <a:ahLst/>
            <a:cxnLst/>
            <a:rect r="r" b="b" t="t" l="l"/>
            <a:pathLst>
              <a:path h="956398" w="1025628">
                <a:moveTo>
                  <a:pt x="0" y="0"/>
                </a:moveTo>
                <a:lnTo>
                  <a:pt x="1025628" y="0"/>
                </a:lnTo>
                <a:lnTo>
                  <a:pt x="1025628" y="956398"/>
                </a:lnTo>
                <a:lnTo>
                  <a:pt x="0" y="9563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5" id="35"/>
          <p:cNvSpPr/>
          <p:nvPr/>
        </p:nvSpPr>
        <p:spPr>
          <a:xfrm flipH="false" flipV="false" rot="459903">
            <a:off x="9206218" y="943704"/>
            <a:ext cx="1053287" cy="1003495"/>
          </a:xfrm>
          <a:custGeom>
            <a:avLst/>
            <a:gdLst/>
            <a:ahLst/>
            <a:cxnLst/>
            <a:rect r="r" b="b" t="t" l="l"/>
            <a:pathLst>
              <a:path h="1003495" w="1053287">
                <a:moveTo>
                  <a:pt x="0" y="0"/>
                </a:moveTo>
                <a:lnTo>
                  <a:pt x="1053287" y="0"/>
                </a:lnTo>
                <a:lnTo>
                  <a:pt x="1053287" y="1003495"/>
                </a:lnTo>
                <a:lnTo>
                  <a:pt x="0" y="10034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6" id="36"/>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grpSp>
        <p:nvGrpSpPr>
          <p:cNvPr name="Group 37" id="37"/>
          <p:cNvGrpSpPr/>
          <p:nvPr/>
        </p:nvGrpSpPr>
        <p:grpSpPr>
          <a:xfrm rot="0">
            <a:off x="11807049" y="8737005"/>
            <a:ext cx="210207" cy="21020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1173466" y="3203685"/>
            <a:ext cx="15941069" cy="4759605"/>
          </a:xfrm>
          <a:prstGeom prst="rect">
            <a:avLst/>
          </a:prstGeom>
        </p:spPr>
        <p:txBody>
          <a:bodyPr anchor="t" rtlCol="false" tIns="0" lIns="0" bIns="0" rIns="0">
            <a:spAutoFit/>
          </a:bodyPr>
          <a:lstStyle/>
          <a:p>
            <a:pPr algn="just">
              <a:lnSpc>
                <a:spcPts val="3747"/>
              </a:lnSpc>
            </a:pPr>
            <a:r>
              <a:rPr lang="en-US" sz="3123">
                <a:solidFill>
                  <a:srgbClr val="535353"/>
                </a:solidFill>
                <a:latin typeface="Balsamiq Sans Bold"/>
              </a:rPr>
              <a:t>Dataset yang digunakan pada penelitian ini adalah dataset </a:t>
            </a:r>
            <a:r>
              <a:rPr lang="en-US" sz="3123">
                <a:solidFill>
                  <a:srgbClr val="535353"/>
                </a:solidFill>
                <a:latin typeface="Balsamiq Sans Bold Italics"/>
              </a:rPr>
              <a:t>mushrooms.csv</a:t>
            </a:r>
            <a:r>
              <a:rPr lang="en-US" sz="3123">
                <a:solidFill>
                  <a:srgbClr val="535353"/>
                </a:solidFill>
                <a:latin typeface="Balsamiq Sans Bold"/>
              </a:rPr>
              <a:t> yang kami ambil dari kaggle. Dataset</a:t>
            </a:r>
            <a:r>
              <a:rPr lang="en-US" sz="3123">
                <a:solidFill>
                  <a:srgbClr val="535353"/>
                </a:solidFill>
                <a:latin typeface="Balsamiq Sans Bold Italics"/>
              </a:rPr>
              <a:t> mushrooms.csv</a:t>
            </a:r>
            <a:r>
              <a:rPr lang="en-US" sz="3123">
                <a:solidFill>
                  <a:srgbClr val="535353"/>
                </a:solidFill>
                <a:latin typeface="Balsamiq Sans Bold"/>
              </a:rPr>
              <a:t> terdiri dari 8124 entri dan 23 kolom yang menyajikan informasi terkait sifat-sifat jamur. Setiap baris dalam dataset ini mewakili sebuah nilai atau kategori dari atribut tertentu yang berkaitan dengan sifat-sifat jamur, sedangkan kolom-kolomnya mendefinisikan berbagai atribut atau sifat-sifat yang dapat digunakan untuk mengidentifikasi dan mengklasifikasi jamur. Berikut nama 23 kolom dalam dataset ini: class, cap-shape, cap-surface, cap-color, bruises, odor, gill-attachment, gill-spacing, gill-size, gill-color, stalk-shape, stalk-root, stalk-surface-above-ring, stalk-surface-below-ring, stalk-color-above-ring, stalk-color-below-ring, veil-type, veil-color, ring-number, ring-type, spore-print-color, population, habitat</a:t>
            </a:r>
          </a:p>
        </p:txBody>
      </p:sp>
      <p:sp>
        <p:nvSpPr>
          <p:cNvPr name="TextBox 41" id="41"/>
          <p:cNvSpPr txBox="true"/>
          <p:nvPr/>
        </p:nvSpPr>
        <p:spPr>
          <a:xfrm rot="0">
            <a:off x="1382404" y="1039933"/>
            <a:ext cx="5171337" cy="1447800"/>
          </a:xfrm>
          <a:prstGeom prst="rect">
            <a:avLst/>
          </a:prstGeom>
        </p:spPr>
        <p:txBody>
          <a:bodyPr anchor="t" rtlCol="false" tIns="0" lIns="0" bIns="0" rIns="0">
            <a:spAutoFit/>
          </a:bodyPr>
          <a:lstStyle/>
          <a:p>
            <a:pPr>
              <a:lnSpc>
                <a:spcPts val="5400"/>
              </a:lnSpc>
            </a:pPr>
            <a:r>
              <a:rPr lang="en-US" sz="6000">
                <a:solidFill>
                  <a:srgbClr val="FFFFFF"/>
                </a:solidFill>
                <a:latin typeface="Balsamiq Sans Bold"/>
              </a:rPr>
              <a:t>Deskripsi </a:t>
            </a:r>
          </a:p>
          <a:p>
            <a:pPr>
              <a:lnSpc>
                <a:spcPts val="5400"/>
              </a:lnSpc>
            </a:pPr>
            <a:r>
              <a:rPr lang="en-US" sz="6000">
                <a:solidFill>
                  <a:srgbClr val="FFFFFF"/>
                </a:solidFill>
                <a:latin typeface="Balsamiq Sans Bold"/>
              </a:rPr>
              <a:t>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E3A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894034"/>
            <a:ext cx="16230600" cy="8498932"/>
          </a:xfrm>
          <a:custGeom>
            <a:avLst/>
            <a:gdLst/>
            <a:ahLst/>
            <a:cxnLst/>
            <a:rect r="r" b="b" t="t" l="l"/>
            <a:pathLst>
              <a:path h="8498932" w="16230600">
                <a:moveTo>
                  <a:pt x="0" y="0"/>
                </a:moveTo>
                <a:lnTo>
                  <a:pt x="16230600" y="0"/>
                </a:lnTo>
                <a:lnTo>
                  <a:pt x="16230600" y="8498932"/>
                </a:lnTo>
                <a:lnTo>
                  <a:pt x="0" y="84989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5" id="5"/>
          <p:cNvGrpSpPr/>
          <p:nvPr/>
        </p:nvGrpSpPr>
        <p:grpSpPr>
          <a:xfrm rot="0">
            <a:off x="923597" y="699824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259300" y="8952442"/>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523839" y="134034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9326622" y="818493"/>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1096596" y="9355259"/>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4129076" y="9777521"/>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713390" y="5669002"/>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7392538" y="5563899"/>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4" id="44"/>
          <p:cNvSpPr txBox="true"/>
          <p:nvPr/>
        </p:nvSpPr>
        <p:spPr>
          <a:xfrm rot="0">
            <a:off x="2248478" y="3556522"/>
            <a:ext cx="13791044" cy="4381500"/>
          </a:xfrm>
          <a:prstGeom prst="rect">
            <a:avLst/>
          </a:prstGeom>
        </p:spPr>
        <p:txBody>
          <a:bodyPr anchor="t" rtlCol="false" tIns="0" lIns="0" bIns="0" rIns="0">
            <a:spAutoFit/>
          </a:bodyPr>
          <a:lstStyle/>
          <a:p>
            <a:pPr algn="just">
              <a:lnSpc>
                <a:spcPts val="3480"/>
              </a:lnSpc>
            </a:pPr>
            <a:r>
              <a:rPr lang="en-US" sz="2900">
                <a:solidFill>
                  <a:srgbClr val="535353"/>
                </a:solidFill>
                <a:latin typeface="Balsamiq Sans Bold"/>
              </a:rPr>
              <a:t>Sebelum melakukan klasifikasi menggunakan algoritma Naive Bayes dan SVM, kami melakukan data understanding and preparation terlebih dahulu untuk mengetahui sekaligus meningkatkan kualitas data, dimana memuat beberapa langkah sebagai berikut : </a:t>
            </a:r>
          </a:p>
          <a:p>
            <a:pPr algn="just">
              <a:lnSpc>
                <a:spcPts val="3480"/>
              </a:lnSpc>
            </a:pPr>
          </a:p>
          <a:p>
            <a:pPr algn="just" marL="626111" indent="-313055" lvl="1">
              <a:lnSpc>
                <a:spcPts val="3480"/>
              </a:lnSpc>
              <a:buFont typeface="Arial"/>
              <a:buChar char="•"/>
            </a:pPr>
            <a:r>
              <a:rPr lang="en-US" sz="2900">
                <a:solidFill>
                  <a:srgbClr val="535353"/>
                </a:solidFill>
                <a:latin typeface="Balsamiq Sans Bold"/>
              </a:rPr>
              <a:t>Introduce Dataset    </a:t>
            </a:r>
          </a:p>
          <a:p>
            <a:pPr algn="just" marL="626111" indent="-313055" lvl="1">
              <a:lnSpc>
                <a:spcPts val="3480"/>
              </a:lnSpc>
              <a:buFont typeface="Arial"/>
              <a:buChar char="•"/>
            </a:pPr>
            <a:r>
              <a:rPr lang="en-US" sz="2900">
                <a:solidFill>
                  <a:srgbClr val="535353"/>
                </a:solidFill>
                <a:latin typeface="Balsamiq Sans Bold"/>
              </a:rPr>
              <a:t>Data Preparation </a:t>
            </a:r>
          </a:p>
          <a:p>
            <a:pPr algn="just" marL="626111" indent="-313055" lvl="1">
              <a:lnSpc>
                <a:spcPts val="3480"/>
              </a:lnSpc>
              <a:buFont typeface="Arial"/>
              <a:buChar char="•"/>
            </a:pPr>
            <a:r>
              <a:rPr lang="en-US" sz="2900">
                <a:solidFill>
                  <a:srgbClr val="535353"/>
                </a:solidFill>
                <a:latin typeface="Balsamiq Sans Bold"/>
              </a:rPr>
              <a:t>Data visualization</a:t>
            </a:r>
          </a:p>
          <a:p>
            <a:pPr algn="just" marL="626111" indent="-313055" lvl="1">
              <a:lnSpc>
                <a:spcPts val="3480"/>
              </a:lnSpc>
              <a:buFont typeface="Arial"/>
              <a:buChar char="•"/>
            </a:pPr>
            <a:r>
              <a:rPr lang="en-US" sz="2900">
                <a:solidFill>
                  <a:srgbClr val="535353"/>
                </a:solidFill>
                <a:latin typeface="Balsamiq Sans Bold"/>
              </a:rPr>
              <a:t>Analisis statistik</a:t>
            </a:r>
          </a:p>
          <a:p>
            <a:pPr algn="just" marL="626111" indent="-313055" lvl="1">
              <a:lnSpc>
                <a:spcPts val="3480"/>
              </a:lnSpc>
              <a:buFont typeface="Arial"/>
              <a:buChar char="•"/>
            </a:pPr>
            <a:r>
              <a:rPr lang="en-US" sz="2900">
                <a:solidFill>
                  <a:srgbClr val="535353"/>
                </a:solidFill>
                <a:latin typeface="Balsamiq Sans Bold"/>
              </a:rPr>
              <a:t>Split data</a:t>
            </a:r>
          </a:p>
        </p:txBody>
      </p:sp>
      <p:sp>
        <p:nvSpPr>
          <p:cNvPr name="TextBox 45" id="45"/>
          <p:cNvSpPr txBox="true"/>
          <p:nvPr/>
        </p:nvSpPr>
        <p:spPr>
          <a:xfrm rot="0">
            <a:off x="4987068" y="2318272"/>
            <a:ext cx="8313865" cy="7620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Bold"/>
              </a:rPr>
              <a:t>Metode</a:t>
            </a:r>
          </a:p>
        </p:txBody>
      </p:sp>
      <p:sp>
        <p:nvSpPr>
          <p:cNvPr name="Freeform 46" id="46"/>
          <p:cNvSpPr/>
          <p:nvPr/>
        </p:nvSpPr>
        <p:spPr>
          <a:xfrm flipH="false" flipV="false" rot="278887">
            <a:off x="1229298" y="989164"/>
            <a:ext cx="1681868" cy="1568342"/>
          </a:xfrm>
          <a:custGeom>
            <a:avLst/>
            <a:gdLst/>
            <a:ahLst/>
            <a:cxnLst/>
            <a:rect r="r" b="b" t="t" l="l"/>
            <a:pathLst>
              <a:path h="1568342" w="1681868">
                <a:moveTo>
                  <a:pt x="0" y="0"/>
                </a:moveTo>
                <a:lnTo>
                  <a:pt x="1681867" y="0"/>
                </a:lnTo>
                <a:lnTo>
                  <a:pt x="1681867" y="1568341"/>
                </a:lnTo>
                <a:lnTo>
                  <a:pt x="0" y="15683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7" id="47"/>
          <p:cNvSpPr/>
          <p:nvPr/>
        </p:nvSpPr>
        <p:spPr>
          <a:xfrm flipH="false" flipV="false" rot="-998660">
            <a:off x="15978288" y="7746117"/>
            <a:ext cx="1349923" cy="1258803"/>
          </a:xfrm>
          <a:custGeom>
            <a:avLst/>
            <a:gdLst/>
            <a:ahLst/>
            <a:cxnLst/>
            <a:rect r="r" b="b" t="t" l="l"/>
            <a:pathLst>
              <a:path h="1258803" w="1349923">
                <a:moveTo>
                  <a:pt x="0" y="0"/>
                </a:moveTo>
                <a:lnTo>
                  <a:pt x="1349922" y="0"/>
                </a:lnTo>
                <a:lnTo>
                  <a:pt x="1349922" y="1258803"/>
                </a:lnTo>
                <a:lnTo>
                  <a:pt x="0" y="12588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8" id="48"/>
          <p:cNvSpPr txBox="true"/>
          <p:nvPr/>
        </p:nvSpPr>
        <p:spPr>
          <a:xfrm rot="0">
            <a:off x="7891800" y="5774106"/>
            <a:ext cx="5958319" cy="1752600"/>
          </a:xfrm>
          <a:prstGeom prst="rect">
            <a:avLst/>
          </a:prstGeom>
        </p:spPr>
        <p:txBody>
          <a:bodyPr anchor="t" rtlCol="false" tIns="0" lIns="0" bIns="0" rIns="0">
            <a:spAutoFit/>
          </a:bodyPr>
          <a:lstStyle/>
          <a:p>
            <a:pPr algn="just" marL="626111" indent="-313055" lvl="1">
              <a:lnSpc>
                <a:spcPts val="3480"/>
              </a:lnSpc>
              <a:buFont typeface="Arial"/>
              <a:buChar char="•"/>
            </a:pPr>
            <a:r>
              <a:rPr lang="en-US" sz="2900">
                <a:solidFill>
                  <a:srgbClr val="535353"/>
                </a:solidFill>
                <a:latin typeface="Balsamiq Sans Bold"/>
              </a:rPr>
              <a:t>Feature scaling</a:t>
            </a:r>
          </a:p>
          <a:p>
            <a:pPr algn="just" marL="626111" indent="-313055" lvl="1">
              <a:lnSpc>
                <a:spcPts val="3480"/>
              </a:lnSpc>
              <a:buFont typeface="Arial"/>
              <a:buChar char="•"/>
            </a:pPr>
            <a:r>
              <a:rPr lang="en-US" sz="2900">
                <a:solidFill>
                  <a:srgbClr val="535353"/>
                </a:solidFill>
                <a:latin typeface="Balsamiq Sans Bold"/>
              </a:rPr>
              <a:t>Train model.</a:t>
            </a:r>
          </a:p>
          <a:p>
            <a:pPr algn="just" marL="626111" indent="-313055" lvl="1">
              <a:lnSpc>
                <a:spcPts val="3480"/>
              </a:lnSpc>
              <a:buFont typeface="Arial"/>
              <a:buChar char="•"/>
            </a:pPr>
            <a:r>
              <a:rPr lang="en-US" sz="2900">
                <a:solidFill>
                  <a:srgbClr val="535353"/>
                </a:solidFill>
                <a:latin typeface="Balsamiq Sans Bold"/>
              </a:rPr>
              <a:t>Predict result / Score model </a:t>
            </a:r>
          </a:p>
          <a:p>
            <a:pPr algn="just" marL="626111" indent="-313055" lvl="1">
              <a:lnSpc>
                <a:spcPts val="3480"/>
              </a:lnSpc>
              <a:buFont typeface="Arial"/>
              <a:buChar char="•"/>
            </a:pPr>
            <a:r>
              <a:rPr lang="en-US" sz="2900">
                <a:solidFill>
                  <a:srgbClr val="535353"/>
                </a:solidFill>
                <a:latin typeface="Balsamiq Sans Bold"/>
              </a:rPr>
              <a:t>Evaluasi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DAF2GA50uKg</dc:identifier>
  <dcterms:modified xsi:type="dcterms:W3CDTF">2011-08-01T06:04:30Z</dcterms:modified>
  <cp:revision>1</cp:revision>
  <dc:title>Tugas Praktikum Data Mining</dc:title>
</cp:coreProperties>
</file>