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ustic Printed" charset="1" panose="00000000000000000000"/>
      <p:regular r:id="rId10"/>
    </p:embeddedFont>
    <p:embeddedFont>
      <p:font typeface="Emmali" charset="1" panose="00000000000000000000"/>
      <p:regular r:id="rId11"/>
    </p:embeddedFont>
    <p:embeddedFont>
      <p:font typeface="Emmali Bold" charset="1" panose="00000000000000000000"/>
      <p:regular r:id="rId12"/>
    </p:embeddedFont>
    <p:embeddedFont>
      <p:font typeface="Emmali Italics" charset="1" panose="00000000000000000000"/>
      <p:regular r:id="rId13"/>
    </p:embeddedFont>
    <p:embeddedFont>
      <p:font typeface="Emmali Bold Italics" charset="1" panose="00000000000000000000"/>
      <p:regular r:id="rId14"/>
    </p:embeddedFont>
    <p:embeddedFont>
      <p:font typeface="Emmali Thin" charset="1" panose="00000000000000000000"/>
      <p:regular r:id="rId15"/>
    </p:embeddedFont>
    <p:embeddedFont>
      <p:font typeface="Emmali Thin Italics" charset="1" panose="00000000000000000000"/>
      <p:regular r:id="rId16"/>
    </p:embeddedFont>
    <p:embeddedFont>
      <p:font typeface="Emmali Light" charset="1" panose="00000000000000000000"/>
      <p:regular r:id="rId17"/>
    </p:embeddedFont>
    <p:embeddedFont>
      <p:font typeface="Emmali Light Italics" charset="1" panose="00000000000000000000"/>
      <p:regular r:id="rId18"/>
    </p:embeddedFont>
    <p:embeddedFont>
      <p:font typeface="Emmali Medium" charset="1" panose="00000000000000000000"/>
      <p:regular r:id="rId19"/>
    </p:embeddedFont>
    <p:embeddedFont>
      <p:font typeface="Emmali Medium Italics" charset="1" panose="00000000000000000000"/>
      <p:regular r:id="rId20"/>
    </p:embeddedFont>
    <p:embeddedFont>
      <p:font typeface="Emmali Semi-Bold" charset="1" panose="00000000000000000000"/>
      <p:regular r:id="rId21"/>
    </p:embeddedFont>
    <p:embeddedFont>
      <p:font typeface="Emmali Semi-Bold Italics" charset="1" panose="00000000000000000000"/>
      <p:regular r:id="rId22"/>
    </p:embeddedFont>
    <p:embeddedFont>
      <p:font typeface="Emmali Ultra-Bold" charset="1" panose="00000000000000000000"/>
      <p:regular r:id="rId23"/>
    </p:embeddedFont>
    <p:embeddedFont>
      <p:font typeface="Emmali Ultra-Bold Italics" charset="1" panose="00000000000000000000"/>
      <p:regular r:id="rId24"/>
    </p:embeddedFont>
    <p:embeddedFont>
      <p:font typeface="Emmali Heavy" charset="1" panose="00000000000000000000"/>
      <p:regular r:id="rId25"/>
    </p:embeddedFont>
    <p:embeddedFont>
      <p:font typeface="Emmali Heavy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slides/slide22.xml" Type="http://schemas.openxmlformats.org/officeDocument/2006/relationships/slide"/><Relationship Id="rId49" Target="slides/slide23.xml" Type="http://schemas.openxmlformats.org/officeDocument/2006/relationships/slide"/><Relationship Id="rId5" Target="tableStyles.xml" Type="http://schemas.openxmlformats.org/officeDocument/2006/relationships/tableStyles"/><Relationship Id="rId50" Target="slides/slide24.xml" Type="http://schemas.openxmlformats.org/officeDocument/2006/relationships/slide"/><Relationship Id="rId51" Target="slides/slide25.xml" Type="http://schemas.openxmlformats.org/officeDocument/2006/relationships/slide"/><Relationship Id="rId52" Target="slides/slide26.xml" Type="http://schemas.openxmlformats.org/officeDocument/2006/relationships/slide"/><Relationship Id="rId53" Target="slides/slide27.xml" Type="http://schemas.openxmlformats.org/officeDocument/2006/relationships/slide"/><Relationship Id="rId54" Target="slides/slide28.xml" Type="http://schemas.openxmlformats.org/officeDocument/2006/relationships/slide"/><Relationship Id="rId55" Target="slides/slide29.xml" Type="http://schemas.openxmlformats.org/officeDocument/2006/relationships/slide"/><Relationship Id="rId56" Target="slides/slide30.xml" Type="http://schemas.openxmlformats.org/officeDocument/2006/relationships/slide"/><Relationship Id="rId57" Target="slides/slide31.xml" Type="http://schemas.openxmlformats.org/officeDocument/2006/relationships/slide"/><Relationship Id="rId58" Target="slides/slide32.xml" Type="http://schemas.openxmlformats.org/officeDocument/2006/relationships/slide"/><Relationship Id="rId59" Target="slides/slide33.xml" Type="http://schemas.openxmlformats.org/officeDocument/2006/relationships/slide"/><Relationship Id="rId6" Target="fonts/font6.fntdata" Type="http://schemas.openxmlformats.org/officeDocument/2006/relationships/font"/><Relationship Id="rId60" Target="slides/slide34.xml" Type="http://schemas.openxmlformats.org/officeDocument/2006/relationships/slide"/><Relationship Id="rId61" Target="slides/slide35.xml" Type="http://schemas.openxmlformats.org/officeDocument/2006/relationships/slide"/><Relationship Id="rId62" Target="slides/slide36.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1.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4.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6.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634210" y="326987"/>
            <a:ext cx="11268421" cy="9178641"/>
          </a:xfrm>
          <a:custGeom>
            <a:avLst/>
            <a:gdLst/>
            <a:ahLst/>
            <a:cxnLst/>
            <a:rect r="r" b="b" t="t" l="l"/>
            <a:pathLst>
              <a:path h="9178641" w="11268421">
                <a:moveTo>
                  <a:pt x="0" y="0"/>
                </a:moveTo>
                <a:lnTo>
                  <a:pt x="11268420" y="0"/>
                </a:lnTo>
                <a:lnTo>
                  <a:pt x="11268420" y="9178641"/>
                </a:lnTo>
                <a:lnTo>
                  <a:pt x="0" y="9178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1541285" y="4277203"/>
            <a:ext cx="10716308" cy="8728920"/>
          </a:xfrm>
          <a:custGeom>
            <a:avLst/>
            <a:gdLst/>
            <a:ahLst/>
            <a:cxnLst/>
            <a:rect r="r" b="b" t="t" l="l"/>
            <a:pathLst>
              <a:path h="8728920" w="10716308">
                <a:moveTo>
                  <a:pt x="10716308" y="8728921"/>
                </a:moveTo>
                <a:lnTo>
                  <a:pt x="0" y="8728921"/>
                </a:lnTo>
                <a:lnTo>
                  <a:pt x="0" y="0"/>
                </a:lnTo>
                <a:lnTo>
                  <a:pt x="10716308" y="0"/>
                </a:lnTo>
                <a:lnTo>
                  <a:pt x="10716308" y="872892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709730" y="-782626"/>
            <a:ext cx="2104334" cy="2441546"/>
            <a:chOff x="0" y="0"/>
            <a:chExt cx="554228" cy="643041"/>
          </a:xfrm>
        </p:grpSpPr>
        <p:sp>
          <p:nvSpPr>
            <p:cNvPr name="Freeform 5" id="5"/>
            <p:cNvSpPr/>
            <p:nvPr/>
          </p:nvSpPr>
          <p:spPr>
            <a:xfrm flipH="false" flipV="false" rot="0">
              <a:off x="0" y="0"/>
              <a:ext cx="554228" cy="643041"/>
            </a:xfrm>
            <a:custGeom>
              <a:avLst/>
              <a:gdLst/>
              <a:ahLst/>
              <a:cxnLst/>
              <a:rect r="r" b="b" t="t" l="l"/>
              <a:pathLst>
                <a:path h="643041" w="554228">
                  <a:moveTo>
                    <a:pt x="187631" y="0"/>
                  </a:moveTo>
                  <a:lnTo>
                    <a:pt x="366597" y="0"/>
                  </a:lnTo>
                  <a:cubicBezTo>
                    <a:pt x="470223" y="0"/>
                    <a:pt x="554228" y="84005"/>
                    <a:pt x="554228" y="187631"/>
                  </a:cubicBezTo>
                  <a:lnTo>
                    <a:pt x="554228" y="455410"/>
                  </a:lnTo>
                  <a:cubicBezTo>
                    <a:pt x="554228" y="559036"/>
                    <a:pt x="470223" y="643041"/>
                    <a:pt x="366597" y="643041"/>
                  </a:cubicBezTo>
                  <a:lnTo>
                    <a:pt x="187631" y="643041"/>
                  </a:lnTo>
                  <a:cubicBezTo>
                    <a:pt x="84005" y="643041"/>
                    <a:pt x="0" y="559036"/>
                    <a:pt x="0" y="455410"/>
                  </a:cubicBezTo>
                  <a:lnTo>
                    <a:pt x="0" y="187631"/>
                  </a:lnTo>
                  <a:cubicBezTo>
                    <a:pt x="0" y="84005"/>
                    <a:pt x="84005" y="0"/>
                    <a:pt x="187631" y="0"/>
                  </a:cubicBezTo>
                  <a:close/>
                </a:path>
              </a:pathLst>
            </a:custGeom>
            <a:solidFill>
              <a:srgbClr val="27503E"/>
            </a:solidFill>
          </p:spPr>
        </p:sp>
        <p:sp>
          <p:nvSpPr>
            <p:cNvPr name="TextBox 6" id="6"/>
            <p:cNvSpPr txBox="true"/>
            <p:nvPr/>
          </p:nvSpPr>
          <p:spPr>
            <a:xfrm>
              <a:off x="0" y="-47625"/>
              <a:ext cx="554228" cy="69066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663372" y="1975281"/>
            <a:ext cx="15098526" cy="4713395"/>
          </a:xfrm>
          <a:prstGeom prst="rect">
            <a:avLst/>
          </a:prstGeom>
        </p:spPr>
        <p:txBody>
          <a:bodyPr anchor="t" rtlCol="false" tIns="0" lIns="0" bIns="0" rIns="0">
            <a:spAutoFit/>
          </a:bodyPr>
          <a:lstStyle/>
          <a:p>
            <a:pPr algn="ctr">
              <a:lnSpc>
                <a:spcPts val="9006"/>
              </a:lnSpc>
            </a:pPr>
          </a:p>
          <a:p>
            <a:pPr algn="ctr">
              <a:lnSpc>
                <a:spcPts val="9006"/>
              </a:lnSpc>
            </a:pPr>
            <a:r>
              <a:rPr lang="en-US" sz="6433">
                <a:solidFill>
                  <a:srgbClr val="27503E"/>
                </a:solidFill>
                <a:latin typeface="Rustic Printed"/>
              </a:rPr>
              <a:t> Penerapan Teori Model Linear Untuk Klasifikasi Pada Dataset HealthCare</a:t>
            </a:r>
          </a:p>
          <a:p>
            <a:pPr algn="ctr">
              <a:lnSpc>
                <a:spcPts val="9006"/>
              </a:lnSpc>
            </a:pPr>
          </a:p>
        </p:txBody>
      </p:sp>
      <p:sp>
        <p:nvSpPr>
          <p:cNvPr name="TextBox 8" id="8"/>
          <p:cNvSpPr txBox="true"/>
          <p:nvPr/>
        </p:nvSpPr>
        <p:spPr>
          <a:xfrm rot="0">
            <a:off x="15477101" y="314322"/>
            <a:ext cx="2569594" cy="1144274"/>
          </a:xfrm>
          <a:prstGeom prst="rect">
            <a:avLst/>
          </a:prstGeom>
        </p:spPr>
        <p:txBody>
          <a:bodyPr anchor="t" rtlCol="false" tIns="0" lIns="0" bIns="0" rIns="0">
            <a:spAutoFit/>
          </a:bodyPr>
          <a:lstStyle/>
          <a:p>
            <a:pPr algn="ctr">
              <a:lnSpc>
                <a:spcPts val="9379"/>
              </a:lnSpc>
            </a:pPr>
            <a:r>
              <a:rPr lang="en-US" sz="6699">
                <a:solidFill>
                  <a:srgbClr val="FFFFFF"/>
                </a:solidFill>
                <a:latin typeface="Emmali Semi-Bold"/>
              </a:rPr>
              <a:t>2023</a:t>
            </a:r>
          </a:p>
        </p:txBody>
      </p:sp>
      <p:sp>
        <p:nvSpPr>
          <p:cNvPr name="TextBox 9" id="9"/>
          <p:cNvSpPr txBox="true"/>
          <p:nvPr/>
        </p:nvSpPr>
        <p:spPr>
          <a:xfrm rot="0">
            <a:off x="5263471" y="7453012"/>
            <a:ext cx="8497396" cy="399669"/>
          </a:xfrm>
          <a:prstGeom prst="rect">
            <a:avLst/>
          </a:prstGeom>
        </p:spPr>
        <p:txBody>
          <a:bodyPr anchor="t" rtlCol="false" tIns="0" lIns="0" bIns="0" rIns="0">
            <a:spAutoFit/>
          </a:bodyPr>
          <a:lstStyle/>
          <a:p>
            <a:pPr algn="ctr">
              <a:lnSpc>
                <a:spcPts val="3171"/>
              </a:lnSpc>
            </a:pPr>
            <a:r>
              <a:rPr lang="en-US" sz="2265" spc="588">
                <a:solidFill>
                  <a:srgbClr val="000000"/>
                </a:solidFill>
                <a:latin typeface="Arimo"/>
              </a:rPr>
              <a:t>BY :KELOMPOK 2 </a:t>
            </a:r>
          </a:p>
        </p:txBody>
      </p:sp>
      <p:sp>
        <p:nvSpPr>
          <p:cNvPr name="AutoShape 10" id="10"/>
          <p:cNvSpPr/>
          <p:nvPr/>
        </p:nvSpPr>
        <p:spPr>
          <a:xfrm>
            <a:off x="6797670" y="8046796"/>
            <a:ext cx="5428998" cy="0"/>
          </a:xfrm>
          <a:prstGeom prst="line">
            <a:avLst/>
          </a:prstGeom>
          <a:ln cap="flat" w="28575">
            <a:solidFill>
              <a:srgbClr val="000000"/>
            </a:solidFill>
            <a:prstDash val="solid"/>
            <a:headEnd type="oval" len="lg" w="lg"/>
            <a:tailEnd type="oval" len="lg" w="lg"/>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153" y="2111551"/>
            <a:ext cx="14957694" cy="6923212"/>
          </a:xfrm>
          <a:custGeom>
            <a:avLst/>
            <a:gdLst/>
            <a:ahLst/>
            <a:cxnLst/>
            <a:rect r="r" b="b" t="t" l="l"/>
            <a:pathLst>
              <a:path h="6923212" w="14957694">
                <a:moveTo>
                  <a:pt x="0" y="0"/>
                </a:moveTo>
                <a:lnTo>
                  <a:pt x="14957694" y="0"/>
                </a:lnTo>
                <a:lnTo>
                  <a:pt x="14957694" y="6923212"/>
                </a:lnTo>
                <a:lnTo>
                  <a:pt x="0" y="6923212"/>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0610" y="1958669"/>
            <a:ext cx="15486780" cy="6369662"/>
          </a:xfrm>
          <a:custGeom>
            <a:avLst/>
            <a:gdLst/>
            <a:ahLst/>
            <a:cxnLst/>
            <a:rect r="r" b="b" t="t" l="l"/>
            <a:pathLst>
              <a:path h="6369662" w="15486780">
                <a:moveTo>
                  <a:pt x="0" y="0"/>
                </a:moveTo>
                <a:lnTo>
                  <a:pt x="15486780" y="0"/>
                </a:lnTo>
                <a:lnTo>
                  <a:pt x="15486780" y="6369662"/>
                </a:lnTo>
                <a:lnTo>
                  <a:pt x="0" y="6369662"/>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128243"/>
            <a:ext cx="8693528" cy="1790151"/>
          </a:xfrm>
          <a:prstGeom prst="rect">
            <a:avLst/>
          </a:prstGeom>
        </p:spPr>
        <p:txBody>
          <a:bodyPr anchor="t" rtlCol="false" tIns="0" lIns="0" bIns="0" rIns="0">
            <a:spAutoFit/>
          </a:bodyPr>
          <a:lstStyle/>
          <a:p>
            <a:pPr>
              <a:lnSpc>
                <a:spcPts val="12630"/>
              </a:lnSpc>
            </a:pPr>
            <a:r>
              <a:rPr lang="en-US" sz="9021">
                <a:solidFill>
                  <a:srgbClr val="FFFFFF"/>
                </a:solidFill>
                <a:latin typeface="Rustic Printed"/>
              </a:rPr>
              <a:t>OUTPUT:</a:t>
            </a:r>
          </a:p>
        </p:txBody>
      </p:sp>
      <p:grpSp>
        <p:nvGrpSpPr>
          <p:cNvPr name="Group 3" id="3"/>
          <p:cNvGrpSpPr/>
          <p:nvPr/>
        </p:nvGrpSpPr>
        <p:grpSpPr>
          <a:xfrm rot="0">
            <a:off x="13075370" y="537179"/>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2814443" y="1511137"/>
            <a:ext cx="4982" cy="649571"/>
          </a:xfrm>
          <a:prstGeom prst="line">
            <a:avLst/>
          </a:prstGeom>
          <a:ln cap="flat" w="19050">
            <a:solidFill>
              <a:srgbClr val="B1CEC2"/>
            </a:solidFill>
            <a:prstDash val="solid"/>
            <a:headEnd type="none" len="sm" w="sm"/>
            <a:tailEnd type="none" len="sm" w="sm"/>
          </a:ln>
        </p:spPr>
      </p:sp>
      <p:sp>
        <p:nvSpPr>
          <p:cNvPr name="AutoShape 7" id="7"/>
          <p:cNvSpPr/>
          <p:nvPr/>
        </p:nvSpPr>
        <p:spPr>
          <a:xfrm>
            <a:off x="2805674" y="2152006"/>
            <a:ext cx="1632381" cy="0"/>
          </a:xfrm>
          <a:prstGeom prst="line">
            <a:avLst/>
          </a:prstGeom>
          <a:ln cap="flat" w="19050">
            <a:solidFill>
              <a:srgbClr val="B1CEC2"/>
            </a:solidFill>
            <a:prstDash val="solid"/>
            <a:headEnd type="none" len="sm" w="sm"/>
            <a:tailEnd type="oval" len="lg" w="lg"/>
          </a:ln>
        </p:spPr>
      </p:sp>
      <p:sp>
        <p:nvSpPr>
          <p:cNvPr name="TextBox 8" id="8"/>
          <p:cNvSpPr txBox="true"/>
          <p:nvPr/>
        </p:nvSpPr>
        <p:spPr>
          <a:xfrm rot="0">
            <a:off x="13835255" y="346679"/>
            <a:ext cx="3922157" cy="793817"/>
          </a:xfrm>
          <a:prstGeom prst="rect">
            <a:avLst/>
          </a:prstGeom>
        </p:spPr>
        <p:txBody>
          <a:bodyPr anchor="t" rtlCol="false" tIns="0" lIns="0" bIns="0" rIns="0">
            <a:spAutoFit/>
          </a:bodyPr>
          <a:lstStyle/>
          <a:p>
            <a:pPr algn="ctr">
              <a:lnSpc>
                <a:spcPts val="5596"/>
              </a:lnSpc>
              <a:spcBef>
                <a:spcPct val="0"/>
              </a:spcBef>
            </a:pPr>
            <a:r>
              <a:rPr lang="en-US" sz="3997">
                <a:solidFill>
                  <a:srgbClr val="FFFFFF"/>
                </a:solidFill>
                <a:latin typeface="Rustic Printed"/>
              </a:rPr>
              <a:t>PLOT DECISION TREE</a:t>
            </a:r>
          </a:p>
        </p:txBody>
      </p:sp>
      <p:sp>
        <p:nvSpPr>
          <p:cNvPr name="Freeform 9" id="9"/>
          <p:cNvSpPr/>
          <p:nvPr/>
        </p:nvSpPr>
        <p:spPr>
          <a:xfrm flipH="false" flipV="false" rot="0">
            <a:off x="4797236" y="1836298"/>
            <a:ext cx="10135201" cy="7886453"/>
          </a:xfrm>
          <a:custGeom>
            <a:avLst/>
            <a:gdLst/>
            <a:ahLst/>
            <a:cxnLst/>
            <a:rect r="r" b="b" t="t" l="l"/>
            <a:pathLst>
              <a:path h="7886453" w="10135201">
                <a:moveTo>
                  <a:pt x="0" y="0"/>
                </a:moveTo>
                <a:lnTo>
                  <a:pt x="10135201" y="0"/>
                </a:lnTo>
                <a:lnTo>
                  <a:pt x="10135201" y="7886452"/>
                </a:lnTo>
                <a:lnTo>
                  <a:pt x="0" y="7886452"/>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1927681" y="3238774"/>
            <a:ext cx="14432638" cy="49905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DECISION BOUNDARY</a:t>
            </a:r>
          </a:p>
          <a:p>
            <a:pPr algn="ctr">
              <a:lnSpc>
                <a:spcPts val="12630"/>
              </a:lnSpc>
            </a:pPr>
            <a:r>
              <a:rPr lang="en-US" sz="9021">
                <a:solidFill>
                  <a:srgbClr val="FFFFFF"/>
                </a:solidFill>
                <a:latin typeface="Rustic Printed"/>
              </a:rPr>
              <a:t>DECISION TREE</a:t>
            </a:r>
          </a:p>
          <a:p>
            <a:pPr algn="ctr">
              <a:lnSpc>
                <a:spcPts val="1263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09587" y="3067109"/>
            <a:ext cx="14250730" cy="4152781"/>
          </a:xfrm>
          <a:custGeom>
            <a:avLst/>
            <a:gdLst/>
            <a:ahLst/>
            <a:cxnLst/>
            <a:rect r="r" b="b" t="t" l="l"/>
            <a:pathLst>
              <a:path h="4152781" w="14250730">
                <a:moveTo>
                  <a:pt x="0" y="0"/>
                </a:moveTo>
                <a:lnTo>
                  <a:pt x="14250730" y="0"/>
                </a:lnTo>
                <a:lnTo>
                  <a:pt x="14250730" y="4152782"/>
                </a:lnTo>
                <a:lnTo>
                  <a:pt x="0" y="4152782"/>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23468"/>
            <a:ext cx="6268388" cy="1302909"/>
          </a:xfrm>
          <a:prstGeom prst="rect">
            <a:avLst/>
          </a:prstGeom>
        </p:spPr>
        <p:txBody>
          <a:bodyPr anchor="t" rtlCol="false" tIns="0" lIns="0" bIns="0" rIns="0">
            <a:spAutoFit/>
          </a:bodyPr>
          <a:lstStyle/>
          <a:p>
            <a:pPr>
              <a:lnSpc>
                <a:spcPts val="9106"/>
              </a:lnSpc>
            </a:pPr>
            <a:r>
              <a:rPr lang="en-US" sz="6504">
                <a:solidFill>
                  <a:srgbClr val="FFFFFF"/>
                </a:solidFill>
                <a:latin typeface="Rustic Printed"/>
              </a:rPr>
              <a:t>OUTPUT:</a:t>
            </a:r>
          </a:p>
        </p:txBody>
      </p:sp>
      <p:grpSp>
        <p:nvGrpSpPr>
          <p:cNvPr name="Group 3" id="3"/>
          <p:cNvGrpSpPr/>
          <p:nvPr/>
        </p:nvGrpSpPr>
        <p:grpSpPr>
          <a:xfrm rot="0">
            <a:off x="14916217" y="7716127"/>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2154991" y="1170729"/>
            <a:ext cx="3592" cy="468367"/>
          </a:xfrm>
          <a:prstGeom prst="line">
            <a:avLst/>
          </a:prstGeom>
          <a:ln cap="flat" w="9525">
            <a:solidFill>
              <a:srgbClr val="B1CEC2"/>
            </a:solidFill>
            <a:prstDash val="solid"/>
            <a:headEnd type="none" len="sm" w="sm"/>
            <a:tailEnd type="none" len="sm" w="sm"/>
          </a:ln>
        </p:spPr>
      </p:sp>
      <p:sp>
        <p:nvSpPr>
          <p:cNvPr name="AutoShape 7" id="7"/>
          <p:cNvSpPr/>
          <p:nvPr/>
        </p:nvSpPr>
        <p:spPr>
          <a:xfrm>
            <a:off x="2148669" y="1632821"/>
            <a:ext cx="1177013" cy="0"/>
          </a:xfrm>
          <a:prstGeom prst="line">
            <a:avLst/>
          </a:prstGeom>
          <a:ln cap="flat" w="9525">
            <a:solidFill>
              <a:srgbClr val="B1CEC2"/>
            </a:solidFill>
            <a:prstDash val="solid"/>
            <a:headEnd type="none" len="sm" w="sm"/>
            <a:tailEnd type="oval" len="lg" w="lg"/>
          </a:ln>
        </p:spPr>
      </p:sp>
      <p:sp>
        <p:nvSpPr>
          <p:cNvPr name="Freeform 8" id="8"/>
          <p:cNvSpPr/>
          <p:nvPr/>
        </p:nvSpPr>
        <p:spPr>
          <a:xfrm flipH="false" flipV="false" rot="0">
            <a:off x="3887641" y="1279441"/>
            <a:ext cx="12438826" cy="8327467"/>
          </a:xfrm>
          <a:custGeom>
            <a:avLst/>
            <a:gdLst/>
            <a:ahLst/>
            <a:cxnLst/>
            <a:rect r="r" b="b" t="t" l="l"/>
            <a:pathLst>
              <a:path h="8327467" w="12438826">
                <a:moveTo>
                  <a:pt x="0" y="0"/>
                </a:moveTo>
                <a:lnTo>
                  <a:pt x="12438827" y="0"/>
                </a:lnTo>
                <a:lnTo>
                  <a:pt x="12438827" y="8327467"/>
                </a:lnTo>
                <a:lnTo>
                  <a:pt x="0" y="8327467"/>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35142" y="2475013"/>
            <a:ext cx="14417716" cy="4530661"/>
          </a:xfrm>
          <a:custGeom>
            <a:avLst/>
            <a:gdLst/>
            <a:ahLst/>
            <a:cxnLst/>
            <a:rect r="r" b="b" t="t" l="l"/>
            <a:pathLst>
              <a:path h="4530661" w="14417716">
                <a:moveTo>
                  <a:pt x="0" y="0"/>
                </a:moveTo>
                <a:lnTo>
                  <a:pt x="14417716" y="0"/>
                </a:lnTo>
                <a:lnTo>
                  <a:pt x="14417716" y="4530661"/>
                </a:lnTo>
                <a:lnTo>
                  <a:pt x="0" y="4530661"/>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23468"/>
            <a:ext cx="6268388" cy="1302909"/>
          </a:xfrm>
          <a:prstGeom prst="rect">
            <a:avLst/>
          </a:prstGeom>
        </p:spPr>
        <p:txBody>
          <a:bodyPr anchor="t" rtlCol="false" tIns="0" lIns="0" bIns="0" rIns="0">
            <a:spAutoFit/>
          </a:bodyPr>
          <a:lstStyle/>
          <a:p>
            <a:pPr>
              <a:lnSpc>
                <a:spcPts val="9106"/>
              </a:lnSpc>
            </a:pPr>
            <a:r>
              <a:rPr lang="en-US" sz="6504">
                <a:solidFill>
                  <a:srgbClr val="FFFFFF"/>
                </a:solidFill>
                <a:latin typeface="Rustic Printed"/>
              </a:rPr>
              <a:t>OUTPUT:</a:t>
            </a:r>
          </a:p>
        </p:txBody>
      </p:sp>
      <p:grpSp>
        <p:nvGrpSpPr>
          <p:cNvPr name="Group 3" id="3"/>
          <p:cNvGrpSpPr/>
          <p:nvPr/>
        </p:nvGrpSpPr>
        <p:grpSpPr>
          <a:xfrm rot="0">
            <a:off x="14916217" y="7716127"/>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2154991" y="1170729"/>
            <a:ext cx="3592" cy="468367"/>
          </a:xfrm>
          <a:prstGeom prst="line">
            <a:avLst/>
          </a:prstGeom>
          <a:ln cap="flat" w="9525">
            <a:solidFill>
              <a:srgbClr val="B1CEC2"/>
            </a:solidFill>
            <a:prstDash val="solid"/>
            <a:headEnd type="none" len="sm" w="sm"/>
            <a:tailEnd type="none" len="sm" w="sm"/>
          </a:ln>
        </p:spPr>
      </p:sp>
      <p:sp>
        <p:nvSpPr>
          <p:cNvPr name="AutoShape 7" id="7"/>
          <p:cNvSpPr/>
          <p:nvPr/>
        </p:nvSpPr>
        <p:spPr>
          <a:xfrm>
            <a:off x="2148669" y="1632821"/>
            <a:ext cx="1177013" cy="0"/>
          </a:xfrm>
          <a:prstGeom prst="line">
            <a:avLst/>
          </a:prstGeom>
          <a:ln cap="flat" w="9525">
            <a:solidFill>
              <a:srgbClr val="B1CEC2"/>
            </a:solidFill>
            <a:prstDash val="solid"/>
            <a:headEnd type="none" len="sm" w="sm"/>
            <a:tailEnd type="oval" len="lg" w="lg"/>
          </a:ln>
        </p:spPr>
      </p:sp>
      <p:sp>
        <p:nvSpPr>
          <p:cNvPr name="Freeform 8" id="8"/>
          <p:cNvSpPr/>
          <p:nvPr/>
        </p:nvSpPr>
        <p:spPr>
          <a:xfrm flipH="false" flipV="false" rot="0">
            <a:off x="4022672" y="1279441"/>
            <a:ext cx="12140240" cy="8127571"/>
          </a:xfrm>
          <a:custGeom>
            <a:avLst/>
            <a:gdLst/>
            <a:ahLst/>
            <a:cxnLst/>
            <a:rect r="r" b="b" t="t" l="l"/>
            <a:pathLst>
              <a:path h="8127571" w="12140240">
                <a:moveTo>
                  <a:pt x="0" y="0"/>
                </a:moveTo>
                <a:lnTo>
                  <a:pt x="12140240" y="0"/>
                </a:lnTo>
                <a:lnTo>
                  <a:pt x="12140240" y="8127571"/>
                </a:lnTo>
                <a:lnTo>
                  <a:pt x="0" y="8127571"/>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2230879" y="2947054"/>
            <a:ext cx="14432638" cy="33903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RANDOM FOREST</a:t>
            </a:r>
          </a:p>
          <a:p>
            <a:pPr algn="ctr">
              <a:lnSpc>
                <a:spcPts val="1263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096336"/>
            <a:ext cx="16230600" cy="6094329"/>
          </a:xfrm>
          <a:custGeom>
            <a:avLst/>
            <a:gdLst/>
            <a:ahLst/>
            <a:cxnLst/>
            <a:rect r="r" b="b" t="t" l="l"/>
            <a:pathLst>
              <a:path h="6094329" w="16230600">
                <a:moveTo>
                  <a:pt x="0" y="0"/>
                </a:moveTo>
                <a:lnTo>
                  <a:pt x="16230600" y="0"/>
                </a:lnTo>
                <a:lnTo>
                  <a:pt x="16230600" y="6094328"/>
                </a:lnTo>
                <a:lnTo>
                  <a:pt x="0" y="6094328"/>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028982" y="-466689"/>
            <a:ext cx="7645829" cy="6227875"/>
          </a:xfrm>
          <a:custGeom>
            <a:avLst/>
            <a:gdLst/>
            <a:ahLst/>
            <a:cxnLst/>
            <a:rect r="r" b="b" t="t" l="l"/>
            <a:pathLst>
              <a:path h="6227875" w="7645829">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8025" y="1364490"/>
            <a:ext cx="15009250" cy="9000676"/>
            <a:chOff x="0" y="0"/>
            <a:chExt cx="3953054" cy="2370548"/>
          </a:xfrm>
        </p:grpSpPr>
        <p:sp>
          <p:nvSpPr>
            <p:cNvPr name="Freeform 4" id="4"/>
            <p:cNvSpPr/>
            <p:nvPr/>
          </p:nvSpPr>
          <p:spPr>
            <a:xfrm flipH="false" flipV="false" rot="0">
              <a:off x="0" y="0"/>
              <a:ext cx="3953054" cy="2370548"/>
            </a:xfrm>
            <a:custGeom>
              <a:avLst/>
              <a:gdLst/>
              <a:ahLst/>
              <a:cxnLst/>
              <a:rect r="r" b="b" t="t" l="l"/>
              <a:pathLst>
                <a:path h="2370548" w="3953054">
                  <a:moveTo>
                    <a:pt x="0" y="0"/>
                  </a:moveTo>
                  <a:lnTo>
                    <a:pt x="3953054" y="0"/>
                  </a:lnTo>
                  <a:lnTo>
                    <a:pt x="3953054" y="2370548"/>
                  </a:lnTo>
                  <a:lnTo>
                    <a:pt x="0" y="2370548"/>
                  </a:lnTo>
                  <a:close/>
                </a:path>
              </a:pathLst>
            </a:custGeom>
            <a:solidFill>
              <a:srgbClr val="27503E"/>
            </a:solidFill>
          </p:spPr>
        </p:sp>
        <p:sp>
          <p:nvSpPr>
            <p:cNvPr name="TextBox 5" id="5"/>
            <p:cNvSpPr txBox="true"/>
            <p:nvPr/>
          </p:nvSpPr>
          <p:spPr>
            <a:xfrm>
              <a:off x="0" y="-47625"/>
              <a:ext cx="3953054" cy="241817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10800000">
            <a:off x="-276971" y="287018"/>
            <a:ext cx="10040500" cy="549441"/>
            <a:chOff x="0" y="0"/>
            <a:chExt cx="2644412" cy="144709"/>
          </a:xfrm>
        </p:grpSpPr>
        <p:sp>
          <p:nvSpPr>
            <p:cNvPr name="Freeform 7" id="7"/>
            <p:cNvSpPr/>
            <p:nvPr/>
          </p:nvSpPr>
          <p:spPr>
            <a:xfrm flipH="false" flipV="false" rot="0">
              <a:off x="0" y="0"/>
              <a:ext cx="2644412" cy="144709"/>
            </a:xfrm>
            <a:custGeom>
              <a:avLst/>
              <a:gdLst/>
              <a:ahLst/>
              <a:cxnLst/>
              <a:rect r="r" b="b" t="t" l="l"/>
              <a:pathLst>
                <a:path h="144709" w="2644412">
                  <a:moveTo>
                    <a:pt x="0" y="0"/>
                  </a:moveTo>
                  <a:lnTo>
                    <a:pt x="2644412" y="0"/>
                  </a:lnTo>
                  <a:lnTo>
                    <a:pt x="2644412" y="144709"/>
                  </a:lnTo>
                  <a:lnTo>
                    <a:pt x="0" y="144709"/>
                  </a:lnTo>
                  <a:close/>
                </a:path>
              </a:pathLst>
            </a:custGeom>
            <a:solidFill>
              <a:srgbClr val="27503E"/>
            </a:solidFill>
          </p:spPr>
        </p:sp>
        <p:sp>
          <p:nvSpPr>
            <p:cNvPr name="TextBox 8" id="8"/>
            <p:cNvSpPr txBox="true"/>
            <p:nvPr/>
          </p:nvSpPr>
          <p:spPr>
            <a:xfrm>
              <a:off x="0" y="-47625"/>
              <a:ext cx="2644412" cy="19233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1469498"/>
            <a:ext cx="7970189" cy="1316938"/>
          </a:xfrm>
          <a:prstGeom prst="rect">
            <a:avLst/>
          </a:prstGeom>
        </p:spPr>
        <p:txBody>
          <a:bodyPr anchor="t" rtlCol="false" tIns="0" lIns="0" bIns="0" rIns="0">
            <a:spAutoFit/>
          </a:bodyPr>
          <a:lstStyle/>
          <a:p>
            <a:pPr>
              <a:lnSpc>
                <a:spcPts val="9344"/>
              </a:lnSpc>
            </a:pPr>
            <a:r>
              <a:rPr lang="en-US" sz="6674">
                <a:solidFill>
                  <a:srgbClr val="FFFFFF"/>
                </a:solidFill>
                <a:latin typeface="Rustic Printed"/>
              </a:rPr>
              <a:t>ANGGOTA KELOMPOK</a:t>
            </a:r>
          </a:p>
        </p:txBody>
      </p:sp>
      <p:sp>
        <p:nvSpPr>
          <p:cNvPr name="TextBox 10" id="10"/>
          <p:cNvSpPr txBox="true"/>
          <p:nvPr/>
        </p:nvSpPr>
        <p:spPr>
          <a:xfrm rot="0">
            <a:off x="770889" y="3357658"/>
            <a:ext cx="11175912" cy="4528331"/>
          </a:xfrm>
          <a:prstGeom prst="rect">
            <a:avLst/>
          </a:prstGeom>
        </p:spPr>
        <p:txBody>
          <a:bodyPr anchor="t" rtlCol="false" tIns="0" lIns="0" bIns="0" rIns="0">
            <a:spAutoFit/>
          </a:bodyPr>
          <a:lstStyle/>
          <a:p>
            <a:pPr>
              <a:lnSpc>
                <a:spcPts val="6010"/>
              </a:lnSpc>
            </a:pPr>
            <a:r>
              <a:rPr lang="en-US" sz="4292">
                <a:solidFill>
                  <a:srgbClr val="FFFFFF"/>
                </a:solidFill>
                <a:latin typeface="Emmali"/>
              </a:rPr>
              <a:t>1. 121450007 Dede Masita </a:t>
            </a:r>
          </a:p>
          <a:p>
            <a:pPr>
              <a:lnSpc>
                <a:spcPts val="6010"/>
              </a:lnSpc>
            </a:pPr>
            <a:r>
              <a:rPr lang="en-US" sz="4292">
                <a:solidFill>
                  <a:srgbClr val="FFFFFF"/>
                </a:solidFill>
                <a:latin typeface="Emmali"/>
              </a:rPr>
              <a:t>2. 121450025 Ayu Erlinawati </a:t>
            </a:r>
          </a:p>
          <a:p>
            <a:pPr>
              <a:lnSpc>
                <a:spcPts val="6010"/>
              </a:lnSpc>
            </a:pPr>
            <a:r>
              <a:rPr lang="en-US" sz="4292">
                <a:solidFill>
                  <a:srgbClr val="FFFFFF"/>
                </a:solidFill>
                <a:latin typeface="Emmali"/>
              </a:rPr>
              <a:t>3. 121450043 Sella Dianka Fitri </a:t>
            </a:r>
          </a:p>
          <a:p>
            <a:pPr>
              <a:lnSpc>
                <a:spcPts val="6010"/>
              </a:lnSpc>
            </a:pPr>
            <a:r>
              <a:rPr lang="en-US" sz="4292">
                <a:solidFill>
                  <a:srgbClr val="FFFFFF"/>
                </a:solidFill>
                <a:latin typeface="Emmali"/>
              </a:rPr>
              <a:t>4. 121450073 Rizki Adrian Bennovry </a:t>
            </a:r>
          </a:p>
          <a:p>
            <a:pPr>
              <a:lnSpc>
                <a:spcPts val="6010"/>
              </a:lnSpc>
            </a:pPr>
            <a:r>
              <a:rPr lang="en-US" sz="4292">
                <a:solidFill>
                  <a:srgbClr val="FFFFFF"/>
                </a:solidFill>
                <a:latin typeface="Emmali"/>
              </a:rPr>
              <a:t>5. 121450115 Saiful Haris Muhammad  </a:t>
            </a:r>
          </a:p>
          <a:p>
            <a:pPr>
              <a:lnSpc>
                <a:spcPts val="6010"/>
              </a:lnSpc>
            </a:pPr>
            <a:r>
              <a:rPr lang="en-US" sz="4292">
                <a:solidFill>
                  <a:srgbClr val="FFFFFF"/>
                </a:solidFill>
                <a:latin typeface="Emmali"/>
              </a:rPr>
              <a:t>6. 121450135 Muhammad Kaisar Firdaus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181" y="1700676"/>
            <a:ext cx="15201639" cy="7570245"/>
          </a:xfrm>
          <a:custGeom>
            <a:avLst/>
            <a:gdLst/>
            <a:ahLst/>
            <a:cxnLst/>
            <a:rect r="r" b="b" t="t" l="l"/>
            <a:pathLst>
              <a:path h="7570245" w="15201639">
                <a:moveTo>
                  <a:pt x="0" y="0"/>
                </a:moveTo>
                <a:lnTo>
                  <a:pt x="15201638" y="0"/>
                </a:lnTo>
                <a:lnTo>
                  <a:pt x="15201638" y="7570245"/>
                </a:lnTo>
                <a:lnTo>
                  <a:pt x="0" y="7570245"/>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2991" y="1791411"/>
            <a:ext cx="16296309" cy="6704178"/>
          </a:xfrm>
          <a:custGeom>
            <a:avLst/>
            <a:gdLst/>
            <a:ahLst/>
            <a:cxnLst/>
            <a:rect r="r" b="b" t="t" l="l"/>
            <a:pathLst>
              <a:path h="6704178" w="16296309">
                <a:moveTo>
                  <a:pt x="0" y="0"/>
                </a:moveTo>
                <a:lnTo>
                  <a:pt x="16296309" y="0"/>
                </a:lnTo>
                <a:lnTo>
                  <a:pt x="16296309" y="6704178"/>
                </a:lnTo>
                <a:lnTo>
                  <a:pt x="0" y="6704178"/>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8149" y="2825196"/>
            <a:ext cx="15291701" cy="4065249"/>
          </a:xfrm>
          <a:custGeom>
            <a:avLst/>
            <a:gdLst/>
            <a:ahLst/>
            <a:cxnLst/>
            <a:rect r="r" b="b" t="t" l="l"/>
            <a:pathLst>
              <a:path h="4065249" w="15291701">
                <a:moveTo>
                  <a:pt x="0" y="0"/>
                </a:moveTo>
                <a:lnTo>
                  <a:pt x="15291702" y="0"/>
                </a:lnTo>
                <a:lnTo>
                  <a:pt x="15291702" y="4065249"/>
                </a:lnTo>
                <a:lnTo>
                  <a:pt x="0" y="4065249"/>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278712"/>
            <a:ext cx="8693528" cy="1790151"/>
          </a:xfrm>
          <a:prstGeom prst="rect">
            <a:avLst/>
          </a:prstGeom>
        </p:spPr>
        <p:txBody>
          <a:bodyPr anchor="t" rtlCol="false" tIns="0" lIns="0" bIns="0" rIns="0">
            <a:spAutoFit/>
          </a:bodyPr>
          <a:lstStyle/>
          <a:p>
            <a:pPr>
              <a:lnSpc>
                <a:spcPts val="12630"/>
              </a:lnSpc>
            </a:pPr>
            <a:r>
              <a:rPr lang="en-US" sz="9021">
                <a:solidFill>
                  <a:srgbClr val="FFFFFF"/>
                </a:solidFill>
                <a:latin typeface="Rustic Printed"/>
              </a:rPr>
              <a:t>PLOTTING</a:t>
            </a:r>
            <a:r>
              <a:rPr lang="en-US" sz="9021">
                <a:solidFill>
                  <a:srgbClr val="FFFFFF"/>
                </a:solidFill>
                <a:latin typeface="Rustic Printed"/>
              </a:rPr>
              <a:t>:</a:t>
            </a:r>
          </a:p>
        </p:txBody>
      </p:sp>
      <p:grpSp>
        <p:nvGrpSpPr>
          <p:cNvPr name="Group 3" id="3"/>
          <p:cNvGrpSpPr/>
          <p:nvPr/>
        </p:nvGrpSpPr>
        <p:grpSpPr>
          <a:xfrm rot="0">
            <a:off x="12997330" y="455482"/>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2294675" y="1345873"/>
            <a:ext cx="4982" cy="649571"/>
          </a:xfrm>
          <a:prstGeom prst="line">
            <a:avLst/>
          </a:prstGeom>
          <a:ln cap="flat" w="19050">
            <a:solidFill>
              <a:srgbClr val="B1CEC2"/>
            </a:solidFill>
            <a:prstDash val="solid"/>
            <a:headEnd type="none" len="sm" w="sm"/>
            <a:tailEnd type="none" len="sm" w="sm"/>
          </a:ln>
        </p:spPr>
      </p:sp>
      <p:sp>
        <p:nvSpPr>
          <p:cNvPr name="AutoShape 7" id="7"/>
          <p:cNvSpPr/>
          <p:nvPr/>
        </p:nvSpPr>
        <p:spPr>
          <a:xfrm>
            <a:off x="2285906" y="1986742"/>
            <a:ext cx="1632381" cy="0"/>
          </a:xfrm>
          <a:prstGeom prst="line">
            <a:avLst/>
          </a:prstGeom>
          <a:ln cap="flat" w="19050">
            <a:solidFill>
              <a:srgbClr val="B1CEC2"/>
            </a:solidFill>
            <a:prstDash val="solid"/>
            <a:headEnd type="none" len="sm" w="sm"/>
            <a:tailEnd type="oval" len="lg" w="lg"/>
          </a:ln>
        </p:spPr>
      </p:sp>
      <p:sp>
        <p:nvSpPr>
          <p:cNvPr name="Freeform 8" id="8"/>
          <p:cNvSpPr/>
          <p:nvPr/>
        </p:nvSpPr>
        <p:spPr>
          <a:xfrm flipH="false" flipV="false" rot="0">
            <a:off x="4797236" y="1670658"/>
            <a:ext cx="10029444" cy="8002997"/>
          </a:xfrm>
          <a:custGeom>
            <a:avLst/>
            <a:gdLst/>
            <a:ahLst/>
            <a:cxnLst/>
            <a:rect r="r" b="b" t="t" l="l"/>
            <a:pathLst>
              <a:path h="8002997" w="10029444">
                <a:moveTo>
                  <a:pt x="0" y="0"/>
                </a:moveTo>
                <a:lnTo>
                  <a:pt x="10029444" y="0"/>
                </a:lnTo>
                <a:lnTo>
                  <a:pt x="10029444" y="8002998"/>
                </a:lnTo>
                <a:lnTo>
                  <a:pt x="0" y="8002998"/>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2230879" y="2947054"/>
            <a:ext cx="14432638" cy="49905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DECISION BOUNDARY</a:t>
            </a:r>
          </a:p>
          <a:p>
            <a:pPr algn="ctr">
              <a:lnSpc>
                <a:spcPts val="12630"/>
              </a:lnSpc>
            </a:pPr>
            <a:r>
              <a:rPr lang="en-US" sz="9021">
                <a:solidFill>
                  <a:srgbClr val="FFFFFF"/>
                </a:solidFill>
                <a:latin typeface="Rustic Printed"/>
              </a:rPr>
              <a:t>RANDOM FOREST</a:t>
            </a:r>
          </a:p>
          <a:p>
            <a:pPr algn="ctr">
              <a:lnSpc>
                <a:spcPts val="1263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84865" y="1642515"/>
            <a:ext cx="14169519" cy="6929227"/>
          </a:xfrm>
          <a:custGeom>
            <a:avLst/>
            <a:gdLst/>
            <a:ahLst/>
            <a:cxnLst/>
            <a:rect r="r" b="b" t="t" l="l"/>
            <a:pathLst>
              <a:path h="6929227" w="14169519">
                <a:moveTo>
                  <a:pt x="0" y="0"/>
                </a:moveTo>
                <a:lnTo>
                  <a:pt x="14169520" y="0"/>
                </a:lnTo>
                <a:lnTo>
                  <a:pt x="14169520" y="6929228"/>
                </a:lnTo>
                <a:lnTo>
                  <a:pt x="0" y="6929228"/>
                </a:lnTo>
                <a:lnTo>
                  <a:pt x="0" y="0"/>
                </a:lnTo>
                <a:close/>
              </a:path>
            </a:pathLst>
          </a:custGeom>
          <a:blipFill>
            <a:blip r:embed="rId4"/>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212037"/>
            <a:ext cx="7028976" cy="1460961"/>
          </a:xfrm>
          <a:prstGeom prst="rect">
            <a:avLst/>
          </a:prstGeom>
        </p:spPr>
        <p:txBody>
          <a:bodyPr anchor="t" rtlCol="false" tIns="0" lIns="0" bIns="0" rIns="0">
            <a:spAutoFit/>
          </a:bodyPr>
          <a:lstStyle/>
          <a:p>
            <a:pPr>
              <a:lnSpc>
                <a:spcPts val="10211"/>
              </a:lnSpc>
            </a:pPr>
            <a:r>
              <a:rPr lang="en-US" sz="7294">
                <a:solidFill>
                  <a:srgbClr val="FFFFFF"/>
                </a:solidFill>
                <a:latin typeface="Rustic Printed"/>
              </a:rPr>
              <a:t>PLOTTING</a:t>
            </a:r>
            <a:r>
              <a:rPr lang="en-US" sz="7294">
                <a:solidFill>
                  <a:srgbClr val="FFFFFF"/>
                </a:solidFill>
                <a:latin typeface="Rustic Printed"/>
              </a:rPr>
              <a:t>:</a:t>
            </a:r>
          </a:p>
        </p:txBody>
      </p:sp>
      <p:grpSp>
        <p:nvGrpSpPr>
          <p:cNvPr name="Group 3" id="3"/>
          <p:cNvGrpSpPr/>
          <p:nvPr/>
        </p:nvGrpSpPr>
        <p:grpSpPr>
          <a:xfrm rot="0">
            <a:off x="13690355" y="8100410"/>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1941565" y="1115059"/>
            <a:ext cx="4028" cy="525197"/>
          </a:xfrm>
          <a:prstGeom prst="line">
            <a:avLst/>
          </a:prstGeom>
          <a:ln cap="flat" w="19050">
            <a:solidFill>
              <a:srgbClr val="B1CEC2"/>
            </a:solidFill>
            <a:prstDash val="solid"/>
            <a:headEnd type="none" len="sm" w="sm"/>
            <a:tailEnd type="none" len="sm" w="sm"/>
          </a:ln>
        </p:spPr>
      </p:sp>
      <p:sp>
        <p:nvSpPr>
          <p:cNvPr name="AutoShape 7" id="7"/>
          <p:cNvSpPr/>
          <p:nvPr/>
        </p:nvSpPr>
        <p:spPr>
          <a:xfrm>
            <a:off x="1934475" y="1633220"/>
            <a:ext cx="1319829" cy="0"/>
          </a:xfrm>
          <a:prstGeom prst="line">
            <a:avLst/>
          </a:prstGeom>
          <a:ln cap="flat" w="19050">
            <a:solidFill>
              <a:srgbClr val="B1CEC2"/>
            </a:solidFill>
            <a:prstDash val="solid"/>
            <a:headEnd type="none" len="sm" w="sm"/>
            <a:tailEnd type="oval" len="lg" w="lg"/>
          </a:ln>
        </p:spPr>
      </p:sp>
      <p:sp>
        <p:nvSpPr>
          <p:cNvPr name="Freeform 8" id="8"/>
          <p:cNvSpPr/>
          <p:nvPr/>
        </p:nvSpPr>
        <p:spPr>
          <a:xfrm flipH="false" flipV="false" rot="0">
            <a:off x="4295468" y="1623695"/>
            <a:ext cx="10835914" cy="8020158"/>
          </a:xfrm>
          <a:custGeom>
            <a:avLst/>
            <a:gdLst/>
            <a:ahLst/>
            <a:cxnLst/>
            <a:rect r="r" b="b" t="t" l="l"/>
            <a:pathLst>
              <a:path h="8020158" w="10835914">
                <a:moveTo>
                  <a:pt x="0" y="0"/>
                </a:moveTo>
                <a:lnTo>
                  <a:pt x="10835914" y="0"/>
                </a:lnTo>
                <a:lnTo>
                  <a:pt x="10835914" y="8020158"/>
                </a:lnTo>
                <a:lnTo>
                  <a:pt x="0" y="8020158"/>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1927681" y="3076996"/>
            <a:ext cx="14432638" cy="33903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NEURAL NETWORK</a:t>
            </a:r>
          </a:p>
          <a:p>
            <a:pPr algn="ctr">
              <a:lnSpc>
                <a:spcPts val="12630"/>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20" y="1525353"/>
            <a:ext cx="15321886" cy="7477836"/>
          </a:xfrm>
          <a:custGeom>
            <a:avLst/>
            <a:gdLst/>
            <a:ahLst/>
            <a:cxnLst/>
            <a:rect r="r" b="b" t="t" l="l"/>
            <a:pathLst>
              <a:path h="7477836" w="15321886">
                <a:moveTo>
                  <a:pt x="0" y="0"/>
                </a:moveTo>
                <a:lnTo>
                  <a:pt x="15321886" y="0"/>
                </a:lnTo>
                <a:lnTo>
                  <a:pt x="15321886" y="7477836"/>
                </a:lnTo>
                <a:lnTo>
                  <a:pt x="0" y="7477836"/>
                </a:lnTo>
                <a:lnTo>
                  <a:pt x="0" y="0"/>
                </a:lnTo>
                <a:close/>
              </a:path>
            </a:pathLst>
          </a:custGeom>
          <a:blipFill>
            <a:blip r:embed="rId4"/>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0">
            <a:off x="1483057" y="1404582"/>
            <a:ext cx="15321886" cy="7477836"/>
          </a:xfrm>
          <a:custGeom>
            <a:avLst/>
            <a:gdLst/>
            <a:ahLst/>
            <a:cxnLst/>
            <a:rect r="r" b="b" t="t" l="l"/>
            <a:pathLst>
              <a:path h="7477836" w="15321886">
                <a:moveTo>
                  <a:pt x="0" y="0"/>
                </a:moveTo>
                <a:lnTo>
                  <a:pt x="15321886" y="0"/>
                </a:lnTo>
                <a:lnTo>
                  <a:pt x="15321886" y="7477836"/>
                </a:lnTo>
                <a:lnTo>
                  <a:pt x="0" y="7477836"/>
                </a:lnTo>
                <a:lnTo>
                  <a:pt x="0" y="0"/>
                </a:lnTo>
                <a:close/>
              </a:path>
            </a:pathLst>
          </a:custGeom>
          <a:blipFill>
            <a:blip r:embed="rId2"/>
            <a:stretch>
              <a:fillRect l="0" t="0" r="0" b="0"/>
            </a:stretch>
          </a:blipFill>
        </p:spPr>
      </p:sp>
      <p:sp>
        <p:nvSpPr>
          <p:cNvPr name="Freeform 3" id="3"/>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666600" y="-1669659"/>
            <a:ext cx="7645829" cy="6227875"/>
          </a:xfrm>
          <a:custGeom>
            <a:avLst/>
            <a:gdLst/>
            <a:ahLst/>
            <a:cxnLst/>
            <a:rect r="r" b="b" t="t" l="l"/>
            <a:pathLst>
              <a:path h="6227875" w="7645829">
                <a:moveTo>
                  <a:pt x="0" y="0"/>
                </a:moveTo>
                <a:lnTo>
                  <a:pt x="7645829" y="0"/>
                </a:lnTo>
                <a:lnTo>
                  <a:pt x="7645829" y="6227874"/>
                </a:lnTo>
                <a:lnTo>
                  <a:pt x="0" y="6227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58835" y="5997537"/>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80129" y="266159"/>
            <a:ext cx="8747615" cy="1908562"/>
          </a:xfrm>
          <a:prstGeom prst="rect">
            <a:avLst/>
          </a:prstGeom>
        </p:spPr>
        <p:txBody>
          <a:bodyPr anchor="t" rtlCol="false" tIns="0" lIns="0" bIns="0" rIns="0">
            <a:spAutoFit/>
          </a:bodyPr>
          <a:lstStyle/>
          <a:p>
            <a:pPr algn="just">
              <a:lnSpc>
                <a:spcPts val="13453"/>
              </a:lnSpc>
            </a:pPr>
            <a:r>
              <a:rPr lang="en-US" sz="9609">
                <a:solidFill>
                  <a:srgbClr val="27503E"/>
                </a:solidFill>
                <a:latin typeface="Rustic Printed"/>
              </a:rPr>
              <a:t>LATAR BELAKANG</a:t>
            </a:r>
          </a:p>
        </p:txBody>
      </p:sp>
      <p:sp>
        <p:nvSpPr>
          <p:cNvPr name="TextBox 5" id="5"/>
          <p:cNvSpPr txBox="true"/>
          <p:nvPr/>
        </p:nvSpPr>
        <p:spPr>
          <a:xfrm rot="0">
            <a:off x="1410071" y="2393988"/>
            <a:ext cx="15849229" cy="6273829"/>
          </a:xfrm>
          <a:prstGeom prst="rect">
            <a:avLst/>
          </a:prstGeom>
        </p:spPr>
        <p:txBody>
          <a:bodyPr anchor="t" rtlCol="false" tIns="0" lIns="0" bIns="0" rIns="0">
            <a:spAutoFit/>
          </a:bodyPr>
          <a:lstStyle/>
          <a:p>
            <a:pPr algn="just">
              <a:lnSpc>
                <a:spcPts val="5554"/>
              </a:lnSpc>
            </a:pPr>
            <a:r>
              <a:rPr lang="en-US" sz="3967">
                <a:solidFill>
                  <a:srgbClr val="27503E"/>
                </a:solidFill>
                <a:latin typeface="Emmali"/>
              </a:rPr>
              <a:t>Dalam pengelolaan data kesehatan, penting untuk memahami dan menganalisis informasi pasien secara efektif. Oleh karena itu, analisis ini menggunakan metode klasifikasi seperti Decision Tree, Neural Network (NN), Random Forest, dan Support Vector Machine (SVM) pada dataset Healthcare yang mencakup informasi penting seperti kondisi medis, riwayat perawatan, dan informasi administratif. Tujuan utamanya adalah untuk membandingkan kinerja metode-metode ini dalam membuat keputusan klasifikasi, serta untuk memvisualisasikan dan menjelaskan batas keputusan (Decision Boundary) dari masing-masing metode.</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1927681" y="3076996"/>
            <a:ext cx="14432638" cy="49905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DECISION BOUNDARY</a:t>
            </a:r>
          </a:p>
          <a:p>
            <a:pPr algn="ctr">
              <a:lnSpc>
                <a:spcPts val="12630"/>
              </a:lnSpc>
            </a:pPr>
            <a:r>
              <a:rPr lang="en-US" sz="9021">
                <a:solidFill>
                  <a:srgbClr val="FFFFFF"/>
                </a:solidFill>
                <a:latin typeface="Rustic Printed"/>
              </a:rPr>
              <a:t>NEURAL NETWORK</a:t>
            </a:r>
          </a:p>
          <a:p>
            <a:pPr algn="ctr">
              <a:lnSpc>
                <a:spcPts val="12630"/>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6275" y="1457059"/>
            <a:ext cx="14815451" cy="6822400"/>
          </a:xfrm>
          <a:custGeom>
            <a:avLst/>
            <a:gdLst/>
            <a:ahLst/>
            <a:cxnLst/>
            <a:rect r="r" b="b" t="t" l="l"/>
            <a:pathLst>
              <a:path h="6822400" w="14815451">
                <a:moveTo>
                  <a:pt x="0" y="0"/>
                </a:moveTo>
                <a:lnTo>
                  <a:pt x="14815450" y="0"/>
                </a:lnTo>
                <a:lnTo>
                  <a:pt x="14815450" y="6822400"/>
                </a:lnTo>
                <a:lnTo>
                  <a:pt x="0" y="6822400"/>
                </a:lnTo>
                <a:lnTo>
                  <a:pt x="0" y="0"/>
                </a:lnTo>
                <a:close/>
              </a:path>
            </a:pathLst>
          </a:custGeom>
          <a:blipFill>
            <a:blip r:embed="rId4"/>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450472" y="-212037"/>
            <a:ext cx="7028976" cy="1460961"/>
          </a:xfrm>
          <a:prstGeom prst="rect">
            <a:avLst/>
          </a:prstGeom>
        </p:spPr>
        <p:txBody>
          <a:bodyPr anchor="t" rtlCol="false" tIns="0" lIns="0" bIns="0" rIns="0">
            <a:spAutoFit/>
          </a:bodyPr>
          <a:lstStyle/>
          <a:p>
            <a:pPr>
              <a:lnSpc>
                <a:spcPts val="10211"/>
              </a:lnSpc>
            </a:pPr>
            <a:r>
              <a:rPr lang="en-US" sz="7294">
                <a:solidFill>
                  <a:srgbClr val="FFFFFF"/>
                </a:solidFill>
                <a:latin typeface="Rustic Printed"/>
              </a:rPr>
              <a:t>PLOTTING</a:t>
            </a:r>
            <a:r>
              <a:rPr lang="en-US" sz="7294">
                <a:solidFill>
                  <a:srgbClr val="FFFFFF"/>
                </a:solidFill>
                <a:latin typeface="Rustic Printed"/>
              </a:rPr>
              <a:t>:</a:t>
            </a:r>
          </a:p>
        </p:txBody>
      </p:sp>
      <p:grpSp>
        <p:nvGrpSpPr>
          <p:cNvPr name="Group 3" id="3"/>
          <p:cNvGrpSpPr/>
          <p:nvPr/>
        </p:nvGrpSpPr>
        <p:grpSpPr>
          <a:xfrm rot="0">
            <a:off x="13690355" y="8100410"/>
            <a:ext cx="15977594" cy="740863"/>
            <a:chOff x="0" y="0"/>
            <a:chExt cx="4208091" cy="195124"/>
          </a:xfrm>
        </p:grpSpPr>
        <p:sp>
          <p:nvSpPr>
            <p:cNvPr name="Freeform 4" id="4"/>
            <p:cNvSpPr/>
            <p:nvPr/>
          </p:nvSpPr>
          <p:spPr>
            <a:xfrm flipH="false" flipV="false" rot="0">
              <a:off x="0" y="0"/>
              <a:ext cx="4208090" cy="195124"/>
            </a:xfrm>
            <a:custGeom>
              <a:avLst/>
              <a:gdLst/>
              <a:ahLst/>
              <a:cxnLst/>
              <a:rect r="r" b="b" t="t" l="l"/>
              <a:pathLst>
                <a:path h="195124" w="4208090">
                  <a:moveTo>
                    <a:pt x="0" y="0"/>
                  </a:moveTo>
                  <a:lnTo>
                    <a:pt x="4208090" y="0"/>
                  </a:lnTo>
                  <a:lnTo>
                    <a:pt x="4208090" y="195124"/>
                  </a:lnTo>
                  <a:lnTo>
                    <a:pt x="0" y="195124"/>
                  </a:lnTo>
                  <a:close/>
                </a:path>
              </a:pathLst>
            </a:custGeom>
            <a:solidFill>
              <a:srgbClr val="000000"/>
            </a:solidFill>
          </p:spPr>
        </p:sp>
        <p:sp>
          <p:nvSpPr>
            <p:cNvPr name="TextBox 5" id="5"/>
            <p:cNvSpPr txBox="true"/>
            <p:nvPr/>
          </p:nvSpPr>
          <p:spPr>
            <a:xfrm>
              <a:off x="0" y="-38100"/>
              <a:ext cx="4208091" cy="233224"/>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1941565" y="1115059"/>
            <a:ext cx="4028" cy="525197"/>
          </a:xfrm>
          <a:prstGeom prst="line">
            <a:avLst/>
          </a:prstGeom>
          <a:ln cap="flat" w="19050">
            <a:solidFill>
              <a:srgbClr val="B1CEC2"/>
            </a:solidFill>
            <a:prstDash val="solid"/>
            <a:headEnd type="none" len="sm" w="sm"/>
            <a:tailEnd type="none" len="sm" w="sm"/>
          </a:ln>
        </p:spPr>
      </p:sp>
      <p:sp>
        <p:nvSpPr>
          <p:cNvPr name="AutoShape 7" id="7"/>
          <p:cNvSpPr/>
          <p:nvPr/>
        </p:nvSpPr>
        <p:spPr>
          <a:xfrm>
            <a:off x="1934475" y="1633220"/>
            <a:ext cx="1319829" cy="0"/>
          </a:xfrm>
          <a:prstGeom prst="line">
            <a:avLst/>
          </a:prstGeom>
          <a:ln cap="flat" w="19050">
            <a:solidFill>
              <a:srgbClr val="B1CEC2"/>
            </a:solidFill>
            <a:prstDash val="solid"/>
            <a:headEnd type="none" len="sm" w="sm"/>
            <a:tailEnd type="oval" len="lg" w="lg"/>
          </a:ln>
        </p:spPr>
      </p:sp>
      <p:sp>
        <p:nvSpPr>
          <p:cNvPr name="Freeform 8" id="8"/>
          <p:cNvSpPr/>
          <p:nvPr/>
        </p:nvSpPr>
        <p:spPr>
          <a:xfrm flipH="false" flipV="false" rot="0">
            <a:off x="4211254" y="1623695"/>
            <a:ext cx="11312370" cy="8240477"/>
          </a:xfrm>
          <a:custGeom>
            <a:avLst/>
            <a:gdLst/>
            <a:ahLst/>
            <a:cxnLst/>
            <a:rect r="r" b="b" t="t" l="l"/>
            <a:pathLst>
              <a:path h="8240477" w="11312370">
                <a:moveTo>
                  <a:pt x="0" y="0"/>
                </a:moveTo>
                <a:lnTo>
                  <a:pt x="11312370" y="0"/>
                </a:lnTo>
                <a:lnTo>
                  <a:pt x="11312370" y="8240477"/>
                </a:lnTo>
                <a:lnTo>
                  <a:pt x="0" y="8240477"/>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1927681" y="3098653"/>
            <a:ext cx="14432638" cy="33903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SVM</a:t>
            </a:r>
          </a:p>
          <a:p>
            <a:pPr algn="ctr">
              <a:lnSpc>
                <a:spcPts val="12630"/>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50256" y="855007"/>
            <a:ext cx="12987488" cy="8641958"/>
          </a:xfrm>
          <a:custGeom>
            <a:avLst/>
            <a:gdLst/>
            <a:ahLst/>
            <a:cxnLst/>
            <a:rect r="r" b="b" t="t" l="l"/>
            <a:pathLst>
              <a:path h="8641958" w="12987488">
                <a:moveTo>
                  <a:pt x="0" y="0"/>
                </a:moveTo>
                <a:lnTo>
                  <a:pt x="12987488" y="0"/>
                </a:lnTo>
                <a:lnTo>
                  <a:pt x="12987488" y="8641957"/>
                </a:lnTo>
                <a:lnTo>
                  <a:pt x="0" y="8641957"/>
                </a:lnTo>
                <a:lnTo>
                  <a:pt x="0" y="0"/>
                </a:lnTo>
                <a:close/>
              </a:path>
            </a:pathLst>
          </a:custGeom>
          <a:blipFill>
            <a:blip r:embed="rId4"/>
            <a:stretch>
              <a:fillRect l="0" t="-751"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367377" y="-2085237"/>
            <a:ext cx="7645829" cy="6227875"/>
          </a:xfrm>
          <a:custGeom>
            <a:avLst/>
            <a:gdLst/>
            <a:ahLst/>
            <a:cxnLst/>
            <a:rect r="r" b="b" t="t" l="l"/>
            <a:pathLst>
              <a:path h="6227875" w="7645829">
                <a:moveTo>
                  <a:pt x="0" y="0"/>
                </a:moveTo>
                <a:lnTo>
                  <a:pt x="7645829" y="0"/>
                </a:lnTo>
                <a:lnTo>
                  <a:pt x="7645829" y="6227874"/>
                </a:lnTo>
                <a:lnTo>
                  <a:pt x="0" y="6227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56947" y="6328439"/>
            <a:ext cx="7645829" cy="6227875"/>
          </a:xfrm>
          <a:custGeom>
            <a:avLst/>
            <a:gdLst/>
            <a:ahLst/>
            <a:cxnLst/>
            <a:rect r="r" b="b" t="t" l="l"/>
            <a:pathLst>
              <a:path h="6227875" w="7645829">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66159"/>
            <a:ext cx="8747615" cy="1908562"/>
          </a:xfrm>
          <a:prstGeom prst="rect">
            <a:avLst/>
          </a:prstGeom>
        </p:spPr>
        <p:txBody>
          <a:bodyPr anchor="t" rtlCol="false" tIns="0" lIns="0" bIns="0" rIns="0">
            <a:spAutoFit/>
          </a:bodyPr>
          <a:lstStyle/>
          <a:p>
            <a:pPr algn="just">
              <a:lnSpc>
                <a:spcPts val="13453"/>
              </a:lnSpc>
            </a:pPr>
            <a:r>
              <a:rPr lang="en-US" sz="9609">
                <a:solidFill>
                  <a:srgbClr val="27503E"/>
                </a:solidFill>
                <a:latin typeface="Rustic Printed"/>
              </a:rPr>
              <a:t>KESIMPULAN</a:t>
            </a:r>
          </a:p>
        </p:txBody>
      </p:sp>
      <p:sp>
        <p:nvSpPr>
          <p:cNvPr name="TextBox 5" id="5"/>
          <p:cNvSpPr txBox="true"/>
          <p:nvPr/>
        </p:nvSpPr>
        <p:spPr>
          <a:xfrm rot="0">
            <a:off x="1028700" y="2460663"/>
            <a:ext cx="15606468" cy="5805408"/>
          </a:xfrm>
          <a:prstGeom prst="rect">
            <a:avLst/>
          </a:prstGeom>
        </p:spPr>
        <p:txBody>
          <a:bodyPr anchor="t" rtlCol="false" tIns="0" lIns="0" bIns="0" rIns="0">
            <a:spAutoFit/>
          </a:bodyPr>
          <a:lstStyle/>
          <a:p>
            <a:pPr algn="just">
              <a:lnSpc>
                <a:spcPts val="4638"/>
              </a:lnSpc>
            </a:pPr>
            <a:r>
              <a:rPr lang="en-US" sz="3770" spc="22">
                <a:solidFill>
                  <a:srgbClr val="27503E"/>
                </a:solidFill>
                <a:latin typeface="Emmali"/>
              </a:rPr>
              <a:t>Setelah melakukan berbagai metode, nilai akurasi yang didapat pada Decision Tree sebesar 0.3415, Random Forest 0.315, Neural Network 1.0 dan SVM 0.16. Sehingga Neurall Network merupakan metode terbaik berdasarkan nilai akurasi.</a:t>
            </a:r>
          </a:p>
          <a:p>
            <a:pPr algn="just">
              <a:lnSpc>
                <a:spcPts val="4638"/>
              </a:lnSpc>
            </a:pPr>
          </a:p>
          <a:p>
            <a:pPr algn="just">
              <a:lnSpc>
                <a:spcPts val="4638"/>
              </a:lnSpc>
            </a:pPr>
            <a:r>
              <a:rPr lang="en-US" sz="3770" spc="22">
                <a:solidFill>
                  <a:srgbClr val="27503E"/>
                </a:solidFill>
                <a:latin typeface="Emmali"/>
              </a:rPr>
              <a:t>Selain itu, jika dilihat melalui Decision Boundary, Neural Network juga memiliki klasifikasi terbaik diantara metode-metode lain dimana masing-masing kelas tidak saling bercampur. Sehingga dapat disimpulkan bahwa Neurall Network adalah metode terbaik baik berdasarkan nilai akurasi maupun batas keputusan.</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589343"/>
            <a:ext cx="13201168" cy="10752951"/>
          </a:xfrm>
          <a:custGeom>
            <a:avLst/>
            <a:gdLst/>
            <a:ahLst/>
            <a:cxnLst/>
            <a:rect r="r" b="b" t="t" l="l"/>
            <a:pathLst>
              <a:path h="10752951" w="13201168">
                <a:moveTo>
                  <a:pt x="0" y="0"/>
                </a:moveTo>
                <a:lnTo>
                  <a:pt x="13201168" y="0"/>
                </a:lnTo>
                <a:lnTo>
                  <a:pt x="13201168" y="10752951"/>
                </a:lnTo>
                <a:lnTo>
                  <a:pt x="0" y="10752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7949" y="-341074"/>
            <a:ext cx="17540051" cy="4266097"/>
          </a:xfrm>
          <a:prstGeom prst="rect">
            <a:avLst/>
          </a:prstGeom>
        </p:spPr>
        <p:txBody>
          <a:bodyPr anchor="t" rtlCol="false" tIns="0" lIns="0" bIns="0" rIns="0">
            <a:spAutoFit/>
          </a:bodyPr>
          <a:lstStyle/>
          <a:p>
            <a:pPr algn="r">
              <a:lnSpc>
                <a:spcPts val="29985"/>
              </a:lnSpc>
            </a:pPr>
            <a:r>
              <a:rPr lang="en-US" sz="21418">
                <a:solidFill>
                  <a:srgbClr val="27503E"/>
                </a:solidFill>
                <a:latin typeface="Rustic Printe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1814695" y="-2085237"/>
            <a:ext cx="7645829" cy="6227875"/>
          </a:xfrm>
          <a:custGeom>
            <a:avLst/>
            <a:gdLst/>
            <a:ahLst/>
            <a:cxnLst/>
            <a:rect r="r" b="b" t="t" l="l"/>
            <a:pathLst>
              <a:path h="6227875" w="7645829">
                <a:moveTo>
                  <a:pt x="0" y="0"/>
                </a:moveTo>
                <a:lnTo>
                  <a:pt x="7645828" y="0"/>
                </a:lnTo>
                <a:lnTo>
                  <a:pt x="7645828" y="6227874"/>
                </a:lnTo>
                <a:lnTo>
                  <a:pt x="0" y="6227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896" y="6416435"/>
            <a:ext cx="7645829" cy="6227875"/>
          </a:xfrm>
          <a:custGeom>
            <a:avLst/>
            <a:gdLst/>
            <a:ahLst/>
            <a:cxnLst/>
            <a:rect r="r" b="b" t="t" l="l"/>
            <a:pathLst>
              <a:path h="6227875" w="7645829">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52853" y="1345526"/>
            <a:ext cx="3549181" cy="8184847"/>
          </a:xfrm>
          <a:custGeom>
            <a:avLst/>
            <a:gdLst/>
            <a:ahLst/>
            <a:cxnLst/>
            <a:rect r="r" b="b" t="t" l="l"/>
            <a:pathLst>
              <a:path h="8184847" w="3549181">
                <a:moveTo>
                  <a:pt x="0" y="0"/>
                </a:moveTo>
                <a:lnTo>
                  <a:pt x="3549182" y="0"/>
                </a:lnTo>
                <a:lnTo>
                  <a:pt x="3549182" y="8184846"/>
                </a:lnTo>
                <a:lnTo>
                  <a:pt x="0" y="8184846"/>
                </a:lnTo>
                <a:lnTo>
                  <a:pt x="0" y="0"/>
                </a:lnTo>
                <a:close/>
              </a:path>
            </a:pathLst>
          </a:custGeom>
          <a:blipFill>
            <a:blip r:embed="rId4"/>
            <a:stretch>
              <a:fillRect l="0" t="0" r="0" b="0"/>
            </a:stretch>
          </a:blipFill>
        </p:spPr>
      </p:sp>
      <p:sp>
        <p:nvSpPr>
          <p:cNvPr name="TextBox 5" id="5"/>
          <p:cNvSpPr txBox="true"/>
          <p:nvPr/>
        </p:nvSpPr>
        <p:spPr>
          <a:xfrm rot="0">
            <a:off x="1028700" y="672934"/>
            <a:ext cx="6581039" cy="1451485"/>
          </a:xfrm>
          <a:prstGeom prst="rect">
            <a:avLst/>
          </a:prstGeom>
        </p:spPr>
        <p:txBody>
          <a:bodyPr anchor="t" rtlCol="false" tIns="0" lIns="0" bIns="0" rIns="0">
            <a:spAutoFit/>
          </a:bodyPr>
          <a:lstStyle/>
          <a:p>
            <a:pPr algn="just">
              <a:lnSpc>
                <a:spcPts val="10121"/>
              </a:lnSpc>
            </a:pPr>
            <a:r>
              <a:rPr lang="en-US" sz="7229">
                <a:solidFill>
                  <a:srgbClr val="27503E"/>
                </a:solidFill>
                <a:latin typeface="Rustic Printed"/>
              </a:rPr>
              <a:t>FLOWCHART: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150807" y="-2223032"/>
            <a:ext cx="7645829" cy="6227875"/>
          </a:xfrm>
          <a:custGeom>
            <a:avLst/>
            <a:gdLst/>
            <a:ahLst/>
            <a:cxnLst/>
            <a:rect r="r" b="b" t="t" l="l"/>
            <a:pathLst>
              <a:path h="6227875" w="7645829">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97590" y="5933956"/>
            <a:ext cx="7645829" cy="6227875"/>
          </a:xfrm>
          <a:custGeom>
            <a:avLst/>
            <a:gdLst/>
            <a:ahLst/>
            <a:cxnLst/>
            <a:rect r="r" b="b" t="t" l="l"/>
            <a:pathLst>
              <a:path h="6227875" w="7645829">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5389" y="-18892"/>
            <a:ext cx="6789031" cy="1476696"/>
          </a:xfrm>
          <a:prstGeom prst="rect">
            <a:avLst/>
          </a:prstGeom>
        </p:spPr>
        <p:txBody>
          <a:bodyPr anchor="t" rtlCol="false" tIns="0" lIns="0" bIns="0" rIns="0">
            <a:spAutoFit/>
          </a:bodyPr>
          <a:lstStyle/>
          <a:p>
            <a:pPr algn="just">
              <a:lnSpc>
                <a:spcPts val="10441"/>
              </a:lnSpc>
            </a:pPr>
            <a:r>
              <a:rPr lang="en-US" sz="7458">
                <a:solidFill>
                  <a:srgbClr val="27503E"/>
                </a:solidFill>
                <a:latin typeface="Rustic Printed"/>
              </a:rPr>
              <a:t>DATASET</a:t>
            </a:r>
          </a:p>
        </p:txBody>
      </p:sp>
      <p:sp>
        <p:nvSpPr>
          <p:cNvPr name="TextBox 5" id="5"/>
          <p:cNvSpPr txBox="true"/>
          <p:nvPr/>
        </p:nvSpPr>
        <p:spPr>
          <a:xfrm rot="0">
            <a:off x="695389" y="1908402"/>
            <a:ext cx="16436275" cy="4874185"/>
          </a:xfrm>
          <a:prstGeom prst="rect">
            <a:avLst/>
          </a:prstGeom>
        </p:spPr>
        <p:txBody>
          <a:bodyPr anchor="t" rtlCol="false" tIns="0" lIns="0" bIns="0" rIns="0">
            <a:spAutoFit/>
          </a:bodyPr>
          <a:lstStyle/>
          <a:p>
            <a:pPr algn="just">
              <a:lnSpc>
                <a:spcPts val="5554"/>
              </a:lnSpc>
            </a:pPr>
            <a:r>
              <a:rPr lang="en-US" sz="3967">
                <a:solidFill>
                  <a:srgbClr val="27503E"/>
                </a:solidFill>
                <a:latin typeface="Emmali"/>
              </a:rPr>
              <a:t>Dataset yang digunakan dalam tugas ini adalah data Healthcare yang terdiri dari 10.000 baris. Setiap baris memiliki 15 atribut yang beragam, mulai dari informasi pribadi seperti nama, usia, jenis kelamin, tipe darah, hingga detail medis seperti kondisi kesehatan, tanggal masuk, dokter yang menangani, dan hasil tes. Dataset ini juga mencakup informasi administratif seperti nomor kamar, jenis asuransi, jumlah tagihan, dan tanggal keluar dari perawatan.</a:t>
            </a:r>
            <a:r>
              <a:rPr lang="en-US" sz="3967">
                <a:solidFill>
                  <a:srgbClr val="27503E"/>
                </a:solidFill>
                <a:latin typeface="Emmali"/>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6278" y="1973181"/>
            <a:ext cx="15215445" cy="7479819"/>
          </a:xfrm>
          <a:custGeom>
            <a:avLst/>
            <a:gdLst/>
            <a:ahLst/>
            <a:cxnLst/>
            <a:rect r="r" b="b" t="t" l="l"/>
            <a:pathLst>
              <a:path h="7479819" w="15215445">
                <a:moveTo>
                  <a:pt x="0" y="0"/>
                </a:moveTo>
                <a:lnTo>
                  <a:pt x="15215444" y="0"/>
                </a:lnTo>
                <a:lnTo>
                  <a:pt x="15215444" y="7479819"/>
                </a:lnTo>
                <a:lnTo>
                  <a:pt x="0" y="7479819"/>
                </a:lnTo>
                <a:lnTo>
                  <a:pt x="0" y="0"/>
                </a:lnTo>
                <a:close/>
              </a:path>
            </a:pathLst>
          </a:custGeom>
          <a:blipFill>
            <a:blip r:embed="rId4"/>
            <a:stretch>
              <a:fillRect l="0" t="0" r="0" b="0"/>
            </a:stretch>
          </a:blipFill>
        </p:spPr>
      </p:sp>
      <p:sp>
        <p:nvSpPr>
          <p:cNvPr name="TextBox 4" id="4"/>
          <p:cNvSpPr txBox="true"/>
          <p:nvPr/>
        </p:nvSpPr>
        <p:spPr>
          <a:xfrm rot="0">
            <a:off x="294786" y="51293"/>
            <a:ext cx="9850521" cy="1662004"/>
          </a:xfrm>
          <a:prstGeom prst="rect">
            <a:avLst/>
          </a:prstGeom>
        </p:spPr>
        <p:txBody>
          <a:bodyPr anchor="t" rtlCol="false" tIns="0" lIns="0" bIns="0" rIns="0">
            <a:spAutoFit/>
          </a:bodyPr>
          <a:lstStyle/>
          <a:p>
            <a:pPr algn="just">
              <a:lnSpc>
                <a:spcPts val="11797"/>
              </a:lnSpc>
            </a:pPr>
            <a:r>
              <a:rPr lang="en-US" sz="8426">
                <a:solidFill>
                  <a:srgbClr val="FFFFFF"/>
                </a:solidFill>
                <a:latin typeface="Rustic Printed"/>
              </a:rPr>
              <a:t>HASIL &amp; PEMBAHASAN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002523"/>
            <a:ext cx="16205595" cy="5892129"/>
          </a:xfrm>
          <a:custGeom>
            <a:avLst/>
            <a:gdLst/>
            <a:ahLst/>
            <a:cxnLst/>
            <a:rect r="r" b="b" t="t" l="l"/>
            <a:pathLst>
              <a:path h="5892129" w="16205595">
                <a:moveTo>
                  <a:pt x="0" y="0"/>
                </a:moveTo>
                <a:lnTo>
                  <a:pt x="16205595" y="0"/>
                </a:lnTo>
                <a:lnTo>
                  <a:pt x="16205595" y="5892128"/>
                </a:lnTo>
                <a:lnTo>
                  <a:pt x="0" y="5892128"/>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27503E"/>
        </a:solidFill>
      </p:bgPr>
    </p:bg>
    <p:spTree>
      <p:nvGrpSpPr>
        <p:cNvPr id="1" name=""/>
        <p:cNvGrpSpPr/>
        <p:nvPr/>
      </p:nvGrpSpPr>
      <p:grpSpPr>
        <a:xfrm>
          <a:off x="0" y="0"/>
          <a:ext cx="0" cy="0"/>
          <a:chOff x="0" y="0"/>
          <a:chExt cx="0" cy="0"/>
        </a:xfrm>
      </p:grpSpPr>
      <p:sp>
        <p:nvSpPr>
          <p:cNvPr name="TextBox 2" id="2"/>
          <p:cNvSpPr txBox="true"/>
          <p:nvPr/>
        </p:nvSpPr>
        <p:spPr>
          <a:xfrm rot="0">
            <a:off x="1927681" y="3238774"/>
            <a:ext cx="14432638" cy="3390351"/>
          </a:xfrm>
          <a:prstGeom prst="rect">
            <a:avLst/>
          </a:prstGeom>
        </p:spPr>
        <p:txBody>
          <a:bodyPr anchor="t" rtlCol="false" tIns="0" lIns="0" bIns="0" rIns="0">
            <a:spAutoFit/>
          </a:bodyPr>
          <a:lstStyle/>
          <a:p>
            <a:pPr algn="ctr">
              <a:lnSpc>
                <a:spcPts val="12630"/>
              </a:lnSpc>
            </a:pPr>
            <a:r>
              <a:rPr lang="en-US" sz="9021">
                <a:solidFill>
                  <a:srgbClr val="FFFFFF"/>
                </a:solidFill>
                <a:latin typeface="Rustic Printed"/>
              </a:rPr>
              <a:t>DECISION TREE</a:t>
            </a:r>
          </a:p>
          <a:p>
            <a:pPr algn="ctr">
              <a:lnSpc>
                <a:spcPts val="1263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7503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1642370" y="-3882804"/>
            <a:ext cx="7645829" cy="6227875"/>
          </a:xfrm>
          <a:custGeom>
            <a:avLst/>
            <a:gdLst/>
            <a:ahLst/>
            <a:cxnLst/>
            <a:rect r="r" b="b" t="t" l="l"/>
            <a:pathLst>
              <a:path h="6227875" w="7645829">
                <a:moveTo>
                  <a:pt x="0" y="0"/>
                </a:moveTo>
                <a:lnTo>
                  <a:pt x="7645828" y="0"/>
                </a:lnTo>
                <a:lnTo>
                  <a:pt x="7645828"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6172" y="1709062"/>
            <a:ext cx="17195655" cy="7141114"/>
          </a:xfrm>
          <a:custGeom>
            <a:avLst/>
            <a:gdLst/>
            <a:ahLst/>
            <a:cxnLst/>
            <a:rect r="r" b="b" t="t" l="l"/>
            <a:pathLst>
              <a:path h="7141114" w="17195655">
                <a:moveTo>
                  <a:pt x="0" y="0"/>
                </a:moveTo>
                <a:lnTo>
                  <a:pt x="17195656" y="0"/>
                </a:lnTo>
                <a:lnTo>
                  <a:pt x="17195656" y="7141114"/>
                </a:lnTo>
                <a:lnTo>
                  <a:pt x="0" y="7141114"/>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DAF0Vqdl8XM</dc:identifier>
  <dcterms:modified xsi:type="dcterms:W3CDTF">2011-08-01T06:04:30Z</dcterms:modified>
  <cp:revision>1</cp:revision>
  <dc:title>Kelompok 2_ Modul 3</dc:title>
</cp:coreProperties>
</file>