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68" r:id="rId7"/>
    <p:sldId id="269" r:id="rId8"/>
    <p:sldId id="270" r:id="rId9"/>
    <p:sldId id="272" r:id="rId10"/>
    <p:sldId id="271" r:id="rId11"/>
    <p:sldId id="274" r:id="rId12"/>
    <p:sldId id="260" r:id="rId13"/>
    <p:sldId id="273" r:id="rId14"/>
    <p:sldId id="26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04F"/>
    <a:srgbClr val="7BEBD8"/>
    <a:srgbClr val="8335E5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61" d="100"/>
          <a:sy n="61" d="100"/>
        </p:scale>
        <p:origin x="90" y="124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95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75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8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2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62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6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98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68233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Analiytics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Attrition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Final Project </a:t>
            </a:r>
          </a:p>
        </p:txBody>
      </p: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8B14E07-4E46-40AE-A56A-76CAE952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1861" y="5807420"/>
            <a:ext cx="5609215" cy="910880"/>
          </a:xfrm>
        </p:spPr>
        <p:txBody>
          <a:bodyPr/>
          <a:lstStyle/>
          <a:p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Rizki Luthfan </a:t>
            </a:r>
            <a:r>
              <a:rPr lang="en-US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Mulyadin</a:t>
            </a: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JCDS0804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360328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Kesimpulan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3723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242797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Melihat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sisi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bisnis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227906"/>
            <a:ext cx="3310519" cy="2734109"/>
            <a:chOff x="8462690" y="1300476"/>
            <a:chExt cx="3310519" cy="273410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0" y="1300476"/>
              <a:ext cx="331051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Indikator</a:t>
              </a:r>
              <a:r>
                <a: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kayaryawan</a:t>
              </a:r>
              <a:r>
                <a: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pergi</a:t>
              </a:r>
              <a:r>
                <a: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: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630114" y="1818594"/>
              <a:ext cx="2975669" cy="221599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Monthly Income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Over Time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YearWithCurrManager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DistanceFromHome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TotalWorkingYears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YearsAtcompany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0" y="3684751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4354D8D-951E-44EF-A2D5-E03BD361DEE6}"/>
              </a:ext>
            </a:extLst>
          </p:cNvPr>
          <p:cNvSpPr/>
          <p:nvPr/>
        </p:nvSpPr>
        <p:spPr>
          <a:xfrm>
            <a:off x="434747" y="1986720"/>
            <a:ext cx="3354041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sementara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Logistic Regression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model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terbaik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punya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nilai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recall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cukup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bagus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di banding model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lainnya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saya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coba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585B4C0-BB4D-4056-9897-5432645D5A17}"/>
              </a:ext>
            </a:extLst>
          </p:cNvPr>
          <p:cNvSpPr/>
          <p:nvPr/>
        </p:nvSpPr>
        <p:spPr>
          <a:xfrm>
            <a:off x="4453458" y="1980850"/>
            <a:ext cx="3354041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kita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harus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menghindari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adanya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salah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prediksi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menyatakan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bahwa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karyawan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itu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namun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kenyataannya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karna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berimbas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biaya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waktu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dihabiskan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wawancara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menemukan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pengganti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sementara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karyawan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baru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harus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terbiasa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barunya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perusahaan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tersebut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B740C8-2CC2-4169-B06A-06FF452AC191}"/>
              </a:ext>
            </a:extLst>
          </p:cNvPr>
          <p:cNvSpPr txBox="1"/>
          <p:nvPr/>
        </p:nvSpPr>
        <p:spPr>
          <a:xfrm>
            <a:off x="428949" y="1233929"/>
            <a:ext cx="24279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Pemilihan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model :</a:t>
            </a:r>
          </a:p>
        </p:txBody>
      </p:sp>
    </p:spTree>
    <p:extLst>
      <p:ext uri="{BB962C8B-B14F-4D97-AF65-F5344CB8AC3E}">
        <p14:creationId xmlns:p14="http://schemas.microsoft.com/office/powerpoint/2010/main" val="100920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5257800" y="2131029"/>
            <a:ext cx="5722828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dalam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kelompok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katagori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tersebut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Selain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langkah-langkah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disarankan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setiap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fitur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tercantum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harus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dibuatnya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pertemuan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secara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langsung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antara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perwakilan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HR dan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langkah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ini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dapat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dimulai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berisiko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menengah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dan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tinggi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membahas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kondisi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kerja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di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perushaan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ini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, dan juga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melakukan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pertemuan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dengan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Manajer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dari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masing-masing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tersebut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membahas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lingkungan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kerja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di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dalam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tim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dan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apakah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langkah-langkah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dapat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diambil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memperbaikinya</a:t>
            </a:r>
            <a:r>
              <a:rPr lang="en-US" sz="1600" i="1" dirty="0">
                <a:solidFill>
                  <a:srgbClr val="15004F"/>
                </a:solidFill>
                <a:latin typeface="+mj-lt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1318790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 HUMAN RESOURCES:</a:t>
            </a: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997963"/>
            <a:ext cx="4217865" cy="3496321"/>
            <a:chOff x="518433" y="1808197"/>
            <a:chExt cx="4217865" cy="349632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08197"/>
              <a:ext cx="4217865" cy="246221"/>
              <a:chOff x="518433" y="1967274"/>
              <a:chExt cx="4217865" cy="24622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200103" y="196727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b="1" i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Overview</a:t>
                </a: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4FF47BA-9557-4442-8E2A-74A4F4AAD237}"/>
                </a:ext>
              </a:extLst>
            </p:cNvPr>
            <p:cNvSpPr/>
            <p:nvPr/>
          </p:nvSpPr>
          <p:spPr>
            <a:xfrm>
              <a:off x="518433" y="3326303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B458D5C-BDF7-4A75-A4E8-B99128DCD84A}"/>
                </a:ext>
              </a:extLst>
            </p:cNvPr>
            <p:cNvSpPr/>
            <p:nvPr/>
          </p:nvSpPr>
          <p:spPr>
            <a:xfrm>
              <a:off x="518433" y="4209717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E3D015-D1E6-40C0-B820-5D2B0144652D}"/>
                </a:ext>
              </a:extLst>
            </p:cNvPr>
            <p:cNvSpPr/>
            <p:nvPr/>
          </p:nvSpPr>
          <p:spPr>
            <a:xfrm>
              <a:off x="518433" y="5072222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180BE8-B854-42E0-A7D3-28A8710C9411}"/>
              </a:ext>
            </a:extLst>
          </p:cNvPr>
          <p:cNvSpPr/>
          <p:nvPr/>
        </p:nvSpPr>
        <p:spPr>
          <a:xfrm>
            <a:off x="1210592" y="2704738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Pemecahan</a:t>
            </a:r>
            <a:r>
              <a:rPr lang="en-US" sz="16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endParaRPr lang="en-US" sz="1600" b="1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2163F1-A1F9-4404-B5B1-01F15DE1A627}"/>
              </a:ext>
            </a:extLst>
          </p:cNvPr>
          <p:cNvSpPr/>
          <p:nvPr/>
        </p:nvSpPr>
        <p:spPr>
          <a:xfrm>
            <a:off x="1210592" y="3516069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16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77F6C9-B52C-414B-9FB1-A21635D6C845}"/>
              </a:ext>
            </a:extLst>
          </p:cNvPr>
          <p:cNvSpPr/>
          <p:nvPr/>
        </p:nvSpPr>
        <p:spPr>
          <a:xfrm>
            <a:off x="1210592" y="5248063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Kesimpulan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460BCA-2967-4D52-A776-8F9A1A365297}"/>
              </a:ext>
            </a:extLst>
          </p:cNvPr>
          <p:cNvSpPr/>
          <p:nvPr/>
        </p:nvSpPr>
        <p:spPr>
          <a:xfrm>
            <a:off x="1210592" y="4345011"/>
            <a:ext cx="35361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 Analisa dan </a:t>
            </a:r>
            <a:r>
              <a:rPr lang="en-US" sz="16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penyelesaian</a:t>
            </a:r>
            <a:r>
              <a:rPr lang="en-US" sz="16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endParaRPr lang="en-US" sz="1600" b="1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8AF131A-7BFE-49F7-B381-58E7DF67AFCA}"/>
              </a:ext>
            </a:extLst>
          </p:cNvPr>
          <p:cNvSpPr/>
          <p:nvPr/>
        </p:nvSpPr>
        <p:spPr>
          <a:xfrm>
            <a:off x="518433" y="2719524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87197" y="1179512"/>
            <a:ext cx="11260303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ID" sz="2400" b="1" i="1" dirty="0" err="1"/>
              <a:t>Pergantian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adalah</a:t>
            </a:r>
            <a:r>
              <a:rPr lang="en-ID" sz="2400" b="1" i="1" dirty="0"/>
              <a:t> </a:t>
            </a:r>
            <a:r>
              <a:rPr lang="en-ID" sz="2400" b="1" i="1" dirty="0" err="1"/>
              <a:t>masalah</a:t>
            </a:r>
            <a:r>
              <a:rPr lang="en-ID" sz="2400" b="1" i="1" dirty="0"/>
              <a:t> yang mahal </a:t>
            </a:r>
            <a:r>
              <a:rPr lang="en-ID" sz="2400" b="1" i="1" dirty="0" err="1"/>
              <a:t>bagi</a:t>
            </a:r>
            <a:r>
              <a:rPr lang="en-ID" sz="2400" b="1" i="1" dirty="0"/>
              <a:t> </a:t>
            </a:r>
            <a:r>
              <a:rPr lang="en-ID" sz="2400" b="1" i="1" dirty="0" err="1"/>
              <a:t>perusahaan</a:t>
            </a:r>
            <a:r>
              <a:rPr lang="en-ID" sz="2400" b="1" i="1" dirty="0"/>
              <a:t>. </a:t>
            </a:r>
            <a:r>
              <a:rPr lang="en-ID" sz="2400" b="1" i="1" dirty="0" err="1"/>
              <a:t>Biaya</a:t>
            </a:r>
            <a:r>
              <a:rPr lang="en-ID" sz="2400" b="1" i="1" dirty="0"/>
              <a:t> </a:t>
            </a:r>
            <a:r>
              <a:rPr lang="en-ID" sz="2400" b="1" i="1" dirty="0" err="1"/>
              <a:t>sebenarnya</a:t>
            </a:r>
            <a:r>
              <a:rPr lang="en-ID" sz="2400" b="1" i="1" dirty="0"/>
              <a:t> </a:t>
            </a:r>
            <a:r>
              <a:rPr lang="en-ID" sz="2400" b="1" i="1" dirty="0" err="1"/>
              <a:t>untuk</a:t>
            </a:r>
            <a:r>
              <a:rPr lang="en-ID" sz="2400" b="1" i="1" dirty="0"/>
              <a:t> </a:t>
            </a:r>
            <a:r>
              <a:rPr lang="en-ID" sz="2400" b="1" i="1" dirty="0" err="1"/>
              <a:t>mengganti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sering</a:t>
            </a:r>
            <a:r>
              <a:rPr lang="en-ID" sz="2400" b="1" i="1" dirty="0"/>
              <a:t> kali </a:t>
            </a:r>
            <a:r>
              <a:rPr lang="en-ID" sz="2400" b="1" i="1" dirty="0" err="1"/>
              <a:t>bisa</a:t>
            </a:r>
            <a:r>
              <a:rPr lang="en-ID" sz="2400" b="1" i="1" dirty="0"/>
              <a:t> </a:t>
            </a:r>
            <a:r>
              <a:rPr lang="en-ID" sz="2400" b="1" i="1" dirty="0" err="1"/>
              <a:t>sangat</a:t>
            </a:r>
            <a:r>
              <a:rPr lang="en-ID" sz="2400" b="1" i="1" dirty="0"/>
              <a:t> </a:t>
            </a:r>
            <a:r>
              <a:rPr lang="en-ID" sz="2400" b="1" i="1" dirty="0" err="1"/>
              <a:t>besar</a:t>
            </a:r>
            <a:r>
              <a:rPr lang="en-ID" sz="2400" b="1" i="1" dirty="0"/>
              <a:t>. </a:t>
            </a:r>
            <a:r>
              <a:rPr lang="en-ID" sz="2400" b="1" i="1" dirty="0" err="1"/>
              <a:t>Sebuah</a:t>
            </a:r>
            <a:r>
              <a:rPr lang="en-ID" sz="2400" b="1" i="1" dirty="0"/>
              <a:t> </a:t>
            </a:r>
            <a:r>
              <a:rPr lang="en-ID" sz="2400" b="1" i="1" dirty="0" err="1"/>
              <a:t>studi</a:t>
            </a:r>
            <a:r>
              <a:rPr lang="en-ID" sz="2400" b="1" i="1" dirty="0"/>
              <a:t> oleh </a:t>
            </a:r>
            <a:r>
              <a:rPr lang="en-ID" sz="2400" b="1" i="1" dirty="0" err="1"/>
              <a:t>Center</a:t>
            </a:r>
            <a:r>
              <a:rPr lang="en-ID" sz="2400" b="1" i="1" dirty="0"/>
              <a:t> for American Progress </a:t>
            </a:r>
            <a:r>
              <a:rPr lang="en-ID" sz="2400" b="1" i="1" dirty="0" err="1"/>
              <a:t>menemukan</a:t>
            </a:r>
            <a:r>
              <a:rPr lang="en-ID" sz="2400" b="1" i="1" dirty="0"/>
              <a:t> </a:t>
            </a:r>
            <a:r>
              <a:rPr lang="en-ID" sz="2400" b="1" i="1" dirty="0" err="1"/>
              <a:t>bahwa</a:t>
            </a:r>
            <a:r>
              <a:rPr lang="en-ID" sz="2400" b="1" i="1" dirty="0"/>
              <a:t> </a:t>
            </a:r>
            <a:r>
              <a:rPr lang="en-ID" sz="2400" b="1" i="1" dirty="0" err="1"/>
              <a:t>perusahaan</a:t>
            </a:r>
            <a:r>
              <a:rPr lang="en-ID" sz="2400" b="1" i="1" dirty="0"/>
              <a:t> </a:t>
            </a:r>
            <a:r>
              <a:rPr lang="en-ID" sz="2400" b="1" i="1" dirty="0" err="1"/>
              <a:t>biasanya</a:t>
            </a:r>
            <a:r>
              <a:rPr lang="en-ID" sz="2400" b="1" i="1" dirty="0"/>
              <a:t> </a:t>
            </a:r>
            <a:r>
              <a:rPr lang="en-ID" sz="2400" b="1" i="1" dirty="0" err="1"/>
              <a:t>membayar</a:t>
            </a:r>
            <a:r>
              <a:rPr lang="en-ID" sz="2400" b="1" i="1" dirty="0"/>
              <a:t> </a:t>
            </a:r>
            <a:r>
              <a:rPr lang="en-ID" sz="2400" b="1" i="1" dirty="0" err="1"/>
              <a:t>sekitar</a:t>
            </a:r>
            <a:r>
              <a:rPr lang="en-ID" sz="2400" b="1" i="1" dirty="0"/>
              <a:t> </a:t>
            </a:r>
            <a:r>
              <a:rPr lang="en-ID" sz="2400" b="1" i="1" dirty="0" err="1"/>
              <a:t>seperlima</a:t>
            </a:r>
            <a:r>
              <a:rPr lang="en-ID" sz="2400" b="1" i="1" dirty="0"/>
              <a:t> </a:t>
            </a:r>
            <a:r>
              <a:rPr lang="en-ID" sz="2400" b="1" i="1" dirty="0" err="1"/>
              <a:t>dari</a:t>
            </a:r>
            <a:r>
              <a:rPr lang="en-ID" sz="2400" b="1" i="1" dirty="0"/>
              <a:t> </a:t>
            </a:r>
            <a:r>
              <a:rPr lang="en-ID" sz="2400" b="1" i="1" dirty="0" err="1"/>
              <a:t>gaji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untuk</a:t>
            </a:r>
            <a:r>
              <a:rPr lang="en-ID" sz="2400" b="1" i="1" dirty="0"/>
              <a:t> </a:t>
            </a:r>
            <a:r>
              <a:rPr lang="en-ID" sz="2400" b="1" i="1" dirty="0" err="1"/>
              <a:t>menggantikan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itu</a:t>
            </a:r>
            <a:r>
              <a:rPr lang="en-ID" sz="2400" b="1" i="1" dirty="0"/>
              <a:t>, dan </a:t>
            </a:r>
            <a:r>
              <a:rPr lang="en-ID" sz="2400" b="1" i="1" dirty="0" err="1"/>
              <a:t>biaya</a:t>
            </a:r>
            <a:r>
              <a:rPr lang="en-ID" sz="2400" b="1" i="1" dirty="0"/>
              <a:t> </a:t>
            </a:r>
            <a:r>
              <a:rPr lang="en-ID" sz="2400" b="1" i="1" dirty="0" err="1"/>
              <a:t>dapat</a:t>
            </a:r>
            <a:r>
              <a:rPr lang="en-ID" sz="2400" b="1" i="1" dirty="0"/>
              <a:t> </a:t>
            </a:r>
            <a:r>
              <a:rPr lang="en-ID" sz="2400" b="1" i="1" dirty="0" err="1"/>
              <a:t>meningkat</a:t>
            </a:r>
            <a:r>
              <a:rPr lang="en-ID" sz="2400" b="1" i="1" dirty="0"/>
              <a:t> </a:t>
            </a:r>
            <a:r>
              <a:rPr lang="en-ID" sz="2400" b="1" i="1" dirty="0" err="1"/>
              <a:t>secara</a:t>
            </a:r>
            <a:r>
              <a:rPr lang="en-ID" sz="2400" b="1" i="1" dirty="0"/>
              <a:t> </a:t>
            </a:r>
            <a:r>
              <a:rPr lang="en-ID" sz="2400" b="1" i="1" dirty="0" err="1"/>
              <a:t>signifikan</a:t>
            </a:r>
            <a:r>
              <a:rPr lang="en-ID" sz="2400" b="1" i="1" dirty="0"/>
              <a:t> </a:t>
            </a:r>
            <a:r>
              <a:rPr lang="en-ID" sz="2400" b="1" i="1" dirty="0" err="1"/>
              <a:t>jika</a:t>
            </a:r>
            <a:r>
              <a:rPr lang="en-ID" sz="2400" b="1" i="1" dirty="0"/>
              <a:t> </a:t>
            </a:r>
            <a:r>
              <a:rPr lang="en-ID" sz="2400" b="1" i="1" dirty="0" err="1"/>
              <a:t>eksekutif</a:t>
            </a:r>
            <a:r>
              <a:rPr lang="en-ID" sz="2400" b="1" i="1" dirty="0"/>
              <a:t> </a:t>
            </a:r>
            <a:r>
              <a:rPr lang="en-ID" sz="2400" b="1" i="1" dirty="0" err="1"/>
              <a:t>atau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dengan</a:t>
            </a:r>
            <a:r>
              <a:rPr lang="en-ID" sz="2400" b="1" i="1" dirty="0"/>
              <a:t> </a:t>
            </a:r>
            <a:r>
              <a:rPr lang="en-ID" sz="2400" b="1" i="1" dirty="0" err="1"/>
              <a:t>bayaran</a:t>
            </a:r>
            <a:r>
              <a:rPr lang="en-ID" sz="2400" b="1" i="1" dirty="0"/>
              <a:t> </a:t>
            </a:r>
            <a:r>
              <a:rPr lang="en-ID" sz="2400" b="1" i="1" dirty="0" err="1"/>
              <a:t>tertinggi</a:t>
            </a:r>
            <a:r>
              <a:rPr lang="en-ID" sz="2400" b="1" i="1" dirty="0"/>
              <a:t> </a:t>
            </a:r>
            <a:r>
              <a:rPr lang="en-ID" sz="2400" b="1" i="1" dirty="0" err="1"/>
              <a:t>harus</a:t>
            </a:r>
            <a:r>
              <a:rPr lang="en-ID" sz="2400" b="1" i="1" dirty="0"/>
              <a:t> </a:t>
            </a:r>
            <a:r>
              <a:rPr lang="en-ID" sz="2400" b="1" i="1" dirty="0" err="1"/>
              <a:t>diganti</a:t>
            </a:r>
            <a:r>
              <a:rPr lang="en-ID" sz="2400" b="1" i="1" dirty="0"/>
              <a:t>. </a:t>
            </a:r>
            <a:r>
              <a:rPr lang="en-ID" sz="2400" b="1" i="1" dirty="0" err="1"/>
              <a:t>Dengan</a:t>
            </a:r>
            <a:r>
              <a:rPr lang="en-ID" sz="2400" b="1" i="1" dirty="0"/>
              <a:t> kata lain, </a:t>
            </a:r>
            <a:r>
              <a:rPr lang="en-ID" sz="2400" b="1" i="1" dirty="0" err="1"/>
              <a:t>biaya</a:t>
            </a:r>
            <a:r>
              <a:rPr lang="en-ID" sz="2400" b="1" i="1" dirty="0"/>
              <a:t> </a:t>
            </a:r>
            <a:r>
              <a:rPr lang="en-ID" sz="2400" b="1" i="1" dirty="0" err="1"/>
              <a:t>penggantian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untuk</a:t>
            </a:r>
            <a:r>
              <a:rPr lang="en-ID" sz="2400" b="1" i="1" dirty="0"/>
              <a:t> </a:t>
            </a:r>
            <a:r>
              <a:rPr lang="en-ID" sz="2400" b="1" i="1" dirty="0" err="1"/>
              <a:t>sebagian</a:t>
            </a:r>
            <a:r>
              <a:rPr lang="en-ID" sz="2400" b="1" i="1" dirty="0"/>
              <a:t> </a:t>
            </a:r>
            <a:r>
              <a:rPr lang="en-ID" sz="2400" b="1" i="1" dirty="0" err="1"/>
              <a:t>besar</a:t>
            </a:r>
            <a:r>
              <a:rPr lang="en-ID" sz="2400" b="1" i="1" dirty="0"/>
              <a:t> </a:t>
            </a:r>
            <a:r>
              <a:rPr lang="en-ID" sz="2400" b="1" i="1" dirty="0" err="1"/>
              <a:t>pengusaha</a:t>
            </a:r>
            <a:r>
              <a:rPr lang="en-ID" sz="2400" b="1" i="1" dirty="0"/>
              <a:t> </a:t>
            </a:r>
            <a:r>
              <a:rPr lang="en-ID" sz="2400" b="1" i="1" dirty="0" err="1"/>
              <a:t>tetap</a:t>
            </a:r>
            <a:r>
              <a:rPr lang="en-ID" sz="2400" b="1" i="1" dirty="0"/>
              <a:t> </a:t>
            </a:r>
            <a:r>
              <a:rPr lang="en-ID" sz="2400" b="1" i="1" dirty="0" err="1"/>
              <a:t>signifikan</a:t>
            </a:r>
            <a:r>
              <a:rPr lang="en-ID" sz="2400" b="1" i="1" dirty="0"/>
              <a:t>. </a:t>
            </a:r>
            <a:r>
              <a:rPr lang="en-ID" sz="2400" b="1" i="1" dirty="0" err="1"/>
              <a:t>Ini</a:t>
            </a:r>
            <a:r>
              <a:rPr lang="en-ID" sz="2400" b="1" i="1" dirty="0"/>
              <a:t> </a:t>
            </a:r>
            <a:r>
              <a:rPr lang="en-ID" sz="2400" b="1" i="1" dirty="0" err="1"/>
              <a:t>karena</a:t>
            </a:r>
            <a:r>
              <a:rPr lang="en-ID" sz="2400" b="1" i="1" dirty="0"/>
              <a:t> </a:t>
            </a:r>
            <a:r>
              <a:rPr lang="en-ID" sz="2400" b="1" i="1" dirty="0" err="1"/>
              <a:t>jumlah</a:t>
            </a:r>
            <a:r>
              <a:rPr lang="en-ID" sz="2400" b="1" i="1" dirty="0"/>
              <a:t> </a:t>
            </a:r>
            <a:r>
              <a:rPr lang="en-ID" sz="2400" b="1" i="1" dirty="0" err="1"/>
              <a:t>waktu</a:t>
            </a:r>
            <a:r>
              <a:rPr lang="en-ID" sz="2400" b="1" i="1" dirty="0"/>
              <a:t> yang </a:t>
            </a:r>
            <a:r>
              <a:rPr lang="en-ID" sz="2400" b="1" i="1" dirty="0" err="1"/>
              <a:t>dihabiskan</a:t>
            </a:r>
            <a:r>
              <a:rPr lang="en-ID" sz="2400" b="1" i="1" dirty="0"/>
              <a:t> </a:t>
            </a:r>
            <a:r>
              <a:rPr lang="en-ID" sz="2400" b="1" i="1" dirty="0" err="1"/>
              <a:t>untuk</a:t>
            </a:r>
            <a:r>
              <a:rPr lang="en-ID" sz="2400" b="1" i="1" dirty="0"/>
              <a:t> </a:t>
            </a:r>
            <a:r>
              <a:rPr lang="en-ID" sz="2400" b="1" i="1" dirty="0" err="1"/>
              <a:t>wawancara</a:t>
            </a:r>
            <a:r>
              <a:rPr lang="en-ID" sz="2400" b="1" i="1" dirty="0"/>
              <a:t>, </a:t>
            </a:r>
            <a:r>
              <a:rPr lang="en-ID" sz="2400" b="1" i="1" dirty="0" err="1"/>
              <a:t>menemukan</a:t>
            </a:r>
            <a:r>
              <a:rPr lang="en-ID" sz="2400" b="1" i="1" dirty="0"/>
              <a:t> </a:t>
            </a:r>
            <a:r>
              <a:rPr lang="en-ID" sz="2400" b="1" i="1" dirty="0" err="1"/>
              <a:t>pengganti</a:t>
            </a:r>
            <a:r>
              <a:rPr lang="en-ID" sz="2400" b="1" i="1" dirty="0"/>
              <a:t>, bonus </a:t>
            </a:r>
            <a:r>
              <a:rPr lang="en-ID" sz="2400" b="1" i="1" dirty="0" err="1"/>
              <a:t>masuk</a:t>
            </a:r>
            <a:r>
              <a:rPr lang="en-ID" sz="2400" b="1" i="1" dirty="0"/>
              <a:t> </a:t>
            </a:r>
            <a:r>
              <a:rPr lang="en-ID" sz="2400" b="1" i="1" dirty="0" err="1"/>
              <a:t>untuk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, dan </a:t>
            </a:r>
            <a:r>
              <a:rPr lang="en-ID" sz="2400" b="1" i="1" dirty="0" err="1"/>
              <a:t>hilangnya</a:t>
            </a:r>
            <a:r>
              <a:rPr lang="en-ID" sz="2400" b="1" i="1" dirty="0"/>
              <a:t> </a:t>
            </a:r>
            <a:r>
              <a:rPr lang="en-ID" sz="2400" b="1" i="1" dirty="0" err="1"/>
              <a:t>produktivitas</a:t>
            </a:r>
            <a:r>
              <a:rPr lang="en-ID" sz="2400" b="1" i="1" dirty="0"/>
              <a:t> </a:t>
            </a:r>
            <a:r>
              <a:rPr lang="en-ID" sz="2400" b="1" i="1" dirty="0" err="1"/>
              <a:t>selama</a:t>
            </a:r>
            <a:r>
              <a:rPr lang="en-ID" sz="2400" b="1" i="1" dirty="0"/>
              <a:t> </a:t>
            </a:r>
            <a:r>
              <a:rPr lang="en-ID" sz="2400" b="1" i="1" dirty="0" err="1"/>
              <a:t>beberapa</a:t>
            </a:r>
            <a:r>
              <a:rPr lang="en-ID" sz="2400" b="1" i="1" dirty="0"/>
              <a:t> </a:t>
            </a:r>
            <a:r>
              <a:rPr lang="en-ID" sz="2400" b="1" i="1" dirty="0" err="1"/>
              <a:t>bulan</a:t>
            </a:r>
            <a:r>
              <a:rPr lang="en-ID" sz="2400" b="1" i="1" dirty="0"/>
              <a:t> </a:t>
            </a:r>
            <a:r>
              <a:rPr lang="en-ID" sz="2400" b="1" i="1" dirty="0" err="1"/>
              <a:t>sementara</a:t>
            </a:r>
            <a:r>
              <a:rPr lang="en-ID" sz="2400" b="1" i="1" dirty="0"/>
              <a:t> </a:t>
            </a:r>
            <a:r>
              <a:rPr lang="en-ID" sz="2400" b="1" i="1" dirty="0" err="1"/>
              <a:t>karyawan</a:t>
            </a:r>
            <a:r>
              <a:rPr lang="en-ID" sz="2400" b="1" i="1" dirty="0"/>
              <a:t> </a:t>
            </a:r>
            <a:r>
              <a:rPr lang="en-ID" sz="2400" b="1" i="1" dirty="0" err="1"/>
              <a:t>baru</a:t>
            </a:r>
            <a:r>
              <a:rPr lang="en-ID" sz="2400" b="1" i="1" dirty="0"/>
              <a:t> </a:t>
            </a:r>
            <a:r>
              <a:rPr lang="en-ID" sz="2400" b="1" i="1" dirty="0" err="1"/>
              <a:t>harus</a:t>
            </a:r>
            <a:r>
              <a:rPr lang="en-ID" sz="2400" b="1" i="1" dirty="0"/>
              <a:t> </a:t>
            </a:r>
            <a:r>
              <a:rPr lang="en-ID" sz="2400" b="1" i="1" dirty="0" err="1"/>
              <a:t>terbiasa</a:t>
            </a:r>
            <a:r>
              <a:rPr lang="en-ID" sz="2400" b="1" i="1" dirty="0"/>
              <a:t> </a:t>
            </a:r>
            <a:r>
              <a:rPr lang="en-ID" sz="2400" b="1" i="1" dirty="0" err="1"/>
              <a:t>dengan</a:t>
            </a:r>
            <a:r>
              <a:rPr lang="en-ID" sz="2400" b="1" i="1" dirty="0"/>
              <a:t> </a:t>
            </a:r>
            <a:r>
              <a:rPr lang="en-ID" sz="2400" b="1" i="1" dirty="0" err="1"/>
              <a:t>peran</a:t>
            </a:r>
            <a:r>
              <a:rPr lang="en-ID" sz="2400" b="1" i="1" dirty="0"/>
              <a:t> </a:t>
            </a:r>
            <a:r>
              <a:rPr lang="en-ID" sz="2400" b="1" i="1" dirty="0" err="1"/>
              <a:t>barunya</a:t>
            </a:r>
            <a:r>
              <a:rPr lang="en-ID" sz="2400" b="1" i="1" dirty="0"/>
              <a:t> di </a:t>
            </a:r>
            <a:r>
              <a:rPr lang="en-ID" sz="2400" b="1" i="1" dirty="0" err="1"/>
              <a:t>perusahaan</a:t>
            </a:r>
            <a:r>
              <a:rPr lang="en-ID" sz="2400" b="1" i="1" dirty="0"/>
              <a:t> </a:t>
            </a:r>
            <a:r>
              <a:rPr lang="en-ID" sz="2400" b="1" i="1" dirty="0" err="1"/>
              <a:t>tersebut</a:t>
            </a:r>
            <a:r>
              <a:rPr lang="en-ID" sz="2400" b="1" i="1" dirty="0"/>
              <a:t>.</a:t>
            </a:r>
          </a:p>
          <a:p>
            <a:pPr algn="just"/>
            <a:endParaRPr lang="en-ID" sz="24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algn="just"/>
            <a:r>
              <a:rPr lang="en-US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https://www.americanprogress.org/wp-content/uploads/2012/11/CostofTurnover.pdf</a:t>
            </a: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</p:spTree>
    <p:extLst>
      <p:ext uri="{BB962C8B-B14F-4D97-AF65-F5344CB8AC3E}">
        <p14:creationId xmlns:p14="http://schemas.microsoft.com/office/powerpoint/2010/main" val="399250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i="1" dirty="0"/>
              <a:t>important) pada employee Attrition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3603287" cy="466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Pemecahan</a:t>
            </a:r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endParaRPr lang="en-US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01288" y="1221769"/>
            <a:ext cx="10965212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ID" sz="2800" b="1" i="1" dirty="0" err="1"/>
              <a:t>Dalam</a:t>
            </a:r>
            <a:r>
              <a:rPr lang="en-ID" sz="2800" b="1" i="1" dirty="0"/>
              <a:t> proses </a:t>
            </a:r>
            <a:r>
              <a:rPr lang="en-ID" sz="2800" b="1" i="1" dirty="0" err="1"/>
              <a:t>analisis</a:t>
            </a:r>
            <a:r>
              <a:rPr lang="en-ID" sz="2800" b="1" i="1" dirty="0"/>
              <a:t> </a:t>
            </a:r>
            <a:r>
              <a:rPr lang="en-ID" sz="2800" b="1" i="1" dirty="0" err="1"/>
              <a:t>ini</a:t>
            </a:r>
            <a:r>
              <a:rPr lang="en-ID" sz="2800" b="1" i="1" dirty="0"/>
              <a:t>, </a:t>
            </a:r>
            <a:r>
              <a:rPr lang="en-ID" sz="2800" b="1" i="1" dirty="0" err="1"/>
              <a:t>saya</a:t>
            </a:r>
            <a:r>
              <a:rPr lang="en-ID" sz="2800" b="1" i="1" dirty="0"/>
              <a:t> </a:t>
            </a:r>
            <a:r>
              <a:rPr lang="en-ID" sz="2800" b="1" i="1" dirty="0" err="1"/>
              <a:t>akan</a:t>
            </a:r>
            <a:r>
              <a:rPr lang="en-ID" sz="2800" b="1" i="1" dirty="0"/>
              <a:t> </a:t>
            </a:r>
            <a:r>
              <a:rPr lang="en-ID" sz="2800" b="1" i="1" dirty="0" err="1"/>
              <a:t>mencoba</a:t>
            </a:r>
            <a:r>
              <a:rPr lang="en-ID" sz="2800" b="1" i="1" dirty="0"/>
              <a:t> </a:t>
            </a:r>
            <a:r>
              <a:rPr lang="en-ID" sz="2800" b="1" i="1" dirty="0" err="1"/>
              <a:t>membuat</a:t>
            </a:r>
            <a:r>
              <a:rPr lang="en-ID" sz="2800" b="1" i="1" dirty="0"/>
              <a:t> model machine learning </a:t>
            </a:r>
            <a:r>
              <a:rPr lang="en-ID" sz="2800" b="1" i="1" dirty="0" err="1"/>
              <a:t>untuk</a:t>
            </a:r>
            <a:r>
              <a:rPr lang="en-ID" sz="2800" b="1" i="1" dirty="0"/>
              <a:t> </a:t>
            </a:r>
            <a:r>
              <a:rPr lang="en-ID" sz="2800" b="1" i="1" dirty="0" err="1"/>
              <a:t>memprediksi</a:t>
            </a:r>
            <a:r>
              <a:rPr lang="en-ID" sz="2800" b="1" i="1" dirty="0"/>
              <a:t> employee Attrition dan </a:t>
            </a:r>
            <a:r>
              <a:rPr lang="en-ID" sz="2800" b="1" i="1" dirty="0" err="1"/>
              <a:t>menentukan</a:t>
            </a:r>
            <a:r>
              <a:rPr lang="en-ID" sz="2800" b="1" i="1" dirty="0"/>
              <a:t> feature yang </a:t>
            </a:r>
            <a:r>
              <a:rPr lang="en-ID" sz="2800" b="1" i="1" dirty="0" err="1"/>
              <a:t>berpengaruh</a:t>
            </a:r>
            <a:r>
              <a:rPr lang="en-ID" sz="2800" b="1" i="1" dirty="0"/>
              <a:t> (feature important) pada employee Attrition .</a:t>
            </a:r>
            <a:endParaRPr lang="en-US" sz="28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</p:spTree>
    <p:extLst>
      <p:ext uri="{BB962C8B-B14F-4D97-AF65-F5344CB8AC3E}">
        <p14:creationId xmlns:p14="http://schemas.microsoft.com/office/powerpoint/2010/main" val="127149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i="1" dirty="0"/>
              <a:t>important) pada employee Attrition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3603287" cy="466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01288" y="1221769"/>
            <a:ext cx="10965212" cy="3016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ID" sz="2800" b="1" i="1" dirty="0"/>
              <a:t>Data SDM </a:t>
            </a:r>
            <a:r>
              <a:rPr lang="en-ID" sz="2800" b="1" i="1" dirty="0" err="1"/>
              <a:t>ini</a:t>
            </a:r>
            <a:r>
              <a:rPr lang="en-ID" sz="2800" b="1" i="1" dirty="0"/>
              <a:t> </a:t>
            </a:r>
            <a:r>
              <a:rPr lang="en-ID" sz="2800" b="1" i="1" dirty="0" err="1"/>
              <a:t>adalah</a:t>
            </a:r>
            <a:r>
              <a:rPr lang="en-ID" sz="2800" b="1" i="1" dirty="0"/>
              <a:t> </a:t>
            </a:r>
            <a:r>
              <a:rPr lang="en-ID" sz="2800" b="1" i="1" dirty="0" err="1"/>
              <a:t>kumpulan</a:t>
            </a:r>
            <a:r>
              <a:rPr lang="en-ID" sz="2800" b="1" i="1" dirty="0"/>
              <a:t> data </a:t>
            </a:r>
            <a:r>
              <a:rPr lang="en-ID" sz="2800" b="1" i="1" dirty="0" err="1"/>
              <a:t>fiksi</a:t>
            </a:r>
            <a:r>
              <a:rPr lang="en-ID" sz="2800" b="1" i="1" dirty="0"/>
              <a:t> yang </a:t>
            </a:r>
            <a:r>
              <a:rPr lang="en-ID" sz="2800" b="1" i="1" dirty="0" err="1"/>
              <a:t>dibuat</a:t>
            </a:r>
            <a:r>
              <a:rPr lang="en-ID" sz="2800" b="1" i="1" dirty="0"/>
              <a:t> oleh para data </a:t>
            </a:r>
            <a:r>
              <a:rPr lang="en-ID" sz="2800" b="1" i="1" dirty="0" err="1"/>
              <a:t>scientis</a:t>
            </a:r>
            <a:r>
              <a:rPr lang="en-ID" sz="2800" b="1" i="1" dirty="0"/>
              <a:t> IBM. </a:t>
            </a:r>
            <a:r>
              <a:rPr lang="en-ID" sz="2800" b="1" i="1" dirty="0" err="1"/>
              <a:t>Topik</a:t>
            </a:r>
            <a:r>
              <a:rPr lang="en-ID" sz="2800" b="1" i="1" dirty="0"/>
              <a:t> </a:t>
            </a:r>
            <a:r>
              <a:rPr lang="en-ID" sz="2800" b="1" i="1" dirty="0" err="1"/>
              <a:t>dari</a:t>
            </a:r>
            <a:r>
              <a:rPr lang="en-ID" sz="2800" b="1" i="1" dirty="0"/>
              <a:t> data </a:t>
            </a:r>
            <a:r>
              <a:rPr lang="en-ID" sz="2800" b="1" i="1" dirty="0" err="1"/>
              <a:t>ini</a:t>
            </a:r>
            <a:r>
              <a:rPr lang="en-ID" sz="2800" b="1" i="1" dirty="0"/>
              <a:t> </a:t>
            </a:r>
            <a:r>
              <a:rPr lang="en-ID" sz="2800" b="1" i="1" dirty="0" err="1"/>
              <a:t>adalah</a:t>
            </a:r>
            <a:r>
              <a:rPr lang="en-ID" sz="2800" b="1" i="1" dirty="0"/>
              <a:t> </a:t>
            </a:r>
            <a:r>
              <a:rPr lang="en-ID" sz="2800" b="1" i="1" dirty="0" err="1"/>
              <a:t>untuk</a:t>
            </a:r>
            <a:r>
              <a:rPr lang="en-ID" sz="2800" b="1" i="1" dirty="0"/>
              <a:t> </a:t>
            </a:r>
            <a:r>
              <a:rPr lang="en-ID" sz="2800" b="1" i="1" dirty="0" err="1"/>
              <a:t>mengidentifikasi</a:t>
            </a:r>
            <a:r>
              <a:rPr lang="en-ID" sz="2800" b="1" i="1" dirty="0"/>
              <a:t> </a:t>
            </a:r>
            <a:r>
              <a:rPr lang="en-ID" sz="2800" b="1" i="1" dirty="0" err="1"/>
              <a:t>faktor-faktor</a:t>
            </a:r>
            <a:r>
              <a:rPr lang="en-ID" sz="2800" b="1" i="1" dirty="0"/>
              <a:t> yang </a:t>
            </a:r>
            <a:r>
              <a:rPr lang="en-ID" sz="2800" b="1" i="1" dirty="0" err="1"/>
              <a:t>menyebabkan</a:t>
            </a:r>
            <a:r>
              <a:rPr lang="en-ID" sz="2800" b="1" i="1" dirty="0"/>
              <a:t> Attrition </a:t>
            </a:r>
            <a:r>
              <a:rPr lang="en-ID" sz="2800" b="1" i="1" dirty="0" err="1"/>
              <a:t>karyawan</a:t>
            </a:r>
            <a:r>
              <a:rPr lang="en-ID" sz="2800" b="1" i="1" dirty="0"/>
              <a:t> dan </a:t>
            </a:r>
            <a:r>
              <a:rPr lang="en-ID" sz="2800" b="1" i="1" dirty="0" err="1"/>
              <a:t>untuk</a:t>
            </a:r>
            <a:r>
              <a:rPr lang="en-ID" sz="2800" b="1" i="1" dirty="0"/>
              <a:t> </a:t>
            </a:r>
            <a:r>
              <a:rPr lang="en-ID" sz="2800" b="1" i="1" dirty="0" err="1"/>
              <a:t>melihat</a:t>
            </a:r>
            <a:r>
              <a:rPr lang="en-ID" sz="2800" b="1" i="1" dirty="0"/>
              <a:t> </a:t>
            </a:r>
            <a:r>
              <a:rPr lang="en-ID" sz="2800" b="1" i="1" dirty="0" err="1"/>
              <a:t>pertanyaan-pertanyaan</a:t>
            </a:r>
            <a:r>
              <a:rPr lang="en-ID" sz="2800" b="1" i="1" dirty="0"/>
              <a:t> </a:t>
            </a:r>
            <a:r>
              <a:rPr lang="en-ID" sz="2800" b="1" i="1" dirty="0" err="1"/>
              <a:t>penting</a:t>
            </a:r>
            <a:r>
              <a:rPr lang="en-ID" sz="2800" b="1" i="1" dirty="0"/>
              <a:t> </a:t>
            </a:r>
            <a:r>
              <a:rPr lang="en-ID" sz="2800" b="1" i="1" dirty="0" err="1"/>
              <a:t>seperti</a:t>
            </a:r>
            <a:r>
              <a:rPr lang="en-ID" sz="2800" b="1" i="1" dirty="0"/>
              <a:t> </a:t>
            </a:r>
            <a:r>
              <a:rPr lang="en-ID" sz="2800" b="1" i="1" dirty="0" err="1"/>
              <a:t>peran</a:t>
            </a:r>
            <a:r>
              <a:rPr lang="en-ID" sz="2800" b="1" i="1" dirty="0"/>
              <a:t> </a:t>
            </a:r>
            <a:r>
              <a:rPr lang="en-ID" sz="2800" b="1" i="1" dirty="0" err="1"/>
              <a:t>pekerjaan</a:t>
            </a:r>
            <a:r>
              <a:rPr lang="en-ID" sz="2800" b="1" i="1" dirty="0"/>
              <a:t> dan Attrition </a:t>
            </a:r>
            <a:r>
              <a:rPr lang="en-ID" sz="2800" b="1" i="1" dirty="0" err="1"/>
              <a:t>atau</a:t>
            </a:r>
            <a:r>
              <a:rPr lang="en-ID" sz="2800" b="1" i="1" dirty="0"/>
              <a:t> </a:t>
            </a:r>
            <a:r>
              <a:rPr lang="en-ID" sz="2800" b="1" i="1" dirty="0" err="1"/>
              <a:t>membandingkan</a:t>
            </a:r>
            <a:r>
              <a:rPr lang="en-ID" sz="2800" b="1" i="1" dirty="0"/>
              <a:t> </a:t>
            </a:r>
            <a:r>
              <a:rPr lang="en-ID" sz="2800" b="1" i="1" dirty="0" err="1"/>
              <a:t>pendapatan</a:t>
            </a:r>
            <a:r>
              <a:rPr lang="en-ID" sz="2800" b="1" i="1" dirty="0"/>
              <a:t> </a:t>
            </a:r>
            <a:r>
              <a:rPr lang="en-ID" sz="2800" b="1" i="1" dirty="0" err="1"/>
              <a:t>bulanan</a:t>
            </a:r>
            <a:r>
              <a:rPr lang="en-ID" sz="2800" b="1" i="1" dirty="0"/>
              <a:t> rata-rata dan Attrition. </a:t>
            </a:r>
            <a:r>
              <a:rPr lang="en-ID" sz="2800" b="1" i="1" dirty="0" err="1"/>
              <a:t>Akhirnya</a:t>
            </a:r>
            <a:r>
              <a:rPr lang="en-ID" sz="2800" b="1" i="1" dirty="0"/>
              <a:t>, </a:t>
            </a:r>
            <a:r>
              <a:rPr lang="en-ID" sz="2800" b="1" i="1" dirty="0" err="1"/>
              <a:t>saya</a:t>
            </a:r>
            <a:r>
              <a:rPr lang="en-ID" sz="2800" b="1" i="1" dirty="0"/>
              <a:t> </a:t>
            </a:r>
            <a:r>
              <a:rPr lang="en-ID" sz="2800" b="1" i="1" dirty="0" err="1"/>
              <a:t>ingin</a:t>
            </a:r>
            <a:r>
              <a:rPr lang="en-ID" sz="2800" b="1" i="1" dirty="0"/>
              <a:t> </a:t>
            </a:r>
            <a:r>
              <a:rPr lang="en-ID" sz="2800" b="1" i="1" dirty="0" err="1"/>
              <a:t>memprediksi</a:t>
            </a:r>
            <a:r>
              <a:rPr lang="en-ID" sz="2800" b="1" i="1" dirty="0"/>
              <a:t> </a:t>
            </a:r>
            <a:r>
              <a:rPr lang="en-ID" sz="2800" b="1" i="1" dirty="0" err="1"/>
              <a:t>keluar</a:t>
            </a:r>
            <a:r>
              <a:rPr lang="en-ID" sz="2800" b="1" i="1" dirty="0"/>
              <a:t> </a:t>
            </a:r>
            <a:r>
              <a:rPr lang="en-ID" sz="2800" b="1" i="1" dirty="0" err="1"/>
              <a:t>atau</a:t>
            </a:r>
            <a:r>
              <a:rPr lang="en-ID" sz="2800" b="1" i="1" dirty="0"/>
              <a:t> </a:t>
            </a:r>
            <a:r>
              <a:rPr lang="en-ID" sz="2800" b="1" i="1" dirty="0" err="1"/>
              <a:t>tetap</a:t>
            </a:r>
            <a:r>
              <a:rPr lang="en-ID" sz="2800" b="1" i="1" dirty="0"/>
              <a:t> </a:t>
            </a:r>
            <a:r>
              <a:rPr lang="en-ID" sz="2800" b="1" i="1" dirty="0" err="1"/>
              <a:t>bertahannya</a:t>
            </a:r>
            <a:r>
              <a:rPr lang="en-ID" sz="2800" b="1" i="1" dirty="0"/>
              <a:t> </a:t>
            </a:r>
            <a:r>
              <a:rPr lang="en-ID" sz="2800" b="1" i="1" dirty="0" err="1"/>
              <a:t>karyawan</a:t>
            </a:r>
            <a:r>
              <a:rPr lang="en-ID" sz="2800" b="1" i="1" dirty="0"/>
              <a:t> </a:t>
            </a:r>
            <a:r>
              <a:rPr lang="en-ID" sz="2800" b="1" i="1" dirty="0" err="1"/>
              <a:t>melalui</a:t>
            </a:r>
            <a:r>
              <a:rPr lang="en-ID" sz="2800" b="1" i="1" dirty="0"/>
              <a:t> </a:t>
            </a:r>
            <a:r>
              <a:rPr lang="en-ID" sz="2800" b="1" i="1" dirty="0" err="1"/>
              <a:t>analisis</a:t>
            </a:r>
            <a:r>
              <a:rPr lang="en-ID" sz="2800" b="1" i="1" dirty="0"/>
              <a:t> data SDM </a:t>
            </a:r>
            <a:r>
              <a:rPr lang="en-ID" sz="2800" b="1" i="1" dirty="0" err="1"/>
              <a:t>ini</a:t>
            </a:r>
            <a:r>
              <a:rPr lang="en-ID" sz="2800" b="1" i="1" dirty="0"/>
              <a:t>.</a:t>
            </a:r>
            <a:endParaRPr lang="en-US" sz="28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</p:spTree>
    <p:extLst>
      <p:ext uri="{BB962C8B-B14F-4D97-AF65-F5344CB8AC3E}">
        <p14:creationId xmlns:p14="http://schemas.microsoft.com/office/powerpoint/2010/main" val="252828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i="1" dirty="0"/>
              <a:t>important) pada employee Attrition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3603287" cy="466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01288" y="1221769"/>
            <a:ext cx="10965212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ID" sz="1600" i="1" dirty="0"/>
              <a:t>Data </a:t>
            </a:r>
            <a:r>
              <a:rPr lang="en-ID" sz="1600" i="1" dirty="0" err="1"/>
              <a:t>ini</a:t>
            </a:r>
            <a:r>
              <a:rPr lang="en-ID" sz="1600" i="1" dirty="0"/>
              <a:t> </a:t>
            </a:r>
            <a:r>
              <a:rPr lang="en-ID" sz="1600" i="1" dirty="0" err="1"/>
              <a:t>berisikan</a:t>
            </a:r>
            <a:r>
              <a:rPr lang="en-ID" sz="1600" i="1" dirty="0"/>
              <a:t> 35 Features, </a:t>
            </a:r>
            <a:r>
              <a:rPr lang="en-ID" sz="1600" i="1" dirty="0" err="1"/>
              <a:t>diataranya</a:t>
            </a:r>
            <a:r>
              <a:rPr lang="en-ID" sz="1600" i="1" dirty="0"/>
              <a:t> </a:t>
            </a:r>
            <a:r>
              <a:rPr lang="en-ID" sz="1600" b="1" i="1" dirty="0"/>
              <a:t>:</a:t>
            </a:r>
          </a:p>
          <a:p>
            <a:pPr algn="just"/>
            <a:endParaRPr lang="en-ID" sz="1600" b="1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Age	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Umur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Attrition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Gesekan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(Yes, No)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BusinessTravel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Frekuensi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perjalanan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bisnis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(Non-Travel,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Travel_Rarely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Travel_Frequently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DailyRate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Jumlah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uang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harus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dibayarkan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perusahaan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kepada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selama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sehari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Department		: Bagian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dari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perusahaan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berhubungan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dengan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bidang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pekerjaan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tertentu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(Research &amp; Development, Sales, Human Resources)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DistanceFromHome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Jarak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antara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perusahaan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dan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rumah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Education	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pendidikan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Below College, 2: College, 3: Bachelor, 4: Master, 5: Doctor)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EducationField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Bidang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pendidikan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(Life Sciences, Medical, Human Resources, - Technical Degree, Marketing, Other)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EmployeeCount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Hitungan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(always 1)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EmployeeNumber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Jumlah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***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EnvironmentSatisfaction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Kepuasan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lingkungan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Low, 2: Medium, 3: High, 4: Very High)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HourlyRate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Jumlah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uang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harus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dibayarkan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perusahaan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kepada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selama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satu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jam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JobInvolvement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keterlibatan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Low, 2: Medium, 3: High, 4: Very High)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JobLevel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	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pekerjaan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(1~5 (1: 'staff', 2: 'officer', 3: 'Assistant Manager',  4: 'Manager', 5: 'Senior Manager'))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JobRole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	: Peran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pekerjaan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(Sales Executive, Research Scientist, Laboratory Technician, Manager, Healthcare Representative, Sales Representative, Manufacturing Director, Human Resources, Manager)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JobSatisfaction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Kepuasan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Low, 2: Medium, 3: High, 4: Very High)</a:t>
            </a: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</p:spTree>
    <p:extLst>
      <p:ext uri="{BB962C8B-B14F-4D97-AF65-F5344CB8AC3E}">
        <p14:creationId xmlns:p14="http://schemas.microsoft.com/office/powerpoint/2010/main" val="309617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i="1" dirty="0"/>
              <a:t>important) pada employee Attrition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3603287" cy="466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401288" y="1221769"/>
            <a:ext cx="10965212" cy="4678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endParaRPr lang="en-ID" sz="1600" b="1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MaritalStatus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Fakta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menikah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atau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tidak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(Married, Divorced, Single)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MonthlyIncome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Penghasilan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Bulan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MonthlyRate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Jumlah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uang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harus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dibayarkan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perusahaan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kepada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selama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sebulan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NumCompaniesWorked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Masa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jabatan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Over18	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Lebih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dari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18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tahun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(Y, 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OverTime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waktu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biasa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dibutuhkan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atau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diharapkan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dalam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suatu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pekerjaan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(Yes, No)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PercentSalaryHike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Persentase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kenaikan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gaji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PerformanceRating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penilaian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kinerja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Low, 2: Good, 3: Excellent, 4: Outstanding)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RelationshipSatisfaction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kepuasan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hubungan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Low, 2: Medium, 3: High, 4: Very High)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StandardHours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Standar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jam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(always 80)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StockOptionLevel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opsi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saham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(0~3)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TotalWorkingYears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Berapa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tahun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tolak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ukur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dari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awal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hingga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saat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TrainingTimesLastYear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Waktu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pelatihan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tahun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lalu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(C: Cherbourg, Q: Queenstown, S: Southampton)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WorkLifeBalance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Tingkat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keseimbangan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kehidupan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(1: Bad, 2: Good, 3: Better, 4: Best)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YearsAtCompany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berapa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lama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bekerja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perusahaan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sekarang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YearsInCurrentRole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berapa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lama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karyawan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memegang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peranan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pekerjaan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YearsSinceLastPromotion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Tahun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sejak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promosi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terakhir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YearsWithCurrManage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: </a:t>
            </a:r>
            <a:r>
              <a:rPr lang="da-DK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berapa lama(tahun) karyawan dengan manajer saat ini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</p:spTree>
    <p:extLst>
      <p:ext uri="{BB962C8B-B14F-4D97-AF65-F5344CB8AC3E}">
        <p14:creationId xmlns:p14="http://schemas.microsoft.com/office/powerpoint/2010/main" val="238731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i="1" dirty="0"/>
              <a:t>important) pada employee Attrition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01289" y="377872"/>
            <a:ext cx="686311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 Analisa dan </a:t>
            </a:r>
            <a:r>
              <a:rPr lang="en-US" sz="28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Identifikasi</a:t>
            </a:r>
            <a:r>
              <a:rPr lang="en-US" sz="28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endParaRPr lang="en-US" sz="2800" b="1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FF84C-D30B-4BD6-9F50-65133E7DDD4F}"/>
              </a:ext>
            </a:extLst>
          </p:cNvPr>
          <p:cNvSpPr/>
          <p:nvPr/>
        </p:nvSpPr>
        <p:spPr>
          <a:xfrm>
            <a:off x="401288" y="1577572"/>
            <a:ext cx="10711212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ID" sz="2800" b="1" i="1" dirty="0" err="1"/>
              <a:t>Dalam</a:t>
            </a:r>
            <a:r>
              <a:rPr lang="en-ID" sz="2800" b="1" i="1" dirty="0"/>
              <a:t> proses Analisa </a:t>
            </a:r>
            <a:r>
              <a:rPr lang="en-ID" sz="2800" b="1" i="1" dirty="0" err="1"/>
              <a:t>ini</a:t>
            </a:r>
            <a:r>
              <a:rPr lang="en-ID" sz="2800" b="1" i="1" dirty="0"/>
              <a:t> </a:t>
            </a:r>
            <a:r>
              <a:rPr lang="en-ID" sz="2800" b="1" i="1" dirty="0" err="1"/>
              <a:t>saya</a:t>
            </a:r>
            <a:r>
              <a:rPr lang="en-ID" sz="2800" b="1" i="1" dirty="0"/>
              <a:t> </a:t>
            </a:r>
            <a:r>
              <a:rPr lang="en-ID" sz="2800" b="1" i="1" dirty="0" err="1"/>
              <a:t>menggunakan</a:t>
            </a:r>
            <a:r>
              <a:rPr lang="en-ID" sz="2800" b="1" i="1" dirty="0"/>
              <a:t> Attrition </a:t>
            </a:r>
            <a:r>
              <a:rPr lang="en-ID" sz="2800" b="1" i="1" dirty="0" err="1"/>
              <a:t>sebagai</a:t>
            </a:r>
            <a:r>
              <a:rPr lang="en-ID" sz="2800" b="1" i="1" dirty="0"/>
              <a:t> target </a:t>
            </a:r>
            <a:r>
              <a:rPr lang="en-ID" sz="2800" b="1" i="1" dirty="0" err="1"/>
              <a:t>utama</a:t>
            </a:r>
            <a:r>
              <a:rPr lang="en-ID" sz="2800" b="1" i="1" dirty="0"/>
              <a:t> </a:t>
            </a:r>
            <a:r>
              <a:rPr lang="en-ID" sz="2800" b="1" i="1" dirty="0" err="1"/>
              <a:t>untuk</a:t>
            </a:r>
            <a:r>
              <a:rPr lang="en-ID" sz="2800" b="1" i="1" dirty="0"/>
              <a:t> </a:t>
            </a:r>
            <a:r>
              <a:rPr lang="en-ID" sz="2800" b="1" i="1" dirty="0" err="1"/>
              <a:t>membandingkan</a:t>
            </a:r>
            <a:r>
              <a:rPr lang="en-ID" sz="2800" b="1" i="1" dirty="0"/>
              <a:t> </a:t>
            </a:r>
            <a:r>
              <a:rPr lang="en-ID" sz="2800" b="1" i="1" dirty="0" err="1"/>
              <a:t>ke</a:t>
            </a:r>
            <a:r>
              <a:rPr lang="en-ID" sz="2800" b="1" i="1" dirty="0"/>
              <a:t> </a:t>
            </a:r>
            <a:r>
              <a:rPr lang="en-ID" sz="2800" b="1" i="1" dirty="0" err="1"/>
              <a:t>masing-masing</a:t>
            </a:r>
            <a:r>
              <a:rPr lang="en-ID" sz="2800" b="1" i="1" dirty="0"/>
              <a:t> features, </a:t>
            </a:r>
            <a:r>
              <a:rPr lang="en-ID" sz="2800" b="1" i="1" dirty="0" err="1"/>
              <a:t>selanjutnya</a:t>
            </a:r>
            <a:r>
              <a:rPr lang="en-ID" sz="2800" b="1" i="1" dirty="0"/>
              <a:t> </a:t>
            </a:r>
            <a:r>
              <a:rPr lang="en-ID" sz="2800" b="1" i="1" dirty="0" err="1"/>
              <a:t>saya</a:t>
            </a:r>
            <a:r>
              <a:rPr lang="en-ID" sz="2800" b="1" i="1" dirty="0"/>
              <a:t> </a:t>
            </a:r>
            <a:r>
              <a:rPr lang="en-ID" sz="2800" b="1" i="1" dirty="0" err="1"/>
              <a:t>memulai</a:t>
            </a:r>
            <a:r>
              <a:rPr lang="en-ID" sz="2800" b="1" i="1" dirty="0"/>
              <a:t> </a:t>
            </a:r>
            <a:r>
              <a:rPr lang="en-ID" sz="2800" b="1" i="1" dirty="0" err="1"/>
              <a:t>preporcessing</a:t>
            </a:r>
            <a:r>
              <a:rPr lang="en-ID" sz="2800" b="1" i="1" dirty="0"/>
              <a:t> </a:t>
            </a:r>
            <a:r>
              <a:rPr lang="en-ID" sz="2800" b="1" i="1" dirty="0" err="1"/>
              <a:t>memeriksa</a:t>
            </a:r>
            <a:r>
              <a:rPr lang="en-ID" sz="2800" b="1" i="1" dirty="0"/>
              <a:t> </a:t>
            </a:r>
            <a:r>
              <a:rPr lang="en-ID" sz="2800" b="1" i="1" dirty="0" err="1"/>
              <a:t>ulang</a:t>
            </a:r>
            <a:r>
              <a:rPr lang="en-ID" sz="2800" b="1" i="1" dirty="0"/>
              <a:t> data-data yang </a:t>
            </a:r>
            <a:r>
              <a:rPr lang="en-ID" sz="2800" b="1" i="1" dirty="0" err="1"/>
              <a:t>perlu</a:t>
            </a:r>
            <a:r>
              <a:rPr lang="en-ID" sz="2800" b="1" i="1" dirty="0"/>
              <a:t> </a:t>
            </a:r>
            <a:r>
              <a:rPr lang="en-ID" sz="2800" b="1" i="1" dirty="0" err="1"/>
              <a:t>diperiksa</a:t>
            </a:r>
            <a:r>
              <a:rPr lang="en-ID" sz="2800" b="1" i="1" dirty="0"/>
              <a:t> </a:t>
            </a:r>
            <a:r>
              <a:rPr lang="en-ID" sz="2800" b="1" i="1" dirty="0" err="1"/>
              <a:t>baik</a:t>
            </a:r>
            <a:r>
              <a:rPr lang="en-ID" sz="2800" b="1" i="1" dirty="0"/>
              <a:t> null value dan data type.</a:t>
            </a:r>
            <a:endParaRPr lang="en-US" sz="28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63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561049" y="3816862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4052964" y="1757110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6512087" y="1697560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21958" y="1864133"/>
            <a:ext cx="2693440" cy="1259058"/>
            <a:chOff x="9719819" y="3818270"/>
            <a:chExt cx="2354173" cy="1259057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19819" y="3818270"/>
              <a:ext cx="235417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Exploratory Data Analysis (EDA)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719819" y="4338664"/>
              <a:ext cx="2129637" cy="73866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Mengekslpor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data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untuk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melihat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dan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menganalisa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permasalahan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660D35-9A71-4E70-8701-882DC9B4FC1D}"/>
              </a:ext>
            </a:extLst>
          </p:cNvPr>
          <p:cNvSpPr txBox="1"/>
          <p:nvPr/>
        </p:nvSpPr>
        <p:spPr>
          <a:xfrm>
            <a:off x="257829" y="194078"/>
            <a:ext cx="405502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Proses Analisa dan </a:t>
            </a:r>
            <a:r>
              <a:rPr lang="en-US" sz="28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Penyelesaian</a:t>
            </a:r>
            <a:r>
              <a:rPr lang="en-US" sz="2800" b="1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endParaRPr lang="en-US" sz="2800" b="1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96C43CB-1E44-465D-9305-FA07BE441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8742" y="1881644"/>
            <a:ext cx="3142458" cy="1245419"/>
            <a:chOff x="943656" y="2085944"/>
            <a:chExt cx="1867877" cy="1245419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0B41620-9FE7-496A-A68E-BB01925DF485}"/>
                </a:ext>
              </a:extLst>
            </p:cNvPr>
            <p:cNvSpPr txBox="1"/>
            <p:nvPr/>
          </p:nvSpPr>
          <p:spPr>
            <a:xfrm>
              <a:off x="1199973" y="2085944"/>
              <a:ext cx="15946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Preporcessing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CA6EF3F-F63A-4053-8CF4-EFAE4E56520C}"/>
                </a:ext>
              </a:extLst>
            </p:cNvPr>
            <p:cNvSpPr/>
            <p:nvPr/>
          </p:nvSpPr>
          <p:spPr>
            <a:xfrm>
              <a:off x="943656" y="2592699"/>
              <a:ext cx="1867877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memeriksa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ulang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data-data yang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perlu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diperiksa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baik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null value dan data type</a:t>
              </a:r>
            </a:p>
          </p:txBody>
        </p:sp>
      </p:grpSp>
      <p:grpSp>
        <p:nvGrpSpPr>
          <p:cNvPr id="143" name="Group 142" descr="This image is an icon of three people and a globe. ">
            <a:extLst>
              <a:ext uri="{FF2B5EF4-FFF2-40B4-BE49-F238E27FC236}">
                <a16:creationId xmlns:a16="http://schemas.microsoft.com/office/drawing/2014/main" id="{FAAD0CAA-4F9E-46EA-8880-07B2694FC633}"/>
              </a:ext>
            </a:extLst>
          </p:cNvPr>
          <p:cNvGrpSpPr/>
          <p:nvPr/>
        </p:nvGrpSpPr>
        <p:grpSpPr>
          <a:xfrm>
            <a:off x="3087055" y="3713675"/>
            <a:ext cx="1271588" cy="1273175"/>
            <a:chOff x="2690812" y="4162425"/>
            <a:chExt cx="1271588" cy="1273175"/>
          </a:xfrm>
        </p:grpSpPr>
        <p:sp>
          <p:nvSpPr>
            <p:cNvPr id="144" name="Oval 24">
              <a:extLst>
                <a:ext uri="{FF2B5EF4-FFF2-40B4-BE49-F238E27FC236}">
                  <a16:creationId xmlns:a16="http://schemas.microsoft.com/office/drawing/2014/main" id="{CF37ED87-1D7B-4D42-A787-A0B1D3CF9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9610541-01DE-4DC6-A6F9-2E3657ED6291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46" name="Freeform 258">
                <a:extLst>
                  <a:ext uri="{FF2B5EF4-FFF2-40B4-BE49-F238E27FC236}">
                    <a16:creationId xmlns:a16="http://schemas.microsoft.com/office/drawing/2014/main" id="{64E9023A-8ECE-4EEA-986B-2B6716606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259">
                <a:extLst>
                  <a:ext uri="{FF2B5EF4-FFF2-40B4-BE49-F238E27FC236}">
                    <a16:creationId xmlns:a16="http://schemas.microsoft.com/office/drawing/2014/main" id="{B57ED689-6A92-4FC3-932E-F5EF5DBB9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260">
                <a:extLst>
                  <a:ext uri="{FF2B5EF4-FFF2-40B4-BE49-F238E27FC236}">
                    <a16:creationId xmlns:a16="http://schemas.microsoft.com/office/drawing/2014/main" id="{E812EB51-4A6C-4E54-9988-FE39087E6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Line 261">
                <a:extLst>
                  <a:ext uri="{FF2B5EF4-FFF2-40B4-BE49-F238E27FC236}">
                    <a16:creationId xmlns:a16="http://schemas.microsoft.com/office/drawing/2014/main" id="{8CEE8838-1E10-426A-A8F5-B030668D1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Line 262">
                <a:extLst>
                  <a:ext uri="{FF2B5EF4-FFF2-40B4-BE49-F238E27FC236}">
                    <a16:creationId xmlns:a16="http://schemas.microsoft.com/office/drawing/2014/main" id="{1CB45B52-4006-4751-AB4A-C4F70474E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Line 263">
                <a:extLst>
                  <a:ext uri="{FF2B5EF4-FFF2-40B4-BE49-F238E27FC236}">
                    <a16:creationId xmlns:a16="http://schemas.microsoft.com/office/drawing/2014/main" id="{9CE3502D-F873-467A-85A6-2868BD9B2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Oval 264">
                <a:extLst>
                  <a:ext uri="{FF2B5EF4-FFF2-40B4-BE49-F238E27FC236}">
                    <a16:creationId xmlns:a16="http://schemas.microsoft.com/office/drawing/2014/main" id="{BBF563E1-956B-40E1-8E12-E34CEA872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Oval 265">
                <a:extLst>
                  <a:ext uri="{FF2B5EF4-FFF2-40B4-BE49-F238E27FC236}">
                    <a16:creationId xmlns:a16="http://schemas.microsoft.com/office/drawing/2014/main" id="{DEEC72DA-679A-4E49-9121-3901233F8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Oval 266">
                <a:extLst>
                  <a:ext uri="{FF2B5EF4-FFF2-40B4-BE49-F238E27FC236}">
                    <a16:creationId xmlns:a16="http://schemas.microsoft.com/office/drawing/2014/main" id="{8056DCF1-D1B8-416B-ACA6-89D45C8E4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Freeform 267">
                <a:extLst>
                  <a:ext uri="{FF2B5EF4-FFF2-40B4-BE49-F238E27FC236}">
                    <a16:creationId xmlns:a16="http://schemas.microsoft.com/office/drawing/2014/main" id="{7FB9A7D9-09CB-4C06-80F5-EF1450465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42963D5-9048-4AF9-A93E-0585C6AFA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2871" y="4207166"/>
            <a:ext cx="2007953" cy="1304060"/>
            <a:chOff x="9580527" y="4594016"/>
            <a:chExt cx="1859086" cy="1304060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612A3E78-BB28-4385-878D-EA95961BDDD0}"/>
                </a:ext>
              </a:extLst>
            </p:cNvPr>
            <p:cNvSpPr txBox="1"/>
            <p:nvPr/>
          </p:nvSpPr>
          <p:spPr>
            <a:xfrm>
              <a:off x="9704044" y="4594016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Target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3B9658F1-D1B6-4109-8D9C-91D9AB9FA594}"/>
                </a:ext>
              </a:extLst>
            </p:cNvPr>
            <p:cNvSpPr/>
            <p:nvPr/>
          </p:nvSpPr>
          <p:spPr>
            <a:xfrm>
              <a:off x="9580527" y="4913191"/>
              <a:ext cx="1859086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Attrition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sebagai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target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utama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untuk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membandingkan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ke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masing-masing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features</a:t>
              </a:r>
            </a:p>
          </p:txBody>
        </p:sp>
      </p:grpSp>
      <p:grpSp>
        <p:nvGrpSpPr>
          <p:cNvPr id="235" name="Group 234" descr="This image is an icon of three people interacting. ">
            <a:extLst>
              <a:ext uri="{FF2B5EF4-FFF2-40B4-BE49-F238E27FC236}">
                <a16:creationId xmlns:a16="http://schemas.microsoft.com/office/drawing/2014/main" id="{3F847F8A-D6B8-4E0C-ACB4-54E2686AE590}"/>
              </a:ext>
            </a:extLst>
          </p:cNvPr>
          <p:cNvGrpSpPr/>
          <p:nvPr/>
        </p:nvGrpSpPr>
        <p:grpSpPr>
          <a:xfrm>
            <a:off x="7613987" y="3713675"/>
            <a:ext cx="1397000" cy="1397000"/>
            <a:chOff x="7356475" y="2143125"/>
            <a:chExt cx="1397000" cy="1397000"/>
          </a:xfrm>
        </p:grpSpPr>
        <p:sp>
          <p:nvSpPr>
            <p:cNvPr id="236" name="Freeform 27">
              <a:extLst>
                <a:ext uri="{FF2B5EF4-FFF2-40B4-BE49-F238E27FC236}">
                  <a16:creationId xmlns:a16="http://schemas.microsoft.com/office/drawing/2014/main" id="{B2A12775-3CC2-4EEA-9A15-6897A0364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B58713D2-D2C9-47EA-8FE5-20768821E9E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38" name="Freeform 49">
                <a:extLst>
                  <a:ext uri="{FF2B5EF4-FFF2-40B4-BE49-F238E27FC236}">
                    <a16:creationId xmlns:a16="http://schemas.microsoft.com/office/drawing/2014/main" id="{3D76DEB0-4EDE-4160-AAB8-E42E60867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Freeform 50">
                <a:extLst>
                  <a:ext uri="{FF2B5EF4-FFF2-40B4-BE49-F238E27FC236}">
                    <a16:creationId xmlns:a16="http://schemas.microsoft.com/office/drawing/2014/main" id="{289B134E-D891-4710-9B62-464875367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Oval 51">
                <a:extLst>
                  <a:ext uri="{FF2B5EF4-FFF2-40B4-BE49-F238E27FC236}">
                    <a16:creationId xmlns:a16="http://schemas.microsoft.com/office/drawing/2014/main" id="{7C8C0C81-777E-493B-AA54-561A98E84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52">
                <a:extLst>
                  <a:ext uri="{FF2B5EF4-FFF2-40B4-BE49-F238E27FC236}">
                    <a16:creationId xmlns:a16="http://schemas.microsoft.com/office/drawing/2014/main" id="{8FEB0415-86FA-47B1-84BC-158880FDF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Freeform 53">
                <a:extLst>
                  <a:ext uri="{FF2B5EF4-FFF2-40B4-BE49-F238E27FC236}">
                    <a16:creationId xmlns:a16="http://schemas.microsoft.com/office/drawing/2014/main" id="{5E116CBC-708A-45D2-B2CC-7F6EB583E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Freeform 54">
                <a:extLst>
                  <a:ext uri="{FF2B5EF4-FFF2-40B4-BE49-F238E27FC236}">
                    <a16:creationId xmlns:a16="http://schemas.microsoft.com/office/drawing/2014/main" id="{431E493C-9EB1-4964-86EC-47469A386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Oval 55">
                <a:extLst>
                  <a:ext uri="{FF2B5EF4-FFF2-40B4-BE49-F238E27FC236}">
                    <a16:creationId xmlns:a16="http://schemas.microsoft.com/office/drawing/2014/main" id="{238E4333-B23F-475A-BD9B-718F2A9E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56">
                <a:extLst>
                  <a:ext uri="{FF2B5EF4-FFF2-40B4-BE49-F238E27FC236}">
                    <a16:creationId xmlns:a16="http://schemas.microsoft.com/office/drawing/2014/main" id="{C0175AC2-3D3D-4C66-A903-CF5F89DDB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Freeform 57">
                <a:extLst>
                  <a:ext uri="{FF2B5EF4-FFF2-40B4-BE49-F238E27FC236}">
                    <a16:creationId xmlns:a16="http://schemas.microsoft.com/office/drawing/2014/main" id="{F16FD37D-DEBF-4041-8AC7-346FBAB89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Freeform 58">
                <a:extLst>
                  <a:ext uri="{FF2B5EF4-FFF2-40B4-BE49-F238E27FC236}">
                    <a16:creationId xmlns:a16="http://schemas.microsoft.com/office/drawing/2014/main" id="{ABCDE2AA-69C8-424B-A4BB-1E220A8DB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Oval 59">
                <a:extLst>
                  <a:ext uri="{FF2B5EF4-FFF2-40B4-BE49-F238E27FC236}">
                    <a16:creationId xmlns:a16="http://schemas.microsoft.com/office/drawing/2014/main" id="{B1EFAA45-5A30-4B4F-8021-5D90E0E32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60">
                <a:extLst>
                  <a:ext uri="{FF2B5EF4-FFF2-40B4-BE49-F238E27FC236}">
                    <a16:creationId xmlns:a16="http://schemas.microsoft.com/office/drawing/2014/main" id="{5C8A8693-076D-4B00-9438-F6CAA50F9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Line 61">
                <a:extLst>
                  <a:ext uri="{FF2B5EF4-FFF2-40B4-BE49-F238E27FC236}">
                    <a16:creationId xmlns:a16="http://schemas.microsoft.com/office/drawing/2014/main" id="{1F36E3B0-3691-4231-AE2F-DC8FF7603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Line 62">
                <a:extLst>
                  <a:ext uri="{FF2B5EF4-FFF2-40B4-BE49-F238E27FC236}">
                    <a16:creationId xmlns:a16="http://schemas.microsoft.com/office/drawing/2014/main" id="{50D52F30-0EDA-4B1D-B7B9-2439D8E6C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3DADF19-9F02-45AF-97CB-0211CC5DD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106" y="4219387"/>
            <a:ext cx="2284411" cy="1090941"/>
            <a:chOff x="9698188" y="4157408"/>
            <a:chExt cx="1996666" cy="1090940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C21D7F4E-9035-4F53-91E8-F98825CA8AAB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Modeling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C1ADD32-2757-419A-BDB9-00DF8B212773}"/>
                </a:ext>
              </a:extLst>
            </p:cNvPr>
            <p:cNvSpPr/>
            <p:nvPr/>
          </p:nvSpPr>
          <p:spPr>
            <a:xfrm>
              <a:off x="9698188" y="4509685"/>
              <a:ext cx="1996666" cy="73866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Menentukan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model Mana yang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cocok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sebagai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machine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668227_Human resources, from 24Slides_SL_V1" id="{617D8675-87EA-4E65-899C-EC1AA060F43B}" vid="{A0FF6A7D-4118-4569-8B1F-1CBD407F07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3F418-8757-4A9C-9AAF-2EFD75A2BEFB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terms/"/>
    <ds:schemaRef ds:uri="16c05727-aa75-4e4a-9b5f-8a80a1165891"/>
    <ds:schemaRef ds:uri="http://purl.org/dc/elements/1.1/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9C8C966-778B-43A2-9BDE-D67CABE9D3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EF843-5375-4D6F-A270-54A9909B0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1148</Words>
  <Application>Microsoft Office PowerPoint</Application>
  <PresentationFormat>Widescreen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2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4</vt:lpstr>
      <vt:lpstr>Human resources slide 3</vt:lpstr>
      <vt:lpstr>Human resources slide 6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2020-06-21T06:49:28Z</dcterms:created>
  <dcterms:modified xsi:type="dcterms:W3CDTF">2020-06-22T04:51:21Z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