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6" r:id="rId4"/>
    <p:sldId id="277" r:id="rId5"/>
    <p:sldId id="258" r:id="rId6"/>
    <p:sldId id="259" r:id="rId7"/>
    <p:sldId id="260" r:id="rId8"/>
    <p:sldId id="264" r:id="rId9"/>
    <p:sldId id="261" r:id="rId10"/>
    <p:sldId id="279" r:id="rId11"/>
    <p:sldId id="262" r:id="rId12"/>
    <p:sldId id="263" r:id="rId13"/>
    <p:sldId id="265" r:id="rId14"/>
    <p:sldId id="266" r:id="rId15"/>
    <p:sldId id="268" r:id="rId16"/>
    <p:sldId id="267" r:id="rId17"/>
    <p:sldId id="270" r:id="rId18"/>
    <p:sldId id="280" r:id="rId19"/>
    <p:sldId id="281" r:id="rId20"/>
    <p:sldId id="278" r:id="rId21"/>
    <p:sldId id="272" r:id="rId22"/>
    <p:sldId id="273" r:id="rId23"/>
    <p:sldId id="271" r:id="rId24"/>
    <p:sldId id="274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26" d="100"/>
          <a:sy n="26" d="100"/>
        </p:scale>
        <p:origin x="672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" TargetMode="External"/><Relationship Id="rId2" Type="http://schemas.openxmlformats.org/officeDocument/2006/relationships/hyperlink" Target="https://netbeans.org/download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articles/javase/jdk-netbeans-jsp-142931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Praktikum</a:t>
            </a:r>
            <a:r>
              <a:rPr lang="en-US" dirty="0" smtClean="0"/>
              <a:t> PBO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Nurul</a:t>
            </a:r>
            <a:r>
              <a:rPr lang="en-US" dirty="0" smtClean="0"/>
              <a:t> </a:t>
            </a:r>
            <a:r>
              <a:rPr lang="en-US" dirty="0" err="1" smtClean="0"/>
              <a:t>anisa</a:t>
            </a:r>
            <a:r>
              <a:rPr lang="en-US" dirty="0" smtClean="0"/>
              <a:t> </a:t>
            </a:r>
            <a:r>
              <a:rPr lang="en-US" dirty="0" err="1" smtClean="0"/>
              <a:t>sri</a:t>
            </a:r>
            <a:r>
              <a:rPr lang="en-US" dirty="0" smtClean="0"/>
              <a:t> </a:t>
            </a:r>
            <a:r>
              <a:rPr lang="en-US" dirty="0" err="1" smtClean="0"/>
              <a:t>winarsih</a:t>
            </a:r>
            <a:r>
              <a:rPr lang="en-US" dirty="0" smtClean="0"/>
              <a:t>, m. </a:t>
            </a:r>
            <a:r>
              <a:rPr lang="en-US" dirty="0" err="1" smtClean="0"/>
              <a:t>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31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Modifiers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82106"/>
            <a:ext cx="9099389" cy="4221842"/>
          </a:xfrm>
        </p:spPr>
        <p:txBody>
          <a:bodyPr>
            <a:normAutofit/>
          </a:bodyPr>
          <a:lstStyle/>
          <a:p>
            <a:pPr lvl="1"/>
            <a:r>
              <a:rPr lang="en-US" sz="1800" b="1" dirty="0" smtClean="0"/>
              <a:t>Non-access </a:t>
            </a:r>
            <a:r>
              <a:rPr lang="en-US" sz="1800" b="1" dirty="0"/>
              <a:t>Modifiers</a:t>
            </a:r>
            <a:r>
              <a:rPr lang="en-US" sz="1800" dirty="0"/>
              <a:t> − final, abstract, </a:t>
            </a:r>
            <a:r>
              <a:rPr lang="en-US" sz="1800" dirty="0" smtClean="0"/>
              <a:t>synchronized</a:t>
            </a:r>
            <a:r>
              <a:rPr lang="en-US" sz="1800" dirty="0"/>
              <a:t> and </a:t>
            </a:r>
            <a:r>
              <a:rPr lang="en-US" sz="1800" dirty="0" smtClean="0"/>
              <a:t>volatile </a:t>
            </a:r>
          </a:p>
          <a:p>
            <a:pPr lvl="2"/>
            <a:r>
              <a:rPr lang="en-US" sz="1600" dirty="0"/>
              <a:t>Final </a:t>
            </a:r>
            <a:r>
              <a:rPr lang="en-US" sz="1600" dirty="0" smtClean="0"/>
              <a:t>– </a:t>
            </a:r>
            <a:r>
              <a:rPr lang="en-US" sz="1600" dirty="0" err="1" smtClean="0"/>
              <a:t>implementasi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/>
              <a:t>kelas</a:t>
            </a:r>
            <a:r>
              <a:rPr lang="en-US" sz="1600" dirty="0"/>
              <a:t>, </a:t>
            </a:r>
            <a:r>
              <a:rPr lang="en-US" sz="1600" dirty="0" err="1"/>
              <a:t>metode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 smtClean="0"/>
              <a:t>. </a:t>
            </a:r>
            <a:r>
              <a:rPr lang="fi-FI" sz="1600" dirty="0" smtClean="0"/>
              <a:t>Diinisialisasi </a:t>
            </a:r>
            <a:r>
              <a:rPr lang="fi-FI" sz="1600" dirty="0"/>
              <a:t>secara eksplisit satu kali saja.</a:t>
            </a:r>
            <a:endParaRPr lang="en-US" sz="1600" dirty="0" smtClean="0"/>
          </a:p>
          <a:p>
            <a:pPr lvl="3"/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contoh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untuk</a:t>
            </a:r>
            <a:r>
              <a:rPr lang="en-US" sz="1400" dirty="0" smtClean="0">
                <a:solidFill>
                  <a:schemeClr val="tx1"/>
                </a:solidFill>
              </a:rPr>
              <a:t> variable = public </a:t>
            </a:r>
            <a:r>
              <a:rPr lang="en-US" sz="1400" dirty="0">
                <a:solidFill>
                  <a:schemeClr val="tx1"/>
                </a:solidFill>
              </a:rPr>
              <a:t>static final String </a:t>
            </a:r>
            <a:r>
              <a:rPr lang="en-US" sz="1400" dirty="0" err="1" smtClean="0">
                <a:solidFill>
                  <a:schemeClr val="tx1"/>
                </a:solidFill>
              </a:rPr>
              <a:t>pbo</a:t>
            </a:r>
            <a:r>
              <a:rPr lang="en-US" sz="1400" dirty="0" smtClean="0">
                <a:solidFill>
                  <a:schemeClr val="tx1"/>
                </a:solidFill>
              </a:rPr>
              <a:t>= “</a:t>
            </a:r>
            <a:r>
              <a:rPr lang="en-US" sz="1400" dirty="0" err="1" smtClean="0">
                <a:solidFill>
                  <a:schemeClr val="tx1"/>
                </a:solidFill>
              </a:rPr>
              <a:t>pbo</a:t>
            </a:r>
            <a:r>
              <a:rPr lang="en-US" sz="1400" dirty="0" smtClean="0">
                <a:solidFill>
                  <a:schemeClr val="tx1"/>
                </a:solidFill>
              </a:rPr>
              <a:t>";</a:t>
            </a:r>
            <a:endParaRPr lang="en-US" sz="1400" dirty="0" smtClean="0"/>
          </a:p>
          <a:p>
            <a:pPr lvl="2"/>
            <a:r>
              <a:rPr lang="en-US" sz="1600" dirty="0"/>
              <a:t>Abstract - </a:t>
            </a:r>
            <a:r>
              <a:rPr lang="en-US" sz="1600" dirty="0" err="1"/>
              <a:t>implementasi</a:t>
            </a:r>
            <a:r>
              <a:rPr lang="en-US" sz="1600" dirty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kelas</a:t>
            </a:r>
            <a:r>
              <a:rPr lang="en-US" sz="1600" dirty="0" smtClean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 smtClean="0"/>
              <a:t>metode</a:t>
            </a:r>
            <a:r>
              <a:rPr lang="en-US" sz="1600" dirty="0" smtClean="0"/>
              <a:t>. </a:t>
            </a:r>
            <a:r>
              <a:rPr lang="en-US" sz="1600" dirty="0"/>
              <a:t>Abstract method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method yang </a:t>
            </a:r>
            <a:r>
              <a:rPr lang="en-US" sz="1600" dirty="0" err="1"/>
              <a:t>dideklarasikan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menambahkan</a:t>
            </a:r>
            <a:r>
              <a:rPr lang="en-US" sz="1600" dirty="0"/>
              <a:t> keyword abstract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deklarasinya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tanpa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implementasi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method </a:t>
            </a:r>
            <a:r>
              <a:rPr lang="en-US" sz="1600" dirty="0" err="1"/>
              <a:t>tersebut</a:t>
            </a:r>
            <a:r>
              <a:rPr lang="en-US" sz="1600" dirty="0"/>
              <a:t>. </a:t>
            </a:r>
            <a:endParaRPr lang="en-US" sz="1600" dirty="0" smtClean="0"/>
          </a:p>
          <a:p>
            <a:pPr lvl="3"/>
            <a:r>
              <a:rPr lang="en-US" sz="1400" dirty="0" err="1">
                <a:solidFill>
                  <a:schemeClr val="tx1"/>
                </a:solidFill>
              </a:rPr>
              <a:t>contoh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untuk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method= </a:t>
            </a:r>
            <a:r>
              <a:rPr lang="en-US" sz="1400" dirty="0" smtClean="0"/>
              <a:t>abstract </a:t>
            </a:r>
            <a:r>
              <a:rPr lang="en-US" sz="1400" dirty="0"/>
              <a:t>void </a:t>
            </a:r>
            <a:r>
              <a:rPr lang="en-US" sz="1400" dirty="0" err="1"/>
              <a:t>setName</a:t>
            </a:r>
            <a:r>
              <a:rPr lang="en-US" sz="1400" dirty="0"/>
              <a:t>();</a:t>
            </a:r>
            <a:endParaRPr lang="en-US" sz="1400" dirty="0" smtClean="0"/>
          </a:p>
          <a:p>
            <a:pPr lvl="2"/>
            <a:r>
              <a:rPr lang="en-US" sz="1600" dirty="0"/>
              <a:t>S</a:t>
            </a:r>
            <a:r>
              <a:rPr lang="en-US" sz="1600" dirty="0" smtClean="0"/>
              <a:t>ynchronized</a:t>
            </a:r>
            <a:r>
              <a:rPr lang="en-US" sz="1600" dirty="0"/>
              <a:t> and volatile -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 smtClean="0"/>
              <a:t>untuk</a:t>
            </a:r>
            <a:r>
              <a:rPr lang="en-US" sz="1600" dirty="0"/>
              <a:t> </a:t>
            </a:r>
            <a:r>
              <a:rPr lang="en-US" sz="1600" dirty="0" smtClean="0"/>
              <a:t>threads</a:t>
            </a:r>
          </a:p>
          <a:p>
            <a:pPr lvl="3"/>
            <a:r>
              <a:rPr lang="en-US" sz="1400" dirty="0"/>
              <a:t>threads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</a:t>
            </a:r>
            <a:r>
              <a:rPr lang="en-US" sz="1400" dirty="0" err="1" smtClean="0"/>
              <a:t>rangkaian</a:t>
            </a:r>
            <a:r>
              <a:rPr lang="en-US" sz="1400" dirty="0" smtClean="0"/>
              <a:t> </a:t>
            </a:r>
            <a:r>
              <a:rPr lang="en-US" sz="1400" dirty="0" err="1"/>
              <a:t>eksekusi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java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program java minimal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buah</a:t>
            </a:r>
            <a:r>
              <a:rPr lang="en-US" sz="1400" dirty="0"/>
              <a:t> thread.</a:t>
            </a:r>
          </a:p>
        </p:txBody>
      </p:sp>
    </p:spTree>
    <p:extLst>
      <p:ext uri="{BB962C8B-B14F-4D97-AF65-F5344CB8AC3E}">
        <p14:creationId xmlns:p14="http://schemas.microsoft.com/office/powerpoint/2010/main" val="152280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/>
              <a:t>double[] </a:t>
            </a:r>
            <a:r>
              <a:rPr lang="fr-FR" dirty="0" err="1"/>
              <a:t>myList</a:t>
            </a:r>
            <a:r>
              <a:rPr lang="fr-FR" dirty="0"/>
              <a:t> = {1.9, 2.9, 3.4, 3.5};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1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75" y="2304920"/>
            <a:ext cx="10645461" cy="4553079"/>
          </a:xfrm>
        </p:spPr>
        <p:txBody>
          <a:bodyPr>
            <a:noAutofit/>
          </a:bodyPr>
          <a:lstStyle/>
          <a:p>
            <a:r>
              <a:rPr lang="en-US" sz="1600" dirty="0" err="1"/>
              <a:t>Enums</a:t>
            </a:r>
            <a:r>
              <a:rPr lang="en-US" sz="1600" dirty="0"/>
              <a:t> </a:t>
            </a:r>
            <a:r>
              <a:rPr lang="en-US" sz="1600" dirty="0" err="1"/>
              <a:t>membatasi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salah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ditentukan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class </a:t>
            </a:r>
            <a:r>
              <a:rPr lang="en-US" sz="1400" dirty="0" err="1"/>
              <a:t>FreshJuice</a:t>
            </a:r>
            <a:r>
              <a:rPr lang="en-US" sz="1400" dirty="0"/>
              <a:t> {</a:t>
            </a:r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en-US" sz="1400" dirty="0" err="1"/>
              <a:t>enum</a:t>
            </a:r>
            <a:r>
              <a:rPr lang="en-US" sz="1400" dirty="0"/>
              <a:t> </a:t>
            </a:r>
            <a:r>
              <a:rPr lang="en-US" sz="1400" dirty="0" err="1"/>
              <a:t>FreshJuiceSize</a:t>
            </a:r>
            <a:r>
              <a:rPr lang="en-US" sz="1400" dirty="0"/>
              <a:t>{ SMALL, MEDIUM, LARGE }</a:t>
            </a:r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en-US" sz="1400" dirty="0" err="1"/>
              <a:t>FreshJuiceSize</a:t>
            </a:r>
            <a:r>
              <a:rPr lang="en-US" sz="1400" dirty="0"/>
              <a:t> size;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public class </a:t>
            </a:r>
            <a:r>
              <a:rPr lang="en-US" sz="1400" dirty="0" err="1"/>
              <a:t>FreshJuiceTest</a:t>
            </a:r>
            <a:r>
              <a:rPr lang="en-US" sz="1400" dirty="0"/>
              <a:t> </a:t>
            </a:r>
            <a:r>
              <a:rPr lang="en-US" sz="1400" dirty="0" smtClean="0"/>
              <a:t>{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public static void main(String </a:t>
            </a:r>
            <a:r>
              <a:rPr lang="en-US" sz="1400" dirty="0" err="1"/>
              <a:t>args</a:t>
            </a:r>
            <a:r>
              <a:rPr lang="en-US" sz="1400" dirty="0"/>
              <a:t>[]) {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FreshJuice</a:t>
            </a:r>
            <a:r>
              <a:rPr lang="en-US" sz="1400" dirty="0"/>
              <a:t> juice = new </a:t>
            </a:r>
            <a:r>
              <a:rPr lang="en-US" sz="1400" dirty="0" err="1"/>
              <a:t>FreshJuice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juice.size</a:t>
            </a:r>
            <a:r>
              <a:rPr lang="en-US" sz="1400" dirty="0"/>
              <a:t> = </a:t>
            </a:r>
            <a:r>
              <a:rPr lang="en-US" sz="1400" dirty="0" err="1"/>
              <a:t>FreshJuice.FreshJuiceSize.MEDIUM</a:t>
            </a:r>
            <a:r>
              <a:rPr lang="en-US" sz="1400" dirty="0"/>
              <a:t> ;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("Size: " + </a:t>
            </a:r>
            <a:r>
              <a:rPr lang="en-US" sz="1400" dirty="0" err="1"/>
              <a:t>juice.size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 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388005" y="3261997"/>
            <a:ext cx="1684421" cy="855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Output:</a:t>
            </a:r>
          </a:p>
          <a:p>
            <a:r>
              <a:rPr lang="en-US" sz="1600" dirty="0"/>
              <a:t>Size: MEDIUM</a:t>
            </a:r>
          </a:p>
        </p:txBody>
      </p:sp>
    </p:spTree>
    <p:extLst>
      <p:ext uri="{BB962C8B-B14F-4D97-AF65-F5344CB8AC3E}">
        <p14:creationId xmlns:p14="http://schemas.microsoft.com/office/powerpoint/2010/main" val="1776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</a:t>
            </a:r>
            <a:r>
              <a:rPr lang="en-US" dirty="0" smtClean="0"/>
              <a:t>di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830" y="2342397"/>
            <a:ext cx="8825659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public class </a:t>
            </a:r>
            <a:r>
              <a:rPr lang="en-US" sz="1400" dirty="0" err="1"/>
              <a:t>MyFirstJavaProgram</a:t>
            </a:r>
            <a:r>
              <a:rPr lang="en-US" sz="1400" dirty="0"/>
              <a:t> {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/* </a:t>
            </a:r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contoh</a:t>
            </a:r>
            <a:r>
              <a:rPr lang="en-US" sz="1400" dirty="0" smtClean="0"/>
              <a:t> multi-line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comment */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public static void main(String []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 marL="0" indent="0">
              <a:buNone/>
            </a:pPr>
            <a:r>
              <a:rPr lang="en-US" sz="1400" dirty="0"/>
              <a:t>      // </a:t>
            </a:r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</a:t>
            </a:r>
            <a:r>
              <a:rPr lang="en-US" sz="1400" dirty="0" err="1" smtClean="0"/>
              <a:t>contoh</a:t>
            </a:r>
            <a:r>
              <a:rPr lang="en-US" sz="1400" dirty="0" smtClean="0"/>
              <a:t> single-line comment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("Hello World");</a:t>
            </a:r>
          </a:p>
          <a:p>
            <a:pPr marL="0" indent="0">
              <a:buNone/>
            </a:pPr>
            <a:r>
              <a:rPr lang="en-US" sz="1400" dirty="0" smtClean="0"/>
              <a:t>   </a:t>
            </a: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344885" y="2603500"/>
            <a:ext cx="4386943" cy="892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Single-line comment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// </a:t>
            </a:r>
            <a:r>
              <a:rPr lang="en-US" sz="1600" dirty="0" err="1" smtClean="0"/>
              <a:t>atau</a:t>
            </a:r>
            <a:r>
              <a:rPr lang="en-US" sz="1600" dirty="0" smtClean="0"/>
              <a:t> /* */</a:t>
            </a:r>
          </a:p>
          <a:p>
            <a:r>
              <a:rPr lang="en-US" sz="1600" dirty="0" smtClean="0"/>
              <a:t>Multi-line comment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/* */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8393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Objek</a:t>
            </a:r>
            <a:r>
              <a:rPr lang="en-US" dirty="0" smtClean="0"/>
              <a:t>, </a:t>
            </a:r>
            <a:r>
              <a:rPr lang="en-US" dirty="0" err="1" smtClean="0"/>
              <a:t>Kelas</a:t>
            </a:r>
            <a:r>
              <a:rPr lang="en-US" dirty="0" smtClean="0"/>
              <a:t>, </a:t>
            </a:r>
            <a:r>
              <a:rPr lang="en-US" dirty="0" err="1" smtClean="0"/>
              <a:t>Konstruktor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Objek</a:t>
            </a:r>
            <a:r>
              <a:rPr lang="en-US" dirty="0"/>
              <a:t> -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Anjing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status - </a:t>
            </a:r>
            <a:r>
              <a:rPr lang="en-US" dirty="0" err="1"/>
              <a:t>warna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- </a:t>
            </a:r>
            <a:r>
              <a:rPr lang="en-US" dirty="0" err="1"/>
              <a:t>mengibas-ngibaskan</a:t>
            </a:r>
            <a:r>
              <a:rPr lang="en-US" dirty="0"/>
              <a:t> </a:t>
            </a:r>
            <a:r>
              <a:rPr lang="en-US" dirty="0" err="1"/>
              <a:t>ekor</a:t>
            </a:r>
            <a:r>
              <a:rPr lang="en-US" dirty="0"/>
              <a:t>, </a:t>
            </a:r>
            <a:r>
              <a:rPr lang="en-US" dirty="0" err="1"/>
              <a:t>menggonggong</a:t>
            </a:r>
            <a:r>
              <a:rPr lang="en-US" dirty="0"/>
              <a:t>, </a:t>
            </a:r>
            <a:r>
              <a:rPr lang="en-US" dirty="0" err="1"/>
              <a:t>makan</a:t>
            </a:r>
            <a:r>
              <a:rPr lang="en-US" dirty="0"/>
              <a:t>.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 smtClean="0"/>
              <a:t>Kelas</a:t>
            </a:r>
            <a:r>
              <a:rPr lang="en-US" b="1" dirty="0" smtClean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template / </a:t>
            </a:r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biru</a:t>
            </a:r>
            <a:r>
              <a:rPr lang="en-US" dirty="0"/>
              <a:t> yang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/ </a:t>
            </a:r>
            <a:r>
              <a:rPr lang="en-US" dirty="0" err="1"/>
              <a:t>keadaan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jenisnya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 smtClean="0"/>
              <a:t>Konstruktor</a:t>
            </a:r>
            <a:r>
              <a:rPr lang="en-US" dirty="0"/>
              <a:t> -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eksplisit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, </a:t>
            </a:r>
            <a:r>
              <a:rPr lang="en-US" dirty="0" err="1"/>
              <a:t>kompilator</a:t>
            </a:r>
            <a:r>
              <a:rPr lang="en-US" dirty="0"/>
              <a:t> Java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default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.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= </a:t>
            </a:r>
            <a:r>
              <a:rPr lang="en-US" dirty="0" err="1" smtClean="0"/>
              <a:t>nama</a:t>
            </a:r>
            <a:r>
              <a:rPr lang="en-US" dirty="0" smtClean="0"/>
              <a:t> class.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Variabel</a:t>
            </a:r>
            <a:r>
              <a:rPr lang="en-US" dirty="0" smtClean="0"/>
              <a:t> di </a:t>
            </a:r>
            <a:r>
              <a:rPr lang="en-US" dirty="0" err="1" smtClean="0"/>
              <a:t>Kelas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-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didefinisikan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, </a:t>
            </a:r>
            <a:r>
              <a:rPr lang="en-US" dirty="0" err="1"/>
              <a:t>konstruktor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.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dideklarasikan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diinisialisasi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hancur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Variabel</a:t>
            </a:r>
            <a:r>
              <a:rPr lang="en-US" dirty="0"/>
              <a:t> Instance - </a:t>
            </a:r>
            <a:r>
              <a:rPr lang="en-US" dirty="0" err="1"/>
              <a:t>Variabel</a:t>
            </a:r>
            <a:r>
              <a:rPr lang="en-US" dirty="0"/>
              <a:t> Instance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diluar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apapun</a:t>
            </a:r>
            <a:r>
              <a:rPr lang="en-US" dirty="0"/>
              <a:t>.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diinisialisasi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di </a:t>
            </a:r>
            <a:r>
              <a:rPr lang="en-US" dirty="0" err="1"/>
              <a:t>instantiasikan</a:t>
            </a:r>
            <a:r>
              <a:rPr lang="en-US" dirty="0"/>
              <a:t>. </a:t>
            </a:r>
            <a:r>
              <a:rPr lang="en-US" dirty="0" err="1"/>
              <a:t>Variabel</a:t>
            </a:r>
            <a:r>
              <a:rPr lang="en-US" dirty="0"/>
              <a:t> Instance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apapun</a:t>
            </a:r>
            <a:r>
              <a:rPr lang="en-US" dirty="0"/>
              <a:t>, </a:t>
            </a:r>
            <a:r>
              <a:rPr lang="en-US" dirty="0" err="1"/>
              <a:t>konstruktor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smtClean="0"/>
              <a:t>class/ static </a:t>
            </a:r>
            <a:r>
              <a:rPr lang="en-US" dirty="0"/>
              <a:t>-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,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 smtClean="0"/>
              <a:t>apapun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3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/>
              <a:t>Kelas</a:t>
            </a:r>
            <a:r>
              <a:rPr lang="en-US" dirty="0"/>
              <a:t>, </a:t>
            </a:r>
            <a:r>
              <a:rPr lang="en-US" dirty="0" err="1"/>
              <a:t>Konstruktor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6376551"/>
              </p:ext>
            </p:extLst>
          </p:nvPr>
        </p:nvGraphicFramePr>
        <p:xfrm>
          <a:off x="1635737" y="2298699"/>
          <a:ext cx="9271748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5874"/>
                <a:gridCol w="4635874"/>
              </a:tblGrid>
              <a:tr h="4221843">
                <a:tc>
                  <a:txBody>
                    <a:bodyPr/>
                    <a:lstStyle/>
                    <a:p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public class Puppy {</a:t>
                      </a:r>
                    </a:p>
                    <a:p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sz="1300" b="0" i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300" b="0" i="0" dirty="0" err="1" smtClean="0">
                          <a:solidFill>
                            <a:schemeClr val="tx1"/>
                          </a:solidFill>
                        </a:rPr>
                        <a:t>puppyAge</a:t>
                      </a:r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 private static </a:t>
                      </a:r>
                      <a:r>
                        <a:rPr lang="en-US" sz="1300" b="0" i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child; </a:t>
                      </a:r>
                    </a:p>
                    <a:p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 public static final String bio = "=======Puppy Identity=========";</a:t>
                      </a:r>
                    </a:p>
                    <a:p>
                      <a:endParaRPr lang="en-US" sz="13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  public Puppy(String name) {</a:t>
                      </a:r>
                    </a:p>
                    <a:p>
                      <a:r>
                        <a:rPr lang="en-US" sz="1300" b="0" i="0" baseline="0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en-US" sz="1300" b="0" i="0" dirty="0" err="1" smtClean="0">
                          <a:solidFill>
                            <a:schemeClr val="tx1"/>
                          </a:solidFill>
                        </a:rPr>
                        <a:t>Konstruktor</a:t>
                      </a:r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300" b="0" i="0" dirty="0" err="1" smtClean="0">
                          <a:solidFill>
                            <a:schemeClr val="tx1"/>
                          </a:solidFill>
                        </a:rPr>
                        <a:t>ini</a:t>
                      </a:r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300" b="0" i="0" dirty="0" err="1" smtClean="0">
                          <a:solidFill>
                            <a:schemeClr val="tx1"/>
                          </a:solidFill>
                        </a:rPr>
                        <a:t>memiliki</a:t>
                      </a:r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1 parameter </a:t>
                      </a:r>
                      <a:r>
                        <a:rPr lang="en-US" sz="1300" b="0" i="0" dirty="0" err="1" smtClean="0">
                          <a:solidFill>
                            <a:schemeClr val="tx1"/>
                          </a:solidFill>
                        </a:rPr>
                        <a:t>yaitu</a:t>
                      </a:r>
                      <a:r>
                        <a:rPr lang="en-US" sz="1300" b="0" i="0" baseline="0" dirty="0" smtClean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en-US" sz="13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sz="1300" b="0" i="0" dirty="0" err="1" smtClean="0">
                          <a:solidFill>
                            <a:schemeClr val="tx1"/>
                          </a:solidFill>
                        </a:rPr>
                        <a:t>System.out.println</a:t>
                      </a:r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("Name chosen is :" + name );</a:t>
                      </a:r>
                    </a:p>
                    <a:p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  }</a:t>
                      </a:r>
                    </a:p>
                    <a:p>
                      <a:endParaRPr lang="en-US" sz="13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  public void </a:t>
                      </a:r>
                      <a:r>
                        <a:rPr lang="en-US" sz="1300" b="0" i="0" dirty="0" err="1" smtClean="0">
                          <a:solidFill>
                            <a:schemeClr val="tx1"/>
                          </a:solidFill>
                        </a:rPr>
                        <a:t>setAge</a:t>
                      </a:r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en-US" sz="1300" b="0" i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age ) {</a:t>
                      </a:r>
                    </a:p>
                    <a:p>
                      <a:r>
                        <a:rPr lang="en-US" sz="1300" b="0" i="0" baseline="0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sz="1300" b="0" i="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3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300" b="0" i="0" baseline="0" dirty="0" err="1" smtClean="0">
                          <a:solidFill>
                            <a:schemeClr val="tx1"/>
                          </a:solidFill>
                        </a:rPr>
                        <a:t>agePuppy</a:t>
                      </a:r>
                      <a:r>
                        <a:rPr lang="en-US" sz="1300" b="0" i="0" baseline="0" dirty="0" smtClean="0">
                          <a:solidFill>
                            <a:schemeClr val="tx1"/>
                          </a:solidFill>
                        </a:rPr>
                        <a:t> = 0;</a:t>
                      </a:r>
                    </a:p>
                    <a:p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sz="1300" b="0" i="0" baseline="0" dirty="0" err="1" smtClean="0">
                          <a:solidFill>
                            <a:schemeClr val="tx1"/>
                          </a:solidFill>
                        </a:rPr>
                        <a:t>agePuppy</a:t>
                      </a:r>
                      <a:r>
                        <a:rPr lang="en-US" sz="1300" b="0" i="0" baseline="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1300" b="0" i="0" baseline="0" dirty="0" err="1" smtClean="0">
                          <a:solidFill>
                            <a:schemeClr val="tx1"/>
                          </a:solidFill>
                        </a:rPr>
                        <a:t>agePuppy</a:t>
                      </a:r>
                      <a:r>
                        <a:rPr lang="en-US" sz="1300" b="0" i="0" baseline="0" dirty="0" smtClean="0">
                          <a:solidFill>
                            <a:schemeClr val="tx1"/>
                          </a:solidFill>
                        </a:rPr>
                        <a:t>  + age;</a:t>
                      </a:r>
                      <a:endParaRPr lang="en-US" sz="13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sz="1300" b="0" i="0" dirty="0" err="1" smtClean="0">
                          <a:solidFill>
                            <a:schemeClr val="tx1"/>
                          </a:solidFill>
                        </a:rPr>
                        <a:t>puppyAge</a:t>
                      </a:r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1300" b="0" i="0" baseline="0" dirty="0" err="1" smtClean="0">
                          <a:solidFill>
                            <a:schemeClr val="tx1"/>
                          </a:solidFill>
                        </a:rPr>
                        <a:t>agePuppy</a:t>
                      </a:r>
                      <a:r>
                        <a:rPr lang="en-US" sz="13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  }</a:t>
                      </a:r>
                    </a:p>
                    <a:p>
                      <a:endParaRPr lang="en-US" sz="13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  public </a:t>
                      </a:r>
                      <a:r>
                        <a:rPr lang="en-US" sz="1300" b="0" i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300" b="0" i="0" dirty="0" err="1" smtClean="0">
                          <a:solidFill>
                            <a:schemeClr val="tx1"/>
                          </a:solidFill>
                        </a:rPr>
                        <a:t>getAge</a:t>
                      </a:r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( ) {</a:t>
                      </a:r>
                    </a:p>
                    <a:p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sz="1300" b="0" i="0" dirty="0" err="1" smtClean="0">
                          <a:solidFill>
                            <a:schemeClr val="tx1"/>
                          </a:solidFill>
                        </a:rPr>
                        <a:t>System.out.println</a:t>
                      </a:r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("Puppy's age is :" + </a:t>
                      </a:r>
                      <a:r>
                        <a:rPr lang="en-US" sz="1300" b="0" i="0" dirty="0" err="1" smtClean="0">
                          <a:solidFill>
                            <a:schemeClr val="tx1"/>
                          </a:solidFill>
                        </a:rPr>
                        <a:t>puppyAge</a:t>
                      </a:r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);</a:t>
                      </a:r>
                    </a:p>
                    <a:p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     return </a:t>
                      </a:r>
                      <a:r>
                        <a:rPr lang="en-US" sz="1300" b="0" i="0" dirty="0" err="1" smtClean="0">
                          <a:solidFill>
                            <a:schemeClr val="tx1"/>
                          </a:solidFill>
                        </a:rPr>
                        <a:t>puppyAge</a:t>
                      </a:r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  }</a:t>
                      </a:r>
                    </a:p>
                    <a:p>
                      <a:endParaRPr lang="en-US" sz="13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endParaRPr lang="en-US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public static void main(String []</a:t>
                      </a:r>
                      <a:r>
                        <a:rPr lang="en-US" sz="1300" b="0" i="0" dirty="0" err="1" smtClean="0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) {</a:t>
                      </a:r>
                    </a:p>
                    <a:p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   /* </a:t>
                      </a:r>
                      <a:r>
                        <a:rPr lang="en-US" sz="1300" b="0" i="0" dirty="0" err="1" smtClean="0">
                          <a:solidFill>
                            <a:schemeClr val="tx1"/>
                          </a:solidFill>
                        </a:rPr>
                        <a:t>Memanggil</a:t>
                      </a:r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300" b="0" i="0" dirty="0" err="1" smtClean="0">
                          <a:solidFill>
                            <a:schemeClr val="tx1"/>
                          </a:solidFill>
                        </a:rPr>
                        <a:t>variabel</a:t>
                      </a:r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300" b="0" i="0" dirty="0" err="1" smtClean="0">
                          <a:solidFill>
                            <a:schemeClr val="tx1"/>
                          </a:solidFill>
                        </a:rPr>
                        <a:t>statis</a:t>
                      </a:r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*/</a:t>
                      </a:r>
                    </a:p>
                    <a:p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sz="1300" b="0" i="0" dirty="0" err="1" smtClean="0">
                          <a:solidFill>
                            <a:schemeClr val="tx1"/>
                          </a:solidFill>
                        </a:rPr>
                        <a:t>System.out.println</a:t>
                      </a:r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(bio);      </a:t>
                      </a:r>
                    </a:p>
                    <a:p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   /* </a:t>
                      </a:r>
                      <a:r>
                        <a:rPr lang="en-US" sz="1300" b="0" i="0" dirty="0" err="1" smtClean="0">
                          <a:solidFill>
                            <a:schemeClr val="tx1"/>
                          </a:solidFill>
                        </a:rPr>
                        <a:t>Membuat</a:t>
                      </a:r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300" b="0" i="0" dirty="0" err="1" smtClean="0">
                          <a:solidFill>
                            <a:schemeClr val="tx1"/>
                          </a:solidFill>
                        </a:rPr>
                        <a:t>objek</a:t>
                      </a:r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*/</a:t>
                      </a:r>
                    </a:p>
                    <a:p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     Puppy </a:t>
                      </a:r>
                      <a:r>
                        <a:rPr lang="en-US" sz="1300" b="0" i="0" dirty="0" err="1" smtClean="0">
                          <a:solidFill>
                            <a:schemeClr val="tx1"/>
                          </a:solidFill>
                        </a:rPr>
                        <a:t>myPuppy</a:t>
                      </a:r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= new Puppy( "tommy" );</a:t>
                      </a:r>
                    </a:p>
                    <a:p>
                      <a:r>
                        <a:rPr lang="en-US" sz="13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sz="1300" b="0" i="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/* </a:t>
                      </a:r>
                      <a:r>
                        <a:rPr lang="en-US" sz="1300" b="0" i="0" dirty="0" err="1" smtClean="0">
                          <a:solidFill>
                            <a:schemeClr val="tx1"/>
                          </a:solidFill>
                        </a:rPr>
                        <a:t>Memanggil</a:t>
                      </a:r>
                      <a:r>
                        <a:rPr lang="en-US" sz="1300" b="0" i="0" baseline="0" dirty="0" smtClean="0">
                          <a:solidFill>
                            <a:schemeClr val="tx1"/>
                          </a:solidFill>
                        </a:rPr>
                        <a:t> method </a:t>
                      </a:r>
                      <a:r>
                        <a:rPr lang="en-US" sz="1300" b="0" i="0" baseline="0" dirty="0" err="1" smtClean="0">
                          <a:solidFill>
                            <a:schemeClr val="tx1"/>
                          </a:solidFill>
                        </a:rPr>
                        <a:t>untuk</a:t>
                      </a:r>
                      <a:r>
                        <a:rPr lang="en-US" sz="1300" b="0" i="0" baseline="0" dirty="0" smtClean="0">
                          <a:solidFill>
                            <a:schemeClr val="tx1"/>
                          </a:solidFill>
                        </a:rPr>
                        <a:t> setting </a:t>
                      </a:r>
                      <a:r>
                        <a:rPr lang="en-US" sz="1300" b="0" i="0" baseline="0" dirty="0" err="1" smtClean="0">
                          <a:solidFill>
                            <a:schemeClr val="tx1"/>
                          </a:solidFill>
                        </a:rPr>
                        <a:t>umur</a:t>
                      </a:r>
                      <a:r>
                        <a:rPr lang="en-US" sz="1300" b="0" i="0" baseline="0" dirty="0" smtClean="0">
                          <a:solidFill>
                            <a:schemeClr val="tx1"/>
                          </a:solidFill>
                        </a:rPr>
                        <a:t> puppy</a:t>
                      </a:r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*/</a:t>
                      </a:r>
                    </a:p>
                    <a:p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sz="1300" b="0" i="0" dirty="0" err="1" smtClean="0">
                          <a:solidFill>
                            <a:schemeClr val="tx1"/>
                          </a:solidFill>
                        </a:rPr>
                        <a:t>myPuppy.setAge</a:t>
                      </a:r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( 2 );</a:t>
                      </a:r>
                    </a:p>
                    <a:p>
                      <a:endParaRPr lang="en-US" sz="13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     /* </a:t>
                      </a:r>
                      <a:r>
                        <a:rPr lang="en-US" sz="1300" b="0" i="0" dirty="0" err="1" smtClean="0">
                          <a:solidFill>
                            <a:schemeClr val="tx1"/>
                          </a:solidFill>
                        </a:rPr>
                        <a:t>Memanggil</a:t>
                      </a:r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method </a:t>
                      </a:r>
                      <a:r>
                        <a:rPr lang="en-US" sz="1300" b="0" i="0" dirty="0" err="1" smtClean="0">
                          <a:solidFill>
                            <a:schemeClr val="tx1"/>
                          </a:solidFill>
                        </a:rPr>
                        <a:t>untuk</a:t>
                      </a:r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300" b="0" i="0" dirty="0" err="1" smtClean="0">
                          <a:solidFill>
                            <a:schemeClr val="tx1"/>
                          </a:solidFill>
                        </a:rPr>
                        <a:t>mendapatkan</a:t>
                      </a:r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300" b="0" i="0" dirty="0" err="1" smtClean="0">
                          <a:solidFill>
                            <a:schemeClr val="tx1"/>
                          </a:solidFill>
                        </a:rPr>
                        <a:t>umur</a:t>
                      </a:r>
                      <a:r>
                        <a:rPr lang="en-US" sz="1300" b="0" i="0" baseline="0" dirty="0" smtClean="0">
                          <a:solidFill>
                            <a:schemeClr val="tx1"/>
                          </a:solidFill>
                        </a:rPr>
                        <a:t>   puppy</a:t>
                      </a:r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*/</a:t>
                      </a:r>
                    </a:p>
                    <a:p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sz="1300" b="0" i="0" dirty="0" err="1" smtClean="0">
                          <a:solidFill>
                            <a:schemeClr val="tx1"/>
                          </a:solidFill>
                        </a:rPr>
                        <a:t>myPuppy.getAge</a:t>
                      </a:r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( );</a:t>
                      </a:r>
                    </a:p>
                    <a:p>
                      <a:endParaRPr lang="en-US" sz="13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     /* You can access instance variable as follows as well */</a:t>
                      </a:r>
                    </a:p>
                    <a:p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sz="1300" b="0" i="0" dirty="0" err="1" smtClean="0">
                          <a:solidFill>
                            <a:schemeClr val="tx1"/>
                          </a:solidFill>
                        </a:rPr>
                        <a:t>System.out.println</a:t>
                      </a:r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("Variable Value :" + </a:t>
                      </a:r>
                      <a:r>
                        <a:rPr lang="en-US" sz="1300" b="0" i="0" dirty="0" err="1" smtClean="0">
                          <a:solidFill>
                            <a:schemeClr val="tx1"/>
                          </a:solidFill>
                        </a:rPr>
                        <a:t>myPuppy.puppyAge</a:t>
                      </a:r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);</a:t>
                      </a:r>
                    </a:p>
                    <a:p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</a:p>
                    <a:p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   /* </a:t>
                      </a:r>
                      <a:r>
                        <a:rPr lang="en-US" sz="1300" b="0" i="0" dirty="0" err="1" smtClean="0">
                          <a:solidFill>
                            <a:schemeClr val="tx1"/>
                          </a:solidFill>
                        </a:rPr>
                        <a:t>Memanggil</a:t>
                      </a:r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300" b="0" i="0" dirty="0" err="1" smtClean="0">
                          <a:solidFill>
                            <a:schemeClr val="tx1"/>
                          </a:solidFill>
                        </a:rPr>
                        <a:t>variabel</a:t>
                      </a:r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300" b="0" i="0" dirty="0" err="1" smtClean="0">
                          <a:solidFill>
                            <a:schemeClr val="tx1"/>
                          </a:solidFill>
                        </a:rPr>
                        <a:t>kelas</a:t>
                      </a:r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*/</a:t>
                      </a:r>
                    </a:p>
                    <a:p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     child = 5;</a:t>
                      </a:r>
                    </a:p>
                    <a:p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sz="1300" b="0" i="0" dirty="0" err="1" smtClean="0">
                          <a:solidFill>
                            <a:schemeClr val="tx1"/>
                          </a:solidFill>
                        </a:rPr>
                        <a:t>System.out.println</a:t>
                      </a:r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("Child :" + child );</a:t>
                      </a:r>
                    </a:p>
                    <a:p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   }</a:t>
                      </a:r>
                    </a:p>
                    <a:p>
                      <a:r>
                        <a:rPr lang="en-US" sz="1300" b="0" i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785790" y="3472541"/>
            <a:ext cx="4374989" cy="892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6314" y="3472541"/>
            <a:ext cx="1175657" cy="4354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accent1"/>
                </a:solidFill>
              </a:rPr>
              <a:t>K</a:t>
            </a:r>
            <a:r>
              <a:rPr lang="en-US" sz="1400" dirty="0" err="1" smtClean="0">
                <a:solidFill>
                  <a:schemeClr val="accent1"/>
                </a:solidFill>
              </a:rPr>
              <a:t>onstruktor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6828" y="1970314"/>
            <a:ext cx="1175657" cy="4354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lass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25919" y="4499124"/>
            <a:ext cx="4494733" cy="20540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7125" y="5286225"/>
            <a:ext cx="1175657" cy="4354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M</a:t>
            </a:r>
            <a:r>
              <a:rPr lang="en-US" sz="1400" smtClean="0">
                <a:solidFill>
                  <a:schemeClr val="accent4"/>
                </a:solidFill>
              </a:rPr>
              <a:t>ethod</a:t>
            </a:r>
            <a:endParaRPr lang="en-US" sz="1400" dirty="0">
              <a:solidFill>
                <a:schemeClr val="accent4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382485" y="4934554"/>
            <a:ext cx="21227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06827" y="4633081"/>
            <a:ext cx="1175657" cy="4354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Variabel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lokal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850571" y="2752423"/>
            <a:ext cx="21227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815976" y="2316995"/>
            <a:ext cx="1175657" cy="4354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Variabel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Instance</a:t>
            </a:r>
            <a:r>
              <a:rPr lang="en-US" sz="1400" dirty="0"/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02485" y="800705"/>
            <a:ext cx="2721429" cy="132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Output:</a:t>
            </a:r>
          </a:p>
          <a:p>
            <a:r>
              <a:rPr lang="en-US" sz="1200" dirty="0" smtClean="0"/>
              <a:t>=======</a:t>
            </a:r>
            <a:r>
              <a:rPr lang="en-US" sz="1200" dirty="0"/>
              <a:t>Puppy Identity=========</a:t>
            </a:r>
          </a:p>
          <a:p>
            <a:r>
              <a:rPr lang="en-US" sz="1200" dirty="0"/>
              <a:t>Name chosen is :tommy</a:t>
            </a:r>
          </a:p>
          <a:p>
            <a:r>
              <a:rPr lang="en-US" sz="1200" dirty="0"/>
              <a:t>Puppy's age is :2</a:t>
            </a:r>
          </a:p>
          <a:p>
            <a:r>
              <a:rPr lang="en-US" sz="1200" dirty="0"/>
              <a:t>Variable Value :2</a:t>
            </a:r>
          </a:p>
          <a:p>
            <a:r>
              <a:rPr lang="en-US" sz="1200" dirty="0"/>
              <a:t>Child :5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785790" y="2926593"/>
            <a:ext cx="2122715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5685" y="2588232"/>
            <a:ext cx="1410234" cy="4354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Variabel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private static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742782" y="3341914"/>
            <a:ext cx="3765389" cy="20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55813" y="3014437"/>
            <a:ext cx="1470105" cy="4354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Variabel</a:t>
            </a:r>
            <a:r>
              <a:rPr lang="en-US" sz="1400" dirty="0" smtClean="0">
                <a:solidFill>
                  <a:schemeClr val="tx1"/>
                </a:solidFill>
              </a:rPr>
              <a:t> public static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72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767" y="2275395"/>
            <a:ext cx="8825659" cy="43443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public class </a:t>
            </a:r>
            <a:r>
              <a:rPr lang="en-US" sz="1200" dirty="0" err="1"/>
              <a:t>TipeData</a:t>
            </a: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	public static void main(String[] </a:t>
            </a:r>
            <a:r>
              <a:rPr lang="en-US" sz="1200" dirty="0" err="1"/>
              <a:t>args</a:t>
            </a:r>
            <a:r>
              <a:rPr lang="en-US" sz="1200" dirty="0"/>
              <a:t>){</a:t>
            </a:r>
          </a:p>
          <a:p>
            <a:pPr marL="0" indent="0">
              <a:buNone/>
            </a:pPr>
            <a:r>
              <a:rPr lang="en-US" sz="1200" dirty="0"/>
              <a:t>	byte a = 100; byte b = -50;</a:t>
            </a:r>
          </a:p>
          <a:p>
            <a:pPr marL="0" indent="0">
              <a:buNone/>
            </a:pPr>
            <a:r>
              <a:rPr lang="en-US" sz="1200" dirty="0"/>
              <a:t>	short s = 10000; short r = -20000;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int</a:t>
            </a:r>
            <a:r>
              <a:rPr lang="en-US" sz="1200" dirty="0"/>
              <a:t> c = 100000; </a:t>
            </a:r>
            <a:r>
              <a:rPr lang="en-US" sz="1200" dirty="0" err="1"/>
              <a:t>int</a:t>
            </a:r>
            <a:r>
              <a:rPr lang="en-US" sz="1200" dirty="0"/>
              <a:t> d = -200000;</a:t>
            </a:r>
          </a:p>
          <a:p>
            <a:pPr marL="0" indent="0">
              <a:buNone/>
            </a:pPr>
            <a:r>
              <a:rPr lang="en-US" sz="1200" dirty="0"/>
              <a:t>	long e = 100000L; long f = -200000L;</a:t>
            </a:r>
          </a:p>
          <a:p>
            <a:pPr marL="0" indent="0">
              <a:buNone/>
            </a:pPr>
            <a:r>
              <a:rPr lang="en-US" sz="1200" dirty="0"/>
              <a:t>	float f1 = 234.5f;</a:t>
            </a:r>
          </a:p>
          <a:p>
            <a:pPr marL="0" indent="0">
              <a:buNone/>
            </a:pPr>
            <a:r>
              <a:rPr lang="en-US" sz="1200" dirty="0"/>
              <a:t>	double d1 = 123.4;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boolean</a:t>
            </a:r>
            <a:r>
              <a:rPr lang="en-US" sz="1200" dirty="0"/>
              <a:t> one = true;</a:t>
            </a:r>
          </a:p>
          <a:p>
            <a:pPr marL="0" indent="0">
              <a:buNone/>
            </a:pPr>
            <a:r>
              <a:rPr lang="en-US" sz="1200" dirty="0"/>
              <a:t>	char </a:t>
            </a:r>
            <a:r>
              <a:rPr lang="en-US" sz="1200" dirty="0" err="1"/>
              <a:t>letterA</a:t>
            </a:r>
            <a:r>
              <a:rPr lang="en-US" sz="1200" dirty="0"/>
              <a:t> = 'A';</a:t>
            </a:r>
          </a:p>
          <a:p>
            <a:pPr marL="0" indent="0">
              <a:buNone/>
            </a:pPr>
            <a:r>
              <a:rPr lang="en-US" sz="1200" dirty="0"/>
              <a:t>	String </a:t>
            </a:r>
            <a:r>
              <a:rPr lang="en-US" sz="1200" dirty="0" err="1"/>
              <a:t>pbo</a:t>
            </a:r>
            <a:r>
              <a:rPr lang="en-US" sz="1200" dirty="0"/>
              <a:t> = "</a:t>
            </a:r>
            <a:r>
              <a:rPr lang="en-US" sz="1200" dirty="0" err="1"/>
              <a:t>pbo</a:t>
            </a:r>
            <a:r>
              <a:rPr lang="en-US" sz="1200" dirty="0"/>
              <a:t>";</a:t>
            </a:r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dirty="0" err="1"/>
              <a:t>System.out.println</a:t>
            </a:r>
            <a:r>
              <a:rPr lang="en-US" sz="1200" dirty="0"/>
              <a:t>(a+" "+b);</a:t>
            </a:r>
          </a:p>
          <a:p>
            <a:pPr marL="0" indent="0">
              <a:buNone/>
            </a:pPr>
            <a:r>
              <a:rPr lang="en-US" sz="1200" dirty="0"/>
              <a:t>	}</a:t>
            </a:r>
          </a:p>
          <a:p>
            <a:pPr marL="0" indent="0">
              <a:buNone/>
            </a:pPr>
            <a:r>
              <a:rPr lang="en-US" sz="1200" dirty="0"/>
              <a:t>}</a:t>
            </a:r>
            <a:endParaRPr lang="en-US" sz="1200" dirty="0"/>
          </a:p>
        </p:txBody>
      </p:sp>
      <p:pic>
        <p:nvPicPr>
          <p:cNvPr id="5" name="Picture 2" descr="http://www.write-technical.com/126581/session2/index.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716" y="2275395"/>
            <a:ext cx="6846888" cy="402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11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(1)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05565"/>
              </p:ext>
            </p:extLst>
          </p:nvPr>
        </p:nvGraphicFramePr>
        <p:xfrm>
          <a:off x="537842" y="3064879"/>
          <a:ext cx="3596641" cy="2800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305"/>
                <a:gridCol w="987743"/>
                <a:gridCol w="1057593"/>
              </a:tblGrid>
              <a:tr h="3500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Operator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Simbol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Contoh</a:t>
                      </a:r>
                      <a:endParaRPr lang="en-US" sz="1600" dirty="0"/>
                    </a:p>
                  </a:txBody>
                  <a:tcPr/>
                </a:tc>
              </a:tr>
              <a:tr h="350073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Tambah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A+B</a:t>
                      </a:r>
                      <a:endParaRPr lang="en-US" sz="1600" dirty="0"/>
                    </a:p>
                  </a:txBody>
                  <a:tcPr/>
                </a:tc>
              </a:tr>
              <a:tr h="350073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Kurang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A-B</a:t>
                      </a:r>
                      <a:endParaRPr lang="en-US" sz="1600" dirty="0"/>
                    </a:p>
                  </a:txBody>
                  <a:tcPr/>
                </a:tc>
              </a:tr>
              <a:tr h="350073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Perkalian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*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A*B</a:t>
                      </a:r>
                      <a:endParaRPr lang="en-US" sz="1600" dirty="0"/>
                    </a:p>
                  </a:txBody>
                  <a:tcPr/>
                </a:tc>
              </a:tr>
              <a:tr h="350073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Pembagian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/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A/B</a:t>
                      </a:r>
                      <a:endParaRPr lang="en-US" sz="1600" dirty="0"/>
                    </a:p>
                  </a:txBody>
                  <a:tcPr/>
                </a:tc>
              </a:tr>
              <a:tr h="35007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Modulo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A%B</a:t>
                      </a:r>
                      <a:endParaRPr lang="en-US" sz="1600" dirty="0"/>
                    </a:p>
                  </a:txBody>
                  <a:tcPr/>
                </a:tc>
              </a:tr>
              <a:tr h="35007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Increment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A++</a:t>
                      </a:r>
                      <a:endParaRPr lang="en-US" sz="1600" dirty="0"/>
                    </a:p>
                  </a:txBody>
                  <a:tcPr/>
                </a:tc>
              </a:tr>
              <a:tr h="35007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Decrement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A--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37842" y="2463361"/>
            <a:ext cx="1307375" cy="551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Aritmatika</a:t>
            </a:r>
            <a:endParaRPr lang="en-US" sz="1600" b="1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5828300"/>
              </p:ext>
            </p:extLst>
          </p:nvPr>
        </p:nvGraphicFramePr>
        <p:xfrm>
          <a:off x="6285769" y="3072471"/>
          <a:ext cx="5329597" cy="301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913"/>
                <a:gridCol w="1030778"/>
                <a:gridCol w="11139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Operator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Simbol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Contoh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Sama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dengan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==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A==B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Tidak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sama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dengan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!=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A!=B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Lebih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besar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&gt;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A&gt;B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Lebih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kecl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&lt;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A&lt;B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Lebih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besar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atau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sama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dengan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&gt;=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A&gt;=B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Lebih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kecil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err="1" smtClean="0"/>
                        <a:t>atau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sama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dengan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&lt;=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A&lt;=B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283928" y="2463361"/>
            <a:ext cx="1307375" cy="551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Relasional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2765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(2)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35660" y="2877872"/>
            <a:ext cx="1307375" cy="551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Aritmatika</a:t>
            </a:r>
            <a:endParaRPr lang="en-US" sz="1600" b="1" dirty="0"/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179038"/>
              </p:ext>
            </p:extLst>
          </p:nvPr>
        </p:nvGraphicFramePr>
        <p:xfrm>
          <a:off x="1910995" y="3926146"/>
          <a:ext cx="8556703" cy="1400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268"/>
                <a:gridCol w="1490870"/>
                <a:gridCol w="2683565"/>
              </a:tblGrid>
              <a:tr h="3500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Operator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Simbol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Contoh</a:t>
                      </a:r>
                      <a:endParaRPr lang="en-US" sz="1600" dirty="0"/>
                    </a:p>
                  </a:txBody>
                  <a:tcPr/>
                </a:tc>
              </a:tr>
              <a:tr h="35007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Dan, </a:t>
                      </a:r>
                      <a:r>
                        <a:rPr lang="en-US" sz="1600" dirty="0" err="1" smtClean="0"/>
                        <a:t>jika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kedua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operan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ernilai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benar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&amp;&amp;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((A&lt;B) &amp;&amp; (C&lt;D))</a:t>
                      </a:r>
                      <a:endParaRPr lang="en-US" sz="1600" dirty="0"/>
                    </a:p>
                  </a:txBody>
                  <a:tcPr/>
                </a:tc>
              </a:tr>
              <a:tr h="350073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Atau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jika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salah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satu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operan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bernilai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benar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||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((A&lt;B) || (C&lt;D))</a:t>
                      </a:r>
                      <a:endParaRPr lang="en-US" sz="1600" dirty="0"/>
                    </a:p>
                  </a:txBody>
                  <a:tcPr/>
                </a:tc>
              </a:tr>
              <a:tr h="35007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kebalikan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dari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nilai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operan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!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!(A&lt;B)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1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Editor yang </a:t>
            </a:r>
            <a:r>
              <a:rPr lang="en-US" dirty="0" err="1" smtClean="0"/>
              <a:t>Populer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Text Editor</a:t>
            </a:r>
            <a:r>
              <a:rPr lang="en-US" dirty="0" smtClean="0"/>
              <a:t>: Notepad, Notepad++, Sublime</a:t>
            </a:r>
          </a:p>
          <a:p>
            <a:r>
              <a:rPr lang="en-US" b="1" dirty="0" err="1" smtClean="0"/>
              <a:t>Netbeans</a:t>
            </a:r>
            <a:r>
              <a:rPr lang="en-US" dirty="0" smtClean="0"/>
              <a:t>: Java IDE gratis </a:t>
            </a:r>
            <a:r>
              <a:rPr lang="en-US" dirty="0" err="1" smtClean="0"/>
              <a:t>dan</a:t>
            </a:r>
            <a:r>
              <a:rPr lang="en-US" dirty="0" smtClean="0"/>
              <a:t> open-source, </a:t>
            </a:r>
            <a:r>
              <a:rPr lang="en-US" dirty="0" err="1" smtClean="0"/>
              <a:t>bisa</a:t>
            </a:r>
            <a:r>
              <a:rPr lang="en-US" dirty="0" smtClean="0"/>
              <a:t> di download di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www.netbeans.org/index.html</a:t>
            </a:r>
            <a:endParaRPr lang="en-US" dirty="0" smtClean="0"/>
          </a:p>
          <a:p>
            <a:r>
              <a:rPr lang="en-US" b="1" dirty="0" smtClean="0"/>
              <a:t>Eclipse</a:t>
            </a:r>
            <a:r>
              <a:rPr lang="en-US" dirty="0"/>
              <a:t>:</a:t>
            </a:r>
            <a:r>
              <a:rPr lang="en-US" dirty="0" smtClean="0"/>
              <a:t> Java </a:t>
            </a:r>
            <a:r>
              <a:rPr lang="en-US" dirty="0"/>
              <a:t>IDE </a:t>
            </a:r>
            <a:r>
              <a:rPr lang="en-US" dirty="0" smtClean="0"/>
              <a:t>yang </a:t>
            </a:r>
            <a:r>
              <a:rPr lang="en-US" dirty="0" err="1" smtClean="0"/>
              <a:t>didevelop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komunitas</a:t>
            </a:r>
            <a:r>
              <a:rPr lang="en-US" dirty="0" smtClean="0"/>
              <a:t> open-source eclipse, </a:t>
            </a:r>
            <a:r>
              <a:rPr lang="en-US" dirty="0" err="1" smtClean="0"/>
              <a:t>bisa</a:t>
            </a:r>
            <a:r>
              <a:rPr lang="en-US" dirty="0" smtClean="0"/>
              <a:t> di download di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://www.eclipse.org/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429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pecial </a:t>
            </a:r>
            <a:r>
              <a:rPr lang="en-US" dirty="0"/>
              <a:t>escape </a:t>
            </a:r>
            <a:r>
              <a:rPr lang="en-US" dirty="0" err="1" smtClean="0"/>
              <a:t>untuk</a:t>
            </a:r>
            <a:r>
              <a:rPr lang="en-US" dirty="0" smtClean="0"/>
              <a:t> String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/>
              <a:t>char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119" y="2389414"/>
            <a:ext cx="58578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7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17132"/>
            <a:ext cx="9521632" cy="453139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If/ </a:t>
            </a:r>
            <a:r>
              <a:rPr lang="en-US" dirty="0" err="1" smtClean="0"/>
              <a:t>kondisi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SimpleIf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	float IPK = 45f;</a:t>
            </a:r>
          </a:p>
          <a:p>
            <a:pPr marL="0" indent="0">
              <a:buNone/>
            </a:pPr>
            <a:r>
              <a:rPr lang="en-US" dirty="0"/>
              <a:t>		if(IPK&gt;=3.5 &amp;&amp; IPK&lt;=4)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Cumlaude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		else if(IPK&gt;=3 &amp;&amp; IPK&lt;3.5){</a:t>
            </a:r>
          </a:p>
          <a:p>
            <a:pPr marL="0" indent="0">
              <a:buNone/>
            </a:pPr>
            <a:r>
              <a:rPr lang="en-US" dirty="0"/>
              <a:t>			String </a:t>
            </a:r>
            <a:r>
              <a:rPr lang="en-US" dirty="0" err="1"/>
              <a:t>kategori</a:t>
            </a:r>
            <a:r>
              <a:rPr lang="en-US" dirty="0"/>
              <a:t> = "</a:t>
            </a:r>
            <a:r>
              <a:rPr lang="en-US" dirty="0" err="1"/>
              <a:t>Sugoi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kategori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}else if(IPK&gt;0 &amp;&amp; IPK&lt;3)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		else </a:t>
            </a:r>
            <a:r>
              <a:rPr lang="en-US" dirty="0" err="1"/>
              <a:t>System.out.println</a:t>
            </a:r>
            <a:r>
              <a:rPr lang="en-US" dirty="0"/>
              <a:t>("Salah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,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enggak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kuat</a:t>
            </a:r>
            <a:r>
              <a:rPr lang="en-US" dirty="0"/>
              <a:t>, </a:t>
            </a:r>
            <a:r>
              <a:rPr lang="en-US" dirty="0" err="1"/>
              <a:t>biar</a:t>
            </a:r>
            <a:r>
              <a:rPr lang="en-US" dirty="0"/>
              <a:t> </a:t>
            </a:r>
            <a:r>
              <a:rPr lang="en-US" dirty="0" err="1"/>
              <a:t>aku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"); 		 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505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Loop/ </a:t>
            </a:r>
            <a:r>
              <a:rPr lang="en-US" dirty="0" err="1" smtClean="0"/>
              <a:t>perulangan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SimpleLoop</a:t>
            </a:r>
            <a:r>
              <a:rPr lang="en-US" dirty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	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&lt;5;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("PBO </a:t>
            </a:r>
            <a:r>
              <a:rPr lang="en-US" dirty="0" err="1"/>
              <a:t>asyyik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	 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44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No.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Biodata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yang </a:t>
            </a:r>
            <a:r>
              <a:rPr lang="en-US" dirty="0" err="1" smtClean="0"/>
              <a:t>lengkap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90" y="3092449"/>
            <a:ext cx="7938173" cy="32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7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No</a:t>
            </a:r>
            <a:r>
              <a:rPr lang="en-US" dirty="0" smtClean="0"/>
              <a:t>. 2 &amp;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dirty="0" err="1" smtClean="0"/>
              <a:t>Hitunglah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A di 120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B di 1000.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per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Rp</a:t>
            </a:r>
            <a:r>
              <a:rPr lang="en-US" dirty="0" smtClean="0"/>
              <a:t> 500,-</a:t>
            </a:r>
          </a:p>
          <a:p>
            <a:pPr>
              <a:buFont typeface="+mj-lt"/>
              <a:buAutoNum type="arabicPeriod" startAt="2"/>
            </a:pPr>
            <a:endParaRPr lang="en-US" dirty="0"/>
          </a:p>
          <a:p>
            <a:pPr>
              <a:buFont typeface="+mj-lt"/>
              <a:buAutoNum type="arabicPeriod" startAt="2"/>
            </a:pPr>
            <a:endParaRPr lang="en-US" dirty="0" smtClean="0"/>
          </a:p>
          <a:p>
            <a:pPr>
              <a:buFont typeface="+mj-lt"/>
              <a:buAutoNum type="arabicPeriod" startAt="2"/>
            </a:pPr>
            <a:endParaRPr lang="en-US" dirty="0" smtClean="0"/>
          </a:p>
          <a:p>
            <a:pPr>
              <a:buFont typeface="+mj-lt"/>
              <a:buAutoNum type="arabicPeriod" startAt="2"/>
            </a:pPr>
            <a:r>
              <a:rPr lang="en-US" dirty="0" err="1"/>
              <a:t>Buat</a:t>
            </a:r>
            <a:r>
              <a:rPr lang="en-US" dirty="0"/>
              <a:t> class </a:t>
            </a:r>
            <a:r>
              <a:rPr lang="en-US" dirty="0" err="1"/>
              <a:t>VolumeTabung</a:t>
            </a:r>
            <a:r>
              <a:rPr lang="en-US" dirty="0"/>
              <a:t>,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volumenya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phi = 3.14. </a:t>
            </a:r>
            <a:r>
              <a:rPr lang="en-US" dirty="0" err="1"/>
              <a:t>Jika</a:t>
            </a:r>
            <a:r>
              <a:rPr lang="en-US" dirty="0"/>
              <a:t> volume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1000 print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print </a:t>
            </a:r>
            <a:r>
              <a:rPr lang="en-US" dirty="0" smtClean="0"/>
              <a:t>Kecil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073" y="4899739"/>
            <a:ext cx="2993666" cy="14881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453" y="3368926"/>
            <a:ext cx="3318905" cy="94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No.4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TriangelLoop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948" y="3205900"/>
            <a:ext cx="1224432" cy="152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996906"/>
            <a:ext cx="10341429" cy="5109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78" y="666378"/>
            <a:ext cx="2917844" cy="83522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788" y="2384207"/>
            <a:ext cx="9829800" cy="390384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</a:rPr>
              <a:t>Download </a:t>
            </a:r>
            <a:r>
              <a:rPr lang="en-US" sz="2400" dirty="0">
                <a:latin typeface="Times New Roman" pitchFamily="18" charset="0"/>
              </a:rPr>
              <a:t>JDK </a:t>
            </a:r>
            <a:r>
              <a:rPr lang="en-US" sz="2400" dirty="0" smtClean="0">
                <a:latin typeface="Times New Roman" pitchFamily="18" charset="0"/>
              </a:rPr>
              <a:t>di </a:t>
            </a:r>
            <a:r>
              <a:rPr lang="en-US" sz="2400" dirty="0" smtClean="0">
                <a:latin typeface="Times New Roman" pitchFamily="18" charset="0"/>
                <a:hlinkClick r:id="rId3"/>
              </a:rPr>
              <a:t>http</a:t>
            </a:r>
            <a:r>
              <a:rPr lang="en-US" sz="2400" dirty="0">
                <a:latin typeface="Times New Roman" pitchFamily="18" charset="0"/>
                <a:hlinkClick r:id="rId3"/>
              </a:rPr>
              <a:t>://</a:t>
            </a:r>
            <a:r>
              <a:rPr lang="en-US" sz="2400" dirty="0" smtClean="0">
                <a:latin typeface="Times New Roman" pitchFamily="18" charset="0"/>
                <a:hlinkClick r:id="rId3"/>
              </a:rPr>
              <a:t>www.oracle.com/technetwork/articles/javase/jdk-netbeans-jsp-142931.html</a:t>
            </a:r>
            <a:endParaRPr lang="en-US" sz="2400" dirty="0" smtClean="0">
              <a:latin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</a:rPr>
              <a:t>Check </a:t>
            </a:r>
            <a:r>
              <a:rPr lang="en-US" sz="2400" i="1" dirty="0">
                <a:latin typeface="Times New Roman" pitchFamily="18" charset="0"/>
              </a:rPr>
              <a:t>A</a:t>
            </a:r>
            <a:r>
              <a:rPr lang="en-US" sz="2400" i="1" dirty="0" smtClean="0">
                <a:latin typeface="Times New Roman" pitchFamily="18" charset="0"/>
              </a:rPr>
              <a:t>ccept License</a:t>
            </a:r>
          </a:p>
          <a:p>
            <a:pPr marL="514350" indent="-514350">
              <a:buAutoNum type="arabicPeriod"/>
            </a:pPr>
            <a:r>
              <a:rPr lang="en-US" sz="2400" dirty="0" err="1" smtClean="0">
                <a:latin typeface="Times New Roman" pitchFamily="18" charset="0"/>
              </a:rPr>
              <a:t>Pilih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sesuai</a:t>
            </a:r>
            <a:r>
              <a:rPr lang="en-US" sz="2400" dirty="0" smtClean="0">
                <a:latin typeface="Times New Roman" pitchFamily="18" charset="0"/>
              </a:rPr>
              <a:t> OS laptop </a:t>
            </a:r>
            <a:r>
              <a:rPr lang="en-US" sz="2400" dirty="0" err="1" smtClean="0">
                <a:latin typeface="Times New Roman" pitchFamily="18" charset="0"/>
              </a:rPr>
              <a:t>Anda</a:t>
            </a:r>
            <a:endParaRPr lang="en-US" sz="2400" dirty="0" smtClean="0">
              <a:latin typeface="Times New Roman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</a:rPr>
              <a:t>86 = 32 bit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</a:rPr>
              <a:t>64 = 64 bit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</a:rPr>
              <a:t>Install JDK</a:t>
            </a:r>
          </a:p>
          <a:p>
            <a:pPr marL="514350" indent="-514350">
              <a:buAutoNum type="arabicPeriod"/>
            </a:pPr>
            <a:endParaRPr lang="en-US" sz="2400" u="sng" dirty="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220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Instalasi</a:t>
            </a:r>
            <a:r>
              <a:rPr lang="en-US" sz="36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Java (1)</a:t>
            </a:r>
            <a:endParaRPr lang="en-US" sz="36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833" y="2895318"/>
            <a:ext cx="6141384" cy="37878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80867" y="5239676"/>
            <a:ext cx="1389196" cy="255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75129" y="6499336"/>
            <a:ext cx="3589867" cy="2025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4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1010671"/>
            <a:ext cx="10341429" cy="5109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78" y="666378"/>
            <a:ext cx="2917844" cy="83522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788" y="2011681"/>
            <a:ext cx="9829800" cy="4276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</a:rPr>
              <a:t>Setting Environment </a:t>
            </a:r>
            <a:r>
              <a:rPr lang="en-US" sz="2400" dirty="0" err="1" smtClean="0">
                <a:latin typeface="Times New Roman" pitchFamily="18" charset="0"/>
              </a:rPr>
              <a:t>Variabel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lokasi</a:t>
            </a:r>
            <a:r>
              <a:rPr lang="en-US" sz="2400" dirty="0" smtClean="0">
                <a:latin typeface="Times New Roman" pitchFamily="18" charset="0"/>
              </a:rPr>
              <a:t> JDK yang </a:t>
            </a:r>
            <a:r>
              <a:rPr lang="en-US" sz="2400" dirty="0" err="1" smtClean="0">
                <a:latin typeface="Times New Roman" pitchFamily="18" charset="0"/>
              </a:rPr>
              <a:t>Anda</a:t>
            </a:r>
            <a:r>
              <a:rPr lang="en-US" sz="2400" dirty="0" smtClean="0">
                <a:latin typeface="Times New Roman" pitchFamily="18" charset="0"/>
              </a:rPr>
              <a:t> install. </a:t>
            </a:r>
            <a:r>
              <a:rPr lang="en-US" sz="2400" dirty="0" err="1" smtClean="0">
                <a:latin typeface="Times New Roman" pitchFamily="18" charset="0"/>
              </a:rPr>
              <a:t>Buka</a:t>
            </a:r>
            <a:r>
              <a:rPr lang="en-US" sz="2400" dirty="0">
                <a:latin typeface="Times New Roman" pitchFamily="18" charset="0"/>
              </a:rPr>
              <a:t> Start </a:t>
            </a:r>
            <a:r>
              <a:rPr lang="en-US" sz="2400" dirty="0" smtClean="0">
                <a:latin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Control Panel </a:t>
            </a:r>
            <a:r>
              <a:rPr lang="en-US" sz="2400" dirty="0" smtClean="0">
                <a:latin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System </a:t>
            </a:r>
            <a:r>
              <a:rPr lang="en-US" sz="2400" dirty="0" smtClean="0">
                <a:latin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Advanced </a:t>
            </a:r>
            <a:r>
              <a:rPr lang="en-US" sz="2400" dirty="0" smtClean="0">
                <a:latin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Environment Variables</a:t>
            </a:r>
            <a:endParaRPr lang="en-US" sz="2400" u="sng" dirty="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362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Instalasi</a:t>
            </a:r>
            <a:r>
              <a:rPr lang="en-US" sz="36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Java (2)</a:t>
            </a:r>
            <a:endParaRPr lang="en-US" sz="36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75129" y="6499336"/>
            <a:ext cx="3589867" cy="2025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96" y="2747319"/>
            <a:ext cx="10275997" cy="442449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09135" y="2763796"/>
            <a:ext cx="3391203" cy="194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00338" y="2710762"/>
            <a:ext cx="427961" cy="300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59476" y="6008052"/>
            <a:ext cx="1150182" cy="1151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79794" y="4763791"/>
            <a:ext cx="1680112" cy="1524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952691" y="3453188"/>
            <a:ext cx="792345" cy="1972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247298" y="6555486"/>
            <a:ext cx="792345" cy="1972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22758" y="5894691"/>
            <a:ext cx="1177817" cy="279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66661" y="5873097"/>
            <a:ext cx="427961" cy="300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86357" y="6154222"/>
            <a:ext cx="427961" cy="300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754664" y="3401508"/>
            <a:ext cx="427961" cy="300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00689" y="6472904"/>
            <a:ext cx="427961" cy="300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5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71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Program yang </a:t>
            </a:r>
            <a:r>
              <a:rPr lang="en-US" dirty="0" err="1" smtClean="0"/>
              <a:t>Simpel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314" y="2313054"/>
            <a:ext cx="8426779" cy="45056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Buka</a:t>
            </a:r>
            <a:r>
              <a:rPr lang="en-US" dirty="0" smtClean="0"/>
              <a:t> Text Editor, </a:t>
            </a:r>
            <a:r>
              <a:rPr lang="en-US" dirty="0" err="1" smtClean="0"/>
              <a:t>ketik</a:t>
            </a:r>
            <a:r>
              <a:rPr lang="en-US" dirty="0" smtClean="0"/>
              <a:t> syntax </a:t>
            </a:r>
            <a:r>
              <a:rPr lang="en-US" dirty="0" err="1" smtClean="0"/>
              <a:t>seperti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di </a:t>
            </a:r>
            <a:r>
              <a:rPr lang="en-US" dirty="0" err="1" smtClean="0"/>
              <a:t>samping</a:t>
            </a:r>
            <a:r>
              <a:rPr lang="en-US" dirty="0" smtClean="0"/>
              <a:t>,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= </a:t>
            </a:r>
            <a:r>
              <a:rPr lang="en-US" dirty="0" err="1" smtClean="0"/>
              <a:t>nama</a:t>
            </a:r>
            <a:r>
              <a:rPr lang="en-US" dirty="0" smtClean="0"/>
              <a:t> file</a:t>
            </a:r>
          </a:p>
          <a:p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arahkan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</a:t>
            </a:r>
            <a:r>
              <a:rPr lang="en-US" dirty="0" err="1" smtClean="0"/>
              <a:t>empat</a:t>
            </a:r>
            <a:r>
              <a:rPr lang="en-US" dirty="0" smtClean="0"/>
              <a:t> file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Cara </a:t>
            </a:r>
            <a:r>
              <a:rPr lang="en-US" b="1" dirty="0" err="1" smtClean="0"/>
              <a:t>merubah</a:t>
            </a:r>
            <a:r>
              <a:rPr lang="en-US" b="1" dirty="0" smtClean="0"/>
              <a:t> </a:t>
            </a:r>
            <a:r>
              <a:rPr lang="en-US" b="1" dirty="0" err="1" smtClean="0"/>
              <a:t>direktori</a:t>
            </a:r>
            <a:r>
              <a:rPr lang="en-US" b="1" dirty="0" smtClean="0"/>
              <a:t> C </a:t>
            </a:r>
            <a:r>
              <a:rPr lang="en-US" b="1" dirty="0" err="1" smtClean="0"/>
              <a:t>ke</a:t>
            </a:r>
            <a:r>
              <a:rPr lang="en-US" b="1" dirty="0" smtClean="0"/>
              <a:t> D, </a:t>
            </a:r>
            <a:r>
              <a:rPr lang="en-US" b="1" dirty="0" err="1" smtClean="0"/>
              <a:t>ketik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D:</a:t>
            </a:r>
          </a:p>
          <a:p>
            <a:pPr marL="0" indent="0">
              <a:buNone/>
            </a:pPr>
            <a:r>
              <a:rPr lang="en-US" b="1" dirty="0" err="1" smtClean="0"/>
              <a:t>Masuk</a:t>
            </a:r>
            <a:r>
              <a:rPr lang="en-US" b="1" dirty="0" smtClean="0"/>
              <a:t> </a:t>
            </a:r>
            <a:r>
              <a:rPr lang="en-US" b="1" dirty="0" err="1" smtClean="0"/>
              <a:t>ke</a:t>
            </a:r>
            <a:r>
              <a:rPr lang="en-US" b="1" dirty="0" smtClean="0"/>
              <a:t> folder, </a:t>
            </a:r>
            <a:r>
              <a:rPr lang="en-US" b="1" dirty="0" err="1" smtClean="0"/>
              <a:t>ketik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d </a:t>
            </a:r>
            <a:r>
              <a:rPr lang="en-US" dirty="0" err="1" smtClean="0"/>
              <a:t>Nama_folder</a:t>
            </a:r>
            <a:r>
              <a:rPr lang="en-US" dirty="0" smtClean="0"/>
              <a:t>\</a:t>
            </a:r>
            <a:r>
              <a:rPr lang="en-US" dirty="0" err="1" smtClean="0"/>
              <a:t>nama_folder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Ketik</a:t>
            </a:r>
            <a:r>
              <a:rPr lang="en-US" b="1" dirty="0" smtClean="0"/>
              <a:t> </a:t>
            </a:r>
            <a:r>
              <a:rPr lang="en-US" b="1" dirty="0" err="1" smtClean="0"/>
              <a:t>javac</a:t>
            </a:r>
            <a:r>
              <a:rPr lang="en-US" b="1" dirty="0" smtClean="0"/>
              <a:t> </a:t>
            </a:r>
            <a:r>
              <a:rPr lang="en-US" b="1" dirty="0" err="1" smtClean="0"/>
              <a:t>spasi</a:t>
            </a:r>
            <a:r>
              <a:rPr lang="en-US" b="1" dirty="0" smtClean="0"/>
              <a:t> </a:t>
            </a:r>
            <a:r>
              <a:rPr lang="en-US" b="1" dirty="0" err="1" smtClean="0"/>
              <a:t>nama</a:t>
            </a:r>
            <a:r>
              <a:rPr lang="en-US" b="1" dirty="0" smtClean="0"/>
              <a:t> file</a:t>
            </a:r>
          </a:p>
          <a:p>
            <a:pPr marL="0" indent="0">
              <a:buNone/>
            </a:pPr>
            <a:r>
              <a:rPr lang="en-US" dirty="0" err="1"/>
              <a:t>j</a:t>
            </a:r>
            <a:r>
              <a:rPr lang="en-US" dirty="0" err="1" smtClean="0"/>
              <a:t>avac</a:t>
            </a:r>
            <a:r>
              <a:rPr lang="en-US" dirty="0" smtClean="0"/>
              <a:t> Hello.java</a:t>
            </a:r>
          </a:p>
          <a:p>
            <a:pPr marL="0" indent="0">
              <a:buNone/>
            </a:pPr>
            <a:r>
              <a:rPr lang="en-US" b="1" dirty="0" err="1" smtClean="0"/>
              <a:t>Ketik</a:t>
            </a:r>
            <a:r>
              <a:rPr lang="en-US" b="1" dirty="0" smtClean="0"/>
              <a:t> java </a:t>
            </a:r>
            <a:r>
              <a:rPr lang="en-US" b="1" dirty="0" err="1" smtClean="0"/>
              <a:t>spasi</a:t>
            </a:r>
            <a:r>
              <a:rPr lang="en-US" b="1" dirty="0" smtClean="0"/>
              <a:t> </a:t>
            </a:r>
            <a:r>
              <a:rPr lang="en-US" b="1" dirty="0" err="1" smtClean="0"/>
              <a:t>Nama_Class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j</a:t>
            </a:r>
            <a:r>
              <a:rPr lang="en-US" dirty="0" smtClean="0"/>
              <a:t>ava Hello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725" y="2313054"/>
            <a:ext cx="67722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5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syntax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Case sensitive</a:t>
            </a:r>
            <a:r>
              <a:rPr lang="en-US" dirty="0" smtClean="0"/>
              <a:t>, </a:t>
            </a:r>
            <a:r>
              <a:rPr lang="en-US" dirty="0" err="1" smtClean="0"/>
              <a:t>jadi</a:t>
            </a:r>
            <a:r>
              <a:rPr lang="en-US" dirty="0" smtClean="0"/>
              <a:t> Hello </a:t>
            </a:r>
            <a:r>
              <a:rPr lang="en-US" dirty="0" err="1" smtClean="0"/>
              <a:t>dan</a:t>
            </a:r>
            <a:r>
              <a:rPr lang="en-US" dirty="0" smtClean="0"/>
              <a:t> hello </a:t>
            </a:r>
            <a:r>
              <a:rPr lang="en-US" dirty="0" err="1" smtClean="0"/>
              <a:t>berbeda</a:t>
            </a:r>
            <a:endParaRPr lang="en-US" dirty="0" smtClean="0"/>
          </a:p>
          <a:p>
            <a:r>
              <a:rPr lang="en-US" b="1" dirty="0" err="1" smtClean="0"/>
              <a:t>Nama</a:t>
            </a:r>
            <a:r>
              <a:rPr lang="en-US" b="1" dirty="0" smtClean="0"/>
              <a:t> </a:t>
            </a:r>
            <a:r>
              <a:rPr lang="en-US" b="1" dirty="0" err="1"/>
              <a:t>k</a:t>
            </a:r>
            <a:r>
              <a:rPr lang="en-US" b="1" dirty="0" err="1" smtClean="0"/>
              <a:t>elas</a:t>
            </a:r>
            <a:r>
              <a:rPr lang="en-US" dirty="0" smtClean="0"/>
              <a:t>,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, </a:t>
            </a:r>
            <a:r>
              <a:rPr lang="en-US" dirty="0" err="1" smtClean="0"/>
              <a:t>contoh</a:t>
            </a:r>
            <a:r>
              <a:rPr lang="en-US" dirty="0" smtClean="0"/>
              <a:t> Hello, </a:t>
            </a:r>
            <a:r>
              <a:rPr lang="en-US" dirty="0" err="1" smtClean="0"/>
              <a:t>MyHello</a:t>
            </a:r>
            <a:endParaRPr lang="en-US" dirty="0" smtClean="0"/>
          </a:p>
          <a:p>
            <a:r>
              <a:rPr lang="en-US" b="1" dirty="0" err="1" smtClean="0"/>
              <a:t>Nama</a:t>
            </a:r>
            <a:r>
              <a:rPr lang="en-US" b="1" dirty="0" smtClean="0"/>
              <a:t> method</a:t>
            </a:r>
            <a:r>
              <a:rPr lang="en-US" dirty="0" smtClean="0"/>
              <a:t>,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,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myMethod</a:t>
            </a:r>
            <a:endParaRPr lang="en-US" dirty="0" smtClean="0"/>
          </a:p>
          <a:p>
            <a:r>
              <a:rPr lang="en-US" b="1" dirty="0" err="1" smtClean="0"/>
              <a:t>Nama</a:t>
            </a:r>
            <a:r>
              <a:rPr lang="en-US" b="1" dirty="0" smtClean="0"/>
              <a:t> file program</a:t>
            </a:r>
            <a:r>
              <a:rPr lang="en-US" dirty="0" smtClean="0"/>
              <a:t>,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class, </a:t>
            </a:r>
            <a:r>
              <a:rPr lang="en-US" dirty="0" err="1" smtClean="0"/>
              <a:t>contoh</a:t>
            </a:r>
            <a:r>
              <a:rPr lang="en-US" dirty="0" smtClean="0"/>
              <a:t> Hello.java</a:t>
            </a:r>
          </a:p>
          <a:p>
            <a:r>
              <a:rPr lang="en-US" b="1" dirty="0"/>
              <a:t>public static void main(String </a:t>
            </a:r>
            <a:r>
              <a:rPr lang="en-US" b="1" dirty="0" err="1"/>
              <a:t>args</a:t>
            </a:r>
            <a:r>
              <a:rPr lang="en-US" b="1" dirty="0" smtClean="0"/>
              <a:t>[])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main method </a:t>
            </a:r>
            <a:r>
              <a:rPr lang="en-US" dirty="0" err="1" smtClean="0"/>
              <a:t>dari</a:t>
            </a:r>
            <a:r>
              <a:rPr lang="en-US" dirty="0" smtClean="0"/>
              <a:t>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5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Nama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, variable, </a:t>
            </a:r>
            <a:r>
              <a:rPr lang="en-US" dirty="0" err="1" smtClean="0"/>
              <a:t>dan</a:t>
            </a:r>
            <a:r>
              <a:rPr lang="en-US" dirty="0" smtClean="0"/>
              <a:t> method </a:t>
            </a:r>
            <a:r>
              <a:rPr lang="en-US" dirty="0" err="1" smtClean="0"/>
              <a:t>disebut</a:t>
            </a:r>
            <a:r>
              <a:rPr lang="en-US" dirty="0" smtClean="0"/>
              <a:t> identifiers</a:t>
            </a:r>
          </a:p>
          <a:p>
            <a:r>
              <a:rPr lang="en-US" dirty="0" err="1" smtClean="0"/>
              <a:t>Diawali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/>
              <a:t>(A to Z or a to z), currency character ($) or an underscore </a:t>
            </a:r>
            <a:r>
              <a:rPr lang="en-US" dirty="0" smtClean="0"/>
              <a:t>(_)</a:t>
            </a:r>
          </a:p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,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endParaRPr lang="en-US" dirty="0" smtClean="0"/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key word</a:t>
            </a:r>
          </a:p>
          <a:p>
            <a:r>
              <a:rPr lang="en-US" dirty="0" smtClean="0"/>
              <a:t>Case sensitive</a:t>
            </a:r>
          </a:p>
          <a:p>
            <a:r>
              <a:rPr lang="en-US" b="1" dirty="0" err="1" smtClean="0"/>
              <a:t>Contoh</a:t>
            </a:r>
            <a:r>
              <a:rPr lang="en-US" b="1" dirty="0" smtClean="0"/>
              <a:t> </a:t>
            </a:r>
            <a:r>
              <a:rPr lang="en-US" b="1" dirty="0" err="1" smtClean="0"/>
              <a:t>benar</a:t>
            </a:r>
            <a:r>
              <a:rPr lang="en-US" b="1" dirty="0" smtClean="0"/>
              <a:t>: </a:t>
            </a:r>
            <a:r>
              <a:rPr lang="en-US" b="1" dirty="0"/>
              <a:t>age, $salary, _value, __</a:t>
            </a:r>
            <a:r>
              <a:rPr lang="en-US" b="1" dirty="0" smtClean="0"/>
              <a:t>1_value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: </a:t>
            </a:r>
            <a:r>
              <a:rPr lang="en-US" dirty="0"/>
              <a:t>123abc, -salary</a:t>
            </a:r>
          </a:p>
        </p:txBody>
      </p:sp>
    </p:spTree>
    <p:extLst>
      <p:ext uri="{BB962C8B-B14F-4D97-AF65-F5344CB8AC3E}">
        <p14:creationId xmlns:p14="http://schemas.microsoft.com/office/powerpoint/2010/main" val="326128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112" y="1337761"/>
            <a:ext cx="6303414" cy="506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82106"/>
            <a:ext cx="9099389" cy="4221842"/>
          </a:xfrm>
        </p:spPr>
        <p:txBody>
          <a:bodyPr>
            <a:normAutofit/>
          </a:bodyPr>
          <a:lstStyle/>
          <a:p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memodifikasi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, </a:t>
            </a:r>
            <a:r>
              <a:rPr lang="en-US" dirty="0" err="1"/>
              <a:t>metode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pengubah</a:t>
            </a:r>
            <a:r>
              <a:rPr lang="en-US" dirty="0"/>
              <a:t>. Ada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 smtClean="0"/>
              <a:t>pengubah</a:t>
            </a:r>
            <a:endParaRPr lang="en-US" dirty="0" smtClean="0"/>
          </a:p>
          <a:p>
            <a:pPr lvl="1"/>
            <a:r>
              <a:rPr lang="en-US" b="1" dirty="0"/>
              <a:t>Access Modifiers</a:t>
            </a:r>
            <a:r>
              <a:rPr lang="en-US" dirty="0"/>
              <a:t> − default, public , protected, </a:t>
            </a:r>
            <a:r>
              <a:rPr lang="en-US" dirty="0" smtClean="0"/>
              <a:t>private</a:t>
            </a:r>
          </a:p>
          <a:p>
            <a:pPr lvl="2"/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smtClean="0"/>
              <a:t>(private).</a:t>
            </a:r>
            <a:endParaRPr lang="en-US" dirty="0"/>
          </a:p>
          <a:p>
            <a:pPr lvl="2"/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smtClean="0"/>
              <a:t>(public).</a:t>
            </a:r>
            <a:endParaRPr lang="en-US" dirty="0"/>
          </a:p>
          <a:p>
            <a:pPr lvl="2"/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subclass </a:t>
            </a:r>
            <a:r>
              <a:rPr lang="en-US" dirty="0" smtClean="0"/>
              <a:t>(</a:t>
            </a:r>
            <a:r>
              <a:rPr lang="en-US" dirty="0"/>
              <a:t>protected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39" y="4467270"/>
            <a:ext cx="6096000" cy="206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954" y="3622362"/>
            <a:ext cx="40671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5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415</TotalTime>
  <Words>1104</Words>
  <Application>Microsoft Office PowerPoint</Application>
  <PresentationFormat>Widescreen</PresentationFormat>
  <Paragraphs>280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Century Gothic</vt:lpstr>
      <vt:lpstr>Segoe UI Black</vt:lpstr>
      <vt:lpstr>Times New Roman</vt:lpstr>
      <vt:lpstr>Wingdings</vt:lpstr>
      <vt:lpstr>Wingdings 3</vt:lpstr>
      <vt:lpstr>Ion Boardroom</vt:lpstr>
      <vt:lpstr>Praktikum PBO 1</vt:lpstr>
      <vt:lpstr>Java Editor yang Populer</vt:lpstr>
      <vt:lpstr>Instalasi Java (1)</vt:lpstr>
      <vt:lpstr>Instalasi Java (2)</vt:lpstr>
      <vt:lpstr>Membuat Program yang Simpel</vt:lpstr>
      <vt:lpstr>Basic syntax </vt:lpstr>
      <vt:lpstr>Java Identifiers</vt:lpstr>
      <vt:lpstr>Java Keywords</vt:lpstr>
      <vt:lpstr>Java Modifiers</vt:lpstr>
      <vt:lpstr>Java Modifiers (2)</vt:lpstr>
      <vt:lpstr>Java Arrays</vt:lpstr>
      <vt:lpstr>Java Enum</vt:lpstr>
      <vt:lpstr>Comments di Java</vt:lpstr>
      <vt:lpstr>Objek, Kelas, Konstruktor</vt:lpstr>
      <vt:lpstr>Variabel di Kelas</vt:lpstr>
      <vt:lpstr>Contoh Objek, Kelas, Konstruktor</vt:lpstr>
      <vt:lpstr>Variabel</vt:lpstr>
      <vt:lpstr>Operator (1)</vt:lpstr>
      <vt:lpstr>Operator (2)</vt:lpstr>
      <vt:lpstr>Special escape untuk String dan char </vt:lpstr>
      <vt:lpstr>If</vt:lpstr>
      <vt:lpstr>Loop</vt:lpstr>
      <vt:lpstr>Latihan No. 1</vt:lpstr>
      <vt:lpstr>Latihan No. 2 &amp; 3</vt:lpstr>
      <vt:lpstr>Latihan No.4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1</dc:title>
  <dc:creator>Windows User</dc:creator>
  <cp:lastModifiedBy>Windows User</cp:lastModifiedBy>
  <cp:revision>42</cp:revision>
  <dcterms:created xsi:type="dcterms:W3CDTF">2018-02-26T02:34:06Z</dcterms:created>
  <dcterms:modified xsi:type="dcterms:W3CDTF">2018-02-28T02:27:19Z</dcterms:modified>
</cp:coreProperties>
</file>