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2" r:id="rId2"/>
    <p:sldId id="263" r:id="rId3"/>
    <p:sldId id="335" r:id="rId4"/>
    <p:sldId id="336" r:id="rId5"/>
    <p:sldId id="337" r:id="rId6"/>
    <p:sldId id="338" r:id="rId7"/>
    <p:sldId id="339" r:id="rId8"/>
    <p:sldId id="340" r:id="rId9"/>
    <p:sldId id="341" r:id="rId10"/>
    <p:sldId id="332" r:id="rId11"/>
    <p:sldId id="312" r:id="rId12"/>
    <p:sldId id="342" r:id="rId13"/>
    <p:sldId id="343" r:id="rId14"/>
    <p:sldId id="344" r:id="rId15"/>
    <p:sldId id="345" r:id="rId16"/>
    <p:sldId id="346" r:id="rId17"/>
    <p:sldId id="347" r:id="rId18"/>
    <p:sldId id="311" r:id="rId19"/>
  </p:sldIdLst>
  <p:sldSz cx="12192000" cy="6858000"/>
  <p:notesSz cx="6858000" cy="9144000"/>
  <p:embeddedFontLst>
    <p:embeddedFont>
      <p:font typeface="字魂160号-檀宋" panose="00000500000000000000" charset="-122"/>
      <p:regular r:id="rId20"/>
    </p:embeddedFont>
    <p:embeddedFont>
      <p:font typeface="Poppins" panose="00000500000000000000" pitchFamily="2" charset="0"/>
      <p:regular r:id="rId21"/>
      <p:bold r:id="rId22"/>
      <p:italic r:id="rId23"/>
      <p:bold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宋体" panose="02010600030101010101" pitchFamily="2" charset="-122"/>
      <p:regular r:id="rId2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lijun" initials="s" lastIdx="1" clrIdx="0">
    <p:extLst>
      <p:ext uri="{19B8F6BF-5375-455C-9EA6-DF929625EA0E}">
        <p15:presenceInfo xmlns:p15="http://schemas.microsoft.com/office/powerpoint/2012/main" userId="sunliju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3383"/>
    <a:srgbClr val="EFB933"/>
    <a:srgbClr val="F6DB00"/>
    <a:srgbClr val="1FB5AD"/>
    <a:srgbClr val="729ACD"/>
    <a:srgbClr val="FFC0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15" autoAdjust="0"/>
    <p:restoredTop sz="94660"/>
  </p:normalViewPr>
  <p:slideViewPr>
    <p:cSldViewPr snapToGrid="0">
      <p:cViewPr>
        <p:scale>
          <a:sx n="75" d="100"/>
          <a:sy n="75" d="100"/>
        </p:scale>
        <p:origin x="1656" y="9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31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0A33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C05FD2F-695B-498C-B1AA-53B297A5892D}"/>
              </a:ext>
            </a:extLst>
          </p:cNvPr>
          <p:cNvSpPr/>
          <p:nvPr userDrawn="1"/>
        </p:nvSpPr>
        <p:spPr>
          <a:xfrm flipH="1">
            <a:off x="161020" y="145131"/>
            <a:ext cx="11877181" cy="6582840"/>
          </a:xfrm>
          <a:prstGeom prst="rect">
            <a:avLst/>
          </a:prstGeom>
          <a:solidFill>
            <a:schemeClr val="bg1"/>
          </a:solidFill>
          <a:ln w="139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160号-檀宋" panose="00000500000000000000" pitchFamily="2" charset="-122"/>
              <a:ea typeface="字魂160号-檀宋" panose="00000500000000000000" pitchFamily="2" charset="-122"/>
              <a:sym typeface="字魂160号-檀宋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245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1015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95F71B77-7E0E-46CE-881F-D874D4BF56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74" b="69793"/>
          <a:stretch/>
        </p:blipFill>
        <p:spPr>
          <a:xfrm>
            <a:off x="-1" y="6261329"/>
            <a:ext cx="8961119" cy="59667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528B08D-89FB-449F-B4A0-01F5EA871B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882" b="26743"/>
          <a:stretch/>
        </p:blipFill>
        <p:spPr>
          <a:xfrm>
            <a:off x="3956661" y="5419909"/>
            <a:ext cx="8235340" cy="143809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269BB1F-DC92-43C5-A617-8F35C1FAA8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876" t="46855"/>
          <a:stretch/>
        </p:blipFill>
        <p:spPr>
          <a:xfrm>
            <a:off x="-1" y="0"/>
            <a:ext cx="7916450" cy="1046518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D95140CC-DF95-4AC5-A40E-15A420D335EE}"/>
              </a:ext>
            </a:extLst>
          </p:cNvPr>
          <p:cNvSpPr/>
          <p:nvPr/>
        </p:nvSpPr>
        <p:spPr>
          <a:xfrm>
            <a:off x="2343357" y="3633317"/>
            <a:ext cx="75161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9E4DB7C-4679-4D77-981C-27C3980E6BA9}"/>
              </a:ext>
            </a:extLst>
          </p:cNvPr>
          <p:cNvSpPr txBox="1"/>
          <p:nvPr/>
        </p:nvSpPr>
        <p:spPr>
          <a:xfrm>
            <a:off x="4226785" y="313018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字魂160号-檀宋" panose="00000500000000000000" pitchFamily="2" charset="-122"/>
              <a:ea typeface="字魂160号-檀宋" panose="00000500000000000000" pitchFamily="2" charset="-122"/>
              <a:sym typeface="字魂160号-檀宋" panose="00000500000000000000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51FF3C9-6C83-4580-821D-F3B0B590E3B0}"/>
              </a:ext>
            </a:extLst>
          </p:cNvPr>
          <p:cNvSpPr txBox="1"/>
          <p:nvPr/>
        </p:nvSpPr>
        <p:spPr>
          <a:xfrm>
            <a:off x="5510132" y="313018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字魂160号-檀宋" panose="00000500000000000000" pitchFamily="2" charset="-122"/>
              <a:ea typeface="字魂160号-檀宋" panose="00000500000000000000" pitchFamily="2" charset="-122"/>
              <a:sym typeface="字魂160号-檀宋" panose="00000500000000000000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B9B7D38-C3F9-4848-ADA0-FDECF3EFA5B1}"/>
              </a:ext>
            </a:extLst>
          </p:cNvPr>
          <p:cNvSpPr txBox="1"/>
          <p:nvPr/>
        </p:nvSpPr>
        <p:spPr>
          <a:xfrm>
            <a:off x="6793479" y="313018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字魂160号-檀宋" panose="00000500000000000000" pitchFamily="2" charset="-122"/>
              <a:ea typeface="字魂160号-檀宋" panose="00000500000000000000" pitchFamily="2" charset="-122"/>
              <a:sym typeface="字魂160号-檀宋" panose="00000500000000000000" pitchFamily="2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103D36C-284D-47C3-BED3-9A3022188E52}"/>
              </a:ext>
            </a:extLst>
          </p:cNvPr>
          <p:cNvGrpSpPr/>
          <p:nvPr/>
        </p:nvGrpSpPr>
        <p:grpSpPr>
          <a:xfrm>
            <a:off x="10065743" y="1400345"/>
            <a:ext cx="1767429" cy="393700"/>
            <a:chOff x="4146767" y="4072688"/>
            <a:chExt cx="1767429" cy="393700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BE3F1968-10B5-4D1B-93C6-A9168B24F226}"/>
                </a:ext>
              </a:extLst>
            </p:cNvPr>
            <p:cNvSpPr/>
            <p:nvPr/>
          </p:nvSpPr>
          <p:spPr>
            <a:xfrm>
              <a:off x="4146767" y="4072688"/>
              <a:ext cx="1767429" cy="393700"/>
            </a:xfrm>
            <a:prstGeom prst="roundRect">
              <a:avLst>
                <a:gd name="adj" fmla="val 42473"/>
              </a:avLst>
            </a:prstGeom>
            <a:solidFill>
              <a:srgbClr val="EFB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021E8D5-D69E-416E-ADFF-C3EEFE1E4A5D}"/>
                </a:ext>
              </a:extLst>
            </p:cNvPr>
            <p:cNvSpPr txBox="1"/>
            <p:nvPr/>
          </p:nvSpPr>
          <p:spPr>
            <a:xfrm>
              <a:off x="4319296" y="4119183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/>
            </a:p>
          </p:txBody>
        </p:sp>
      </p:grpSp>
      <p:sp>
        <p:nvSpPr>
          <p:cNvPr id="26" name="文本框 9">
            <a:extLst>
              <a:ext uri="{FF2B5EF4-FFF2-40B4-BE49-F238E27FC236}">
                <a16:creationId xmlns:a16="http://schemas.microsoft.com/office/drawing/2014/main" id="{50068B60-C73D-42A9-81F9-87728B17DB9D}"/>
              </a:ext>
            </a:extLst>
          </p:cNvPr>
          <p:cNvSpPr txBox="1"/>
          <p:nvPr/>
        </p:nvSpPr>
        <p:spPr>
          <a:xfrm>
            <a:off x="197091" y="2622351"/>
            <a:ext cx="118494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UTS </a:t>
            </a:r>
            <a:endParaRPr lang="en-US" altLang="zh-CN" sz="4800" b="1" dirty="0" smtClean="0">
              <a:solidFill>
                <a:srgbClr val="0A3383"/>
              </a:solidFill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  <a:p>
            <a:pPr algn="ctr"/>
            <a:r>
              <a:rPr lang="en-US" altLang="zh-CN" sz="4800" b="1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TESTING </a:t>
            </a:r>
            <a:r>
              <a:rPr lang="en-US" altLang="zh-CN" sz="48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DAN QA PERANGKAT LUNAK</a:t>
            </a:r>
            <a:endParaRPr lang="en-US" altLang="zh-CN" sz="2400" b="1" dirty="0" smtClean="0">
              <a:solidFill>
                <a:srgbClr val="0A3383"/>
              </a:solidFill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</p:txBody>
      </p:sp>
      <p:pic>
        <p:nvPicPr>
          <p:cNvPr id="1026" name="Picture 2" descr="Logo Unpam | UNIVERSITAS PAMULA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2935" y="436362"/>
            <a:ext cx="933047" cy="90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431796" y="1419508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UNPAM</a:t>
            </a:r>
            <a:endParaRPr lang="en-US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110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5080335" y="54200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/>
          </a:p>
        </p:txBody>
      </p:sp>
      <p:sp>
        <p:nvSpPr>
          <p:cNvPr id="36" name="文本框 9">
            <a:extLst>
              <a:ext uri="{FF2B5EF4-FFF2-40B4-BE49-F238E27FC236}">
                <a16:creationId xmlns:a16="http://schemas.microsoft.com/office/drawing/2014/main" id="{50068B60-C73D-42A9-81F9-87728B17DB9D}"/>
              </a:ext>
            </a:extLst>
          </p:cNvPr>
          <p:cNvSpPr txBox="1"/>
          <p:nvPr/>
        </p:nvSpPr>
        <p:spPr>
          <a:xfrm>
            <a:off x="4185706" y="1205573"/>
            <a:ext cx="3831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CI/CD DENGAN </a:t>
            </a:r>
            <a:r>
              <a:rPr lang="en-US" altLang="zh-CN" sz="24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PYTHON</a:t>
            </a:r>
          </a:p>
        </p:txBody>
      </p:sp>
      <p:sp>
        <p:nvSpPr>
          <p:cNvPr id="2" name="Rectangle 1"/>
          <p:cNvSpPr/>
          <p:nvPr/>
        </p:nvSpPr>
        <p:spPr>
          <a:xfrm>
            <a:off x="506135" y="2396884"/>
            <a:ext cx="1132234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Unit Testing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adalah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jenis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pengujian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perangkat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lunak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berfokus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pada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pengujian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komponen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individu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seperti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fungsi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metode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atau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kelas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secara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terisolasi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dari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bagian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lain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dari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program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atau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sistem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 </a:t>
            </a:r>
            <a:r>
              <a:rPr lang="en-US" altLang="zh-CN" b="1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Tujuannya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adalah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untuk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memastikan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bahwa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setiap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komponen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kecil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(unit)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dalam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perangkat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lunak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berfungsi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dengan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benar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sesuai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dengan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spesifikasi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harapan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telah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ditentukan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 Unit testing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adalah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salah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satu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praktik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penting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dalam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pengembangan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perangkat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lunak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bertujuan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untuk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meminimalkan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kesalahan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(bug),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meningkatkan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keandalan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memudahkan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debugging.</a:t>
            </a:r>
            <a:endParaRPr lang="en-US" altLang="zh-CN" dirty="0">
              <a:solidFill>
                <a:srgbClr val="0A3383"/>
              </a:solidFill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</p:txBody>
      </p:sp>
      <p:sp>
        <p:nvSpPr>
          <p:cNvPr id="24" name="矩形: 圆角 21">
            <a:extLst>
              <a:ext uri="{FF2B5EF4-FFF2-40B4-BE49-F238E27FC236}">
                <a16:creationId xmlns:a16="http://schemas.microsoft.com/office/drawing/2014/main" id="{BE3F1968-10B5-4D1B-93C6-A9168B24F226}"/>
              </a:ext>
            </a:extLst>
          </p:cNvPr>
          <p:cNvSpPr/>
          <p:nvPr/>
        </p:nvSpPr>
        <p:spPr>
          <a:xfrm>
            <a:off x="4883061" y="1852182"/>
            <a:ext cx="2425872" cy="393700"/>
          </a:xfrm>
          <a:prstGeom prst="roundRect">
            <a:avLst>
              <a:gd name="adj" fmla="val 42473"/>
            </a:avLst>
          </a:prstGeom>
          <a:solidFill>
            <a:srgbClr val="F6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PENGERTIAN</a:t>
            </a:r>
            <a:endParaRPr lang="zh-CN" altLang="en-US" dirty="0">
              <a:solidFill>
                <a:srgbClr val="0A33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8949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5080335" y="54200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/>
          </a:p>
        </p:txBody>
      </p:sp>
      <p:sp>
        <p:nvSpPr>
          <p:cNvPr id="36" name="文本框 9">
            <a:extLst>
              <a:ext uri="{FF2B5EF4-FFF2-40B4-BE49-F238E27FC236}">
                <a16:creationId xmlns:a16="http://schemas.microsoft.com/office/drawing/2014/main" id="{50068B60-C73D-42A9-81F9-87728B17DB9D}"/>
              </a:ext>
            </a:extLst>
          </p:cNvPr>
          <p:cNvSpPr txBox="1"/>
          <p:nvPr/>
        </p:nvSpPr>
        <p:spPr>
          <a:xfrm>
            <a:off x="4185706" y="1205573"/>
            <a:ext cx="3831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CI/CD DENGAN PYTHON</a:t>
            </a:r>
            <a:endParaRPr lang="en-US" altLang="zh-CN" sz="2400" b="1" dirty="0">
              <a:solidFill>
                <a:srgbClr val="0A3383"/>
              </a:solidFill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6135" y="2111658"/>
            <a:ext cx="11322341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Karakteristik</a:t>
            </a:r>
            <a:r>
              <a:rPr lang="en-US" altLang="zh-CN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dan</a:t>
            </a:r>
            <a:r>
              <a:rPr lang="en-US" altLang="zh-CN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prinsip</a:t>
            </a:r>
            <a:r>
              <a:rPr lang="en-US" altLang="zh-CN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utama</a:t>
            </a:r>
            <a:r>
              <a:rPr lang="en-US" altLang="zh-CN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dari</a:t>
            </a:r>
            <a:r>
              <a:rPr lang="en-US" altLang="zh-CN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unit testing </a:t>
            </a:r>
            <a:r>
              <a:rPr lang="en-US" altLang="zh-CN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meliputi</a:t>
            </a:r>
            <a:r>
              <a:rPr lang="en-US" altLang="zh-CN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1. 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Isolasi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Unit: Unit testing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menguji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komponen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atau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unit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perangkat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lunak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secara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terisolasi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Ini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berarti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komponen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diuji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diisolasi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dari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komponen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lain yang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mungkin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dipanggil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atau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digunakan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oleh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unit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tersebut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Untuk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tujuan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ini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seringkali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unit testing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menggunakan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mock objects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atau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stubs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untuk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menggantikan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komponen-komponen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eksternal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2. 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Automatisasi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: Unit testing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umumnya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diotomatisasikan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sehingga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pengujian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dapat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diulang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kapan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saja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dengan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cepat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Bahkan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saat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pengembangan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berlanjut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Anda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dapat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menjalankan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unit test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untuk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memastikan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bahwa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perubahan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baru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tidak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merusak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fungsi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sudah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ada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3. 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Cakupan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Kode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: Unit testing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dirancang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untuk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mencapai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tingkat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cakupan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kode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tinggi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Ini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berarti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setiap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bagian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dari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kode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unit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tersebut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seharusnya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diuji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Ini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termasuk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menguji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berbagai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kasus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termasuk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input yang valid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tidak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valid.</a:t>
            </a:r>
          </a:p>
        </p:txBody>
      </p:sp>
      <p:sp>
        <p:nvSpPr>
          <p:cNvPr id="24" name="矩形: 圆角 21">
            <a:extLst>
              <a:ext uri="{FF2B5EF4-FFF2-40B4-BE49-F238E27FC236}">
                <a16:creationId xmlns:a16="http://schemas.microsoft.com/office/drawing/2014/main" id="{BE3F1968-10B5-4D1B-93C6-A9168B24F226}"/>
              </a:ext>
            </a:extLst>
          </p:cNvPr>
          <p:cNvSpPr/>
          <p:nvPr/>
        </p:nvSpPr>
        <p:spPr>
          <a:xfrm>
            <a:off x="4883061" y="1726347"/>
            <a:ext cx="2425872" cy="393700"/>
          </a:xfrm>
          <a:prstGeom prst="roundRect">
            <a:avLst>
              <a:gd name="adj" fmla="val 42473"/>
            </a:avLst>
          </a:prstGeom>
          <a:solidFill>
            <a:srgbClr val="F6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KARAKTERISTIK</a:t>
            </a:r>
            <a:endParaRPr lang="zh-CN" altLang="en-US" dirty="0">
              <a:solidFill>
                <a:srgbClr val="0A33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930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5080335" y="54200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/>
          </a:p>
        </p:txBody>
      </p:sp>
      <p:sp>
        <p:nvSpPr>
          <p:cNvPr id="36" name="文本框 9">
            <a:extLst>
              <a:ext uri="{FF2B5EF4-FFF2-40B4-BE49-F238E27FC236}">
                <a16:creationId xmlns:a16="http://schemas.microsoft.com/office/drawing/2014/main" id="{50068B60-C73D-42A9-81F9-87728B17DB9D}"/>
              </a:ext>
            </a:extLst>
          </p:cNvPr>
          <p:cNvSpPr txBox="1"/>
          <p:nvPr/>
        </p:nvSpPr>
        <p:spPr>
          <a:xfrm>
            <a:off x="4185706" y="1205573"/>
            <a:ext cx="3831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CI/CD DENGAN PYTHON</a:t>
            </a:r>
            <a:endParaRPr lang="en-US" altLang="zh-CN" sz="2400" b="1" dirty="0">
              <a:solidFill>
                <a:srgbClr val="0A3383"/>
              </a:solidFill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6135" y="2111658"/>
            <a:ext cx="11322341" cy="4623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4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 Assertions: Unit test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menggunakan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pernyataan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(assertions)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untuk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memeriksa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apakah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hasil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diberikan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oleh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unit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sesuai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dengan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diharapkan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Jika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hasilnya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sesuai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maka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tes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dianggap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berhasil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;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jika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tidak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sesuai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tes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dianggap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gagal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5.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Dokumentasi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Hidup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: Unit test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juga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dapat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berfungsi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sebagai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dokumentasi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hidup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(living documentation) yang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menjelaskan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cara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menggunakan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mengintegrasikan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unit-unit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perangkat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lunak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dalam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sistem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secara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benar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6.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Integrasi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dengan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Alat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: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Banyak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bahasa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pemrograman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lingkungan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pengembangan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menyediakan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kerangka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kerja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(framework)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khusus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untuk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unit testing,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seperti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unittest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di Python, JUnit di Java,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banyak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lainnya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Alat-alat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ini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memudahkan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proses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pembuatan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pelaksanaan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unit test.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zh-CN" dirty="0">
              <a:solidFill>
                <a:srgbClr val="0A3383"/>
              </a:solidFill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</p:txBody>
      </p:sp>
      <p:sp>
        <p:nvSpPr>
          <p:cNvPr id="24" name="矩形: 圆角 21">
            <a:extLst>
              <a:ext uri="{FF2B5EF4-FFF2-40B4-BE49-F238E27FC236}">
                <a16:creationId xmlns:a16="http://schemas.microsoft.com/office/drawing/2014/main" id="{BE3F1968-10B5-4D1B-93C6-A9168B24F226}"/>
              </a:ext>
            </a:extLst>
          </p:cNvPr>
          <p:cNvSpPr/>
          <p:nvPr/>
        </p:nvSpPr>
        <p:spPr>
          <a:xfrm>
            <a:off x="4883061" y="1726347"/>
            <a:ext cx="2425872" cy="393700"/>
          </a:xfrm>
          <a:prstGeom prst="roundRect">
            <a:avLst>
              <a:gd name="adj" fmla="val 42473"/>
            </a:avLst>
          </a:prstGeom>
          <a:solidFill>
            <a:srgbClr val="F6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KARAKTERISTIK</a:t>
            </a:r>
            <a:endParaRPr lang="zh-CN" altLang="en-US" dirty="0">
              <a:solidFill>
                <a:srgbClr val="0A33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7589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5080335" y="54200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/>
          </a:p>
        </p:txBody>
      </p:sp>
      <p:sp>
        <p:nvSpPr>
          <p:cNvPr id="36" name="文本框 9">
            <a:extLst>
              <a:ext uri="{FF2B5EF4-FFF2-40B4-BE49-F238E27FC236}">
                <a16:creationId xmlns:a16="http://schemas.microsoft.com/office/drawing/2014/main" id="{50068B60-C73D-42A9-81F9-87728B17DB9D}"/>
              </a:ext>
            </a:extLst>
          </p:cNvPr>
          <p:cNvSpPr txBox="1"/>
          <p:nvPr/>
        </p:nvSpPr>
        <p:spPr>
          <a:xfrm>
            <a:off x="4185706" y="1205573"/>
            <a:ext cx="3831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CI/CD DENGAN PYTHON</a:t>
            </a:r>
            <a:endParaRPr lang="en-US" altLang="zh-CN" sz="2400" b="1" dirty="0">
              <a:solidFill>
                <a:srgbClr val="0A3383"/>
              </a:solidFill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6135" y="2142884"/>
            <a:ext cx="11322341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Langkah-langkah</a:t>
            </a:r>
            <a:r>
              <a:rPr lang="en-US" altLang="zh-CN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Konfigurasi</a:t>
            </a:r>
            <a:r>
              <a:rPr lang="en-US" altLang="zh-CN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CI/CD </a:t>
            </a:r>
            <a:r>
              <a:rPr lang="en-US" altLang="zh-CN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untuk</a:t>
            </a:r>
            <a:r>
              <a:rPr lang="en-US" altLang="zh-CN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Proyek</a:t>
            </a:r>
            <a:r>
              <a:rPr lang="en-US" altLang="zh-CN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Python:</a:t>
            </a:r>
          </a:p>
          <a:p>
            <a:pPr algn="just">
              <a:lnSpc>
                <a:spcPct val="150000"/>
              </a:lnSpc>
            </a:pP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1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Persiapkan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Proyek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Pastikan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proyek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Python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Anda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memiliki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struktur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direktori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teratur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Anda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telah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menambahkan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file </a:t>
            </a:r>
            <a:r>
              <a:rPr lang="en-US" altLang="zh-CN" b="1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requirements.txt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yang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berisi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dependensi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proyek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2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Pengelolaan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Kode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Sumber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Simpan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proyek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Anda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di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repositori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Git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(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misalnya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di GitHub).</a:t>
            </a:r>
          </a:p>
          <a:p>
            <a:pPr algn="just">
              <a:lnSpc>
                <a:spcPct val="150000"/>
              </a:lnSpc>
            </a:pP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Pastikan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Anda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telah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membuat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file </a:t>
            </a:r>
            <a:r>
              <a:rPr lang="en-US" altLang="zh-CN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  <a:r>
              <a:rPr lang="en-US" altLang="zh-CN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gitignore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untuk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mengabaikan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file yang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tidak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perlu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di-repo (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misalnya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berkas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  <a:r>
              <a:rPr lang="en-US" altLang="zh-CN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pyc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atau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direktori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virtual environment).</a:t>
            </a:r>
          </a:p>
          <a:p>
            <a:pPr algn="just">
              <a:lnSpc>
                <a:spcPct val="150000"/>
              </a:lnSpc>
            </a:pP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3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Kendali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Versi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Gunakan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manajer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versi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seperti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git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untuk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mengontrol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versi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kode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Anda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Pastikan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Anda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menggunakan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tag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versi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dalam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repositori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untuk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menandai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rilis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penting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</p:txBody>
      </p:sp>
      <p:sp>
        <p:nvSpPr>
          <p:cNvPr id="24" name="矩形: 圆角 21">
            <a:extLst>
              <a:ext uri="{FF2B5EF4-FFF2-40B4-BE49-F238E27FC236}">
                <a16:creationId xmlns:a16="http://schemas.microsoft.com/office/drawing/2014/main" id="{BE3F1968-10B5-4D1B-93C6-A9168B24F226}"/>
              </a:ext>
            </a:extLst>
          </p:cNvPr>
          <p:cNvSpPr/>
          <p:nvPr/>
        </p:nvSpPr>
        <p:spPr>
          <a:xfrm>
            <a:off x="4470397" y="1708211"/>
            <a:ext cx="3251200" cy="393700"/>
          </a:xfrm>
          <a:prstGeom prst="roundRect">
            <a:avLst>
              <a:gd name="adj" fmla="val 42473"/>
            </a:avLst>
          </a:prstGeom>
          <a:solidFill>
            <a:srgbClr val="F6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LANGKAH KONFIGURASI PROYEK PYTHON</a:t>
            </a:r>
            <a:endParaRPr lang="zh-CN" altLang="en-US" sz="1050" dirty="0">
              <a:solidFill>
                <a:srgbClr val="0A33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4335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5080335" y="54200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/>
          </a:p>
        </p:txBody>
      </p:sp>
      <p:sp>
        <p:nvSpPr>
          <p:cNvPr id="36" name="文本框 9">
            <a:extLst>
              <a:ext uri="{FF2B5EF4-FFF2-40B4-BE49-F238E27FC236}">
                <a16:creationId xmlns:a16="http://schemas.microsoft.com/office/drawing/2014/main" id="{50068B60-C73D-42A9-81F9-87728B17DB9D}"/>
              </a:ext>
            </a:extLst>
          </p:cNvPr>
          <p:cNvSpPr txBox="1"/>
          <p:nvPr/>
        </p:nvSpPr>
        <p:spPr>
          <a:xfrm>
            <a:off x="4185706" y="1205573"/>
            <a:ext cx="3831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CI/CD DENGAN PYTHON</a:t>
            </a:r>
            <a:endParaRPr lang="en-US" altLang="zh-CN" sz="2400" b="1" dirty="0">
              <a:solidFill>
                <a:srgbClr val="0A3383"/>
              </a:solidFill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6135" y="2142884"/>
            <a:ext cx="1132234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4.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Menggunakan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GitHub Actions (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Contoh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):</a:t>
            </a:r>
          </a:p>
          <a:p>
            <a:pPr algn="just">
              <a:lnSpc>
                <a:spcPct val="150000"/>
              </a:lnSpc>
            </a:pP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Buka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repositori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GitHub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Anda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klik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"Actions"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untuk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mengaktifkan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GitHub Actions.</a:t>
            </a:r>
          </a:p>
          <a:p>
            <a:pPr algn="just">
              <a:lnSpc>
                <a:spcPct val="150000"/>
              </a:lnSpc>
            </a:pP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Buat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file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konfigurasi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CI/CD di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direktori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b="1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  <a:r>
              <a:rPr lang="en-US" altLang="zh-CN" b="1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github</a:t>
            </a:r>
            <a:r>
              <a:rPr lang="en-US" altLang="zh-CN" b="1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/workflows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misalnya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python-</a:t>
            </a:r>
            <a:r>
              <a:rPr lang="en-US" altLang="zh-CN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ci.yml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Berikut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adalah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contoh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konfigurasi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untuk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menjalankan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unit test Python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menggunakan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GitHub Actions:</a:t>
            </a:r>
          </a:p>
        </p:txBody>
      </p:sp>
      <p:sp>
        <p:nvSpPr>
          <p:cNvPr id="24" name="矩形: 圆角 21">
            <a:extLst>
              <a:ext uri="{FF2B5EF4-FFF2-40B4-BE49-F238E27FC236}">
                <a16:creationId xmlns:a16="http://schemas.microsoft.com/office/drawing/2014/main" id="{BE3F1968-10B5-4D1B-93C6-A9168B24F226}"/>
              </a:ext>
            </a:extLst>
          </p:cNvPr>
          <p:cNvSpPr/>
          <p:nvPr/>
        </p:nvSpPr>
        <p:spPr>
          <a:xfrm>
            <a:off x="4470397" y="1708211"/>
            <a:ext cx="3251200" cy="393700"/>
          </a:xfrm>
          <a:prstGeom prst="roundRect">
            <a:avLst>
              <a:gd name="adj" fmla="val 42473"/>
            </a:avLst>
          </a:prstGeom>
          <a:solidFill>
            <a:srgbClr val="F6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LANGKAH KONFIGURASI PROYEK PYTHON</a:t>
            </a:r>
            <a:endParaRPr lang="zh-CN" altLang="en-US" sz="1050" dirty="0">
              <a:solidFill>
                <a:srgbClr val="0A338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913" y="3938183"/>
            <a:ext cx="3002168" cy="277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783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5080335" y="54200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/>
          </a:p>
        </p:txBody>
      </p:sp>
      <p:sp>
        <p:nvSpPr>
          <p:cNvPr id="36" name="文本框 9">
            <a:extLst>
              <a:ext uri="{FF2B5EF4-FFF2-40B4-BE49-F238E27FC236}">
                <a16:creationId xmlns:a16="http://schemas.microsoft.com/office/drawing/2014/main" id="{50068B60-C73D-42A9-81F9-87728B17DB9D}"/>
              </a:ext>
            </a:extLst>
          </p:cNvPr>
          <p:cNvSpPr txBox="1"/>
          <p:nvPr/>
        </p:nvSpPr>
        <p:spPr>
          <a:xfrm>
            <a:off x="4185706" y="1205573"/>
            <a:ext cx="3831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CI/CD DENGAN PYTHON</a:t>
            </a:r>
            <a:endParaRPr lang="en-US" altLang="zh-CN" sz="2400" b="1" dirty="0">
              <a:solidFill>
                <a:srgbClr val="0A3383"/>
              </a:solidFill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6135" y="2142884"/>
            <a:ext cx="11322341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Konfigurasi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di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atas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akan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menjalankan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unit test Python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setiap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kali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ada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perubahan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pada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cabang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b="1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main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di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repositori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GitHub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Anda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5.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Pengujian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Otomatis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Pastikan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Anda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telah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menambahkan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unit test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dalam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proyek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Python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Anda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Gunakan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kerangka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kerja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pengujian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seperti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b="1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unittest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b="1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pytest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atau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lain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sesuai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kebutuhan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6. Continuous Deployment (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Opsional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):</a:t>
            </a:r>
          </a:p>
          <a:p>
            <a:pPr algn="just">
              <a:lnSpc>
                <a:spcPct val="150000"/>
              </a:lnSpc>
            </a:pP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Jika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Anda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ingin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melakukan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Continuous Deployment,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Anda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dapat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menambahkan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langkah-langkah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berikut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konfigurasi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CI/CD:</a:t>
            </a:r>
          </a:p>
          <a:p>
            <a:pPr algn="just">
              <a:lnSpc>
                <a:spcPct val="150000"/>
              </a:lnSpc>
            </a:pP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-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Membangun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mengemas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aplikasi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-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Mengunggah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aplikasi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server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tujuan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-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Melakukan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migrasi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basis data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atau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langkah-langkah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lain yang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diperlukan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  <a:endParaRPr lang="en-US" altLang="zh-CN" dirty="0">
              <a:solidFill>
                <a:srgbClr val="0A3383"/>
              </a:solidFill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</p:txBody>
      </p:sp>
      <p:sp>
        <p:nvSpPr>
          <p:cNvPr id="24" name="矩形: 圆角 21">
            <a:extLst>
              <a:ext uri="{FF2B5EF4-FFF2-40B4-BE49-F238E27FC236}">
                <a16:creationId xmlns:a16="http://schemas.microsoft.com/office/drawing/2014/main" id="{BE3F1968-10B5-4D1B-93C6-A9168B24F226}"/>
              </a:ext>
            </a:extLst>
          </p:cNvPr>
          <p:cNvSpPr/>
          <p:nvPr/>
        </p:nvSpPr>
        <p:spPr>
          <a:xfrm>
            <a:off x="4470397" y="1708211"/>
            <a:ext cx="3251200" cy="393700"/>
          </a:xfrm>
          <a:prstGeom prst="roundRect">
            <a:avLst>
              <a:gd name="adj" fmla="val 42473"/>
            </a:avLst>
          </a:prstGeom>
          <a:solidFill>
            <a:srgbClr val="F6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LANGKAH KONFIGURASI PROYEK PYTHON</a:t>
            </a:r>
            <a:endParaRPr lang="zh-CN" altLang="en-US" sz="1050" dirty="0">
              <a:solidFill>
                <a:srgbClr val="0A33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0798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5080335" y="54200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/>
          </a:p>
        </p:txBody>
      </p:sp>
      <p:sp>
        <p:nvSpPr>
          <p:cNvPr id="36" name="文本框 9">
            <a:extLst>
              <a:ext uri="{FF2B5EF4-FFF2-40B4-BE49-F238E27FC236}">
                <a16:creationId xmlns:a16="http://schemas.microsoft.com/office/drawing/2014/main" id="{50068B60-C73D-42A9-81F9-87728B17DB9D}"/>
              </a:ext>
            </a:extLst>
          </p:cNvPr>
          <p:cNvSpPr txBox="1"/>
          <p:nvPr/>
        </p:nvSpPr>
        <p:spPr>
          <a:xfrm>
            <a:off x="4185706" y="1205573"/>
            <a:ext cx="3831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CI/CD DENGAN PYTHON</a:t>
            </a:r>
            <a:endParaRPr lang="en-US" altLang="zh-CN" sz="2400" b="1" dirty="0">
              <a:solidFill>
                <a:srgbClr val="0A3383"/>
              </a:solidFill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6135" y="2142884"/>
            <a:ext cx="1132234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7.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Lakukan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Push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Repositori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Setiap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kali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Anda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melakukan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perubahan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pada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kode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sumber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lakukan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git</a:t>
            </a:r>
            <a:r>
              <a:rPr lang="en-US" altLang="zh-CN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push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repositori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GitHub Actions (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atau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alat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CI/CD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lainnya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Anda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gunakan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)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menjalankan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unit test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otomatis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8. Monitoring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Pemberitahuan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Pastikan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Anda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menerima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pemberitahuan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jika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ada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kegagalan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pada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tahap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CI/CD.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Jika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ada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kegagalan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periksa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log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untuk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menemukan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penyebabnya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9.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Pemeliharaan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Terus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pantau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perbaiki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tingkatkan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konfigurasi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CI/CD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Anda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seiring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dengan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perkembangan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proyek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  <a:endParaRPr lang="en-US" altLang="zh-CN" dirty="0" smtClean="0">
              <a:solidFill>
                <a:srgbClr val="0A3383"/>
              </a:solidFill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</p:txBody>
      </p:sp>
      <p:sp>
        <p:nvSpPr>
          <p:cNvPr id="24" name="矩形: 圆角 21">
            <a:extLst>
              <a:ext uri="{FF2B5EF4-FFF2-40B4-BE49-F238E27FC236}">
                <a16:creationId xmlns:a16="http://schemas.microsoft.com/office/drawing/2014/main" id="{BE3F1968-10B5-4D1B-93C6-A9168B24F226}"/>
              </a:ext>
            </a:extLst>
          </p:cNvPr>
          <p:cNvSpPr/>
          <p:nvPr/>
        </p:nvSpPr>
        <p:spPr>
          <a:xfrm>
            <a:off x="4470397" y="1708211"/>
            <a:ext cx="3251200" cy="393700"/>
          </a:xfrm>
          <a:prstGeom prst="roundRect">
            <a:avLst>
              <a:gd name="adj" fmla="val 42473"/>
            </a:avLst>
          </a:prstGeom>
          <a:solidFill>
            <a:srgbClr val="F6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LANGKAH KONFIGURASI PROYEK PYTHON</a:t>
            </a:r>
            <a:endParaRPr lang="zh-CN" altLang="en-US" sz="1050" dirty="0">
              <a:solidFill>
                <a:srgbClr val="0A33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2444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F98A2125-4AAC-4257-9CDB-A029B1E3CA86}"/>
              </a:ext>
            </a:extLst>
          </p:cNvPr>
          <p:cNvSpPr/>
          <p:nvPr/>
        </p:nvSpPr>
        <p:spPr>
          <a:xfrm flipH="1">
            <a:off x="161020" y="145131"/>
            <a:ext cx="11877181" cy="6582840"/>
          </a:xfrm>
          <a:prstGeom prst="rect">
            <a:avLst/>
          </a:prstGeom>
          <a:solidFill>
            <a:schemeClr val="bg1"/>
          </a:solidFill>
          <a:ln w="139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160号-檀宋" panose="00000500000000000000" pitchFamily="2" charset="-122"/>
              <a:ea typeface="字魂160号-檀宋" panose="00000500000000000000" pitchFamily="2" charset="-122"/>
              <a:sym typeface="字魂160号-檀宋" panose="000005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080335" y="54200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/>
          </a:p>
        </p:txBody>
      </p:sp>
      <p:sp>
        <p:nvSpPr>
          <p:cNvPr id="2" name="矩形 1"/>
          <p:cNvSpPr/>
          <p:nvPr/>
        </p:nvSpPr>
        <p:spPr>
          <a:xfrm>
            <a:off x="1190863" y="2111179"/>
            <a:ext cx="2855555" cy="3509284"/>
          </a:xfrm>
          <a:prstGeom prst="rect">
            <a:avLst/>
          </a:prstGeom>
          <a:solidFill>
            <a:srgbClr val="0A33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FB933"/>
              </a:solidFill>
              <a:latin typeface="字魂160号-檀宋" panose="00000500000000000000" pitchFamily="2" charset="-122"/>
              <a:ea typeface="字魂160号-檀宋" panose="00000500000000000000" pitchFamily="2" charset="-122"/>
              <a:sym typeface="字魂160号-檀宋" panose="00000500000000000000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668221" y="2111179"/>
            <a:ext cx="2855555" cy="3509284"/>
          </a:xfrm>
          <a:prstGeom prst="rect">
            <a:avLst/>
          </a:prstGeom>
          <a:solidFill>
            <a:srgbClr val="0A33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60号-檀宋" panose="00000500000000000000" pitchFamily="2" charset="-122"/>
              <a:ea typeface="字魂160号-檀宋" panose="00000500000000000000" pitchFamily="2" charset="-122"/>
              <a:sym typeface="字魂160号-檀宋" panose="00000500000000000000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063417" y="2111179"/>
            <a:ext cx="2855555" cy="3509284"/>
          </a:xfrm>
          <a:prstGeom prst="rect">
            <a:avLst/>
          </a:prstGeom>
          <a:solidFill>
            <a:srgbClr val="EFB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60号-檀宋" panose="00000500000000000000" pitchFamily="2" charset="-122"/>
              <a:ea typeface="字魂160号-檀宋" panose="00000500000000000000" pitchFamily="2" charset="-122"/>
              <a:sym typeface="字魂160号-檀宋" panose="00000500000000000000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756860" y="317687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/>
          </a:p>
        </p:txBody>
      </p:sp>
      <p:sp>
        <p:nvSpPr>
          <p:cNvPr id="29" name="矩形 28"/>
          <p:cNvSpPr/>
          <p:nvPr/>
        </p:nvSpPr>
        <p:spPr>
          <a:xfrm>
            <a:off x="1366543" y="3615326"/>
            <a:ext cx="25041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endParaRPr/>
          </a:p>
        </p:txBody>
      </p:sp>
      <p:sp>
        <p:nvSpPr>
          <p:cNvPr id="4" name="矩形 3"/>
          <p:cNvSpPr/>
          <p:nvPr/>
        </p:nvSpPr>
        <p:spPr>
          <a:xfrm>
            <a:off x="1819026" y="5433287"/>
            <a:ext cx="1599219" cy="196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60号-檀宋" panose="00000500000000000000" pitchFamily="2" charset="-122"/>
              <a:ea typeface="字魂160号-檀宋" panose="00000500000000000000" pitchFamily="2" charset="-122"/>
              <a:sym typeface="字魂160号-檀宋" panose="00000500000000000000" pitchFamily="2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249762" y="3167471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/>
          </a:p>
        </p:txBody>
      </p:sp>
      <p:sp>
        <p:nvSpPr>
          <p:cNvPr id="37" name="矩形 36"/>
          <p:cNvSpPr/>
          <p:nvPr/>
        </p:nvSpPr>
        <p:spPr>
          <a:xfrm>
            <a:off x="4859445" y="3605921"/>
            <a:ext cx="25041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endParaRPr/>
          </a:p>
        </p:txBody>
      </p:sp>
      <p:sp>
        <p:nvSpPr>
          <p:cNvPr id="38" name="矩形 37"/>
          <p:cNvSpPr/>
          <p:nvPr/>
        </p:nvSpPr>
        <p:spPr>
          <a:xfrm>
            <a:off x="5311928" y="5423882"/>
            <a:ext cx="1599219" cy="196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60号-檀宋" panose="00000500000000000000" pitchFamily="2" charset="-122"/>
              <a:ea typeface="字魂160号-檀宋" panose="00000500000000000000" pitchFamily="2" charset="-122"/>
              <a:sym typeface="字魂160号-檀宋" panose="00000500000000000000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630960" y="313853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/>
          </a:p>
        </p:txBody>
      </p:sp>
      <p:sp>
        <p:nvSpPr>
          <p:cNvPr id="40" name="矩形 39"/>
          <p:cNvSpPr/>
          <p:nvPr/>
        </p:nvSpPr>
        <p:spPr>
          <a:xfrm>
            <a:off x="8240643" y="3576986"/>
            <a:ext cx="25041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endParaRPr/>
          </a:p>
        </p:txBody>
      </p:sp>
      <p:sp>
        <p:nvSpPr>
          <p:cNvPr id="41" name="矩形 40"/>
          <p:cNvSpPr/>
          <p:nvPr/>
        </p:nvSpPr>
        <p:spPr>
          <a:xfrm>
            <a:off x="8719746" y="5424959"/>
            <a:ext cx="1599219" cy="196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60号-檀宋" panose="00000500000000000000" pitchFamily="2" charset="-122"/>
              <a:ea typeface="字魂160号-檀宋" panose="00000500000000000000" pitchFamily="2" charset="-122"/>
              <a:sym typeface="字魂160号-檀宋" panose="00000500000000000000" pitchFamily="2" charset="-122"/>
            </a:endParaRPr>
          </a:p>
        </p:txBody>
      </p:sp>
      <p:sp>
        <p:nvSpPr>
          <p:cNvPr id="20" name="文本框 9">
            <a:extLst>
              <a:ext uri="{FF2B5EF4-FFF2-40B4-BE49-F238E27FC236}">
                <a16:creationId xmlns:a16="http://schemas.microsoft.com/office/drawing/2014/main" id="{50068B60-C73D-42A9-81F9-87728B17DB9D}"/>
              </a:ext>
            </a:extLst>
          </p:cNvPr>
          <p:cNvSpPr txBox="1"/>
          <p:nvPr/>
        </p:nvSpPr>
        <p:spPr>
          <a:xfrm>
            <a:off x="1242651" y="3656224"/>
            <a:ext cx="27350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WHITEBOX TESTING </a:t>
            </a:r>
          </a:p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DAN UNIT TEST</a:t>
            </a:r>
          </a:p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DENGAN PYTHON</a:t>
            </a:r>
            <a:endParaRPr lang="zh-CN" altLang="en-US" sz="2000" b="1" dirty="0">
              <a:solidFill>
                <a:schemeClr val="bg1"/>
              </a:solidFill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</p:txBody>
      </p:sp>
      <p:sp>
        <p:nvSpPr>
          <p:cNvPr id="22" name="文本框 9">
            <a:extLst>
              <a:ext uri="{FF2B5EF4-FFF2-40B4-BE49-F238E27FC236}">
                <a16:creationId xmlns:a16="http://schemas.microsoft.com/office/drawing/2014/main" id="{50068B60-C73D-42A9-81F9-87728B17DB9D}"/>
              </a:ext>
            </a:extLst>
          </p:cNvPr>
          <p:cNvSpPr txBox="1"/>
          <p:nvPr/>
        </p:nvSpPr>
        <p:spPr>
          <a:xfrm>
            <a:off x="4640274" y="3634101"/>
            <a:ext cx="28424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CI/CD</a:t>
            </a:r>
          </a:p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DENGAN PYTHON</a:t>
            </a:r>
            <a:endParaRPr lang="zh-CN" altLang="en-US" sz="2400" b="1" dirty="0">
              <a:solidFill>
                <a:schemeClr val="bg1"/>
              </a:solidFill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</p:txBody>
      </p:sp>
      <p:sp>
        <p:nvSpPr>
          <p:cNvPr id="30" name="文本框 9">
            <a:extLst>
              <a:ext uri="{FF2B5EF4-FFF2-40B4-BE49-F238E27FC236}">
                <a16:creationId xmlns:a16="http://schemas.microsoft.com/office/drawing/2014/main" id="{50068B60-C73D-42A9-81F9-87728B17DB9D}"/>
              </a:ext>
            </a:extLst>
          </p:cNvPr>
          <p:cNvSpPr txBox="1"/>
          <p:nvPr/>
        </p:nvSpPr>
        <p:spPr>
          <a:xfrm>
            <a:off x="8700758" y="3634101"/>
            <a:ext cx="1580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PENUTUP</a:t>
            </a:r>
            <a:endParaRPr lang="zh-CN" altLang="en-US" sz="2400" b="1" dirty="0">
              <a:solidFill>
                <a:schemeClr val="bg1"/>
              </a:solidFill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</p:txBody>
      </p:sp>
      <p:sp>
        <p:nvSpPr>
          <p:cNvPr id="34" name="文本框 9">
            <a:extLst>
              <a:ext uri="{FF2B5EF4-FFF2-40B4-BE49-F238E27FC236}">
                <a16:creationId xmlns:a16="http://schemas.microsoft.com/office/drawing/2014/main" id="{50068B60-C73D-42A9-81F9-87728B17DB9D}"/>
              </a:ext>
            </a:extLst>
          </p:cNvPr>
          <p:cNvSpPr txBox="1"/>
          <p:nvPr/>
        </p:nvSpPr>
        <p:spPr>
          <a:xfrm>
            <a:off x="5691724" y="1205573"/>
            <a:ext cx="8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BAB</a:t>
            </a:r>
            <a:endParaRPr lang="zh-CN" altLang="en-US" sz="2400" b="1" dirty="0">
              <a:solidFill>
                <a:srgbClr val="0A3383"/>
              </a:solidFill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810" y="2308857"/>
            <a:ext cx="1258724" cy="12587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496" y="2307581"/>
            <a:ext cx="1260000" cy="126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355" y="2354931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849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95F71B77-7E0E-46CE-881F-D874D4BF56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74" b="69793"/>
          <a:stretch/>
        </p:blipFill>
        <p:spPr>
          <a:xfrm>
            <a:off x="-1" y="6261329"/>
            <a:ext cx="8961119" cy="59667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528B08D-89FB-449F-B4A0-01F5EA871B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882" b="26743"/>
          <a:stretch/>
        </p:blipFill>
        <p:spPr>
          <a:xfrm>
            <a:off x="3956661" y="5419909"/>
            <a:ext cx="8235340" cy="143809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269BB1F-DC92-43C5-A617-8F35C1FAA8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876" t="46855"/>
          <a:stretch/>
        </p:blipFill>
        <p:spPr>
          <a:xfrm>
            <a:off x="-1" y="0"/>
            <a:ext cx="7916450" cy="1046518"/>
          </a:xfrm>
          <a:prstGeom prst="rect">
            <a:avLst/>
          </a:prstGeom>
        </p:spPr>
      </p:pic>
      <p:sp>
        <p:nvSpPr>
          <p:cNvPr id="39" name="文本框 9">
            <a:extLst>
              <a:ext uri="{FF2B5EF4-FFF2-40B4-BE49-F238E27FC236}">
                <a16:creationId xmlns:a16="http://schemas.microsoft.com/office/drawing/2014/main" id="{50068B60-C73D-42A9-81F9-87728B17DB9D}"/>
              </a:ext>
            </a:extLst>
          </p:cNvPr>
          <p:cNvSpPr txBox="1"/>
          <p:nvPr/>
        </p:nvSpPr>
        <p:spPr>
          <a:xfrm>
            <a:off x="3099731" y="2690424"/>
            <a:ext cx="61910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TERIMA KASIH</a:t>
            </a:r>
            <a:endParaRPr lang="zh-CN" altLang="en-US" sz="4400" b="1" dirty="0">
              <a:solidFill>
                <a:srgbClr val="0A3383"/>
              </a:solidFill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269" y="3559199"/>
            <a:ext cx="1440000" cy="1440000"/>
          </a:xfrm>
          <a:prstGeom prst="rect">
            <a:avLst/>
          </a:prstGeom>
        </p:spPr>
      </p:pic>
      <p:grpSp>
        <p:nvGrpSpPr>
          <p:cNvPr id="38" name="组合 23">
            <a:extLst>
              <a:ext uri="{FF2B5EF4-FFF2-40B4-BE49-F238E27FC236}">
                <a16:creationId xmlns:a16="http://schemas.microsoft.com/office/drawing/2014/main" id="{4103D36C-284D-47C3-BED3-9A3022188E52}"/>
              </a:ext>
            </a:extLst>
          </p:cNvPr>
          <p:cNvGrpSpPr/>
          <p:nvPr/>
        </p:nvGrpSpPr>
        <p:grpSpPr>
          <a:xfrm>
            <a:off x="10065743" y="1400345"/>
            <a:ext cx="1767429" cy="393700"/>
            <a:chOff x="4146767" y="4072688"/>
            <a:chExt cx="1767429" cy="393700"/>
          </a:xfrm>
        </p:grpSpPr>
        <p:sp>
          <p:nvSpPr>
            <p:cNvPr id="40" name="矩形: 圆角 21">
              <a:extLst>
                <a:ext uri="{FF2B5EF4-FFF2-40B4-BE49-F238E27FC236}">
                  <a16:creationId xmlns:a16="http://schemas.microsoft.com/office/drawing/2014/main" id="{BE3F1968-10B5-4D1B-93C6-A9168B24F226}"/>
                </a:ext>
              </a:extLst>
            </p:cNvPr>
            <p:cNvSpPr/>
            <p:nvPr/>
          </p:nvSpPr>
          <p:spPr>
            <a:xfrm>
              <a:off x="4146767" y="4072688"/>
              <a:ext cx="1767429" cy="393700"/>
            </a:xfrm>
            <a:prstGeom prst="roundRect">
              <a:avLst>
                <a:gd name="adj" fmla="val 42473"/>
              </a:avLst>
            </a:prstGeom>
            <a:solidFill>
              <a:srgbClr val="EFB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文本框 16">
              <a:extLst>
                <a:ext uri="{FF2B5EF4-FFF2-40B4-BE49-F238E27FC236}">
                  <a16:creationId xmlns:a16="http://schemas.microsoft.com/office/drawing/2014/main" id="{3021E8D5-D69E-416E-ADFF-C3EEFE1E4A5D}"/>
                </a:ext>
              </a:extLst>
            </p:cNvPr>
            <p:cNvSpPr txBox="1"/>
            <p:nvPr/>
          </p:nvSpPr>
          <p:spPr>
            <a:xfrm>
              <a:off x="4319296" y="4119183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/>
            </a:p>
          </p:txBody>
        </p:sp>
      </p:grpSp>
      <p:pic>
        <p:nvPicPr>
          <p:cNvPr id="42" name="Picture 2" descr="Logo Unpam | UNIVERSITAS PAMULA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2935" y="436362"/>
            <a:ext cx="933047" cy="90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10431796" y="1419508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UNPAM</a:t>
            </a:r>
            <a:endParaRPr lang="en-US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1171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33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F98A2125-4AAC-4257-9CDB-A029B1E3CA86}"/>
              </a:ext>
            </a:extLst>
          </p:cNvPr>
          <p:cNvSpPr/>
          <p:nvPr/>
        </p:nvSpPr>
        <p:spPr>
          <a:xfrm flipH="1">
            <a:off x="161020" y="145131"/>
            <a:ext cx="11877181" cy="6582840"/>
          </a:xfrm>
          <a:prstGeom prst="rect">
            <a:avLst/>
          </a:prstGeom>
          <a:solidFill>
            <a:schemeClr val="bg1"/>
          </a:solidFill>
          <a:ln w="139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160号-檀宋" panose="00000500000000000000" pitchFamily="2" charset="-122"/>
              <a:ea typeface="字魂160号-檀宋" panose="00000500000000000000" pitchFamily="2" charset="-122"/>
              <a:sym typeface="字魂160号-檀宋" panose="000005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080335" y="54200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/>
          </a:p>
        </p:txBody>
      </p:sp>
      <p:sp>
        <p:nvSpPr>
          <p:cNvPr id="2" name="矩形 1"/>
          <p:cNvSpPr/>
          <p:nvPr/>
        </p:nvSpPr>
        <p:spPr>
          <a:xfrm>
            <a:off x="1190863" y="2111179"/>
            <a:ext cx="2855555" cy="3509284"/>
          </a:xfrm>
          <a:prstGeom prst="rect">
            <a:avLst/>
          </a:prstGeom>
          <a:solidFill>
            <a:srgbClr val="EFB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FB933"/>
              </a:solidFill>
              <a:latin typeface="字魂160号-檀宋" panose="00000500000000000000" pitchFamily="2" charset="-122"/>
              <a:ea typeface="字魂160号-檀宋" panose="00000500000000000000" pitchFamily="2" charset="-122"/>
              <a:sym typeface="字魂160号-檀宋" panose="00000500000000000000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668221" y="2111179"/>
            <a:ext cx="2855555" cy="3509284"/>
          </a:xfrm>
          <a:prstGeom prst="rect">
            <a:avLst/>
          </a:prstGeom>
          <a:solidFill>
            <a:srgbClr val="0A33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60号-檀宋" panose="00000500000000000000" pitchFamily="2" charset="-122"/>
              <a:ea typeface="字魂160号-檀宋" panose="00000500000000000000" pitchFamily="2" charset="-122"/>
              <a:sym typeface="字魂160号-檀宋" panose="00000500000000000000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063417" y="2111179"/>
            <a:ext cx="2855555" cy="3509284"/>
          </a:xfrm>
          <a:prstGeom prst="rect">
            <a:avLst/>
          </a:prstGeom>
          <a:solidFill>
            <a:srgbClr val="0A33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60号-檀宋" panose="00000500000000000000" pitchFamily="2" charset="-122"/>
              <a:ea typeface="字魂160号-檀宋" panose="00000500000000000000" pitchFamily="2" charset="-122"/>
              <a:sym typeface="字魂160号-檀宋" panose="00000500000000000000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756860" y="317687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/>
          </a:p>
        </p:txBody>
      </p:sp>
      <p:sp>
        <p:nvSpPr>
          <p:cNvPr id="29" name="矩形 28"/>
          <p:cNvSpPr/>
          <p:nvPr/>
        </p:nvSpPr>
        <p:spPr>
          <a:xfrm>
            <a:off x="1366543" y="3615326"/>
            <a:ext cx="25041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endParaRPr/>
          </a:p>
        </p:txBody>
      </p:sp>
      <p:sp>
        <p:nvSpPr>
          <p:cNvPr id="4" name="矩形 3"/>
          <p:cNvSpPr/>
          <p:nvPr/>
        </p:nvSpPr>
        <p:spPr>
          <a:xfrm>
            <a:off x="1819026" y="5433287"/>
            <a:ext cx="1599219" cy="196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60号-檀宋" panose="00000500000000000000" pitchFamily="2" charset="-122"/>
              <a:ea typeface="字魂160号-檀宋" panose="00000500000000000000" pitchFamily="2" charset="-122"/>
              <a:sym typeface="字魂160号-檀宋" panose="00000500000000000000" pitchFamily="2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249762" y="3167471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/>
          </a:p>
        </p:txBody>
      </p:sp>
      <p:sp>
        <p:nvSpPr>
          <p:cNvPr id="37" name="矩形 36"/>
          <p:cNvSpPr/>
          <p:nvPr/>
        </p:nvSpPr>
        <p:spPr>
          <a:xfrm>
            <a:off x="4859445" y="3605921"/>
            <a:ext cx="25041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endParaRPr/>
          </a:p>
        </p:txBody>
      </p:sp>
      <p:sp>
        <p:nvSpPr>
          <p:cNvPr id="38" name="矩形 37"/>
          <p:cNvSpPr/>
          <p:nvPr/>
        </p:nvSpPr>
        <p:spPr>
          <a:xfrm>
            <a:off x="5311928" y="5423882"/>
            <a:ext cx="1599219" cy="196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60号-檀宋" panose="00000500000000000000" pitchFamily="2" charset="-122"/>
              <a:ea typeface="字魂160号-檀宋" panose="00000500000000000000" pitchFamily="2" charset="-122"/>
              <a:sym typeface="字魂160号-檀宋" panose="00000500000000000000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630960" y="313853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/>
          </a:p>
        </p:txBody>
      </p:sp>
      <p:sp>
        <p:nvSpPr>
          <p:cNvPr id="40" name="矩形 39"/>
          <p:cNvSpPr/>
          <p:nvPr/>
        </p:nvSpPr>
        <p:spPr>
          <a:xfrm>
            <a:off x="8240643" y="3576986"/>
            <a:ext cx="25041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endParaRPr/>
          </a:p>
        </p:txBody>
      </p:sp>
      <p:sp>
        <p:nvSpPr>
          <p:cNvPr id="41" name="矩形 40"/>
          <p:cNvSpPr/>
          <p:nvPr/>
        </p:nvSpPr>
        <p:spPr>
          <a:xfrm>
            <a:off x="8719746" y="5424959"/>
            <a:ext cx="1599219" cy="196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60号-檀宋" panose="00000500000000000000" pitchFamily="2" charset="-122"/>
              <a:ea typeface="字魂160号-檀宋" panose="00000500000000000000" pitchFamily="2" charset="-122"/>
              <a:sym typeface="字魂160号-檀宋" panose="00000500000000000000" pitchFamily="2" charset="-122"/>
            </a:endParaRPr>
          </a:p>
        </p:txBody>
      </p:sp>
      <p:sp>
        <p:nvSpPr>
          <p:cNvPr id="20" name="文本框 9">
            <a:extLst>
              <a:ext uri="{FF2B5EF4-FFF2-40B4-BE49-F238E27FC236}">
                <a16:creationId xmlns:a16="http://schemas.microsoft.com/office/drawing/2014/main" id="{50068B60-C73D-42A9-81F9-87728B17DB9D}"/>
              </a:ext>
            </a:extLst>
          </p:cNvPr>
          <p:cNvSpPr txBox="1"/>
          <p:nvPr/>
        </p:nvSpPr>
        <p:spPr>
          <a:xfrm>
            <a:off x="1242651" y="3656224"/>
            <a:ext cx="27350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WHITEBOX TESTING </a:t>
            </a:r>
          </a:p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DAN UNIT TEST</a:t>
            </a:r>
          </a:p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DENGAN PYTHON</a:t>
            </a:r>
            <a:endParaRPr lang="zh-CN" altLang="en-US" sz="2000" b="1" dirty="0">
              <a:solidFill>
                <a:schemeClr val="bg1"/>
              </a:solidFill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</p:txBody>
      </p:sp>
      <p:sp>
        <p:nvSpPr>
          <p:cNvPr id="22" name="文本框 9">
            <a:extLst>
              <a:ext uri="{FF2B5EF4-FFF2-40B4-BE49-F238E27FC236}">
                <a16:creationId xmlns:a16="http://schemas.microsoft.com/office/drawing/2014/main" id="{50068B60-C73D-42A9-81F9-87728B17DB9D}"/>
              </a:ext>
            </a:extLst>
          </p:cNvPr>
          <p:cNvSpPr txBox="1"/>
          <p:nvPr/>
        </p:nvSpPr>
        <p:spPr>
          <a:xfrm>
            <a:off x="4640274" y="3634101"/>
            <a:ext cx="28424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CI/CD</a:t>
            </a:r>
          </a:p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DENGAN PYTHON</a:t>
            </a:r>
            <a:endParaRPr lang="zh-CN" altLang="en-US" sz="2400" b="1" dirty="0">
              <a:solidFill>
                <a:schemeClr val="bg1"/>
              </a:solidFill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</p:txBody>
      </p:sp>
      <p:sp>
        <p:nvSpPr>
          <p:cNvPr id="30" name="文本框 9">
            <a:extLst>
              <a:ext uri="{FF2B5EF4-FFF2-40B4-BE49-F238E27FC236}">
                <a16:creationId xmlns:a16="http://schemas.microsoft.com/office/drawing/2014/main" id="{50068B60-C73D-42A9-81F9-87728B17DB9D}"/>
              </a:ext>
            </a:extLst>
          </p:cNvPr>
          <p:cNvSpPr txBox="1"/>
          <p:nvPr/>
        </p:nvSpPr>
        <p:spPr>
          <a:xfrm>
            <a:off x="8700758" y="3634101"/>
            <a:ext cx="1580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PENUTUP</a:t>
            </a:r>
            <a:endParaRPr lang="zh-CN" altLang="en-US" sz="2400" b="1" dirty="0">
              <a:solidFill>
                <a:schemeClr val="bg1"/>
              </a:solidFill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</p:txBody>
      </p:sp>
      <p:sp>
        <p:nvSpPr>
          <p:cNvPr id="34" name="文本框 9">
            <a:extLst>
              <a:ext uri="{FF2B5EF4-FFF2-40B4-BE49-F238E27FC236}">
                <a16:creationId xmlns:a16="http://schemas.microsoft.com/office/drawing/2014/main" id="{50068B60-C73D-42A9-81F9-87728B17DB9D}"/>
              </a:ext>
            </a:extLst>
          </p:cNvPr>
          <p:cNvSpPr txBox="1"/>
          <p:nvPr/>
        </p:nvSpPr>
        <p:spPr>
          <a:xfrm>
            <a:off x="5691724" y="1205573"/>
            <a:ext cx="8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BAB</a:t>
            </a:r>
            <a:endParaRPr lang="zh-CN" altLang="en-US" sz="2400" b="1" dirty="0">
              <a:solidFill>
                <a:srgbClr val="0A3383"/>
              </a:solidFill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810" y="2308857"/>
            <a:ext cx="1258724" cy="12587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496" y="2307581"/>
            <a:ext cx="1260000" cy="126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355" y="2354931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4021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5080335" y="54200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/>
          </a:p>
        </p:txBody>
      </p:sp>
      <p:sp>
        <p:nvSpPr>
          <p:cNvPr id="36" name="文本框 9">
            <a:extLst>
              <a:ext uri="{FF2B5EF4-FFF2-40B4-BE49-F238E27FC236}">
                <a16:creationId xmlns:a16="http://schemas.microsoft.com/office/drawing/2014/main" id="{50068B60-C73D-42A9-81F9-87728B17DB9D}"/>
              </a:ext>
            </a:extLst>
          </p:cNvPr>
          <p:cNvSpPr txBox="1"/>
          <p:nvPr/>
        </p:nvSpPr>
        <p:spPr>
          <a:xfrm>
            <a:off x="2024858" y="1205573"/>
            <a:ext cx="81531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WHITEBOX </a:t>
            </a:r>
            <a:r>
              <a:rPr lang="en-US" altLang="zh-CN" sz="2400" b="1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TESTING DAN </a:t>
            </a:r>
            <a:r>
              <a:rPr lang="en-US" altLang="zh-CN" sz="24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UNIT </a:t>
            </a:r>
            <a:r>
              <a:rPr lang="en-US" altLang="zh-CN" sz="2400" b="1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TEST DENGAN </a:t>
            </a:r>
            <a:r>
              <a:rPr lang="en-US" altLang="zh-CN" sz="24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PYTHON</a:t>
            </a:r>
          </a:p>
          <a:p>
            <a:pPr algn="ctr"/>
            <a:r>
              <a:rPr lang="en-US" altLang="zh-CN" sz="2400" b="1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endParaRPr lang="en-US" altLang="zh-CN" sz="2400" b="1" dirty="0">
              <a:solidFill>
                <a:srgbClr val="0A3383"/>
              </a:solidFill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6135" y="2396884"/>
            <a:ext cx="11322341" cy="2961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Whitebox</a:t>
            </a:r>
            <a:r>
              <a:rPr lang="en-US" altLang="zh-CN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b="1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Testing,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juga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dikenal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sebagai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pengujian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struktur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adalah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jenis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pengujian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perangkat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lunak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dilakukan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dengan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memeriksa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menguji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kode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sumber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internal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dari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suatu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program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atau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sistem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 </a:t>
            </a:r>
            <a:r>
              <a:rPr lang="en-US" altLang="zh-CN" b="1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Tujuannya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adalah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untuk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memastikan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bahwa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komponen-komponen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dalam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kode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bekerja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dengan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benar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semua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jalur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eksekusi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telah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diuji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aturan-aturan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logika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dalam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kode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telah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diikuti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Dalam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whitebox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testing,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pengujian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dilakukan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dengan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pemahaman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mendalam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tentang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bagaimana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kode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diimplementasikan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  <a:endParaRPr lang="en-US" altLang="zh-CN" dirty="0">
              <a:solidFill>
                <a:srgbClr val="0A3383"/>
              </a:solidFill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b="1" dirty="0" err="1">
              <a:solidFill>
                <a:srgbClr val="0A3383"/>
              </a:solidFill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</p:txBody>
      </p:sp>
      <p:sp>
        <p:nvSpPr>
          <p:cNvPr id="24" name="矩形: 圆角 21">
            <a:extLst>
              <a:ext uri="{FF2B5EF4-FFF2-40B4-BE49-F238E27FC236}">
                <a16:creationId xmlns:a16="http://schemas.microsoft.com/office/drawing/2014/main" id="{BE3F1968-10B5-4D1B-93C6-A9168B24F226}"/>
              </a:ext>
            </a:extLst>
          </p:cNvPr>
          <p:cNvSpPr/>
          <p:nvPr/>
        </p:nvSpPr>
        <p:spPr>
          <a:xfrm>
            <a:off x="4883061" y="1852182"/>
            <a:ext cx="2425872" cy="393700"/>
          </a:xfrm>
          <a:prstGeom prst="roundRect">
            <a:avLst>
              <a:gd name="adj" fmla="val 42473"/>
            </a:avLst>
          </a:prstGeom>
          <a:solidFill>
            <a:srgbClr val="F6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PENGERTIAN</a:t>
            </a:r>
            <a:endParaRPr lang="zh-CN" altLang="en-US" dirty="0">
              <a:solidFill>
                <a:srgbClr val="0A33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7037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5080335" y="54200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/>
          </a:p>
        </p:txBody>
      </p:sp>
      <p:sp>
        <p:nvSpPr>
          <p:cNvPr id="36" name="文本框 9">
            <a:extLst>
              <a:ext uri="{FF2B5EF4-FFF2-40B4-BE49-F238E27FC236}">
                <a16:creationId xmlns:a16="http://schemas.microsoft.com/office/drawing/2014/main" id="{50068B60-C73D-42A9-81F9-87728B17DB9D}"/>
              </a:ext>
            </a:extLst>
          </p:cNvPr>
          <p:cNvSpPr txBox="1"/>
          <p:nvPr/>
        </p:nvSpPr>
        <p:spPr>
          <a:xfrm>
            <a:off x="2024858" y="1205573"/>
            <a:ext cx="81531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WHITEBOX </a:t>
            </a:r>
            <a:r>
              <a:rPr lang="en-US" altLang="zh-CN" sz="2400" b="1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TESTING DAN </a:t>
            </a:r>
            <a:r>
              <a:rPr lang="en-US" altLang="zh-CN" sz="24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UNIT </a:t>
            </a:r>
            <a:r>
              <a:rPr lang="en-US" altLang="zh-CN" sz="2400" b="1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TEST DENGAN </a:t>
            </a:r>
            <a:r>
              <a:rPr lang="en-US" altLang="zh-CN" sz="24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PYTHON</a:t>
            </a:r>
          </a:p>
          <a:p>
            <a:pPr algn="ctr"/>
            <a:r>
              <a:rPr lang="en-US" altLang="zh-CN" sz="2400" b="1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endParaRPr lang="en-US" altLang="zh-CN" sz="2400" b="1" dirty="0">
              <a:solidFill>
                <a:srgbClr val="0A3383"/>
              </a:solidFill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6135" y="2396884"/>
            <a:ext cx="1132234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Beberapa</a:t>
            </a:r>
            <a:r>
              <a:rPr lang="en-US" altLang="zh-CN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karakteristik</a:t>
            </a:r>
            <a:r>
              <a:rPr lang="en-US" altLang="zh-CN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penting</a:t>
            </a:r>
            <a:r>
              <a:rPr lang="en-US" altLang="zh-CN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dari</a:t>
            </a:r>
            <a:r>
              <a:rPr lang="en-US" altLang="zh-CN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whitebox</a:t>
            </a:r>
            <a:r>
              <a:rPr lang="en-US" altLang="zh-CN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testing </a:t>
            </a:r>
            <a:r>
              <a:rPr lang="en-US" altLang="zh-CN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meliputi</a:t>
            </a:r>
            <a:r>
              <a:rPr lang="en-US" altLang="zh-CN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1.  </a:t>
            </a:r>
            <a:r>
              <a:rPr lang="en-US" altLang="zh-CN" b="1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Memeriksa</a:t>
            </a:r>
            <a:r>
              <a:rPr lang="en-US" altLang="zh-CN" b="1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Struktur</a:t>
            </a:r>
            <a:r>
              <a:rPr lang="en-US" altLang="zh-CN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Kode</a:t>
            </a:r>
            <a:r>
              <a:rPr lang="en-US" altLang="zh-CN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: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Whitebox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testing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melibatkan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pemeriksaan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langsung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terhadap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struktur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kode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sumber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termasuk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blok-blok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kode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kondisi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perulangan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jalur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eksekusi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2.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b="1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Cakupan</a:t>
            </a:r>
            <a:r>
              <a:rPr lang="en-US" altLang="zh-CN" b="1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Kode</a:t>
            </a:r>
            <a:r>
              <a:rPr lang="en-US" altLang="zh-CN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: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Tujuannya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adalah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untuk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mencapai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tingkat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cakupan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kode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tinggi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artinya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menguji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sebagian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besar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atau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seluruh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kode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sumber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Ini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mencakup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pengujian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jalur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eksekusi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berbeda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dalam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kode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3.  </a:t>
            </a:r>
            <a:r>
              <a:rPr lang="en-US" altLang="zh-CN" b="1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Penggunaan</a:t>
            </a:r>
            <a:r>
              <a:rPr lang="en-US" altLang="zh-CN" b="1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Data Intern: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Whitebox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testing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sering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melibatkan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penggunaan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data internal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dalam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pengujian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sehingga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pengujian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dapat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berfokus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pada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parameter,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variabel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kondisi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digunakan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dalam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kode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zh-CN" dirty="0">
              <a:solidFill>
                <a:srgbClr val="0A3383"/>
              </a:solidFill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</p:txBody>
      </p:sp>
      <p:sp>
        <p:nvSpPr>
          <p:cNvPr id="24" name="矩形: 圆角 21">
            <a:extLst>
              <a:ext uri="{FF2B5EF4-FFF2-40B4-BE49-F238E27FC236}">
                <a16:creationId xmlns:a16="http://schemas.microsoft.com/office/drawing/2014/main" id="{BE3F1968-10B5-4D1B-93C6-A9168B24F226}"/>
              </a:ext>
            </a:extLst>
          </p:cNvPr>
          <p:cNvSpPr/>
          <p:nvPr/>
        </p:nvSpPr>
        <p:spPr>
          <a:xfrm>
            <a:off x="4883061" y="1852182"/>
            <a:ext cx="2425872" cy="393700"/>
          </a:xfrm>
          <a:prstGeom prst="roundRect">
            <a:avLst>
              <a:gd name="adj" fmla="val 42473"/>
            </a:avLst>
          </a:prstGeom>
          <a:solidFill>
            <a:srgbClr val="F6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KARAKTERISTIK</a:t>
            </a:r>
            <a:endParaRPr lang="zh-CN" altLang="en-US" dirty="0">
              <a:solidFill>
                <a:srgbClr val="0A33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034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5080335" y="54200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/>
          </a:p>
        </p:txBody>
      </p:sp>
      <p:sp>
        <p:nvSpPr>
          <p:cNvPr id="36" name="文本框 9">
            <a:extLst>
              <a:ext uri="{FF2B5EF4-FFF2-40B4-BE49-F238E27FC236}">
                <a16:creationId xmlns:a16="http://schemas.microsoft.com/office/drawing/2014/main" id="{50068B60-C73D-42A9-81F9-87728B17DB9D}"/>
              </a:ext>
            </a:extLst>
          </p:cNvPr>
          <p:cNvSpPr txBox="1"/>
          <p:nvPr/>
        </p:nvSpPr>
        <p:spPr>
          <a:xfrm>
            <a:off x="2024858" y="1205573"/>
            <a:ext cx="81531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WHITEBOX </a:t>
            </a:r>
            <a:r>
              <a:rPr lang="en-US" altLang="zh-CN" sz="2400" b="1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TESTING DAN </a:t>
            </a:r>
            <a:r>
              <a:rPr lang="en-US" altLang="zh-CN" sz="24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UNIT </a:t>
            </a:r>
            <a:r>
              <a:rPr lang="en-US" altLang="zh-CN" sz="2400" b="1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TEST DENGAN </a:t>
            </a:r>
            <a:r>
              <a:rPr lang="en-US" altLang="zh-CN" sz="24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PYTHON</a:t>
            </a:r>
          </a:p>
          <a:p>
            <a:pPr algn="ctr"/>
            <a:r>
              <a:rPr lang="en-US" altLang="zh-CN" sz="2400" b="1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endParaRPr lang="en-US" altLang="zh-CN" sz="2400" b="1" dirty="0">
              <a:solidFill>
                <a:srgbClr val="0A3383"/>
              </a:solidFill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6135" y="2396884"/>
            <a:ext cx="11322341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4.  </a:t>
            </a:r>
            <a:r>
              <a:rPr lang="en-US" altLang="zh-CN" b="1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Pemeriksaan</a:t>
            </a:r>
            <a:r>
              <a:rPr lang="en-US" altLang="zh-CN" b="1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b="1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Logika</a:t>
            </a:r>
            <a:r>
              <a:rPr lang="en-US" altLang="zh-CN" b="1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Program: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Pengujian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ini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fokus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pada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pemeriksaan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logika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program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memastikan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bahwa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algoritma-algoritma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digunakan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dalam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kode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bekerja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dengan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benar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5.  </a:t>
            </a:r>
            <a:r>
              <a:rPr lang="en-US" altLang="zh-CN" b="1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Dalam</a:t>
            </a:r>
            <a:r>
              <a:rPr lang="en-US" altLang="zh-CN" b="1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b="1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Pengembangan</a:t>
            </a:r>
            <a:r>
              <a:rPr lang="en-US" altLang="zh-CN" b="1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: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Whitebox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testing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sering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digunakan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dalam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tahap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pengembangan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perangkat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lunak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di mana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pengembang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menguji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komponen-komponen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kode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telah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mereka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buat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untuk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memastikan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bahwa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mereka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berfungsi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seperti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diharapkan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6.  </a:t>
            </a:r>
            <a:r>
              <a:rPr lang="en-US" altLang="zh-CN" b="1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Unit Test: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Salah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satu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bentuk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whitebox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testing yang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umum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adalah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unit test, yang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menguji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unit-unit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kecil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atau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komponen-komponen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individu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dalam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kode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seperti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fungsi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metode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atau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kelas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Debugging: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Whitebox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testing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juga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dapat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membantu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dalam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proses debugging,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yaitu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mengidentifikasi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memperbaiki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masalah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dalam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kode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  <a:endParaRPr lang="en-US" altLang="zh-CN" dirty="0">
              <a:solidFill>
                <a:srgbClr val="0A3383"/>
              </a:solidFill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</p:txBody>
      </p:sp>
      <p:sp>
        <p:nvSpPr>
          <p:cNvPr id="24" name="矩形: 圆角 21">
            <a:extLst>
              <a:ext uri="{FF2B5EF4-FFF2-40B4-BE49-F238E27FC236}">
                <a16:creationId xmlns:a16="http://schemas.microsoft.com/office/drawing/2014/main" id="{BE3F1968-10B5-4D1B-93C6-A9168B24F226}"/>
              </a:ext>
            </a:extLst>
          </p:cNvPr>
          <p:cNvSpPr/>
          <p:nvPr/>
        </p:nvSpPr>
        <p:spPr>
          <a:xfrm>
            <a:off x="4883061" y="1852182"/>
            <a:ext cx="2425872" cy="393700"/>
          </a:xfrm>
          <a:prstGeom prst="roundRect">
            <a:avLst>
              <a:gd name="adj" fmla="val 42473"/>
            </a:avLst>
          </a:prstGeom>
          <a:solidFill>
            <a:srgbClr val="F6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KARAKTERISTIK</a:t>
            </a:r>
            <a:endParaRPr lang="zh-CN" altLang="en-US" dirty="0">
              <a:solidFill>
                <a:srgbClr val="0A33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2344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5080335" y="54200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/>
          </a:p>
        </p:txBody>
      </p:sp>
      <p:sp>
        <p:nvSpPr>
          <p:cNvPr id="36" name="文本框 9">
            <a:extLst>
              <a:ext uri="{FF2B5EF4-FFF2-40B4-BE49-F238E27FC236}">
                <a16:creationId xmlns:a16="http://schemas.microsoft.com/office/drawing/2014/main" id="{50068B60-C73D-42A9-81F9-87728B17DB9D}"/>
              </a:ext>
            </a:extLst>
          </p:cNvPr>
          <p:cNvSpPr txBox="1"/>
          <p:nvPr/>
        </p:nvSpPr>
        <p:spPr>
          <a:xfrm>
            <a:off x="2024858" y="1205573"/>
            <a:ext cx="81531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WHITEBOX </a:t>
            </a:r>
            <a:r>
              <a:rPr lang="en-US" altLang="zh-CN" sz="2400" b="1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TESTING DAN </a:t>
            </a:r>
            <a:r>
              <a:rPr lang="en-US" altLang="zh-CN" sz="24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UNIT </a:t>
            </a:r>
            <a:r>
              <a:rPr lang="en-US" altLang="zh-CN" sz="2400" b="1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TEST DENGAN </a:t>
            </a:r>
            <a:r>
              <a:rPr lang="en-US" altLang="zh-CN" sz="24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PYTHON</a:t>
            </a:r>
          </a:p>
          <a:p>
            <a:pPr algn="ctr"/>
            <a:r>
              <a:rPr lang="en-US" altLang="zh-CN" sz="2400" b="1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endParaRPr lang="en-US" altLang="zh-CN" sz="2400" b="1" dirty="0">
              <a:solidFill>
                <a:srgbClr val="0A3383"/>
              </a:solidFill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6135" y="2396884"/>
            <a:ext cx="1132234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Untuk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memberikan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contoh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implementasi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whitebox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testing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menggunakan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unit testing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dalam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Python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pada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sistem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login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logout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sederhana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kita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menggunakan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modul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unittest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Dalam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contoh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ini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kita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menguji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kelas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LoginSystem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mengelola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operasi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login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logout.</a:t>
            </a:r>
          </a:p>
          <a:p>
            <a:pPr algn="just">
              <a:lnSpc>
                <a:spcPct val="150000"/>
              </a:lnSpc>
            </a:pPr>
            <a:r>
              <a:rPr lang="en-US" altLang="zh-CN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Pertama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-tama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mari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buat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kelas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b="1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LoginSystem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:</a:t>
            </a:r>
            <a:endParaRPr lang="en-US" altLang="zh-CN" dirty="0">
              <a:solidFill>
                <a:srgbClr val="0A3383"/>
              </a:solidFill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</p:txBody>
      </p:sp>
      <p:sp>
        <p:nvSpPr>
          <p:cNvPr id="24" name="矩形: 圆角 21">
            <a:extLst>
              <a:ext uri="{FF2B5EF4-FFF2-40B4-BE49-F238E27FC236}">
                <a16:creationId xmlns:a16="http://schemas.microsoft.com/office/drawing/2014/main" id="{BE3F1968-10B5-4D1B-93C6-A9168B24F226}"/>
              </a:ext>
            </a:extLst>
          </p:cNvPr>
          <p:cNvSpPr/>
          <p:nvPr/>
        </p:nvSpPr>
        <p:spPr>
          <a:xfrm>
            <a:off x="4883061" y="1852182"/>
            <a:ext cx="2425872" cy="393700"/>
          </a:xfrm>
          <a:prstGeom prst="roundRect">
            <a:avLst>
              <a:gd name="adj" fmla="val 42473"/>
            </a:avLst>
          </a:prstGeom>
          <a:solidFill>
            <a:srgbClr val="F6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IMPLEMENTASI DALAM PYTHON</a:t>
            </a:r>
            <a:endParaRPr lang="zh-CN" altLang="en-US" sz="1050" dirty="0">
              <a:solidFill>
                <a:srgbClr val="0A338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66" y="4239588"/>
            <a:ext cx="3551862" cy="236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081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5080335" y="54200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/>
          </a:p>
        </p:txBody>
      </p:sp>
      <p:sp>
        <p:nvSpPr>
          <p:cNvPr id="36" name="文本框 9">
            <a:extLst>
              <a:ext uri="{FF2B5EF4-FFF2-40B4-BE49-F238E27FC236}">
                <a16:creationId xmlns:a16="http://schemas.microsoft.com/office/drawing/2014/main" id="{50068B60-C73D-42A9-81F9-87728B17DB9D}"/>
              </a:ext>
            </a:extLst>
          </p:cNvPr>
          <p:cNvSpPr txBox="1"/>
          <p:nvPr/>
        </p:nvSpPr>
        <p:spPr>
          <a:xfrm>
            <a:off x="2024858" y="1205573"/>
            <a:ext cx="81531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WHITEBOX </a:t>
            </a:r>
            <a:r>
              <a:rPr lang="en-US" altLang="zh-CN" sz="2400" b="1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TESTING DAN </a:t>
            </a:r>
            <a:r>
              <a:rPr lang="en-US" altLang="zh-CN" sz="24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UNIT </a:t>
            </a:r>
            <a:r>
              <a:rPr lang="en-US" altLang="zh-CN" sz="2400" b="1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TEST DENGAN </a:t>
            </a:r>
            <a:r>
              <a:rPr lang="en-US" altLang="zh-CN" sz="24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PYTHON</a:t>
            </a:r>
          </a:p>
          <a:p>
            <a:pPr algn="ctr"/>
            <a:r>
              <a:rPr lang="en-US" altLang="zh-CN" sz="2400" b="1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endParaRPr lang="en-US" altLang="zh-CN" sz="2400" b="1" dirty="0">
              <a:solidFill>
                <a:srgbClr val="0A3383"/>
              </a:solidFill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6135" y="2396884"/>
            <a:ext cx="11322341" cy="468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Selanjutnya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mari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buat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unit test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untuk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menguji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kelas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LoginSystem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:</a:t>
            </a:r>
          </a:p>
        </p:txBody>
      </p:sp>
      <p:sp>
        <p:nvSpPr>
          <p:cNvPr id="24" name="矩形: 圆角 21">
            <a:extLst>
              <a:ext uri="{FF2B5EF4-FFF2-40B4-BE49-F238E27FC236}">
                <a16:creationId xmlns:a16="http://schemas.microsoft.com/office/drawing/2014/main" id="{BE3F1968-10B5-4D1B-93C6-A9168B24F226}"/>
              </a:ext>
            </a:extLst>
          </p:cNvPr>
          <p:cNvSpPr/>
          <p:nvPr/>
        </p:nvSpPr>
        <p:spPr>
          <a:xfrm>
            <a:off x="4883061" y="1852182"/>
            <a:ext cx="2425872" cy="393700"/>
          </a:xfrm>
          <a:prstGeom prst="roundRect">
            <a:avLst>
              <a:gd name="adj" fmla="val 42473"/>
            </a:avLst>
          </a:prstGeom>
          <a:solidFill>
            <a:srgbClr val="F6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IMPLEMENTASI DALAM PYTHON</a:t>
            </a:r>
            <a:endParaRPr lang="zh-CN" altLang="en-US" sz="1050" dirty="0">
              <a:solidFill>
                <a:srgbClr val="0A3383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063" y="2892491"/>
            <a:ext cx="3627868" cy="376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195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5080335" y="54200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/>
          </a:p>
        </p:txBody>
      </p:sp>
      <p:sp>
        <p:nvSpPr>
          <p:cNvPr id="36" name="文本框 9">
            <a:extLst>
              <a:ext uri="{FF2B5EF4-FFF2-40B4-BE49-F238E27FC236}">
                <a16:creationId xmlns:a16="http://schemas.microsoft.com/office/drawing/2014/main" id="{50068B60-C73D-42A9-81F9-87728B17DB9D}"/>
              </a:ext>
            </a:extLst>
          </p:cNvPr>
          <p:cNvSpPr txBox="1"/>
          <p:nvPr/>
        </p:nvSpPr>
        <p:spPr>
          <a:xfrm>
            <a:off x="2024858" y="1205573"/>
            <a:ext cx="81531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WHITEBOX </a:t>
            </a:r>
            <a:r>
              <a:rPr lang="en-US" altLang="zh-CN" sz="2400" b="1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TESTING DAN </a:t>
            </a:r>
            <a:r>
              <a:rPr lang="en-US" altLang="zh-CN" sz="24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UNIT </a:t>
            </a:r>
            <a:r>
              <a:rPr lang="en-US" altLang="zh-CN" sz="2400" b="1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TEST DENGAN </a:t>
            </a:r>
            <a:r>
              <a:rPr lang="en-US" altLang="zh-CN" sz="24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PYTHON</a:t>
            </a:r>
          </a:p>
          <a:p>
            <a:pPr algn="ctr"/>
            <a:r>
              <a:rPr lang="en-US" altLang="zh-CN" sz="2400" b="1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endParaRPr lang="en-US" altLang="zh-CN" sz="2400" b="1" dirty="0">
              <a:solidFill>
                <a:srgbClr val="0A3383"/>
              </a:solidFill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6135" y="2396884"/>
            <a:ext cx="113223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Dalam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unit test di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atas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kita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melakukan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tiga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pengujian</a:t>
            </a:r>
            <a:r>
              <a:rPr lang="en-US" altLang="zh-CN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altLang="zh-CN" b="1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test_login_successful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: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Menguji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apakah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login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berhasil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jika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kita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memberikan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username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password yang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benar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Hasil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diharapkan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adalah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bahwa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login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berhasil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pengguna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sudah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masuk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zh-CN" b="1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test_login_failed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: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Menguji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apakah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login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gagal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jika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kita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memberikan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password yang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salah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Hasil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diharapkan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adalah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bahwa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login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gagal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pengguna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tidak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masuk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zh-CN" b="1" dirty="0" err="1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test_logout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: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Menguji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apakah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logout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bekerja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dengan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benar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setelah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pengguna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sudah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masuk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Hasil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diharapkan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adalah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bahwa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setelah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logout,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pengguna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sudah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tidak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masuk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lagi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</p:txBody>
      </p:sp>
      <p:sp>
        <p:nvSpPr>
          <p:cNvPr id="24" name="矩形: 圆角 21">
            <a:extLst>
              <a:ext uri="{FF2B5EF4-FFF2-40B4-BE49-F238E27FC236}">
                <a16:creationId xmlns:a16="http://schemas.microsoft.com/office/drawing/2014/main" id="{BE3F1968-10B5-4D1B-93C6-A9168B24F226}"/>
              </a:ext>
            </a:extLst>
          </p:cNvPr>
          <p:cNvSpPr/>
          <p:nvPr/>
        </p:nvSpPr>
        <p:spPr>
          <a:xfrm>
            <a:off x="4883061" y="1852182"/>
            <a:ext cx="2425872" cy="393700"/>
          </a:xfrm>
          <a:prstGeom prst="roundRect">
            <a:avLst>
              <a:gd name="adj" fmla="val 42473"/>
            </a:avLst>
          </a:prstGeom>
          <a:solidFill>
            <a:srgbClr val="F6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IMPLEMENTASI DALAM PYTHON</a:t>
            </a:r>
            <a:endParaRPr lang="zh-CN" altLang="en-US" sz="1050" dirty="0">
              <a:solidFill>
                <a:srgbClr val="0A33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5392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F98A2125-4AAC-4257-9CDB-A029B1E3CA86}"/>
              </a:ext>
            </a:extLst>
          </p:cNvPr>
          <p:cNvSpPr/>
          <p:nvPr/>
        </p:nvSpPr>
        <p:spPr>
          <a:xfrm flipH="1">
            <a:off x="161020" y="145131"/>
            <a:ext cx="11877181" cy="6582840"/>
          </a:xfrm>
          <a:prstGeom prst="rect">
            <a:avLst/>
          </a:prstGeom>
          <a:solidFill>
            <a:schemeClr val="bg1"/>
          </a:solidFill>
          <a:ln w="139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160号-檀宋" panose="00000500000000000000" pitchFamily="2" charset="-122"/>
              <a:ea typeface="字魂160号-檀宋" panose="00000500000000000000" pitchFamily="2" charset="-122"/>
              <a:sym typeface="字魂160号-檀宋" panose="000005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080335" y="54200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/>
          </a:p>
        </p:txBody>
      </p:sp>
      <p:sp>
        <p:nvSpPr>
          <p:cNvPr id="2" name="矩形 1"/>
          <p:cNvSpPr/>
          <p:nvPr/>
        </p:nvSpPr>
        <p:spPr>
          <a:xfrm>
            <a:off x="1190863" y="2111179"/>
            <a:ext cx="2855555" cy="3509284"/>
          </a:xfrm>
          <a:prstGeom prst="rect">
            <a:avLst/>
          </a:prstGeom>
          <a:solidFill>
            <a:srgbClr val="0A33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FB933"/>
              </a:solidFill>
              <a:latin typeface="字魂160号-檀宋" panose="00000500000000000000" pitchFamily="2" charset="-122"/>
              <a:ea typeface="字魂160号-檀宋" panose="00000500000000000000" pitchFamily="2" charset="-122"/>
              <a:sym typeface="字魂160号-檀宋" panose="00000500000000000000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668221" y="2111179"/>
            <a:ext cx="2855555" cy="3509284"/>
          </a:xfrm>
          <a:prstGeom prst="rect">
            <a:avLst/>
          </a:prstGeom>
          <a:solidFill>
            <a:srgbClr val="EFB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60号-檀宋" panose="00000500000000000000" pitchFamily="2" charset="-122"/>
              <a:ea typeface="字魂160号-檀宋" panose="00000500000000000000" pitchFamily="2" charset="-122"/>
              <a:sym typeface="字魂160号-檀宋" panose="00000500000000000000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063417" y="2111179"/>
            <a:ext cx="2855555" cy="3509284"/>
          </a:xfrm>
          <a:prstGeom prst="rect">
            <a:avLst/>
          </a:prstGeom>
          <a:solidFill>
            <a:srgbClr val="0A33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60号-檀宋" panose="00000500000000000000" pitchFamily="2" charset="-122"/>
              <a:ea typeface="字魂160号-檀宋" panose="00000500000000000000" pitchFamily="2" charset="-122"/>
              <a:sym typeface="字魂160号-檀宋" panose="00000500000000000000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756860" y="317687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/>
          </a:p>
        </p:txBody>
      </p:sp>
      <p:sp>
        <p:nvSpPr>
          <p:cNvPr id="29" name="矩形 28"/>
          <p:cNvSpPr/>
          <p:nvPr/>
        </p:nvSpPr>
        <p:spPr>
          <a:xfrm>
            <a:off x="1366543" y="3615326"/>
            <a:ext cx="25041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endParaRPr/>
          </a:p>
        </p:txBody>
      </p:sp>
      <p:sp>
        <p:nvSpPr>
          <p:cNvPr id="4" name="矩形 3"/>
          <p:cNvSpPr/>
          <p:nvPr/>
        </p:nvSpPr>
        <p:spPr>
          <a:xfrm>
            <a:off x="1819026" y="5433287"/>
            <a:ext cx="1599219" cy="196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60号-檀宋" panose="00000500000000000000" pitchFamily="2" charset="-122"/>
              <a:ea typeface="字魂160号-檀宋" panose="00000500000000000000" pitchFamily="2" charset="-122"/>
              <a:sym typeface="字魂160号-檀宋" panose="00000500000000000000" pitchFamily="2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249762" y="3167471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/>
          </a:p>
        </p:txBody>
      </p:sp>
      <p:sp>
        <p:nvSpPr>
          <p:cNvPr id="37" name="矩形 36"/>
          <p:cNvSpPr/>
          <p:nvPr/>
        </p:nvSpPr>
        <p:spPr>
          <a:xfrm>
            <a:off x="4859445" y="3605921"/>
            <a:ext cx="25041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endParaRPr/>
          </a:p>
        </p:txBody>
      </p:sp>
      <p:sp>
        <p:nvSpPr>
          <p:cNvPr id="38" name="矩形 37"/>
          <p:cNvSpPr/>
          <p:nvPr/>
        </p:nvSpPr>
        <p:spPr>
          <a:xfrm>
            <a:off x="5311928" y="5423882"/>
            <a:ext cx="1599219" cy="196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60号-檀宋" panose="00000500000000000000" pitchFamily="2" charset="-122"/>
              <a:ea typeface="字魂160号-檀宋" panose="00000500000000000000" pitchFamily="2" charset="-122"/>
              <a:sym typeface="字魂160号-檀宋" panose="00000500000000000000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630960" y="313853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/>
          </a:p>
        </p:txBody>
      </p:sp>
      <p:sp>
        <p:nvSpPr>
          <p:cNvPr id="40" name="矩形 39"/>
          <p:cNvSpPr/>
          <p:nvPr/>
        </p:nvSpPr>
        <p:spPr>
          <a:xfrm>
            <a:off x="8240643" y="3576986"/>
            <a:ext cx="25041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endParaRPr/>
          </a:p>
        </p:txBody>
      </p:sp>
      <p:sp>
        <p:nvSpPr>
          <p:cNvPr id="41" name="矩形 40"/>
          <p:cNvSpPr/>
          <p:nvPr/>
        </p:nvSpPr>
        <p:spPr>
          <a:xfrm>
            <a:off x="8719746" y="5424959"/>
            <a:ext cx="1599219" cy="196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60号-檀宋" panose="00000500000000000000" pitchFamily="2" charset="-122"/>
              <a:ea typeface="字魂160号-檀宋" panose="00000500000000000000" pitchFamily="2" charset="-122"/>
              <a:sym typeface="字魂160号-檀宋" panose="00000500000000000000" pitchFamily="2" charset="-122"/>
            </a:endParaRPr>
          </a:p>
        </p:txBody>
      </p:sp>
      <p:sp>
        <p:nvSpPr>
          <p:cNvPr id="20" name="文本框 9">
            <a:extLst>
              <a:ext uri="{FF2B5EF4-FFF2-40B4-BE49-F238E27FC236}">
                <a16:creationId xmlns:a16="http://schemas.microsoft.com/office/drawing/2014/main" id="{50068B60-C73D-42A9-81F9-87728B17DB9D}"/>
              </a:ext>
            </a:extLst>
          </p:cNvPr>
          <p:cNvSpPr txBox="1"/>
          <p:nvPr/>
        </p:nvSpPr>
        <p:spPr>
          <a:xfrm>
            <a:off x="1242651" y="3656224"/>
            <a:ext cx="27350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WHITEBOX TESTING </a:t>
            </a:r>
          </a:p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DAN UNIT TEST</a:t>
            </a:r>
          </a:p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DENGAN PYTHON</a:t>
            </a:r>
            <a:endParaRPr lang="zh-CN" altLang="en-US" sz="2000" b="1" dirty="0">
              <a:solidFill>
                <a:schemeClr val="bg1"/>
              </a:solidFill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</p:txBody>
      </p:sp>
      <p:sp>
        <p:nvSpPr>
          <p:cNvPr id="22" name="文本框 9">
            <a:extLst>
              <a:ext uri="{FF2B5EF4-FFF2-40B4-BE49-F238E27FC236}">
                <a16:creationId xmlns:a16="http://schemas.microsoft.com/office/drawing/2014/main" id="{50068B60-C73D-42A9-81F9-87728B17DB9D}"/>
              </a:ext>
            </a:extLst>
          </p:cNvPr>
          <p:cNvSpPr txBox="1"/>
          <p:nvPr/>
        </p:nvSpPr>
        <p:spPr>
          <a:xfrm>
            <a:off x="4640274" y="3634101"/>
            <a:ext cx="28424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CI/CD</a:t>
            </a:r>
          </a:p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DENGAN PYTHON</a:t>
            </a:r>
            <a:endParaRPr lang="zh-CN" altLang="en-US" sz="2400" b="1" dirty="0">
              <a:solidFill>
                <a:schemeClr val="bg1"/>
              </a:solidFill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</p:txBody>
      </p:sp>
      <p:sp>
        <p:nvSpPr>
          <p:cNvPr id="30" name="文本框 9">
            <a:extLst>
              <a:ext uri="{FF2B5EF4-FFF2-40B4-BE49-F238E27FC236}">
                <a16:creationId xmlns:a16="http://schemas.microsoft.com/office/drawing/2014/main" id="{50068B60-C73D-42A9-81F9-87728B17DB9D}"/>
              </a:ext>
            </a:extLst>
          </p:cNvPr>
          <p:cNvSpPr txBox="1"/>
          <p:nvPr/>
        </p:nvSpPr>
        <p:spPr>
          <a:xfrm>
            <a:off x="8700759" y="3634101"/>
            <a:ext cx="1580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PENUTUP</a:t>
            </a:r>
            <a:endParaRPr lang="zh-CN" altLang="en-US" sz="2400" b="1" dirty="0">
              <a:solidFill>
                <a:schemeClr val="bg1"/>
              </a:solidFill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</p:txBody>
      </p:sp>
      <p:sp>
        <p:nvSpPr>
          <p:cNvPr id="34" name="文本框 9">
            <a:extLst>
              <a:ext uri="{FF2B5EF4-FFF2-40B4-BE49-F238E27FC236}">
                <a16:creationId xmlns:a16="http://schemas.microsoft.com/office/drawing/2014/main" id="{50068B60-C73D-42A9-81F9-87728B17DB9D}"/>
              </a:ext>
            </a:extLst>
          </p:cNvPr>
          <p:cNvSpPr txBox="1"/>
          <p:nvPr/>
        </p:nvSpPr>
        <p:spPr>
          <a:xfrm>
            <a:off x="5691724" y="1205573"/>
            <a:ext cx="8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BAB</a:t>
            </a:r>
            <a:endParaRPr lang="zh-CN" altLang="en-US" sz="2400" b="1" dirty="0">
              <a:solidFill>
                <a:srgbClr val="0A3383"/>
              </a:solidFill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810" y="2308857"/>
            <a:ext cx="1258724" cy="12587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496" y="2307581"/>
            <a:ext cx="1260000" cy="126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355" y="2354931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795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</TotalTime>
  <Words>1258</Words>
  <Application>Microsoft Office PowerPoint</Application>
  <PresentationFormat>Widescreen</PresentationFormat>
  <Paragraphs>109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字魂160号-檀宋</vt:lpstr>
      <vt:lpstr>Poppins</vt:lpstr>
      <vt:lpstr>Calibri</vt:lpstr>
      <vt:lpstr>Arial</vt:lpstr>
      <vt:lpstr>宋体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HP</cp:lastModifiedBy>
  <cp:revision>423</cp:revision>
  <dcterms:created xsi:type="dcterms:W3CDTF">2021-08-04T07:14:28Z</dcterms:created>
  <dcterms:modified xsi:type="dcterms:W3CDTF">2023-10-26T11:26:58Z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  <property fmtid="{D5CDD505-2E9C-101B-9397-08002B2CF9AE}" pid="3" name="KSOTemplateUUID">
    <vt:lpwstr>v1.0_mb_KaUOHtob3RdWmDr47/O4Rg==</vt:lpwstr>
  </property>
</Properties>
</file>