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63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32" r:id="rId11"/>
    <p:sldId id="312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11" r:id="rId20"/>
  </p:sldIdLst>
  <p:sldSz cx="12192000" cy="6858000"/>
  <p:notesSz cx="6858000" cy="9144000"/>
  <p:embeddedFontLs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字魂160号-檀宋" panose="00000500000000000000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宋体" panose="02010600030101010101" pitchFamily="2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lijun" initials="s" lastIdx="1" clrIdx="0">
    <p:extLst>
      <p:ext uri="{19B8F6BF-5375-455C-9EA6-DF929625EA0E}">
        <p15:presenceInfo xmlns:p15="http://schemas.microsoft.com/office/powerpoint/2012/main" userId="sunlij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83"/>
    <a:srgbClr val="EFB933"/>
    <a:srgbClr val="F6DB00"/>
    <a:srgbClr val="1FB5AD"/>
    <a:srgbClr val="729ACD"/>
    <a:srgbClr val="FFC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A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05FD2F-695B-498C-B1AA-53B297A5892D}"/>
              </a:ext>
            </a:extLst>
          </p:cNvPr>
          <p:cNvSpPr/>
          <p:nvPr userDrawn="1"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4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ik-informatika-s1.stekom.ac.id/informasi/baca/Apa-Itu-Continuous-IntegrationContinuous-Deployment/f0c31f04d1f4cecc1909ec40bd3cac7b7732baa1" TargetMode="External"/><Relationship Id="rId2" Type="http://schemas.openxmlformats.org/officeDocument/2006/relationships/hyperlink" Target="https://thesai.org/Publications/ViewPaper?Volume=3&amp;Issue=6&amp;Code=IJACSA&amp;SerialNo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ints.com/id/lowongan/unit-testing-adalah/" TargetMode="External"/><Relationship Id="rId5" Type="http://schemas.openxmlformats.org/officeDocument/2006/relationships/hyperlink" Target="https://jurnal.unsil.ac.id/index.php/jssainstek/article/view/4086" TargetMode="External"/><Relationship Id="rId4" Type="http://schemas.openxmlformats.org/officeDocument/2006/relationships/hyperlink" Target="https://cmlabs.co/id-id/seo-terms/cicd-adalah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5F71B77-7E0E-46CE-881F-D874D4BF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b="69793"/>
          <a:stretch/>
        </p:blipFill>
        <p:spPr>
          <a:xfrm>
            <a:off x="-1" y="6261329"/>
            <a:ext cx="8961119" cy="5966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28B08D-89FB-449F-B4A0-01F5EA871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2" b="26743"/>
          <a:stretch/>
        </p:blipFill>
        <p:spPr>
          <a:xfrm>
            <a:off x="3956661" y="5419909"/>
            <a:ext cx="8235340" cy="14380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69BB1F-DC92-43C5-A617-8F35C1FAA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76" t="46855"/>
          <a:stretch/>
        </p:blipFill>
        <p:spPr>
          <a:xfrm>
            <a:off x="-1" y="0"/>
            <a:ext cx="7916450" cy="104651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5140CC-DF95-4AC5-A40E-15A420D335EE}"/>
              </a:ext>
            </a:extLst>
          </p:cNvPr>
          <p:cNvSpPr/>
          <p:nvPr/>
        </p:nvSpPr>
        <p:spPr>
          <a:xfrm>
            <a:off x="2343357" y="3633317"/>
            <a:ext cx="7516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4DB7C-4679-4D77-981C-27C3980E6BA9}"/>
              </a:ext>
            </a:extLst>
          </p:cNvPr>
          <p:cNvSpPr txBox="1"/>
          <p:nvPr/>
        </p:nvSpPr>
        <p:spPr>
          <a:xfrm>
            <a:off x="4226785" y="3130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1FF3C9-6C83-4580-821D-F3B0B590E3B0}"/>
              </a:ext>
            </a:extLst>
          </p:cNvPr>
          <p:cNvSpPr txBox="1"/>
          <p:nvPr/>
        </p:nvSpPr>
        <p:spPr>
          <a:xfrm>
            <a:off x="5510132" y="3130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9B7D38-C3F9-4848-ADA0-FDECF3EFA5B1}"/>
              </a:ext>
            </a:extLst>
          </p:cNvPr>
          <p:cNvSpPr txBox="1"/>
          <p:nvPr/>
        </p:nvSpPr>
        <p:spPr>
          <a:xfrm>
            <a:off x="6793479" y="3130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03D36C-284D-47C3-BED3-9A3022188E52}"/>
              </a:ext>
            </a:extLst>
          </p:cNvPr>
          <p:cNvGrpSpPr/>
          <p:nvPr/>
        </p:nvGrpSpPr>
        <p:grpSpPr>
          <a:xfrm>
            <a:off x="10065743" y="1400345"/>
            <a:ext cx="1767429" cy="393700"/>
            <a:chOff x="4146767" y="4072688"/>
            <a:chExt cx="1767429" cy="3937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E3F1968-10B5-4D1B-93C6-A9168B24F226}"/>
                </a:ext>
              </a:extLst>
            </p:cNvPr>
            <p:cNvSpPr/>
            <p:nvPr/>
          </p:nvSpPr>
          <p:spPr>
            <a:xfrm>
              <a:off x="4146767" y="4072688"/>
              <a:ext cx="1767429" cy="393700"/>
            </a:xfrm>
            <a:prstGeom prst="roundRect">
              <a:avLst>
                <a:gd name="adj" fmla="val 42473"/>
              </a:avLst>
            </a:prstGeom>
            <a:solidFill>
              <a:srgbClr val="EFB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21E8D5-D69E-416E-ADFF-C3EEFE1E4A5D}"/>
                </a:ext>
              </a:extLst>
            </p:cNvPr>
            <p:cNvSpPr txBox="1"/>
            <p:nvPr/>
          </p:nvSpPr>
          <p:spPr>
            <a:xfrm>
              <a:off x="4319296" y="411918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/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97091" y="2622351"/>
            <a:ext cx="11849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UTS </a:t>
            </a:r>
            <a:endParaRPr lang="en-US" altLang="zh-CN" sz="4800" b="1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</a:t>
            </a:r>
            <a:r>
              <a:rPr lang="en-US" altLang="zh-CN" sz="48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QA PERANGKAT LUNAK</a:t>
            </a:r>
            <a:endParaRPr lang="en-US" altLang="zh-CN" sz="2400" b="1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1026" name="Picture 2" descr="Logo Unpam | UNIVERSITAS PAMULA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935" y="436362"/>
            <a:ext cx="933047" cy="9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1796" y="141950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UNPAM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1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(unit)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spesifikasi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harapan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ditentukan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Unit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praktik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bertujuan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meminimalkan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kesalahan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(bug),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meningkatkan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keandalan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debugging.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4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111658"/>
            <a:ext cx="113223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prinsip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utama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Isolasi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Unit: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diisolasi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mungkin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dipanggil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oleh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seringkali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mock objects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stubs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menggantikan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eksternal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Automatisasi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diotomatisasikan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diulang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cepat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berlanjut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baru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merusak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dirancang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seharusnya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berbagai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kasus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input yang valid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valid.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726347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111658"/>
            <a:ext cx="11322341" cy="462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Assertions: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pernyataan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(assertions)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oleh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;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(living documentation)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menjelaskan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cara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mengintegrasikan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Integrasi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Banyak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bahasa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pemrograman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lingkungan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menyediakan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(framework)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khusus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Python, JUnit di Java,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banyak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Alat-alat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pembuatan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pelaksanaan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726347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58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Persiapkan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memiliki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teratur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requirements.txt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dependensi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Pengelolaan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Simpan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GitHub).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gitignore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mengabaikan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perlu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di-repo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berkas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pyc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virtual environment).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Kendali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manajer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mengontrol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tag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menandai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rilis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33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klik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"Actions"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mengaktifkan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file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di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/workflows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python-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ci.yml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Actions: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13" y="3938183"/>
            <a:ext cx="3002168" cy="27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cabang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main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pytest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lain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kebutuhan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Continuous Deployment (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Opsional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ingin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Continuous Deployment,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Membangun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mengemas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Mengunggah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server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migrasi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basis data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diperlukan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7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7.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Push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kali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push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8. Monitoring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menerima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periksa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menemukan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penyebabnya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9.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Pemeliharaan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Terus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pantau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perbaiki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seiring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perkembangan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44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8A2125-4AAC-4257-9CDB-A029B1E3CA86}"/>
              </a:ext>
            </a:extLst>
          </p:cNvPr>
          <p:cNvSpPr/>
          <p:nvPr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90863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B933"/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8221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417" y="2111179"/>
            <a:ext cx="2855555" cy="3509284"/>
          </a:xfrm>
          <a:prstGeom prst="rect">
            <a:avLst/>
          </a:prstGeom>
          <a:solidFill>
            <a:srgbClr val="EF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6860" y="31768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9" name="矩形 28"/>
          <p:cNvSpPr/>
          <p:nvPr/>
        </p:nvSpPr>
        <p:spPr>
          <a:xfrm>
            <a:off x="1366543" y="361532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819026" y="5433287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9762" y="3167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7" name="矩形 36"/>
          <p:cNvSpPr/>
          <p:nvPr/>
        </p:nvSpPr>
        <p:spPr>
          <a:xfrm>
            <a:off x="4859445" y="3605921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38" name="矩形 37"/>
          <p:cNvSpPr/>
          <p:nvPr/>
        </p:nvSpPr>
        <p:spPr>
          <a:xfrm>
            <a:off x="5311928" y="5423882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0960" y="31385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8240643" y="357698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1" name="矩形 40"/>
          <p:cNvSpPr/>
          <p:nvPr/>
        </p:nvSpPr>
        <p:spPr>
          <a:xfrm>
            <a:off x="8719746" y="5424959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242651" y="3656224"/>
            <a:ext cx="2735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0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40274" y="3634101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8700758" y="36341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5691724" y="120557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BAB</a:t>
            </a:r>
            <a:endParaRPr lang="zh-CN" altLang="en-US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0" y="2308857"/>
            <a:ext cx="1258724" cy="125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6" y="2307581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5" y="235493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36953" y="1205573"/>
            <a:ext cx="292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DAFTAR PUSTAKA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A Comparative Study of White Box, Black Box and Grey Box Testing </a:t>
            </a: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Techniques</a:t>
            </a:r>
          </a:p>
          <a:p>
            <a:pPr fontAlgn="base"/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2"/>
              </a:rPr>
              <a:t>https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2"/>
              </a:rPr>
              <a:t>://</a:t>
            </a: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2"/>
              </a:rPr>
              <a:t>thesai.org/Publications/ViewPaper?Volume=3&amp;Issue=6&amp;Code=IJACSA&amp;SerialNo=3</a:t>
            </a: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err="1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</a:t>
            </a: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Itu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Continuous Integration/Continuous Deployment?</a:t>
            </a:r>
            <a:endParaRPr lang="en-US" altLang="zh-CN" sz="1200" dirty="0" smtClean="0"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3"/>
              </a:rPr>
              <a:t>https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3"/>
              </a:rPr>
              <a:t>://</a:t>
            </a: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3"/>
              </a:rPr>
              <a:t>teknik-informatika-s1.stekom.ac.id/informasi/baca/Apa-Itu-Continuous-IntegrationContinuous-Deployment/f0c31f04d1f4cecc1909ec40bd3cac7b7732baa1</a:t>
            </a: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CI/CD: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Pengertian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Cara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Tools,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Manfaatnya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4"/>
              </a:rPr>
              <a:t>https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4"/>
              </a:rPr>
              <a:t>://</a:t>
            </a: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4"/>
              </a:rPr>
              <a:t>cmlabs.co/id-id/seo-terms/cicd-adalah</a:t>
            </a: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err="1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</a:t>
            </a: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White Box Testing </a:t>
            </a:r>
            <a:r>
              <a:rPr lang="en-US" altLang="zh-CN" sz="1200" dirty="0" err="1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Teknik</a:t>
            </a: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Basis Path </a:t>
            </a:r>
            <a:r>
              <a:rPr lang="en-US" altLang="zh-CN" sz="1200" dirty="0" err="1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Form Login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5"/>
              </a:rPr>
              <a:t>https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5"/>
              </a:rPr>
              <a:t>://</a:t>
            </a: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5"/>
              </a:rPr>
              <a:t>jurnal.unsil.ac.id/index.php/jssainstek/article/view/4086</a:t>
            </a: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Testing: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Cek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Kualitas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sz="1200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Software</a:t>
            </a:r>
            <a:endParaRPr lang="en-US" altLang="zh-CN" sz="1200" dirty="0"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6"/>
              </a:rPr>
              <a:t>https://glints.com/id/lowongan/unit-testing-adalah</a:t>
            </a:r>
            <a:r>
              <a:rPr lang="en-US" altLang="zh-CN" sz="1200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  <a:hlinkClick r:id="rId6"/>
              </a:rPr>
              <a:t>/</a:t>
            </a:r>
            <a:endParaRPr lang="en-US" altLang="zh-CN" sz="1200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523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5F71B77-7E0E-46CE-881F-D874D4BF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b="69793"/>
          <a:stretch/>
        </p:blipFill>
        <p:spPr>
          <a:xfrm>
            <a:off x="-1" y="6261329"/>
            <a:ext cx="8961119" cy="5966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28B08D-89FB-449F-B4A0-01F5EA871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2" b="26743"/>
          <a:stretch/>
        </p:blipFill>
        <p:spPr>
          <a:xfrm>
            <a:off x="3956661" y="5419909"/>
            <a:ext cx="8235340" cy="14380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69BB1F-DC92-43C5-A617-8F35C1FAA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76" t="46855"/>
          <a:stretch/>
        </p:blipFill>
        <p:spPr>
          <a:xfrm>
            <a:off x="-1" y="0"/>
            <a:ext cx="7916450" cy="1046518"/>
          </a:xfrm>
          <a:prstGeom prst="rect">
            <a:avLst/>
          </a:prstGeom>
        </p:spPr>
      </p:pic>
      <p:sp>
        <p:nvSpPr>
          <p:cNvPr id="39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3099731" y="2690424"/>
            <a:ext cx="619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TERIMA KASIH</a:t>
            </a:r>
            <a:endParaRPr lang="zh-CN" altLang="en-US" sz="4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69" y="3559199"/>
            <a:ext cx="1440000" cy="1440000"/>
          </a:xfrm>
          <a:prstGeom prst="rect">
            <a:avLst/>
          </a:prstGeom>
        </p:spPr>
      </p:pic>
      <p:grpSp>
        <p:nvGrpSpPr>
          <p:cNvPr id="38" name="组合 23">
            <a:extLst>
              <a:ext uri="{FF2B5EF4-FFF2-40B4-BE49-F238E27FC236}">
                <a16:creationId xmlns:a16="http://schemas.microsoft.com/office/drawing/2014/main" id="{4103D36C-284D-47C3-BED3-9A3022188E52}"/>
              </a:ext>
            </a:extLst>
          </p:cNvPr>
          <p:cNvGrpSpPr/>
          <p:nvPr/>
        </p:nvGrpSpPr>
        <p:grpSpPr>
          <a:xfrm>
            <a:off x="10065743" y="1400345"/>
            <a:ext cx="1767429" cy="393700"/>
            <a:chOff x="4146767" y="4072688"/>
            <a:chExt cx="1767429" cy="393700"/>
          </a:xfrm>
        </p:grpSpPr>
        <p:sp>
          <p:nvSpPr>
            <p:cNvPr id="40" name="矩形: 圆角 21">
              <a:extLst>
                <a:ext uri="{FF2B5EF4-FFF2-40B4-BE49-F238E27FC236}">
                  <a16:creationId xmlns:a16="http://schemas.microsoft.com/office/drawing/2014/main" id="{BE3F1968-10B5-4D1B-93C6-A9168B24F226}"/>
                </a:ext>
              </a:extLst>
            </p:cNvPr>
            <p:cNvSpPr/>
            <p:nvPr/>
          </p:nvSpPr>
          <p:spPr>
            <a:xfrm>
              <a:off x="4146767" y="4072688"/>
              <a:ext cx="1767429" cy="393700"/>
            </a:xfrm>
            <a:prstGeom prst="roundRect">
              <a:avLst>
                <a:gd name="adj" fmla="val 42473"/>
              </a:avLst>
            </a:prstGeom>
            <a:solidFill>
              <a:srgbClr val="EFB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16">
              <a:extLst>
                <a:ext uri="{FF2B5EF4-FFF2-40B4-BE49-F238E27FC236}">
                  <a16:creationId xmlns:a16="http://schemas.microsoft.com/office/drawing/2014/main" id="{3021E8D5-D69E-416E-ADFF-C3EEFE1E4A5D}"/>
                </a:ext>
              </a:extLst>
            </p:cNvPr>
            <p:cNvSpPr txBox="1"/>
            <p:nvPr/>
          </p:nvSpPr>
          <p:spPr>
            <a:xfrm>
              <a:off x="4319296" y="411918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/>
            </a:p>
          </p:txBody>
        </p:sp>
      </p:grpSp>
      <p:pic>
        <p:nvPicPr>
          <p:cNvPr id="42" name="Picture 2" descr="Logo Unpam | UNIVERSITAS PAMULA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935" y="436362"/>
            <a:ext cx="933047" cy="9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31796" y="141950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UNPAM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17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8A2125-4AAC-4257-9CDB-A029B1E3CA86}"/>
              </a:ext>
            </a:extLst>
          </p:cNvPr>
          <p:cNvSpPr/>
          <p:nvPr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90863" y="2111179"/>
            <a:ext cx="2855555" cy="3509284"/>
          </a:xfrm>
          <a:prstGeom prst="rect">
            <a:avLst/>
          </a:prstGeom>
          <a:solidFill>
            <a:srgbClr val="EF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B933"/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8221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417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6860" y="31768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9" name="矩形 28"/>
          <p:cNvSpPr/>
          <p:nvPr/>
        </p:nvSpPr>
        <p:spPr>
          <a:xfrm>
            <a:off x="1366543" y="361532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819026" y="5433287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9762" y="3167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7" name="矩形 36"/>
          <p:cNvSpPr/>
          <p:nvPr/>
        </p:nvSpPr>
        <p:spPr>
          <a:xfrm>
            <a:off x="4859445" y="3605921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38" name="矩形 37"/>
          <p:cNvSpPr/>
          <p:nvPr/>
        </p:nvSpPr>
        <p:spPr>
          <a:xfrm>
            <a:off x="5311928" y="5423882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0960" y="31385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8240643" y="357698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1" name="矩形 40"/>
          <p:cNvSpPr/>
          <p:nvPr/>
        </p:nvSpPr>
        <p:spPr>
          <a:xfrm>
            <a:off x="8719746" y="5424959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242651" y="3656224"/>
            <a:ext cx="2735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0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40274" y="3634101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8700758" y="36341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5691724" y="120557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BAB</a:t>
            </a:r>
            <a:endParaRPr lang="zh-CN" altLang="en-US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0" y="2308857"/>
            <a:ext cx="1258724" cy="125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6" y="2307581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5" y="235493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02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2961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dikenal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internal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suatu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semua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aturan-aturan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diikuti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pemahaman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tentang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bagaimana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diimplementasikan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 err="1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3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Beberapa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langsung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terhadap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blok-blok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perulangan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artinya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besar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seluruh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mencakup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berbeda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Data Intern: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internal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parameter,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variabel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Program: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fokus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algoritma-algoritma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mana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Test: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test,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Debugging: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debugging,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yaitu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mengidentifikasi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memperbaiki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34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sederhana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modul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mengelola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operasi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Pertama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-tama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66" y="4239588"/>
            <a:ext cx="3551862" cy="2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46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Selanjutnya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63" y="2892491"/>
            <a:ext cx="3627868" cy="37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9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di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test_login_successful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username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test_login_failed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test_logout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8A2125-4AAC-4257-9CDB-A029B1E3CA86}"/>
              </a:ext>
            </a:extLst>
          </p:cNvPr>
          <p:cNvSpPr/>
          <p:nvPr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90863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B933"/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8221" y="2111179"/>
            <a:ext cx="2855555" cy="3509284"/>
          </a:xfrm>
          <a:prstGeom prst="rect">
            <a:avLst/>
          </a:prstGeom>
          <a:solidFill>
            <a:srgbClr val="EF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417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6860" y="31768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9" name="矩形 28"/>
          <p:cNvSpPr/>
          <p:nvPr/>
        </p:nvSpPr>
        <p:spPr>
          <a:xfrm>
            <a:off x="1366543" y="361532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819026" y="5433287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9762" y="3167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7" name="矩形 36"/>
          <p:cNvSpPr/>
          <p:nvPr/>
        </p:nvSpPr>
        <p:spPr>
          <a:xfrm>
            <a:off x="4859445" y="3605921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38" name="矩形 37"/>
          <p:cNvSpPr/>
          <p:nvPr/>
        </p:nvSpPr>
        <p:spPr>
          <a:xfrm>
            <a:off x="5311928" y="5423882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0960" y="31385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8240643" y="357698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1" name="矩形 40"/>
          <p:cNvSpPr/>
          <p:nvPr/>
        </p:nvSpPr>
        <p:spPr>
          <a:xfrm>
            <a:off x="8719746" y="5424959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242651" y="3656224"/>
            <a:ext cx="2735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0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40274" y="3634101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8700759" y="36341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5691724" y="120557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BAB</a:t>
            </a:r>
            <a:endParaRPr lang="zh-CN" altLang="en-US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0" y="2308857"/>
            <a:ext cx="1258724" cy="125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6" y="2307581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5" y="235493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9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1260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Poppins</vt:lpstr>
      <vt:lpstr>字魂160号-檀宋</vt:lpstr>
      <vt:lpstr>Calibri</vt:lpstr>
      <vt:lpstr>Arial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430</cp:revision>
  <dcterms:created xsi:type="dcterms:W3CDTF">2021-08-04T07:14:28Z</dcterms:created>
  <dcterms:modified xsi:type="dcterms:W3CDTF">2023-11-03T15:06:26Z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v1.0_mb_KaUOHtob3RdWmDr47/O4Rg==</vt:lpwstr>
  </property>
</Properties>
</file>