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48CDFF"/>
    <a:srgbClr val="4D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90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5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37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74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88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1964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68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3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6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9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8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0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6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68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8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1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8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dev/d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C7F2BD-7C85-62FC-76F1-F160B6CD3937}"/>
              </a:ext>
            </a:extLst>
          </p:cNvPr>
          <p:cNvSpPr/>
          <p:nvPr/>
        </p:nvSpPr>
        <p:spPr>
          <a:xfrm>
            <a:off x="4590216" y="2270204"/>
            <a:ext cx="459010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</a:t>
            </a:r>
          </a:p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Perkenalan</a:t>
            </a:r>
            <a:endParaRPr lang="en-US" sz="66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F75A44-CDF9-7801-74DF-26C7722E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09" y="319608"/>
            <a:ext cx="2600959" cy="2600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566FC3-C34D-F955-DFBA-AF89EC74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9" y="949911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689105" y="321789"/>
            <a:ext cx="2972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golang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90944" y="1864311"/>
            <a:ext cx="858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di </a:t>
            </a:r>
            <a:r>
              <a:rPr lang="en-US" dirty="0" err="1"/>
              <a:t>sebut</a:t>
            </a:r>
            <a:r>
              <a:rPr lang="en-US" dirty="0"/>
              <a:t> Go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di google oleh 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Robert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Griesermer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, Rob Pike, Ken Thomson</a:t>
            </a:r>
          </a:p>
          <a:p>
            <a:endParaRPr lang="en-ID" dirty="0">
              <a:solidFill>
                <a:srgbClr val="333333"/>
              </a:solidFill>
              <a:latin typeface="helvetica neue"/>
            </a:endParaRPr>
          </a:p>
          <a:p>
            <a:endParaRPr lang="en-ID" dirty="0">
              <a:solidFill>
                <a:srgbClr val="333333"/>
              </a:solidFill>
              <a:latin typeface="helvetica neue"/>
            </a:endParaRPr>
          </a:p>
          <a:p>
            <a:r>
              <a:rPr lang="en-ID" dirty="0">
                <a:solidFill>
                  <a:srgbClr val="333333"/>
                </a:solidFill>
                <a:latin typeface="helvetica neue"/>
              </a:rPr>
              <a:t>Bahasa Go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ini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didasari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Bahasa C dan C++</a:t>
            </a:r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50984F-134E-7E9D-5EBE-25AC116679B0}"/>
              </a:ext>
            </a:extLst>
          </p:cNvPr>
          <p:cNvSpPr/>
          <p:nvPr/>
        </p:nvSpPr>
        <p:spPr>
          <a:xfrm>
            <a:off x="1808914" y="454955"/>
            <a:ext cx="4472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Kelebihan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DF1-9180-67B4-1B5D-4E3A7DE40B95}"/>
              </a:ext>
            </a:extLst>
          </p:cNvPr>
          <p:cNvSpPr txBox="1"/>
          <p:nvPr/>
        </p:nvSpPr>
        <p:spPr>
          <a:xfrm>
            <a:off x="1808914" y="2356164"/>
            <a:ext cx="479971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rgbClr val="333333"/>
                </a:solidFill>
                <a:latin typeface="helvetica neue"/>
              </a:rPr>
              <a:t>K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onkurensi</a:t>
            </a:r>
            <a:endParaRPr lang="en-ID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ID" sz="1100" dirty="0" err="1">
                <a:effectLst/>
              </a:rPr>
              <a:t>Konkurensi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adalah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komposisi</a:t>
            </a:r>
            <a:r>
              <a:rPr lang="en-ID" sz="1100" dirty="0">
                <a:effectLst/>
              </a:rPr>
              <a:t> / </a:t>
            </a:r>
            <a:r>
              <a:rPr lang="en-ID" sz="1100" dirty="0" err="1">
                <a:effectLst/>
              </a:rPr>
              <a:t>struktur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dari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berbagai</a:t>
            </a:r>
            <a:r>
              <a:rPr lang="en-ID" sz="1100" dirty="0">
                <a:effectLst/>
              </a:rPr>
              <a:t> proses     yang </a:t>
            </a:r>
            <a:r>
              <a:rPr lang="en-ID" sz="1100" dirty="0" err="1">
                <a:effectLst/>
              </a:rPr>
              <a:t>berjalan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secara</a:t>
            </a:r>
            <a:r>
              <a:rPr lang="en-ID" sz="1100" dirty="0">
                <a:effectLst/>
              </a:rPr>
              <a:t> </a:t>
            </a:r>
            <a:r>
              <a:rPr lang="en-ID" sz="1100" dirty="0" err="1">
                <a:effectLst/>
              </a:rPr>
              <a:t>bersamaan</a:t>
            </a:r>
            <a:endParaRPr lang="en-ID" sz="1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b="0" i="1" dirty="0" err="1">
                <a:solidFill>
                  <a:srgbClr val="333333"/>
                </a:solidFill>
                <a:effectLst/>
                <a:latin typeface="helvetica neue"/>
              </a:rPr>
              <a:t>pararel</a:t>
            </a:r>
            <a:r>
              <a:rPr lang="en-ID" b="0" i="1" dirty="0">
                <a:solidFill>
                  <a:srgbClr val="333333"/>
                </a:solidFill>
                <a:effectLst/>
                <a:latin typeface="helvetica neue"/>
              </a:rPr>
              <a:t> processing</a:t>
            </a:r>
          </a:p>
          <a:p>
            <a:r>
              <a:rPr lang="en-ID" sz="1100" b="0" i="0" dirty="0">
                <a:solidFill>
                  <a:srgbClr val="292929"/>
                </a:solidFill>
                <a:effectLst/>
              </a:rPr>
              <a:t>asynchronous</a:t>
            </a:r>
            <a:endParaRPr lang="en-ID" sz="1100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b="0" i="1" dirty="0">
                <a:solidFill>
                  <a:srgbClr val="333333"/>
                </a:solidFill>
                <a:effectLst/>
                <a:latin typeface="helvetica neue"/>
              </a:rPr>
              <a:t>garbage collector</a:t>
            </a:r>
          </a:p>
          <a:p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Garbage Collector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dapat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mendeteksi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objek-objek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mana yang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masih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digunakan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dan mana yang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Tujuannya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memang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mengosongkan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memori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agar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terlalu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penuh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Sehingga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memori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tersedia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dimaksimalkan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hal-hal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1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100" b="0" i="0" dirty="0" err="1">
                <a:solidFill>
                  <a:srgbClr val="292929"/>
                </a:solidFill>
                <a:effectLst/>
                <a:latin typeface="source-serif-pro"/>
              </a:rPr>
              <a:t>penting</a:t>
            </a:r>
            <a:endParaRPr lang="en-ID" sz="11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i="1" dirty="0" err="1">
                <a:solidFill>
                  <a:srgbClr val="333333"/>
                </a:solidFill>
                <a:latin typeface="helvetica neue"/>
              </a:rPr>
              <a:t>Tidak</a:t>
            </a:r>
            <a:r>
              <a:rPr lang="en-ID" i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i="1" dirty="0" err="1">
                <a:solidFill>
                  <a:srgbClr val="333333"/>
                </a:solidFill>
                <a:latin typeface="helvetica neue"/>
              </a:rPr>
              <a:t>memerlukan</a:t>
            </a:r>
            <a:r>
              <a:rPr lang="en-ID" i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i="1" dirty="0" err="1">
                <a:solidFill>
                  <a:srgbClr val="333333"/>
                </a:solidFill>
                <a:latin typeface="helvetica neue"/>
              </a:rPr>
              <a:t>implementasi</a:t>
            </a:r>
            <a:r>
              <a:rPr lang="en-ID" i="1" dirty="0">
                <a:solidFill>
                  <a:srgbClr val="333333"/>
                </a:solidFill>
                <a:latin typeface="helvetica neue"/>
              </a:rPr>
              <a:t>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b="0" i="1" dirty="0">
                <a:solidFill>
                  <a:srgbClr val="333333"/>
                </a:solidFill>
                <a:effectLst/>
                <a:latin typeface="helvetica neue"/>
              </a:rPr>
              <a:t>Open Source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7B4BB-F48B-9960-1ED4-38BA11248EE5}"/>
              </a:ext>
            </a:extLst>
          </p:cNvPr>
          <p:cNvSpPr txBox="1"/>
          <p:nvPr/>
        </p:nvSpPr>
        <p:spPr>
          <a:xfrm>
            <a:off x="1808914" y="168255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A8EB64-6D17-099F-2AC0-B24948BCD5C8}"/>
              </a:ext>
            </a:extLst>
          </p:cNvPr>
          <p:cNvSpPr/>
          <p:nvPr/>
        </p:nvSpPr>
        <p:spPr>
          <a:xfrm>
            <a:off x="1781666" y="454955"/>
            <a:ext cx="4527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Install Golang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1F5C-525D-9B85-B30A-E05D817D78D8}"/>
              </a:ext>
            </a:extLst>
          </p:cNvPr>
          <p:cNvSpPr txBox="1"/>
          <p:nvPr/>
        </p:nvSpPr>
        <p:spPr>
          <a:xfrm>
            <a:off x="1638998" y="2006353"/>
            <a:ext cx="953798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/>
              <a:t>Buka </a:t>
            </a:r>
            <a:r>
              <a:rPr lang="en-US" dirty="0">
                <a:hlinkClick r:id="rId2"/>
              </a:rPr>
              <a:t>https://go.dev/dl/</a:t>
            </a:r>
            <a:r>
              <a:rPr lang="en-US" dirty="0"/>
              <a:t>.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/>
              <a:t>Download dan install </a:t>
            </a:r>
            <a:r>
              <a:rPr lang="en-US" dirty="0" err="1"/>
              <a:t>sesuia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OS yang </a:t>
            </a:r>
            <a:r>
              <a:rPr lang="en-US" dirty="0" err="1"/>
              <a:t>digunakan</a:t>
            </a: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, </a:t>
            </a:r>
            <a:r>
              <a:rPr lang="en-US" dirty="0" err="1"/>
              <a:t>Jalankan</a:t>
            </a:r>
            <a:r>
              <a:rPr lang="en-US" dirty="0"/>
              <a:t> di CMD </a:t>
            </a:r>
          </a:p>
          <a:p>
            <a:pPr algn="just"/>
            <a:r>
              <a:rPr lang="en-US" dirty="0"/>
              <a:t>     go env</a:t>
            </a:r>
          </a:p>
          <a:p>
            <a:pPr marL="342900" indent="-342900" algn="just">
              <a:buFont typeface="+mj-lt"/>
              <a:buAutoNum type="arabicParenR" startAt="4"/>
            </a:pPr>
            <a:r>
              <a:rPr lang="en-US" dirty="0"/>
              <a:t>Cari </a:t>
            </a:r>
            <a:r>
              <a:rPr lang="en-US" dirty="0" err="1"/>
              <a:t>bagian</a:t>
            </a:r>
            <a:r>
              <a:rPr lang="en-US" dirty="0"/>
              <a:t> go root</a:t>
            </a:r>
          </a:p>
          <a:p>
            <a:pPr algn="just"/>
            <a:r>
              <a:rPr lang="en-US" dirty="0"/>
              <a:t>      </a:t>
            </a:r>
          </a:p>
          <a:p>
            <a:pPr algn="just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67E07-1955-5DC8-6FA1-F96E8A93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58" y="3710866"/>
            <a:ext cx="2608562" cy="2573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1DF9E-33A0-7944-9795-53664B6E08A3}"/>
              </a:ext>
            </a:extLst>
          </p:cNvPr>
          <p:cNvSpPr txBox="1"/>
          <p:nvPr/>
        </p:nvSpPr>
        <p:spPr>
          <a:xfrm>
            <a:off x="5530788" y="3710866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goroot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go </a:t>
            </a:r>
            <a:r>
              <a:rPr lang="en-US" dirty="0" err="1"/>
              <a:t>terinstall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3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A8EB64-6D17-099F-2AC0-B24948BCD5C8}"/>
              </a:ext>
            </a:extLst>
          </p:cNvPr>
          <p:cNvSpPr/>
          <p:nvPr/>
        </p:nvSpPr>
        <p:spPr>
          <a:xfrm>
            <a:off x="1891473" y="454955"/>
            <a:ext cx="4307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Install Editor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1F5C-525D-9B85-B30A-E05D817D78D8}"/>
              </a:ext>
            </a:extLst>
          </p:cNvPr>
          <p:cNvSpPr txBox="1"/>
          <p:nvPr/>
        </p:nvSpPr>
        <p:spPr>
          <a:xfrm>
            <a:off x="1638998" y="2006353"/>
            <a:ext cx="953798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/>
              <a:t>Buka </a:t>
            </a:r>
            <a:r>
              <a:rPr lang="en-ID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https://code.visualstudio.com/Download</a:t>
            </a:r>
            <a:r>
              <a:rPr lang="en-US" dirty="0"/>
              <a:t>.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installernya</a:t>
            </a: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editor </a:t>
            </a:r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algn="just"/>
            <a:r>
              <a:rPr lang="en-US" dirty="0"/>
              <a:t>    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81DE9-6C60-EB3F-912A-96E47031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62" y="3429000"/>
            <a:ext cx="5557421" cy="28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A8EB64-6D17-099F-2AC0-B24948BCD5C8}"/>
              </a:ext>
            </a:extLst>
          </p:cNvPr>
          <p:cNvSpPr/>
          <p:nvPr/>
        </p:nvSpPr>
        <p:spPr>
          <a:xfrm>
            <a:off x="1852806" y="366179"/>
            <a:ext cx="3866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1F5C-525D-9B85-B30A-E05D817D78D8}"/>
              </a:ext>
            </a:extLst>
          </p:cNvPr>
          <p:cNvSpPr txBox="1"/>
          <p:nvPr/>
        </p:nvSpPr>
        <p:spPr>
          <a:xfrm>
            <a:off x="1638998" y="2283352"/>
            <a:ext cx="95379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just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BCE12-A13B-FD88-AAB2-17996FC3BC3E}"/>
              </a:ext>
            </a:extLst>
          </p:cNvPr>
          <p:cNvSpPr txBox="1"/>
          <p:nvPr/>
        </p:nvSpPr>
        <p:spPr>
          <a:xfrm>
            <a:off x="1915519" y="1289509"/>
            <a:ext cx="83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“tools”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memanage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dependency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package (3</a:t>
            </a:r>
            <a:r>
              <a:rPr lang="en-ID" b="0" i="0" baseline="30000" dirty="0">
                <a:solidFill>
                  <a:srgbClr val="333333"/>
                </a:solidFill>
                <a:effectLst/>
                <a:latin typeface="helvetica neue"/>
              </a:rPr>
              <a:t>rd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Party) agar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pengembangan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mudah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memange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module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 neue"/>
              </a:rPr>
              <a:t>ringkas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r>
              <a:rPr lang="en-ID" dirty="0" err="1">
                <a:solidFill>
                  <a:srgbClr val="333333"/>
                </a:solidFill>
                <a:latin typeface="helvetica neue"/>
              </a:rPr>
              <a:t>Sejak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dari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golang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versi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1.11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golang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sudah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memperkenalkan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go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mudule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ini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sebagai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management dependency dan package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untuk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golang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. Go module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langsung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terinstall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saat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golang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sudah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helvetica neue"/>
              </a:rPr>
              <a:t>terinstall</a:t>
            </a:r>
            <a:r>
              <a:rPr lang="en-ID" dirty="0">
                <a:solidFill>
                  <a:srgbClr val="333333"/>
                </a:solidFill>
                <a:latin typeface="helvetica neue"/>
              </a:rPr>
              <a:t>.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199D6-0C4D-3377-BB92-9DD84A611B84}"/>
              </a:ext>
            </a:extLst>
          </p:cNvPr>
          <p:cNvSpPr txBox="1"/>
          <p:nvPr/>
        </p:nvSpPr>
        <p:spPr>
          <a:xfrm>
            <a:off x="1988598" y="3118253"/>
            <a:ext cx="8886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Buat</a:t>
            </a:r>
            <a:r>
              <a:rPr lang="en-US" dirty="0"/>
              <a:t> folder “</a:t>
            </a:r>
            <a:r>
              <a:rPr lang="en-US" dirty="0" err="1"/>
              <a:t>belajar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di CMD “go mod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generate</a:t>
            </a:r>
            <a:r>
              <a:rPr lang="en-ID" dirty="0"/>
              <a:t> di folder “</a:t>
            </a:r>
            <a:r>
              <a:rPr lang="en-ID" dirty="0" err="1"/>
              <a:t>belajar</a:t>
            </a:r>
            <a:r>
              <a:rPr lang="en-ID" dirty="0"/>
              <a:t>” file </a:t>
            </a:r>
            <a:r>
              <a:rPr lang="en-ID" dirty="0" err="1"/>
              <a:t>bernama</a:t>
            </a:r>
            <a:r>
              <a:rPr lang="en-ID" dirty="0"/>
              <a:t> “go.mod”. Di file </a:t>
            </a:r>
            <a:r>
              <a:rPr lang="en-ID" dirty="0" err="1"/>
              <a:t>inilah</a:t>
            </a:r>
            <a:r>
              <a:rPr lang="en-ID" dirty="0"/>
              <a:t> daftar </a:t>
            </a:r>
            <a:r>
              <a:rPr lang="en-ID" dirty="0" err="1"/>
              <a:t>dependcy</a:t>
            </a:r>
            <a:r>
              <a:rPr lang="en-ID" dirty="0"/>
              <a:t>, library dan 3</a:t>
            </a:r>
            <a:r>
              <a:rPr lang="en-ID" baseline="30000" dirty="0"/>
              <a:t>rd</a:t>
            </a:r>
            <a:r>
              <a:rPr lang="en-ID" dirty="0"/>
              <a:t> party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dicatat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27C6-C7F7-0497-DE65-66650C97B814}"/>
              </a:ext>
            </a:extLst>
          </p:cNvPr>
          <p:cNvSpPr txBox="1"/>
          <p:nvPr/>
        </p:nvSpPr>
        <p:spPr>
          <a:xfrm>
            <a:off x="1915519" y="4572000"/>
            <a:ext cx="800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go module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go mod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go mod tidy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5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F7389-7B4D-D19D-4C32-B3AC5DC962EE}"/>
              </a:ext>
            </a:extLst>
          </p:cNvPr>
          <p:cNvSpPr/>
          <p:nvPr/>
        </p:nvSpPr>
        <p:spPr>
          <a:xfrm>
            <a:off x="1721557" y="454955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219F-F0D1-F412-3A10-0FDCA7784C57}"/>
              </a:ext>
            </a:extLst>
          </p:cNvPr>
          <p:cNvSpPr txBox="1"/>
          <p:nvPr/>
        </p:nvSpPr>
        <p:spPr>
          <a:xfrm>
            <a:off x="2601157" y="2787991"/>
            <a:ext cx="43855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 dirty="0">
                <a:effectLst/>
                <a:latin typeface="Consolas" panose="020B0609020204030204" pitchFamily="49" charset="0"/>
              </a:rPr>
              <a:t>package main</a:t>
            </a:r>
          </a:p>
          <a:p>
            <a:br>
              <a:rPr lang="en-ID" sz="1200" b="0" dirty="0"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effectLst/>
                <a:latin typeface="Consolas" panose="020B0609020204030204" pitchFamily="49" charset="0"/>
              </a:rPr>
              <a:t>import (</a:t>
            </a:r>
          </a:p>
          <a:p>
            <a:r>
              <a:rPr lang="en-ID" sz="12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fmt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D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ID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fmt.Println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("Hello World")</a:t>
            </a:r>
          </a:p>
          <a:p>
            <a:r>
              <a:rPr lang="en-ID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25CC2-D1CF-A9D9-C6C8-F3CF9A9F56CA}"/>
              </a:ext>
            </a:extLst>
          </p:cNvPr>
          <p:cNvSpPr txBox="1"/>
          <p:nvPr/>
        </p:nvSpPr>
        <p:spPr>
          <a:xfrm>
            <a:off x="2530137" y="2092236"/>
            <a:ext cx="5939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Buat</a:t>
            </a:r>
            <a:r>
              <a:rPr lang="en-US" dirty="0"/>
              <a:t> file dan </a:t>
            </a:r>
            <a:r>
              <a:rPr lang="en-US" dirty="0" err="1"/>
              <a:t>bernama</a:t>
            </a:r>
            <a:r>
              <a:rPr lang="en-US" dirty="0"/>
              <a:t> “</a:t>
            </a:r>
            <a:r>
              <a:rPr lang="en-US" dirty="0" err="1"/>
              <a:t>main.go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Jalankan</a:t>
            </a:r>
            <a:r>
              <a:rPr lang="en-US" dirty="0"/>
              <a:t> di CMD “go run </a:t>
            </a:r>
            <a:r>
              <a:rPr lang="en-US" dirty="0" err="1"/>
              <a:t>main.go</a:t>
            </a:r>
            <a:r>
              <a:rPr lang="en-US" dirty="0"/>
              <a:t>”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80689-9FDE-C698-D56A-9F9F97C4D015}"/>
              </a:ext>
            </a:extLst>
          </p:cNvPr>
          <p:cNvSpPr txBox="1"/>
          <p:nvPr/>
        </p:nvSpPr>
        <p:spPr>
          <a:xfrm>
            <a:off x="2139518" y="1192547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framework dan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919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20F18-F3E5-ABB0-EC08-F25B4D14F027}"/>
              </a:ext>
            </a:extLst>
          </p:cNvPr>
          <p:cNvSpPr/>
          <p:nvPr/>
        </p:nvSpPr>
        <p:spPr>
          <a:xfrm>
            <a:off x="1895905" y="2354776"/>
            <a:ext cx="873954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Install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golang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Install visual studio code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 module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 world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8B4B5-00DD-D796-19D9-0BBFE16FBD08}"/>
              </a:ext>
            </a:extLst>
          </p:cNvPr>
          <p:cNvSpPr/>
          <p:nvPr/>
        </p:nvSpPr>
        <p:spPr>
          <a:xfrm>
            <a:off x="2691374" y="45495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592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2902</TotalTime>
  <Words>350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helvetica neue</vt:lpstr>
      <vt:lpstr>source-serif-pro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10</cp:revision>
  <dcterms:created xsi:type="dcterms:W3CDTF">2023-01-12T08:12:45Z</dcterms:created>
  <dcterms:modified xsi:type="dcterms:W3CDTF">2023-02-08T06:55:59Z</dcterms:modified>
</cp:coreProperties>
</file>