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39A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0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905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754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75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476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371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61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385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483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28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797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011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139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47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9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517B-CDC1-4BEE-9E3E-4D729A71DF3A}" type="datetimeFigureOut">
              <a:rPr lang="en-ID" smtClean="0"/>
              <a:t>08/02/2023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344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EA7FA9-09D3-EFF2-A6BD-0F99FB5FC42A}"/>
              </a:ext>
            </a:extLst>
          </p:cNvPr>
          <p:cNvSpPr/>
          <p:nvPr/>
        </p:nvSpPr>
        <p:spPr>
          <a:xfrm>
            <a:off x="2947386" y="2339494"/>
            <a:ext cx="8034290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Sesi</a:t>
            </a:r>
            <a:r>
              <a:rPr lang="en-US" sz="66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II</a:t>
            </a:r>
          </a:p>
          <a:p>
            <a:pPr algn="ctr"/>
            <a:r>
              <a:rPr lang="en-US" sz="4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Variable </a:t>
            </a:r>
            <a:r>
              <a:rPr lang="en-US" sz="4400" b="1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 </a:t>
            </a:r>
            <a:r>
              <a:rPr lang="en-US" sz="4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Deklarasi</a:t>
            </a:r>
            <a:endParaRPr lang="en-US" sz="44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48CD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66A40-6207-6A11-CECC-C1F9EF9F2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78" y="83546"/>
            <a:ext cx="2600959" cy="2600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566FC3-C34D-F955-DFBA-AF89EC741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8" y="761068"/>
            <a:ext cx="3400454" cy="4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3647" y="452827"/>
            <a:ext cx="30380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Variable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473694"/>
            <a:ext cx="8584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 err="1">
                <a:solidFill>
                  <a:srgbClr val="333333"/>
                </a:solidFill>
                <a:effectLst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</a:rPr>
              <a:t>nama</a:t>
            </a:r>
            <a:r>
              <a:rPr lang="en-ID" b="0" i="0" dirty="0">
                <a:solidFill>
                  <a:srgbClr val="333333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</a:rPr>
              <a:t>diberikan</a:t>
            </a:r>
            <a:r>
              <a:rPr lang="en-ID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</a:rPr>
              <a:t>menyimpan</a:t>
            </a:r>
            <a:r>
              <a:rPr lang="en-ID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</a:rPr>
              <a:t>nilai</a:t>
            </a:r>
            <a:r>
              <a:rPr lang="en-ID" b="0" i="0" dirty="0">
                <a:solidFill>
                  <a:srgbClr val="333333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</a:rPr>
              <a:t>tertentu</a:t>
            </a:r>
            <a:r>
              <a:rPr lang="en-ID" dirty="0">
                <a:solidFill>
                  <a:srgbClr val="333333"/>
                </a:solidFill>
              </a:rPr>
              <a:t>. Ada 2 type variable yang </a:t>
            </a:r>
            <a:r>
              <a:rPr lang="en-ID" dirty="0" err="1">
                <a:solidFill>
                  <a:srgbClr val="333333"/>
                </a:solidFill>
              </a:rPr>
              <a:t>bisa</a:t>
            </a:r>
            <a:r>
              <a:rPr lang="en-ID" dirty="0">
                <a:solidFill>
                  <a:srgbClr val="333333"/>
                </a:solidFill>
              </a:rPr>
              <a:t> </a:t>
            </a:r>
            <a:r>
              <a:rPr lang="en-ID" dirty="0" err="1">
                <a:solidFill>
                  <a:srgbClr val="333333"/>
                </a:solidFill>
              </a:rPr>
              <a:t>digunakan</a:t>
            </a:r>
            <a:r>
              <a:rPr lang="en-ID" dirty="0">
                <a:solidFill>
                  <a:srgbClr val="333333"/>
                </a:solidFill>
              </a:rPr>
              <a:t> di </a:t>
            </a:r>
            <a:r>
              <a:rPr lang="en-ID" dirty="0" err="1">
                <a:solidFill>
                  <a:srgbClr val="333333"/>
                </a:solidFill>
              </a:rPr>
              <a:t>golang</a:t>
            </a:r>
            <a:endParaRPr lang="en-ID" dirty="0">
              <a:solidFill>
                <a:srgbClr val="333333"/>
              </a:solidFill>
            </a:endParaRPr>
          </a:p>
          <a:p>
            <a:pPr marL="342900" indent="-342900">
              <a:buAutoNum type="arabicPeriod"/>
            </a:pPr>
            <a:r>
              <a:rPr lang="en-ID" dirty="0" err="1">
                <a:solidFill>
                  <a:srgbClr val="333333"/>
                </a:solidFill>
              </a:rPr>
              <a:t>Penulisan</a:t>
            </a:r>
            <a:r>
              <a:rPr lang="en-ID" dirty="0">
                <a:solidFill>
                  <a:srgbClr val="333333"/>
                </a:solidFill>
              </a:rPr>
              <a:t> variable </a:t>
            </a:r>
            <a:r>
              <a:rPr lang="en-ID" b="1" dirty="0" err="1">
                <a:solidFill>
                  <a:srgbClr val="333333"/>
                </a:solidFill>
              </a:rPr>
              <a:t>dengan</a:t>
            </a:r>
            <a:r>
              <a:rPr lang="en-ID" dirty="0">
                <a:solidFill>
                  <a:srgbClr val="333333"/>
                </a:solidFill>
              </a:rPr>
              <a:t> type data</a:t>
            </a:r>
          </a:p>
          <a:p>
            <a:pPr marL="342900" indent="-342900">
              <a:buAutoNum type="arabicPeriod"/>
            </a:pPr>
            <a:r>
              <a:rPr lang="en-ID" dirty="0" err="1">
                <a:solidFill>
                  <a:srgbClr val="333333"/>
                </a:solidFill>
              </a:rPr>
              <a:t>Penulisan</a:t>
            </a:r>
            <a:r>
              <a:rPr lang="en-ID" dirty="0">
                <a:solidFill>
                  <a:srgbClr val="333333"/>
                </a:solidFill>
              </a:rPr>
              <a:t> variable </a:t>
            </a:r>
            <a:r>
              <a:rPr lang="en-ID" b="1" dirty="0" err="1">
                <a:solidFill>
                  <a:srgbClr val="333333"/>
                </a:solidFill>
              </a:rPr>
              <a:t>tanpa</a:t>
            </a:r>
            <a:r>
              <a:rPr lang="en-ID" b="1" dirty="0">
                <a:solidFill>
                  <a:srgbClr val="333333"/>
                </a:solidFill>
              </a:rPr>
              <a:t> </a:t>
            </a:r>
            <a:r>
              <a:rPr lang="en-ID" dirty="0">
                <a:solidFill>
                  <a:srgbClr val="333333"/>
                </a:solidFill>
              </a:rPr>
              <a:t>type data</a:t>
            </a:r>
            <a:endParaRPr lang="en-ID" b="1" dirty="0">
              <a:solidFill>
                <a:srgbClr val="3333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3BD92-0E93-C4CE-B3BC-D34E422AB12E}"/>
              </a:ext>
            </a:extLst>
          </p:cNvPr>
          <p:cNvSpPr txBox="1"/>
          <p:nvPr/>
        </p:nvSpPr>
        <p:spPr>
          <a:xfrm>
            <a:off x="1899821" y="2798983"/>
            <a:ext cx="4518734" cy="2585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variable </a:t>
            </a:r>
            <a:r>
              <a:rPr lang="en-US" b="1" dirty="0" err="1"/>
              <a:t>dengan</a:t>
            </a:r>
            <a:r>
              <a:rPr lang="en-US" dirty="0"/>
              <a:t> type data</a:t>
            </a:r>
          </a:p>
          <a:p>
            <a:endParaRPr lang="en-US" dirty="0"/>
          </a:p>
          <a:p>
            <a:r>
              <a:rPr lang="en-ID" dirty="0"/>
              <a:t>var </a:t>
            </a:r>
            <a:r>
              <a:rPr lang="en-ID" dirty="0" err="1"/>
              <a:t>namaDepan</a:t>
            </a:r>
            <a:r>
              <a:rPr lang="en-ID" dirty="0"/>
              <a:t> string = “</a:t>
            </a:r>
            <a:r>
              <a:rPr lang="en-ID" dirty="0" err="1"/>
              <a:t>radya</a:t>
            </a:r>
            <a:r>
              <a:rPr lang="en-ID" dirty="0"/>
              <a:t>”</a:t>
            </a:r>
          </a:p>
          <a:p>
            <a:endParaRPr lang="en-ID" dirty="0"/>
          </a:p>
          <a:p>
            <a:r>
              <a:rPr lang="en-ID" dirty="0"/>
              <a:t>var </a:t>
            </a:r>
            <a:r>
              <a:rPr lang="en-ID" dirty="0" err="1"/>
              <a:t>namaBelakang</a:t>
            </a:r>
            <a:r>
              <a:rPr lang="en-ID" dirty="0"/>
              <a:t> string</a:t>
            </a:r>
          </a:p>
          <a:p>
            <a:r>
              <a:rPr lang="en-ID" dirty="0" err="1"/>
              <a:t>namaBelakang</a:t>
            </a:r>
            <a:r>
              <a:rPr lang="en-ID" dirty="0"/>
              <a:t> = “digital”</a:t>
            </a:r>
          </a:p>
          <a:p>
            <a:endParaRPr lang="en-ID" dirty="0"/>
          </a:p>
          <a:p>
            <a:r>
              <a:rPr lang="en-ID" dirty="0"/>
              <a:t>var </a:t>
            </a:r>
            <a:r>
              <a:rPr lang="en-ID" dirty="0" err="1"/>
              <a:t>namaDepan</a:t>
            </a:r>
            <a:r>
              <a:rPr lang="en-ID" dirty="0"/>
              <a:t>, </a:t>
            </a:r>
            <a:r>
              <a:rPr lang="en-ID" dirty="0" err="1"/>
              <a:t>namaBelakang</a:t>
            </a:r>
            <a:r>
              <a:rPr lang="en-ID" dirty="0"/>
              <a:t> = “</a:t>
            </a:r>
            <a:r>
              <a:rPr lang="en-ID" dirty="0" err="1"/>
              <a:t>radya</a:t>
            </a:r>
            <a:r>
              <a:rPr lang="en-ID" dirty="0"/>
              <a:t>”, “digital”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22E4B-3A6D-055D-B125-DECF43343C18}"/>
              </a:ext>
            </a:extLst>
          </p:cNvPr>
          <p:cNvSpPr txBox="1"/>
          <p:nvPr/>
        </p:nvSpPr>
        <p:spPr>
          <a:xfrm>
            <a:off x="6499934" y="2798982"/>
            <a:ext cx="4518734" cy="2585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variable </a:t>
            </a:r>
            <a:r>
              <a:rPr lang="en-US" b="1" dirty="0" err="1"/>
              <a:t>tanpa</a:t>
            </a:r>
            <a:r>
              <a:rPr lang="en-US" dirty="0"/>
              <a:t> type data</a:t>
            </a:r>
          </a:p>
          <a:p>
            <a:endParaRPr lang="en-US" dirty="0"/>
          </a:p>
          <a:p>
            <a:r>
              <a:rPr lang="en-ID" dirty="0" err="1"/>
              <a:t>namaDepan</a:t>
            </a:r>
            <a:r>
              <a:rPr lang="en-ID" dirty="0"/>
              <a:t>  := “</a:t>
            </a:r>
            <a:r>
              <a:rPr lang="en-ID" dirty="0" err="1"/>
              <a:t>radya</a:t>
            </a:r>
            <a:r>
              <a:rPr lang="en-ID" dirty="0"/>
              <a:t>”</a:t>
            </a:r>
          </a:p>
          <a:p>
            <a:endParaRPr lang="en-ID" dirty="0"/>
          </a:p>
          <a:p>
            <a:r>
              <a:rPr lang="en-ID" dirty="0" err="1"/>
              <a:t>namaBelakang</a:t>
            </a:r>
            <a:r>
              <a:rPr lang="en-ID" dirty="0"/>
              <a:t> := “digital”</a:t>
            </a:r>
          </a:p>
          <a:p>
            <a:endParaRPr lang="en-ID" dirty="0"/>
          </a:p>
          <a:p>
            <a:r>
              <a:rPr lang="en-ID" dirty="0" err="1"/>
              <a:t>namaDepan</a:t>
            </a:r>
            <a:r>
              <a:rPr lang="en-ID" dirty="0"/>
              <a:t>, </a:t>
            </a:r>
            <a:r>
              <a:rPr lang="en-ID" dirty="0" err="1"/>
              <a:t>namaBelakang</a:t>
            </a:r>
            <a:r>
              <a:rPr lang="en-ID" dirty="0"/>
              <a:t> := “</a:t>
            </a:r>
            <a:r>
              <a:rPr lang="en-ID" dirty="0" err="1"/>
              <a:t>radya</a:t>
            </a:r>
            <a:r>
              <a:rPr lang="en-ID" dirty="0"/>
              <a:t>”, “digital”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08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564853" y="487884"/>
            <a:ext cx="8896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Aturan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penulisan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Variable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402574"/>
            <a:ext cx="85847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dirty="0" err="1">
                <a:solidFill>
                  <a:srgbClr val="333333"/>
                </a:solidFill>
              </a:rPr>
              <a:t>Tidak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boleh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ada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perubahan</a:t>
            </a:r>
            <a:r>
              <a:rPr lang="en-US" b="1" dirty="0">
                <a:solidFill>
                  <a:srgbClr val="333333"/>
                </a:solidFill>
              </a:rPr>
              <a:t> type data variable</a:t>
            </a:r>
          </a:p>
          <a:p>
            <a:r>
              <a:rPr lang="en-US" dirty="0">
                <a:solidFill>
                  <a:srgbClr val="333333"/>
                </a:solidFill>
              </a:rPr>
              <a:t>Co. </a:t>
            </a:r>
            <a:r>
              <a:rPr lang="en-US" dirty="0" err="1">
                <a:solidFill>
                  <a:srgbClr val="333333"/>
                </a:solidFill>
              </a:rPr>
              <a:t>jika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suatu</a:t>
            </a:r>
            <a:r>
              <a:rPr lang="en-US" dirty="0">
                <a:solidFill>
                  <a:srgbClr val="333333"/>
                </a:solidFill>
              </a:rPr>
              <a:t> variable </a:t>
            </a:r>
            <a:r>
              <a:rPr lang="en-US" dirty="0" err="1">
                <a:solidFill>
                  <a:srgbClr val="333333"/>
                </a:solidFill>
              </a:rPr>
              <a:t>sudah</a:t>
            </a:r>
            <a:r>
              <a:rPr lang="en-US" dirty="0">
                <a:solidFill>
                  <a:srgbClr val="333333"/>
                </a:solidFill>
              </a:rPr>
              <a:t> di </a:t>
            </a:r>
            <a:r>
              <a:rPr lang="en-US" dirty="0" err="1">
                <a:solidFill>
                  <a:srgbClr val="333333"/>
                </a:solidFill>
              </a:rPr>
              <a:t>deklarasiakan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sebagai</a:t>
            </a:r>
            <a:r>
              <a:rPr lang="en-US" dirty="0">
                <a:solidFill>
                  <a:srgbClr val="333333"/>
                </a:solidFill>
              </a:rPr>
              <a:t> string, </a:t>
            </a:r>
            <a:r>
              <a:rPr lang="en-US" dirty="0" err="1">
                <a:solidFill>
                  <a:srgbClr val="333333"/>
                </a:solidFill>
              </a:rPr>
              <a:t>maka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selamanya</a:t>
            </a:r>
            <a:r>
              <a:rPr lang="en-US" dirty="0">
                <a:solidFill>
                  <a:srgbClr val="333333"/>
                </a:solidFill>
              </a:rPr>
              <a:t> variable </a:t>
            </a:r>
            <a:r>
              <a:rPr lang="en-US" dirty="0" err="1">
                <a:solidFill>
                  <a:srgbClr val="333333"/>
                </a:solidFill>
              </a:rPr>
              <a:t>itu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harus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berisi</a:t>
            </a:r>
            <a:r>
              <a:rPr lang="en-US" dirty="0">
                <a:solidFill>
                  <a:srgbClr val="333333"/>
                </a:solidFill>
              </a:rPr>
              <a:t> string, </a:t>
            </a:r>
            <a:r>
              <a:rPr lang="en-US" dirty="0" err="1">
                <a:solidFill>
                  <a:srgbClr val="333333"/>
                </a:solidFill>
              </a:rPr>
              <a:t>tidak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berubah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menjadi</a:t>
            </a:r>
            <a:r>
              <a:rPr lang="en-US" dirty="0">
                <a:solidFill>
                  <a:srgbClr val="333333"/>
                </a:solidFill>
              </a:rPr>
              <a:t> type data </a:t>
            </a:r>
            <a:r>
              <a:rPr lang="en-US" dirty="0" err="1">
                <a:solidFill>
                  <a:srgbClr val="333333"/>
                </a:solidFill>
              </a:rPr>
              <a:t>lainnya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en-US" b="1" dirty="0" err="1">
                <a:solidFill>
                  <a:srgbClr val="333333"/>
                </a:solidFill>
              </a:rPr>
              <a:t>Tidak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boleh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mendeklarasikan</a:t>
            </a:r>
            <a:r>
              <a:rPr lang="en-US" b="1" dirty="0">
                <a:solidFill>
                  <a:srgbClr val="333333"/>
                </a:solidFill>
              </a:rPr>
              <a:t> variable, </a:t>
            </a:r>
            <a:r>
              <a:rPr lang="en-US" b="1" dirty="0" err="1">
                <a:solidFill>
                  <a:srgbClr val="333333"/>
                </a:solidFill>
              </a:rPr>
              <a:t>tapi</a:t>
            </a:r>
            <a:r>
              <a:rPr lang="en-US" b="1" dirty="0">
                <a:solidFill>
                  <a:srgbClr val="333333"/>
                </a:solidFill>
              </a:rPr>
              <a:t> variable </a:t>
            </a:r>
            <a:r>
              <a:rPr lang="en-US" b="1" dirty="0" err="1">
                <a:solidFill>
                  <a:srgbClr val="333333"/>
                </a:solidFill>
              </a:rPr>
              <a:t>tersebut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tidak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pernah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dipanggil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atau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digunakan</a:t>
            </a:r>
            <a:r>
              <a:rPr lang="en-US" b="1" dirty="0">
                <a:solidFill>
                  <a:srgbClr val="333333"/>
                </a:solidFill>
              </a:rPr>
              <a:t>. Akan </a:t>
            </a:r>
            <a:r>
              <a:rPr lang="en-US" b="1" dirty="0" err="1">
                <a:solidFill>
                  <a:srgbClr val="333333"/>
                </a:solidFill>
              </a:rPr>
              <a:t>menyebabkan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aplikasi</a:t>
            </a:r>
            <a:r>
              <a:rPr lang="en-US" b="1" dirty="0">
                <a:solidFill>
                  <a:srgbClr val="333333"/>
                </a:solidFill>
              </a:rPr>
              <a:t> error.</a:t>
            </a:r>
          </a:p>
          <a:p>
            <a:r>
              <a:rPr lang="en-US" dirty="0">
                <a:solidFill>
                  <a:srgbClr val="333333"/>
                </a:solidFill>
              </a:rPr>
              <a:t>Co. 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3) </a:t>
            </a:r>
            <a:r>
              <a:rPr lang="en-US" b="1" dirty="0" err="1">
                <a:solidFill>
                  <a:srgbClr val="333333"/>
                </a:solidFill>
              </a:rPr>
              <a:t>Untuk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membedakan</a:t>
            </a:r>
            <a:r>
              <a:rPr lang="en-US" b="1" dirty="0">
                <a:solidFill>
                  <a:srgbClr val="333333"/>
                </a:solidFill>
              </a:rPr>
              <a:t> data yang </a:t>
            </a:r>
            <a:r>
              <a:rPr lang="en-US" b="1" dirty="0" err="1">
                <a:solidFill>
                  <a:srgbClr val="333333"/>
                </a:solidFill>
              </a:rPr>
              <a:t>bersifat</a:t>
            </a:r>
            <a:r>
              <a:rPr lang="en-US" b="1" dirty="0">
                <a:solidFill>
                  <a:srgbClr val="333333"/>
                </a:solidFill>
              </a:rPr>
              <a:t> public dan private, </a:t>
            </a:r>
            <a:r>
              <a:rPr lang="en-US" b="1" dirty="0" err="1">
                <a:solidFill>
                  <a:srgbClr val="333333"/>
                </a:solidFill>
              </a:rPr>
              <a:t>hanya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dengan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membedakan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cara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penulisan</a:t>
            </a:r>
            <a:r>
              <a:rPr lang="en-US" b="1" dirty="0">
                <a:solidFill>
                  <a:srgbClr val="333333"/>
                </a:solidFill>
              </a:rPr>
              <a:t>. </a:t>
            </a:r>
            <a:r>
              <a:rPr lang="en-US" b="1" dirty="0" err="1">
                <a:solidFill>
                  <a:srgbClr val="333333"/>
                </a:solidFill>
              </a:rPr>
              <a:t>Penulisan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dengan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huruf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besar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diawal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adalah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u="sng" dirty="0">
                <a:solidFill>
                  <a:srgbClr val="333333"/>
                </a:solidFill>
              </a:rPr>
              <a:t>public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sedangkan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dengan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huruf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kecil</a:t>
            </a:r>
            <a:r>
              <a:rPr lang="en-US" b="1" dirty="0">
                <a:solidFill>
                  <a:srgbClr val="333333"/>
                </a:solidFill>
              </a:rPr>
              <a:t> di </a:t>
            </a:r>
            <a:r>
              <a:rPr lang="en-US" b="1" dirty="0" err="1">
                <a:solidFill>
                  <a:srgbClr val="333333"/>
                </a:solidFill>
              </a:rPr>
              <a:t>awal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adalah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u="sng" dirty="0">
                <a:solidFill>
                  <a:srgbClr val="333333"/>
                </a:solidFill>
              </a:rPr>
              <a:t>private</a:t>
            </a:r>
            <a:r>
              <a:rPr lang="en-US" b="1" dirty="0">
                <a:solidFill>
                  <a:srgbClr val="333333"/>
                </a:solidFill>
              </a:rPr>
              <a:t>.</a:t>
            </a:r>
          </a:p>
          <a:p>
            <a:endParaRPr lang="en-US" b="1" dirty="0">
              <a:solidFill>
                <a:srgbClr val="333333"/>
              </a:solidFill>
            </a:endParaRPr>
          </a:p>
          <a:p>
            <a:r>
              <a:rPr lang="en-US" b="1" dirty="0">
                <a:solidFill>
                  <a:srgbClr val="333333"/>
                </a:solidFill>
              </a:rPr>
              <a:t>Co Public</a:t>
            </a:r>
          </a:p>
          <a:p>
            <a:r>
              <a:rPr lang="en-US" dirty="0">
                <a:solidFill>
                  <a:srgbClr val="333333"/>
                </a:solidFill>
              </a:rPr>
              <a:t>var </a:t>
            </a:r>
            <a:r>
              <a:rPr lang="en-US" dirty="0" err="1">
                <a:solidFill>
                  <a:srgbClr val="333333"/>
                </a:solidFill>
              </a:rPr>
              <a:t>NamaDepan</a:t>
            </a:r>
            <a:r>
              <a:rPr lang="en-US" dirty="0">
                <a:solidFill>
                  <a:srgbClr val="333333"/>
                </a:solidFill>
              </a:rPr>
              <a:t> string = “</a:t>
            </a:r>
            <a:r>
              <a:rPr lang="en-US" dirty="0" err="1">
                <a:solidFill>
                  <a:srgbClr val="333333"/>
                </a:solidFill>
              </a:rPr>
              <a:t>Radya</a:t>
            </a:r>
            <a:r>
              <a:rPr lang="en-US" dirty="0">
                <a:solidFill>
                  <a:srgbClr val="333333"/>
                </a:solidFill>
              </a:rPr>
              <a:t>”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  </a:t>
            </a:r>
            <a:endParaRPr lang="en-ID" dirty="0">
              <a:solidFill>
                <a:srgbClr val="33333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0501C-AF1D-1B71-67D7-B807279AB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82"/>
          <a:stretch/>
        </p:blipFill>
        <p:spPr>
          <a:xfrm>
            <a:off x="2292399" y="3429000"/>
            <a:ext cx="2781300" cy="682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C868D-9723-BE6A-9EA6-54623A159998}"/>
              </a:ext>
            </a:extLst>
          </p:cNvPr>
          <p:cNvSpPr txBox="1"/>
          <p:nvPr/>
        </p:nvSpPr>
        <p:spPr>
          <a:xfrm>
            <a:off x="6497073" y="5220267"/>
            <a:ext cx="389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 Private</a:t>
            </a:r>
          </a:p>
          <a:p>
            <a:r>
              <a:rPr lang="en-US" dirty="0"/>
              <a:t>Var </a:t>
            </a:r>
            <a:r>
              <a:rPr lang="en-US" dirty="0" err="1"/>
              <a:t>namaDepan</a:t>
            </a:r>
            <a:r>
              <a:rPr lang="en-US" dirty="0"/>
              <a:t> string = “</a:t>
            </a:r>
            <a:r>
              <a:rPr lang="en-US" dirty="0" err="1"/>
              <a:t>radya</a:t>
            </a:r>
            <a:r>
              <a:rPr lang="en-US" dirty="0"/>
              <a:t>”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345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3647" y="477430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Tipe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269340"/>
            <a:ext cx="858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1" dirty="0">
                <a:solidFill>
                  <a:srgbClr val="000000"/>
                </a:solidFill>
                <a:effectLst/>
              </a:rPr>
              <a:t>Ada </a:t>
            </a:r>
            <a:r>
              <a:rPr lang="en-ID" b="0" i="1" dirty="0" err="1">
                <a:solidFill>
                  <a:srgbClr val="000000"/>
                </a:solidFill>
                <a:effectLst/>
              </a:rPr>
              <a:t>beberapa</a:t>
            </a:r>
            <a:r>
              <a:rPr lang="en-ID" b="0" i="1" dirty="0">
                <a:solidFill>
                  <a:srgbClr val="000000"/>
                </a:solidFill>
                <a:effectLst/>
              </a:rPr>
              <a:t> type data yang </a:t>
            </a:r>
            <a:r>
              <a:rPr lang="en-ID" b="0" i="1" dirty="0" err="1">
                <a:solidFill>
                  <a:srgbClr val="000000"/>
                </a:solidFill>
                <a:effectLst/>
              </a:rPr>
              <a:t>dikenal</a:t>
            </a:r>
            <a:r>
              <a:rPr lang="en-ID" b="0" i="1" dirty="0">
                <a:solidFill>
                  <a:srgbClr val="000000"/>
                </a:solidFill>
                <a:effectLst/>
              </a:rPr>
              <a:t> oleh </a:t>
            </a:r>
            <a:r>
              <a:rPr lang="en-ID" b="0" i="1" dirty="0" err="1">
                <a:solidFill>
                  <a:srgbClr val="000000"/>
                </a:solidFill>
                <a:effectLst/>
              </a:rPr>
              <a:t>golang</a:t>
            </a:r>
            <a:r>
              <a:rPr lang="en-ID" b="0" i="1" dirty="0">
                <a:solidFill>
                  <a:srgbClr val="000000"/>
                </a:solidFill>
                <a:effectLst/>
              </a:rPr>
              <a:t> </a:t>
            </a:r>
            <a:r>
              <a:rPr lang="en-ID" b="0" i="1" dirty="0" err="1">
                <a:solidFill>
                  <a:srgbClr val="000000"/>
                </a:solidFill>
                <a:effectLst/>
              </a:rPr>
              <a:t>diantanya</a:t>
            </a:r>
            <a:r>
              <a:rPr lang="en-ID" b="0" i="1" dirty="0">
                <a:solidFill>
                  <a:srgbClr val="000000"/>
                </a:solidFill>
                <a:effectLst/>
              </a:rPr>
              <a:t> </a:t>
            </a:r>
            <a:r>
              <a:rPr lang="en-ID" b="0" i="1" dirty="0" err="1">
                <a:solidFill>
                  <a:srgbClr val="000000"/>
                </a:solidFill>
                <a:effectLst/>
              </a:rPr>
              <a:t>adalah</a:t>
            </a:r>
            <a:endParaRPr lang="en-ID" b="0" i="1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ID" i="1" dirty="0" err="1">
                <a:solidFill>
                  <a:srgbClr val="000000"/>
                </a:solidFill>
              </a:rPr>
              <a:t>Numerik</a:t>
            </a:r>
            <a:r>
              <a:rPr lang="en-ID" i="1" dirty="0">
                <a:solidFill>
                  <a:srgbClr val="000000"/>
                </a:solidFill>
              </a:rPr>
              <a:t> non-decimal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6BAB0-5683-17ED-3CDF-024847FA318F}"/>
              </a:ext>
            </a:extLst>
          </p:cNvPr>
          <p:cNvSpPr txBox="1"/>
          <p:nvPr/>
        </p:nvSpPr>
        <p:spPr>
          <a:xfrm>
            <a:off x="4911788" y="3610475"/>
            <a:ext cx="103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Routing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4E04A-A0BE-A2CD-7F81-6478A530CA4D}"/>
              </a:ext>
            </a:extLst>
          </p:cNvPr>
          <p:cNvSpPr txBox="1"/>
          <p:nvPr/>
        </p:nvSpPr>
        <p:spPr>
          <a:xfrm>
            <a:off x="7206635" y="3610475"/>
            <a:ext cx="10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Handler</a:t>
            </a:r>
            <a:endParaRPr lang="en-ID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923EB0-D538-9940-76C7-A54FEB4D1750}"/>
              </a:ext>
            </a:extLst>
          </p:cNvPr>
          <p:cNvCxnSpPr>
            <a:cxnSpLocks/>
          </p:cNvCxnSpPr>
          <p:nvPr/>
        </p:nvCxnSpPr>
        <p:spPr>
          <a:xfrm>
            <a:off x="6096000" y="4935984"/>
            <a:ext cx="961748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927D954-CE36-C7B6-9BAF-D37C0AA5E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49111"/>
              </p:ext>
            </p:extLst>
          </p:nvPr>
        </p:nvGraphicFramePr>
        <p:xfrm>
          <a:off x="1803647" y="2037080"/>
          <a:ext cx="8128000" cy="445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46993">
                  <a:extLst>
                    <a:ext uri="{9D8B030D-6E8A-4147-A177-3AD203B41FA5}">
                      <a16:colId xmlns:a16="http://schemas.microsoft.com/office/drawing/2014/main" val="1111492405"/>
                    </a:ext>
                  </a:extLst>
                </a:gridCol>
                <a:gridCol w="6081007">
                  <a:extLst>
                    <a:ext uri="{9D8B030D-6E8A-4147-A177-3AD203B41FA5}">
                      <a16:colId xmlns:a16="http://schemas.microsoft.com/office/drawing/2014/main" val="4001452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Tipe</a:t>
                      </a:r>
                      <a:r>
                        <a:rPr lang="en-US" dirty="0"/>
                        <a:t> data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Cangkupan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7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effectLst/>
                        </a:rPr>
                        <a:t>Uint8/byte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0 ↔ 255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91643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uint16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0 ↔ 65535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98509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effectLst/>
                        </a:rPr>
                        <a:t>Uint32/rune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0 ↔ 4294967295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89378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uint64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0 ↔ 18446744073709551615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95465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uint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>
                          <a:effectLst/>
                        </a:rPr>
                        <a:t>sama dengan uint32 atau uint64 (tergantung nilai)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27441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byte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sama dengan uint8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93879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int8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-128 ↔ 127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47339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int16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>
                          <a:effectLst/>
                        </a:rPr>
                        <a:t>-32768 ↔ 32767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30070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int32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>
                          <a:effectLst/>
                        </a:rPr>
                        <a:t>-2147483648 ↔ 2147483647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9195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int64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-9223372036854775808 ↔ 9223372036854775807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11899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int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dirty="0">
                          <a:effectLst/>
                        </a:rPr>
                        <a:t>sama dengan int32 atau int64 (tergantung nilai)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69640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49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3647" y="477430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Tipe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470300"/>
            <a:ext cx="85847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1" dirty="0">
                <a:solidFill>
                  <a:srgbClr val="000000"/>
                </a:solidFill>
                <a:effectLst/>
              </a:rPr>
              <a:t>Ada </a:t>
            </a:r>
            <a:r>
              <a:rPr lang="en-ID" b="0" i="1" dirty="0" err="1">
                <a:solidFill>
                  <a:srgbClr val="000000"/>
                </a:solidFill>
                <a:effectLst/>
              </a:rPr>
              <a:t>beberapa</a:t>
            </a:r>
            <a:r>
              <a:rPr lang="en-ID" b="0" i="1" dirty="0">
                <a:solidFill>
                  <a:srgbClr val="000000"/>
                </a:solidFill>
                <a:effectLst/>
              </a:rPr>
              <a:t> type data yang </a:t>
            </a:r>
            <a:r>
              <a:rPr lang="en-ID" b="0" i="1" dirty="0" err="1">
                <a:solidFill>
                  <a:srgbClr val="000000"/>
                </a:solidFill>
                <a:effectLst/>
              </a:rPr>
              <a:t>dikenal</a:t>
            </a:r>
            <a:r>
              <a:rPr lang="en-ID" b="0" i="1" dirty="0">
                <a:solidFill>
                  <a:srgbClr val="000000"/>
                </a:solidFill>
                <a:effectLst/>
              </a:rPr>
              <a:t> oleh </a:t>
            </a:r>
            <a:r>
              <a:rPr lang="en-ID" b="0" i="1" dirty="0" err="1">
                <a:solidFill>
                  <a:srgbClr val="000000"/>
                </a:solidFill>
                <a:effectLst/>
              </a:rPr>
              <a:t>golang</a:t>
            </a:r>
            <a:r>
              <a:rPr lang="en-ID" b="0" i="1" dirty="0">
                <a:solidFill>
                  <a:srgbClr val="000000"/>
                </a:solidFill>
                <a:effectLst/>
              </a:rPr>
              <a:t> </a:t>
            </a:r>
            <a:r>
              <a:rPr lang="en-ID" b="0" i="1" dirty="0" err="1">
                <a:solidFill>
                  <a:srgbClr val="000000"/>
                </a:solidFill>
                <a:effectLst/>
              </a:rPr>
              <a:t>diantanya</a:t>
            </a:r>
            <a:r>
              <a:rPr lang="en-ID" b="0" i="1" dirty="0">
                <a:solidFill>
                  <a:srgbClr val="000000"/>
                </a:solidFill>
                <a:effectLst/>
              </a:rPr>
              <a:t> </a:t>
            </a:r>
            <a:r>
              <a:rPr lang="en-ID" b="0" i="1" dirty="0" err="1">
                <a:solidFill>
                  <a:srgbClr val="000000"/>
                </a:solidFill>
                <a:effectLst/>
              </a:rPr>
              <a:t>adalah</a:t>
            </a:r>
            <a:endParaRPr lang="en-ID" b="0" i="1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+mj-lt"/>
              <a:buAutoNum type="arabicParenR" startAt="2"/>
            </a:pPr>
            <a:r>
              <a:rPr lang="en-ID" i="1" dirty="0" err="1">
                <a:solidFill>
                  <a:srgbClr val="000000"/>
                </a:solidFill>
              </a:rPr>
              <a:t>Numerik</a:t>
            </a:r>
            <a:r>
              <a:rPr lang="en-ID" i="1" dirty="0">
                <a:solidFill>
                  <a:srgbClr val="000000"/>
                </a:solidFill>
              </a:rPr>
              <a:t> decimal</a:t>
            </a:r>
          </a:p>
          <a:p>
            <a:pPr algn="just"/>
            <a:r>
              <a:rPr lang="en-ID" i="1" dirty="0">
                <a:solidFill>
                  <a:srgbClr val="000000"/>
                </a:solidFill>
              </a:rPr>
              <a:t>     co. </a:t>
            </a:r>
          </a:p>
          <a:p>
            <a:pPr algn="just"/>
            <a:r>
              <a:rPr lang="en-ID" i="1" dirty="0">
                <a:solidFill>
                  <a:srgbClr val="000000"/>
                </a:solidFill>
              </a:rPr>
              <a:t>     var </a:t>
            </a:r>
            <a:r>
              <a:rPr lang="en-ID" i="1" dirty="0" err="1">
                <a:solidFill>
                  <a:srgbClr val="000000"/>
                </a:solidFill>
              </a:rPr>
              <a:t>numerikDecimal</a:t>
            </a:r>
            <a:r>
              <a:rPr lang="en-ID" i="1" dirty="0">
                <a:solidFill>
                  <a:srgbClr val="000000"/>
                </a:solidFill>
              </a:rPr>
              <a:t> = 2,67 </a:t>
            </a:r>
          </a:p>
          <a:p>
            <a:pPr marL="342900" indent="-342900" algn="just">
              <a:buFont typeface="+mj-lt"/>
              <a:buAutoNum type="arabicParenR" startAt="3"/>
            </a:pPr>
            <a:r>
              <a:rPr lang="en-ID" i="1" dirty="0">
                <a:solidFill>
                  <a:srgbClr val="000000"/>
                </a:solidFill>
              </a:rPr>
              <a:t>Boolean</a:t>
            </a:r>
          </a:p>
          <a:p>
            <a:pPr algn="just"/>
            <a:r>
              <a:rPr lang="en-ID" i="1" dirty="0">
                <a:solidFill>
                  <a:srgbClr val="000000"/>
                </a:solidFill>
              </a:rPr>
              <a:t>      co.</a:t>
            </a:r>
          </a:p>
          <a:p>
            <a:pPr algn="just"/>
            <a:r>
              <a:rPr lang="en-ID" i="1" dirty="0">
                <a:solidFill>
                  <a:srgbClr val="000000"/>
                </a:solidFill>
              </a:rPr>
              <a:t>    var </a:t>
            </a:r>
            <a:r>
              <a:rPr lang="en-ID" i="1" dirty="0" err="1">
                <a:solidFill>
                  <a:srgbClr val="000000"/>
                </a:solidFill>
              </a:rPr>
              <a:t>isBollean</a:t>
            </a:r>
            <a:r>
              <a:rPr lang="en-ID" i="1" dirty="0">
                <a:solidFill>
                  <a:srgbClr val="000000"/>
                </a:solidFill>
              </a:rPr>
              <a:t> bool = true</a:t>
            </a:r>
          </a:p>
          <a:p>
            <a:pPr marL="342900" indent="-342900" algn="just">
              <a:buFont typeface="+mj-lt"/>
              <a:buAutoNum type="arabicParenR" startAt="4"/>
            </a:pPr>
            <a:r>
              <a:rPr lang="en-ID" i="1" dirty="0">
                <a:solidFill>
                  <a:srgbClr val="000000"/>
                </a:solidFill>
              </a:rPr>
              <a:t>String</a:t>
            </a:r>
          </a:p>
          <a:p>
            <a:pPr algn="just"/>
            <a:r>
              <a:rPr lang="en-ID" i="1" dirty="0">
                <a:solidFill>
                  <a:srgbClr val="000000"/>
                </a:solidFill>
              </a:rPr>
              <a:t>     var </a:t>
            </a:r>
            <a:r>
              <a:rPr lang="en-ID" i="1" dirty="0" err="1">
                <a:solidFill>
                  <a:srgbClr val="000000"/>
                </a:solidFill>
              </a:rPr>
              <a:t>namaDepan</a:t>
            </a:r>
            <a:r>
              <a:rPr lang="en-ID" i="1" dirty="0">
                <a:solidFill>
                  <a:srgbClr val="000000"/>
                </a:solidFill>
              </a:rPr>
              <a:t> string = “</a:t>
            </a:r>
            <a:r>
              <a:rPr lang="en-ID" i="1" dirty="0" err="1">
                <a:solidFill>
                  <a:srgbClr val="000000"/>
                </a:solidFill>
              </a:rPr>
              <a:t>Radya</a:t>
            </a:r>
            <a:r>
              <a:rPr lang="en-ID" i="1" dirty="0">
                <a:solidFill>
                  <a:srgbClr val="000000"/>
                </a:solidFill>
              </a:rPr>
              <a:t>”</a:t>
            </a:r>
          </a:p>
          <a:p>
            <a:pPr algn="just"/>
            <a:r>
              <a:rPr lang="en-ID" i="1" dirty="0">
                <a:solidFill>
                  <a:srgbClr val="000000"/>
                </a:solidFill>
              </a:rPr>
              <a:t>     </a:t>
            </a:r>
          </a:p>
          <a:p>
            <a:pPr algn="just"/>
            <a:endParaRPr lang="en-ID" i="1" dirty="0">
              <a:solidFill>
                <a:srgbClr val="000000"/>
              </a:solidFill>
            </a:endParaRPr>
          </a:p>
          <a:p>
            <a:pPr algn="just"/>
            <a:r>
              <a:rPr lang="en-ID" i="1" dirty="0">
                <a:solidFill>
                  <a:srgbClr val="000000"/>
                </a:solidFill>
              </a:rPr>
              <a:t>NB :  </a:t>
            </a:r>
            <a:r>
              <a:rPr lang="en-ID" i="1" dirty="0" err="1">
                <a:solidFill>
                  <a:srgbClr val="000000"/>
                </a:solidFill>
              </a:rPr>
              <a:t>Penggunaan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tipe</a:t>
            </a:r>
            <a:r>
              <a:rPr lang="en-ID" i="1" dirty="0">
                <a:solidFill>
                  <a:srgbClr val="000000"/>
                </a:solidFill>
              </a:rPr>
              <a:t> data </a:t>
            </a:r>
            <a:r>
              <a:rPr lang="en-ID" i="1" dirty="0" err="1">
                <a:solidFill>
                  <a:srgbClr val="000000"/>
                </a:solidFill>
              </a:rPr>
              <a:t>sebaiknya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tidaklah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dilakukan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secara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sembarangan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karena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akan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berpengaruh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kepada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alokasi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memori</a:t>
            </a:r>
            <a:r>
              <a:rPr lang="en-ID" i="1" dirty="0">
                <a:solidFill>
                  <a:srgbClr val="000000"/>
                </a:solidFill>
              </a:rPr>
              <a:t>. </a:t>
            </a:r>
            <a:r>
              <a:rPr lang="en-ID" i="1" dirty="0" err="1">
                <a:solidFill>
                  <a:srgbClr val="000000"/>
                </a:solidFill>
              </a:rPr>
              <a:t>Pemilihan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tipe</a:t>
            </a:r>
            <a:r>
              <a:rPr lang="en-ID" i="1" dirty="0">
                <a:solidFill>
                  <a:srgbClr val="000000"/>
                </a:solidFill>
              </a:rPr>
              <a:t> data yang </a:t>
            </a:r>
            <a:r>
              <a:rPr lang="en-ID" i="1" dirty="0" err="1">
                <a:solidFill>
                  <a:srgbClr val="000000"/>
                </a:solidFill>
              </a:rPr>
              <a:t>benar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akan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membuat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memori</a:t>
            </a:r>
            <a:r>
              <a:rPr lang="en-ID" i="1" dirty="0">
                <a:solidFill>
                  <a:srgbClr val="000000"/>
                </a:solidFill>
              </a:rPr>
              <a:t> </a:t>
            </a:r>
            <a:r>
              <a:rPr lang="en-ID" i="1" dirty="0" err="1">
                <a:solidFill>
                  <a:srgbClr val="000000"/>
                </a:solidFill>
              </a:rPr>
              <a:t>lebih</a:t>
            </a:r>
            <a:r>
              <a:rPr lang="en-ID" i="1" dirty="0">
                <a:solidFill>
                  <a:srgbClr val="000000"/>
                </a:solidFill>
              </a:rPr>
              <a:t> optimal.</a:t>
            </a:r>
          </a:p>
          <a:p>
            <a:pPr algn="just"/>
            <a:r>
              <a:rPr lang="en-ID" i="1" dirty="0">
                <a:solidFill>
                  <a:srgbClr val="000000"/>
                </a:solidFill>
              </a:rPr>
              <a:t>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4E04A-A0BE-A2CD-7F81-6478A530CA4D}"/>
              </a:ext>
            </a:extLst>
          </p:cNvPr>
          <p:cNvSpPr txBox="1"/>
          <p:nvPr/>
        </p:nvSpPr>
        <p:spPr>
          <a:xfrm>
            <a:off x="7206635" y="3610475"/>
            <a:ext cx="10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Handler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615144" y="489735"/>
            <a:ext cx="26564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Konstanta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397675"/>
            <a:ext cx="85847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4D4D4D"/>
                </a:solidFill>
              </a:rPr>
              <a:t>Fungsi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konstanta</a:t>
            </a:r>
            <a:r>
              <a:rPr lang="en-US" dirty="0">
                <a:solidFill>
                  <a:srgbClr val="4D4D4D"/>
                </a:solidFill>
              </a:rPr>
              <a:t> hamper </a:t>
            </a:r>
            <a:r>
              <a:rPr lang="en-US" dirty="0" err="1">
                <a:solidFill>
                  <a:srgbClr val="4D4D4D"/>
                </a:solidFill>
              </a:rPr>
              <a:t>sama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dengan</a:t>
            </a:r>
            <a:r>
              <a:rPr lang="en-US" dirty="0">
                <a:solidFill>
                  <a:srgbClr val="4D4D4D"/>
                </a:solidFill>
              </a:rPr>
              <a:t> variable dan </a:t>
            </a:r>
            <a:r>
              <a:rPr lang="en-US" dirty="0" err="1">
                <a:solidFill>
                  <a:srgbClr val="4D4D4D"/>
                </a:solidFill>
              </a:rPr>
              <a:t>tipe</a:t>
            </a:r>
            <a:r>
              <a:rPr lang="en-US" dirty="0">
                <a:solidFill>
                  <a:srgbClr val="4D4D4D"/>
                </a:solidFill>
              </a:rPr>
              <a:t> –</a:t>
            </a:r>
            <a:r>
              <a:rPr lang="en-US" dirty="0" err="1">
                <a:solidFill>
                  <a:srgbClr val="4D4D4D"/>
                </a:solidFill>
              </a:rPr>
              <a:t>tipenya</a:t>
            </a:r>
            <a:r>
              <a:rPr lang="en-US" dirty="0">
                <a:solidFill>
                  <a:srgbClr val="4D4D4D"/>
                </a:solidFill>
              </a:rPr>
              <a:t>. </a:t>
            </a:r>
            <a:r>
              <a:rPr lang="en-US" dirty="0" err="1">
                <a:solidFill>
                  <a:srgbClr val="4D4D4D"/>
                </a:solidFill>
              </a:rPr>
              <a:t>Namun</a:t>
            </a:r>
            <a:r>
              <a:rPr lang="en-US" dirty="0">
                <a:solidFill>
                  <a:srgbClr val="4D4D4D"/>
                </a:solidFill>
              </a:rPr>
              <a:t> yang </a:t>
            </a:r>
            <a:r>
              <a:rPr lang="en-US" dirty="0" err="1">
                <a:solidFill>
                  <a:srgbClr val="4D4D4D"/>
                </a:solidFill>
              </a:rPr>
              <a:t>membedakan</a:t>
            </a:r>
            <a:r>
              <a:rPr lang="en-US" dirty="0">
                <a:solidFill>
                  <a:srgbClr val="4D4D4D"/>
                </a:solidFill>
              </a:rPr>
              <a:t> variable dan </a:t>
            </a:r>
            <a:r>
              <a:rPr lang="en-US" dirty="0" err="1">
                <a:solidFill>
                  <a:srgbClr val="4D4D4D"/>
                </a:solidFill>
              </a:rPr>
              <a:t>konstanta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adalah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nilai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konstanta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itu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bersifat</a:t>
            </a:r>
            <a:r>
              <a:rPr lang="en-US" dirty="0">
                <a:solidFill>
                  <a:srgbClr val="4D4D4D"/>
                </a:solidFill>
              </a:rPr>
              <a:t> statis dan </a:t>
            </a:r>
            <a:r>
              <a:rPr lang="en-US" dirty="0" err="1">
                <a:solidFill>
                  <a:srgbClr val="4D4D4D"/>
                </a:solidFill>
              </a:rPr>
              <a:t>tidak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dapat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berubah</a:t>
            </a:r>
            <a:endParaRPr lang="en-US" dirty="0">
              <a:solidFill>
                <a:srgbClr val="4D4D4D"/>
              </a:solidFill>
            </a:endParaRPr>
          </a:p>
          <a:p>
            <a:pPr algn="just"/>
            <a:endParaRPr lang="en-US" dirty="0">
              <a:solidFill>
                <a:srgbClr val="4D4D4D"/>
              </a:solidFill>
            </a:endParaRPr>
          </a:p>
          <a:p>
            <a:pPr algn="just"/>
            <a:r>
              <a:rPr lang="en-US" dirty="0">
                <a:solidFill>
                  <a:srgbClr val="4D4D4D"/>
                </a:solidFill>
              </a:rPr>
              <a:t>Co. </a:t>
            </a:r>
          </a:p>
          <a:p>
            <a:pPr algn="just"/>
            <a:r>
              <a:rPr lang="en-US" b="1" dirty="0">
                <a:solidFill>
                  <a:srgbClr val="4D4D4D"/>
                </a:solidFill>
              </a:rPr>
              <a:t>const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jumlahSisiSegiEmpat</a:t>
            </a:r>
            <a:r>
              <a:rPr lang="en-US" dirty="0">
                <a:solidFill>
                  <a:srgbClr val="4D4D4D"/>
                </a:solidFill>
              </a:rPr>
              <a:t> int = 4</a:t>
            </a:r>
          </a:p>
          <a:p>
            <a:pPr algn="just"/>
            <a:endParaRPr lang="en-US" dirty="0">
              <a:solidFill>
                <a:srgbClr val="4D4D4D"/>
              </a:solidFill>
            </a:endParaRPr>
          </a:p>
          <a:p>
            <a:pPr algn="just"/>
            <a:r>
              <a:rPr lang="en-US" dirty="0" err="1">
                <a:solidFill>
                  <a:srgbClr val="4D4D4D"/>
                </a:solidFill>
              </a:rPr>
              <a:t>Biasanya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digunakan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untuk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nilai</a:t>
            </a:r>
            <a:r>
              <a:rPr lang="en-US" dirty="0">
                <a:solidFill>
                  <a:srgbClr val="4D4D4D"/>
                </a:solidFill>
              </a:rPr>
              <a:t> – </a:t>
            </a:r>
            <a:r>
              <a:rPr lang="en-US" dirty="0" err="1">
                <a:solidFill>
                  <a:srgbClr val="4D4D4D"/>
                </a:solidFill>
              </a:rPr>
              <a:t>nilai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yg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bersifat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umum</a:t>
            </a:r>
            <a:r>
              <a:rPr lang="en-US" dirty="0">
                <a:solidFill>
                  <a:srgbClr val="4D4D4D"/>
                </a:solidFill>
              </a:rPr>
              <a:t> dan sangat </a:t>
            </a:r>
            <a:r>
              <a:rPr lang="en-US" dirty="0" err="1">
                <a:solidFill>
                  <a:srgbClr val="4D4D4D"/>
                </a:solidFill>
              </a:rPr>
              <a:t>jarang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sekali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bahkan</a:t>
            </a:r>
            <a:r>
              <a:rPr lang="en-US" dirty="0">
                <a:solidFill>
                  <a:srgbClr val="4D4D4D"/>
                </a:solidFill>
              </a:rPr>
              <a:t> hamper </a:t>
            </a:r>
            <a:r>
              <a:rPr lang="en-US" dirty="0" err="1">
                <a:solidFill>
                  <a:srgbClr val="4D4D4D"/>
                </a:solidFill>
              </a:rPr>
              <a:t>tidak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akan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pernah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diubah</a:t>
            </a:r>
            <a:r>
              <a:rPr lang="en-US" dirty="0">
                <a:solidFill>
                  <a:srgbClr val="4D4D4D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4D4D4D"/>
              </a:solidFill>
            </a:endParaRPr>
          </a:p>
          <a:p>
            <a:pPr algn="just"/>
            <a:r>
              <a:rPr lang="en-US" dirty="0" err="1">
                <a:solidFill>
                  <a:srgbClr val="4D4D4D"/>
                </a:solidFill>
              </a:rPr>
              <a:t>Contoh</a:t>
            </a:r>
            <a:r>
              <a:rPr lang="en-US" dirty="0">
                <a:solidFill>
                  <a:srgbClr val="4D4D4D"/>
                </a:solidFill>
              </a:rPr>
              <a:t> </a:t>
            </a:r>
            <a:r>
              <a:rPr lang="en-US" dirty="0" err="1">
                <a:solidFill>
                  <a:srgbClr val="4D4D4D"/>
                </a:solidFill>
              </a:rPr>
              <a:t>deklasi</a:t>
            </a:r>
            <a:r>
              <a:rPr lang="en-US" dirty="0">
                <a:solidFill>
                  <a:srgbClr val="4D4D4D"/>
                </a:solidFill>
              </a:rPr>
              <a:t> multi </a:t>
            </a:r>
            <a:r>
              <a:rPr lang="en-US" dirty="0" err="1">
                <a:solidFill>
                  <a:srgbClr val="4D4D4D"/>
                </a:solidFill>
              </a:rPr>
              <a:t>konstanta</a:t>
            </a:r>
            <a:endParaRPr lang="en-US" dirty="0">
              <a:solidFill>
                <a:srgbClr val="4D4D4D"/>
              </a:solidFill>
            </a:endParaRPr>
          </a:p>
          <a:p>
            <a:pPr algn="just"/>
            <a:endParaRPr lang="en-US" dirty="0">
              <a:solidFill>
                <a:srgbClr val="4D4D4D"/>
              </a:solidFill>
            </a:endParaRPr>
          </a:p>
          <a:p>
            <a:pPr algn="just"/>
            <a:r>
              <a:rPr lang="en-US" dirty="0">
                <a:solidFill>
                  <a:srgbClr val="4D4D4D"/>
                </a:solidFill>
              </a:rPr>
              <a:t>Const (</a:t>
            </a:r>
          </a:p>
          <a:p>
            <a:pPr algn="just"/>
            <a:r>
              <a:rPr lang="en-US" dirty="0">
                <a:solidFill>
                  <a:srgbClr val="4D4D4D"/>
                </a:solidFill>
              </a:rPr>
              <a:t>	</a:t>
            </a:r>
            <a:r>
              <a:rPr lang="en-US" dirty="0" err="1">
                <a:solidFill>
                  <a:srgbClr val="4D4D4D"/>
                </a:solidFill>
              </a:rPr>
              <a:t>nama</a:t>
            </a:r>
            <a:r>
              <a:rPr lang="en-US" dirty="0">
                <a:solidFill>
                  <a:srgbClr val="4D4D4D"/>
                </a:solidFill>
              </a:rPr>
              <a:t> = “</a:t>
            </a:r>
            <a:r>
              <a:rPr lang="en-US" dirty="0" err="1">
                <a:solidFill>
                  <a:srgbClr val="4D4D4D"/>
                </a:solidFill>
              </a:rPr>
              <a:t>radya</a:t>
            </a:r>
            <a:r>
              <a:rPr lang="en-US" dirty="0">
                <a:solidFill>
                  <a:srgbClr val="4D4D4D"/>
                </a:solidFill>
              </a:rPr>
              <a:t>”</a:t>
            </a:r>
          </a:p>
          <a:p>
            <a:pPr algn="just"/>
            <a:r>
              <a:rPr lang="en-US" dirty="0">
                <a:solidFill>
                  <a:srgbClr val="4D4D4D"/>
                </a:solidFill>
              </a:rPr>
              <a:t>       </a:t>
            </a:r>
            <a:r>
              <a:rPr lang="en-US" dirty="0" err="1">
                <a:solidFill>
                  <a:srgbClr val="4D4D4D"/>
                </a:solidFill>
              </a:rPr>
              <a:t>isBolean</a:t>
            </a:r>
            <a:r>
              <a:rPr lang="en-US" dirty="0">
                <a:solidFill>
                  <a:srgbClr val="4D4D4D"/>
                </a:solidFill>
              </a:rPr>
              <a:t> = false</a:t>
            </a:r>
          </a:p>
          <a:p>
            <a:pPr algn="just"/>
            <a:r>
              <a:rPr lang="en-US" dirty="0">
                <a:solidFill>
                  <a:srgbClr val="4D4D4D"/>
                </a:solidFill>
              </a:rPr>
              <a:t>       </a:t>
            </a:r>
            <a:r>
              <a:rPr lang="en-US" dirty="0" err="1">
                <a:solidFill>
                  <a:srgbClr val="4D4D4D"/>
                </a:solidFill>
              </a:rPr>
              <a:t>jumlahHari</a:t>
            </a:r>
            <a:r>
              <a:rPr lang="en-US" dirty="0">
                <a:solidFill>
                  <a:srgbClr val="4D4D4D"/>
                </a:solidFill>
              </a:rPr>
              <a:t> = 7</a:t>
            </a:r>
          </a:p>
          <a:p>
            <a:pPr algn="just"/>
            <a:r>
              <a:rPr lang="en-US" dirty="0">
                <a:solidFill>
                  <a:srgbClr val="4D4D4D"/>
                </a:solidFill>
              </a:rPr>
              <a:t>)</a:t>
            </a:r>
            <a:endParaRPr lang="en-ID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968D6A-29B2-B26B-89CE-0820832AC118}"/>
              </a:ext>
            </a:extLst>
          </p:cNvPr>
          <p:cNvSpPr/>
          <p:nvPr/>
        </p:nvSpPr>
        <p:spPr>
          <a:xfrm>
            <a:off x="924560" y="1581926"/>
            <a:ext cx="1111156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penggunaan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tipe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</a:t>
            </a:r>
          </a:p>
          <a:p>
            <a:pPr algn="just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int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tidak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bisa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ditambah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decimal</a:t>
            </a:r>
          </a:p>
          <a:p>
            <a:pPr algn="just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mengubah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isi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dari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tipe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menyebabkan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error</a:t>
            </a:r>
          </a:p>
          <a:p>
            <a:pPr algn="just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variable yang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tibuat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namun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tidak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dipakai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menyebabkan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error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Penggunaan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konstanta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309F5-E5DB-1FCB-7BA4-2FEFA1FBD307}"/>
              </a:ext>
            </a:extLst>
          </p:cNvPr>
          <p:cNvSpPr/>
          <p:nvPr/>
        </p:nvSpPr>
        <p:spPr>
          <a:xfrm>
            <a:off x="1614414" y="424475"/>
            <a:ext cx="2707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Praktek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909</TotalTime>
  <Words>460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Session I</dc:title>
  <dc:creator>RadyaLabs</dc:creator>
  <cp:lastModifiedBy>RadyaLabs</cp:lastModifiedBy>
  <cp:revision>13</cp:revision>
  <dcterms:created xsi:type="dcterms:W3CDTF">2023-01-12T08:12:45Z</dcterms:created>
  <dcterms:modified xsi:type="dcterms:W3CDTF">2023-02-08T08:08:09Z</dcterms:modified>
</cp:coreProperties>
</file>