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285"/>
    <a:srgbClr val="39A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475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934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2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41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11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0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97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918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66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42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37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013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363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19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032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83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C99ECF-701D-F4C0-5726-FC475FAD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77" y="-115398"/>
            <a:ext cx="2600959" cy="2600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CFBA29-1A76-DF48-15BA-9F6BE1E1C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8" y="761068"/>
            <a:ext cx="3400454" cy="4318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6CF696-4AD9-976D-63A5-01AA553394CB}"/>
              </a:ext>
            </a:extLst>
          </p:cNvPr>
          <p:cNvSpPr/>
          <p:nvPr/>
        </p:nvSpPr>
        <p:spPr>
          <a:xfrm>
            <a:off x="3256840" y="2028015"/>
            <a:ext cx="8034290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Sesi</a:t>
            </a:r>
            <a:r>
              <a:rPr lang="en-US" sz="6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III</a:t>
            </a:r>
          </a:p>
          <a:p>
            <a:pPr algn="ctr"/>
            <a:r>
              <a:rPr lang="en-US" sz="4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Operator dan </a:t>
            </a:r>
            <a:r>
              <a:rPr lang="en-US" sz="4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Seleksi</a:t>
            </a:r>
            <a:r>
              <a:rPr lang="en-US" sz="4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Kondisi</a:t>
            </a:r>
            <a:endParaRPr lang="en-US" sz="44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48CD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8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775185" y="550364"/>
            <a:ext cx="6864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Operator </a:t>
            </a:r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Aritmatika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473694"/>
            <a:ext cx="8584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Pembahasan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utama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dari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aritmatika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simbol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digunakan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perhitungan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angka</a:t>
            </a:r>
            <a:r>
              <a:rPr lang="en-US" dirty="0">
                <a:solidFill>
                  <a:srgbClr val="333333"/>
                </a:solidFill>
              </a:rPr>
              <a:t>. </a:t>
            </a:r>
            <a:r>
              <a:rPr lang="en-US" dirty="0" err="1">
                <a:solidFill>
                  <a:srgbClr val="333333"/>
                </a:solidFill>
              </a:rPr>
              <a:t>Simbol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digunakan</a:t>
            </a:r>
            <a:r>
              <a:rPr lang="en-US" dirty="0">
                <a:solidFill>
                  <a:srgbClr val="333333"/>
                </a:solidFill>
              </a:rPr>
              <a:t> di </a:t>
            </a:r>
            <a:r>
              <a:rPr lang="en-US" dirty="0" err="1">
                <a:solidFill>
                  <a:srgbClr val="333333"/>
                </a:solidFill>
              </a:rPr>
              <a:t>golang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kurang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lebih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sama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symbol yang </a:t>
            </a:r>
            <a:r>
              <a:rPr lang="en-US" dirty="0" err="1">
                <a:solidFill>
                  <a:srgbClr val="333333"/>
                </a:solidFill>
              </a:rPr>
              <a:t>biasa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gunakan</a:t>
            </a:r>
            <a:r>
              <a:rPr lang="en-US" dirty="0">
                <a:solidFill>
                  <a:srgbClr val="333333"/>
                </a:solidFill>
              </a:rPr>
              <a:t> di </a:t>
            </a:r>
            <a:r>
              <a:rPr lang="en-US" dirty="0" err="1">
                <a:solidFill>
                  <a:srgbClr val="333333"/>
                </a:solidFill>
              </a:rPr>
              <a:t>pelajaran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matematika</a:t>
            </a:r>
            <a:r>
              <a:rPr lang="en-US" dirty="0">
                <a:solidFill>
                  <a:srgbClr val="333333"/>
                </a:solidFill>
              </a:rPr>
              <a:t>.</a:t>
            </a:r>
            <a:endParaRPr lang="en-ID" dirty="0">
              <a:solidFill>
                <a:srgbClr val="333333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CAF8D2-C889-E4D2-77D8-0D953468F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74610"/>
              </p:ext>
            </p:extLst>
          </p:nvPr>
        </p:nvGraphicFramePr>
        <p:xfrm>
          <a:off x="1907713" y="2692400"/>
          <a:ext cx="8128000" cy="2199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95611">
                  <a:extLst>
                    <a:ext uri="{9D8B030D-6E8A-4147-A177-3AD203B41FA5}">
                      <a16:colId xmlns:a16="http://schemas.microsoft.com/office/drawing/2014/main" val="2183788155"/>
                    </a:ext>
                  </a:extLst>
                </a:gridCol>
                <a:gridCol w="5632389">
                  <a:extLst>
                    <a:ext uri="{9D8B030D-6E8A-4147-A177-3AD203B41FA5}">
                      <a16:colId xmlns:a16="http://schemas.microsoft.com/office/drawing/2014/main" val="816256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effectLst/>
                        </a:rPr>
                        <a:t>Tanda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effectLst/>
                        </a:rPr>
                        <a:t>Penjelasan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620118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+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penjumlahan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059492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-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pengurangan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11050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*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perkalian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01335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/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pembagian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6834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>
                          <a:effectLst/>
                        </a:rPr>
                        <a:t>modulus / </a:t>
                      </a:r>
                      <a:r>
                        <a:rPr lang="en-ID" dirty="0" err="1">
                          <a:effectLst/>
                        </a:rPr>
                        <a:t>sisa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hasil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pembagian</a:t>
                      </a:r>
                      <a:endParaRPr lang="en-ID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4119046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907713" y="5187416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Co. </a:t>
            </a:r>
          </a:p>
          <a:p>
            <a:endParaRPr lang="en-US" dirty="0"/>
          </a:p>
          <a:p>
            <a:r>
              <a:rPr lang="en-US" dirty="0"/>
              <a:t>Var a = ((2*3) + (6-2)) / (3%1)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08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402574"/>
            <a:ext cx="8584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Operator </a:t>
            </a:r>
            <a:r>
              <a:rPr lang="en-US" dirty="0" err="1">
                <a:solidFill>
                  <a:srgbClr val="333333"/>
                </a:solidFill>
              </a:rPr>
              <a:t>perbandingan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mempunyai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akhir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berupa</a:t>
            </a:r>
            <a:r>
              <a:rPr lang="en-US" dirty="0">
                <a:solidFill>
                  <a:srgbClr val="333333"/>
                </a:solidFill>
              </a:rPr>
              <a:t> Boolean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bool yang </a:t>
            </a:r>
            <a:r>
              <a:rPr lang="en-US" dirty="0" err="1">
                <a:solidFill>
                  <a:srgbClr val="333333"/>
                </a:solidFill>
              </a:rPr>
              <a:t>artinya</a:t>
            </a:r>
            <a:r>
              <a:rPr lang="en-US" dirty="0">
                <a:solidFill>
                  <a:srgbClr val="333333"/>
                </a:solidFill>
              </a:rPr>
              <a:t> operator </a:t>
            </a:r>
            <a:r>
              <a:rPr lang="en-US" dirty="0" err="1">
                <a:solidFill>
                  <a:srgbClr val="333333"/>
                </a:solidFill>
              </a:rPr>
              <a:t>ini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memberikan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hasil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akhir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true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false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saja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err="1">
                <a:solidFill>
                  <a:srgbClr val="333333"/>
                </a:solidFill>
              </a:rPr>
              <a:t>tiada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lainnya</a:t>
            </a:r>
            <a:r>
              <a:rPr lang="en-US" dirty="0">
                <a:solidFill>
                  <a:srgbClr val="333333"/>
                </a:solidFill>
              </a:rPr>
              <a:t>.</a:t>
            </a:r>
            <a:endParaRPr lang="en-ID" dirty="0">
              <a:solidFill>
                <a:srgbClr val="33333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64830-0400-2742-38F9-FB40F70618D9}"/>
              </a:ext>
            </a:extLst>
          </p:cNvPr>
          <p:cNvSpPr/>
          <p:nvPr/>
        </p:nvSpPr>
        <p:spPr>
          <a:xfrm>
            <a:off x="1855592" y="479244"/>
            <a:ext cx="7679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Operator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Perbandingan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F8A0B16-C8DB-C23A-6A36-88473708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48858"/>
              </p:ext>
            </p:extLst>
          </p:nvPr>
        </p:nvGraphicFramePr>
        <p:xfrm>
          <a:off x="1916590" y="2585716"/>
          <a:ext cx="8128000" cy="3134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0606">
                  <a:extLst>
                    <a:ext uri="{9D8B030D-6E8A-4147-A177-3AD203B41FA5}">
                      <a16:colId xmlns:a16="http://schemas.microsoft.com/office/drawing/2014/main" val="434020128"/>
                    </a:ext>
                  </a:extLst>
                </a:gridCol>
                <a:gridCol w="6067394">
                  <a:extLst>
                    <a:ext uri="{9D8B030D-6E8A-4147-A177-3AD203B41FA5}">
                      <a16:colId xmlns:a16="http://schemas.microsoft.com/office/drawing/2014/main" val="2924127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effectLst/>
                        </a:rPr>
                        <a:t>Tanda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effectLst/>
                        </a:rPr>
                        <a:t>Penjelasan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71186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==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dirty="0">
                          <a:effectLst/>
                        </a:rPr>
                        <a:t>apakah nilai kiri </a:t>
                      </a:r>
                      <a:r>
                        <a:rPr lang="fi-FI" b="1" dirty="0">
                          <a:effectLst/>
                        </a:rPr>
                        <a:t>sama dengan</a:t>
                      </a:r>
                      <a:r>
                        <a:rPr lang="fi-FI" dirty="0">
                          <a:effectLst/>
                        </a:rPr>
                        <a:t> nilai kanan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59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!=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</a:rPr>
                        <a:t>apakah nilai kiri </a:t>
                      </a:r>
                      <a:r>
                        <a:rPr lang="fi-FI" b="1">
                          <a:effectLst/>
                        </a:rPr>
                        <a:t>tidak sama dengan</a:t>
                      </a:r>
                      <a:r>
                        <a:rPr lang="fi-FI">
                          <a:effectLst/>
                        </a:rPr>
                        <a:t> nilai kanan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40228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&lt;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apakah nilai kiri </a:t>
                      </a:r>
                      <a:r>
                        <a:rPr lang="en-ID" b="1">
                          <a:effectLst/>
                        </a:rPr>
                        <a:t>lebih kecil daripada</a:t>
                      </a:r>
                      <a:r>
                        <a:rPr lang="en-ID">
                          <a:effectLst/>
                        </a:rPr>
                        <a:t> nilai kanan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5544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&lt;=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apakah nilai kiri </a:t>
                      </a:r>
                      <a:r>
                        <a:rPr lang="en-ID" b="1">
                          <a:effectLst/>
                        </a:rPr>
                        <a:t>lebih kecil atau sama dengan</a:t>
                      </a:r>
                      <a:r>
                        <a:rPr lang="en-ID">
                          <a:effectLst/>
                        </a:rPr>
                        <a:t> nilai kanan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10979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&gt;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</a:rPr>
                        <a:t>apakah nilai kiri </a:t>
                      </a:r>
                      <a:r>
                        <a:rPr lang="fi-FI" b="1">
                          <a:effectLst/>
                        </a:rPr>
                        <a:t>lebih besar dari</a:t>
                      </a:r>
                      <a:r>
                        <a:rPr lang="fi-FI">
                          <a:effectLst/>
                        </a:rPr>
                        <a:t> nilai kanan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37868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&gt;=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>
                          <a:effectLst/>
                        </a:rPr>
                        <a:t>apakah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nilai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kiri</a:t>
                      </a:r>
                      <a:r>
                        <a:rPr lang="en-ID" dirty="0">
                          <a:effectLst/>
                        </a:rPr>
                        <a:t> </a:t>
                      </a:r>
                      <a:r>
                        <a:rPr lang="en-ID" b="1" dirty="0" err="1">
                          <a:effectLst/>
                        </a:rPr>
                        <a:t>lebih</a:t>
                      </a:r>
                      <a:r>
                        <a:rPr lang="en-ID" b="1" dirty="0">
                          <a:effectLst/>
                        </a:rPr>
                        <a:t> </a:t>
                      </a:r>
                      <a:r>
                        <a:rPr lang="en-ID" b="1" dirty="0" err="1">
                          <a:effectLst/>
                        </a:rPr>
                        <a:t>besar</a:t>
                      </a:r>
                      <a:r>
                        <a:rPr lang="en-ID" b="1" dirty="0">
                          <a:effectLst/>
                        </a:rPr>
                        <a:t> </a:t>
                      </a:r>
                      <a:r>
                        <a:rPr lang="en-ID" b="1" dirty="0" err="1">
                          <a:effectLst/>
                        </a:rPr>
                        <a:t>atau</a:t>
                      </a:r>
                      <a:r>
                        <a:rPr lang="en-ID" b="1" dirty="0">
                          <a:effectLst/>
                        </a:rPr>
                        <a:t> </a:t>
                      </a:r>
                      <a:r>
                        <a:rPr lang="en-ID" b="1" dirty="0" err="1">
                          <a:effectLst/>
                        </a:rPr>
                        <a:t>sama</a:t>
                      </a:r>
                      <a:r>
                        <a:rPr lang="en-ID" b="1" dirty="0">
                          <a:effectLst/>
                        </a:rPr>
                        <a:t> </a:t>
                      </a:r>
                      <a:r>
                        <a:rPr lang="en-ID" b="1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 </a:t>
                      </a:r>
                      <a:r>
                        <a:rPr lang="en-ID" dirty="0" err="1">
                          <a:effectLst/>
                        </a:rPr>
                        <a:t>nilai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kanan</a:t>
                      </a:r>
                      <a:endParaRPr lang="en-ID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398699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A41EFC-A74E-4AD7-1348-0A7DA60C3A8D}"/>
              </a:ext>
            </a:extLst>
          </p:cNvPr>
          <p:cNvSpPr txBox="1"/>
          <p:nvPr/>
        </p:nvSpPr>
        <p:spPr>
          <a:xfrm>
            <a:off x="1916590" y="5720076"/>
            <a:ext cx="237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Co. </a:t>
            </a:r>
          </a:p>
          <a:p>
            <a:endParaRPr lang="en-US" dirty="0"/>
          </a:p>
          <a:p>
            <a:r>
              <a:rPr lang="en-US" dirty="0" err="1"/>
              <a:t>isiVariable</a:t>
            </a:r>
            <a:r>
              <a:rPr lang="en-US" dirty="0"/>
              <a:t> := 1 == 1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345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269340"/>
            <a:ext cx="858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rgbClr val="000000"/>
                </a:solidFill>
              </a:rPr>
              <a:t>Operator </a:t>
            </a:r>
            <a:r>
              <a:rPr lang="en-US" i="1" dirty="0" err="1">
                <a:solidFill>
                  <a:srgbClr val="000000"/>
                </a:solidFill>
              </a:rPr>
              <a:t>logika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ini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digunakan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untuk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memeriksa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lebih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dari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satu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kodisi</a:t>
            </a:r>
            <a:r>
              <a:rPr lang="en-US" i="1" dirty="0">
                <a:solidFill>
                  <a:srgbClr val="000000"/>
                </a:solidFill>
              </a:rPr>
              <a:t>.  </a:t>
            </a:r>
            <a:endParaRPr lang="en-ID" i="1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6BAB0-5683-17ED-3CDF-024847FA318F}"/>
              </a:ext>
            </a:extLst>
          </p:cNvPr>
          <p:cNvSpPr txBox="1"/>
          <p:nvPr/>
        </p:nvSpPr>
        <p:spPr>
          <a:xfrm>
            <a:off x="4911788" y="3610475"/>
            <a:ext cx="103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Routing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4E04A-A0BE-A2CD-7F81-6478A530CA4D}"/>
              </a:ext>
            </a:extLst>
          </p:cNvPr>
          <p:cNvSpPr txBox="1"/>
          <p:nvPr/>
        </p:nvSpPr>
        <p:spPr>
          <a:xfrm>
            <a:off x="7206635" y="3610475"/>
            <a:ext cx="10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Handler</a:t>
            </a:r>
            <a:endParaRPr lang="en-ID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923EB0-D538-9940-76C7-A54FEB4D1750}"/>
              </a:ext>
            </a:extLst>
          </p:cNvPr>
          <p:cNvCxnSpPr>
            <a:cxnSpLocks/>
          </p:cNvCxnSpPr>
          <p:nvPr/>
        </p:nvCxnSpPr>
        <p:spPr>
          <a:xfrm>
            <a:off x="6096000" y="4935984"/>
            <a:ext cx="961748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927D954-CE36-C7B6-9BAF-D37C0AA5E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66469"/>
              </p:ext>
            </p:extLst>
          </p:nvPr>
        </p:nvGraphicFramePr>
        <p:xfrm>
          <a:off x="1803647" y="2037080"/>
          <a:ext cx="8128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46993">
                  <a:extLst>
                    <a:ext uri="{9D8B030D-6E8A-4147-A177-3AD203B41FA5}">
                      <a16:colId xmlns:a16="http://schemas.microsoft.com/office/drawing/2014/main" val="1111492405"/>
                    </a:ext>
                  </a:extLst>
                </a:gridCol>
                <a:gridCol w="6081007">
                  <a:extLst>
                    <a:ext uri="{9D8B030D-6E8A-4147-A177-3AD203B41FA5}">
                      <a16:colId xmlns:a16="http://schemas.microsoft.com/office/drawing/2014/main" val="400145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effectLst/>
                        </a:rPr>
                        <a:t>Tanda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effectLst/>
                        </a:rPr>
                        <a:t>Penjelasan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82217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&amp;&amp;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>
                          <a:effectLst/>
                        </a:rPr>
                        <a:t>kiri</a:t>
                      </a:r>
                      <a:r>
                        <a:rPr lang="en-ID" dirty="0">
                          <a:effectLst/>
                        </a:rPr>
                        <a:t> </a:t>
                      </a:r>
                      <a:r>
                        <a:rPr lang="en-ID" b="1" dirty="0">
                          <a:effectLst/>
                        </a:rPr>
                        <a:t>dan</a:t>
                      </a:r>
                      <a:r>
                        <a:rPr lang="en-ID" dirty="0">
                          <a:effectLst/>
                        </a:rPr>
                        <a:t> </a:t>
                      </a:r>
                      <a:r>
                        <a:rPr lang="en-ID" dirty="0" err="1">
                          <a:effectLst/>
                        </a:rPr>
                        <a:t>kanan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nilainya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harus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benar</a:t>
                      </a:r>
                      <a:endParaRPr lang="en-ID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91643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||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>
                          <a:effectLst/>
                        </a:rPr>
                        <a:t>kiri</a:t>
                      </a:r>
                      <a:r>
                        <a:rPr lang="en-ID" dirty="0">
                          <a:effectLst/>
                        </a:rPr>
                        <a:t> </a:t>
                      </a:r>
                      <a:r>
                        <a:rPr lang="en-ID" b="1" dirty="0" err="1">
                          <a:effectLst/>
                        </a:rPr>
                        <a:t>atau</a:t>
                      </a:r>
                      <a:r>
                        <a:rPr lang="en-ID" dirty="0">
                          <a:effectLst/>
                        </a:rPr>
                        <a:t> </a:t>
                      </a:r>
                      <a:r>
                        <a:rPr lang="en-ID" dirty="0" err="1">
                          <a:effectLst/>
                        </a:rPr>
                        <a:t>kanan</a:t>
                      </a:r>
                      <a:r>
                        <a:rPr lang="en-ID" dirty="0">
                          <a:effectLst/>
                        </a:rPr>
                        <a:t>. Salah </a:t>
                      </a:r>
                      <a:r>
                        <a:rPr lang="en-ID" dirty="0" err="1">
                          <a:effectLst/>
                        </a:rPr>
                        <a:t>satunya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harus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benar</a:t>
                      </a:r>
                      <a:endParaRPr lang="en-ID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8509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!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>
                          <a:effectLst/>
                        </a:rPr>
                        <a:t>negasi</a:t>
                      </a:r>
                      <a:r>
                        <a:rPr lang="en-ID" dirty="0">
                          <a:effectLst/>
                        </a:rPr>
                        <a:t> / </a:t>
                      </a:r>
                      <a:r>
                        <a:rPr lang="en-ID" dirty="0" err="1">
                          <a:effectLst/>
                        </a:rPr>
                        <a:t>nilai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kebalikan</a:t>
                      </a:r>
                      <a:endParaRPr lang="en-ID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89378903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5F63D14-D418-257D-57A7-4A355C78F59F}"/>
              </a:ext>
            </a:extLst>
          </p:cNvPr>
          <p:cNvSpPr/>
          <p:nvPr/>
        </p:nvSpPr>
        <p:spPr>
          <a:xfrm>
            <a:off x="1825119" y="485905"/>
            <a:ext cx="5343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Operator </a:t>
            </a:r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Logika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77AD3-7ACB-D5D9-19E1-75543F7E396D}"/>
              </a:ext>
            </a:extLst>
          </p:cNvPr>
          <p:cNvSpPr txBox="1"/>
          <p:nvPr/>
        </p:nvSpPr>
        <p:spPr>
          <a:xfrm>
            <a:off x="1803647" y="3610475"/>
            <a:ext cx="812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Co. </a:t>
            </a:r>
          </a:p>
          <a:p>
            <a:r>
              <a:rPr lang="en-US" dirty="0"/>
              <a:t>var </a:t>
            </a:r>
            <a:r>
              <a:rPr lang="en-US" dirty="0" err="1"/>
              <a:t>nilaiA</a:t>
            </a:r>
            <a:r>
              <a:rPr lang="en-US" dirty="0"/>
              <a:t> string = “</a:t>
            </a:r>
            <a:r>
              <a:rPr lang="en-US" dirty="0" err="1"/>
              <a:t>radya</a:t>
            </a:r>
            <a:r>
              <a:rPr lang="en-US" dirty="0"/>
              <a:t>”</a:t>
            </a:r>
          </a:p>
          <a:p>
            <a:r>
              <a:rPr lang="en-ID" dirty="0"/>
              <a:t>Var </a:t>
            </a:r>
            <a:r>
              <a:rPr lang="en-ID" dirty="0" err="1"/>
              <a:t>nilaiB</a:t>
            </a:r>
            <a:r>
              <a:rPr lang="en-ID" dirty="0"/>
              <a:t> string = “digital”</a:t>
            </a:r>
          </a:p>
          <a:p>
            <a:endParaRPr lang="en-ID" dirty="0"/>
          </a:p>
          <a:p>
            <a:r>
              <a:rPr lang="en-ID" dirty="0"/>
              <a:t>var </a:t>
            </a:r>
            <a:r>
              <a:rPr lang="en-ID" dirty="0" err="1"/>
              <a:t>testLogika</a:t>
            </a:r>
            <a:r>
              <a:rPr lang="en-ID" dirty="0"/>
              <a:t> = (</a:t>
            </a:r>
            <a:r>
              <a:rPr lang="en-ID" dirty="0" err="1"/>
              <a:t>nilaiA</a:t>
            </a:r>
            <a:r>
              <a:rPr lang="en-ID" dirty="0"/>
              <a:t> == “</a:t>
            </a:r>
            <a:r>
              <a:rPr lang="en-ID" dirty="0" err="1"/>
              <a:t>radya</a:t>
            </a:r>
            <a:r>
              <a:rPr lang="en-ID" dirty="0"/>
              <a:t>”) &amp;&amp; (</a:t>
            </a:r>
            <a:r>
              <a:rPr lang="en-ID" dirty="0" err="1"/>
              <a:t>nilaiB</a:t>
            </a:r>
            <a:r>
              <a:rPr lang="en-ID" dirty="0"/>
              <a:t> == “</a:t>
            </a:r>
            <a:r>
              <a:rPr lang="en-ID" dirty="0" err="1"/>
              <a:t>radya</a:t>
            </a:r>
            <a:r>
              <a:rPr lang="en-ID" dirty="0"/>
              <a:t>”)</a:t>
            </a:r>
          </a:p>
          <a:p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b="1" dirty="0" err="1"/>
              <a:t>testLogika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 ?</a:t>
            </a:r>
          </a:p>
          <a:p>
            <a:endParaRPr lang="en-ID" dirty="0"/>
          </a:p>
          <a:p>
            <a:r>
              <a:rPr lang="en-ID" dirty="0"/>
              <a:t>var </a:t>
            </a:r>
            <a:r>
              <a:rPr lang="en-ID" dirty="0" err="1"/>
              <a:t>testLogika</a:t>
            </a:r>
            <a:r>
              <a:rPr lang="en-ID" dirty="0"/>
              <a:t> = (</a:t>
            </a:r>
            <a:r>
              <a:rPr lang="en-ID" dirty="0" err="1"/>
              <a:t>nilaiA</a:t>
            </a:r>
            <a:r>
              <a:rPr lang="en-ID" dirty="0"/>
              <a:t> == “</a:t>
            </a:r>
            <a:r>
              <a:rPr lang="en-ID" dirty="0" err="1"/>
              <a:t>radya</a:t>
            </a:r>
            <a:r>
              <a:rPr lang="en-ID" dirty="0"/>
              <a:t>”) || (</a:t>
            </a:r>
            <a:r>
              <a:rPr lang="en-ID" dirty="0" err="1"/>
              <a:t>nilaiB</a:t>
            </a:r>
            <a:r>
              <a:rPr lang="en-ID" dirty="0"/>
              <a:t> == “</a:t>
            </a:r>
            <a:r>
              <a:rPr lang="en-ID" dirty="0" err="1"/>
              <a:t>radya</a:t>
            </a:r>
            <a:r>
              <a:rPr lang="en-ID" dirty="0"/>
              <a:t>”)</a:t>
            </a:r>
          </a:p>
          <a:p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b="1" dirty="0" err="1"/>
              <a:t>testLogika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 ?</a:t>
            </a:r>
          </a:p>
          <a:p>
            <a:r>
              <a:rPr lang="en-ID" dirty="0"/>
              <a:t>Hasil </a:t>
            </a:r>
            <a:r>
              <a:rPr lang="en-ID" b="1" dirty="0"/>
              <a:t>!</a:t>
            </a:r>
            <a:r>
              <a:rPr lang="en-ID" b="1" dirty="0" err="1"/>
              <a:t>testLogika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…?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449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525491" y="477430"/>
            <a:ext cx="5051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Seleksi</a:t>
            </a:r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Kondisi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470300"/>
            <a:ext cx="858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i="1" dirty="0">
                <a:solidFill>
                  <a:srgbClr val="000000"/>
                </a:solidFill>
              </a:rPr>
              <a:t>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2E3C2-7CB2-0FBF-76D8-C8F672F1C0BF}"/>
              </a:ext>
            </a:extLst>
          </p:cNvPr>
          <p:cNvSpPr txBox="1"/>
          <p:nvPr/>
        </p:nvSpPr>
        <p:spPr>
          <a:xfrm>
            <a:off x="1589103" y="1470300"/>
            <a:ext cx="9339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menatur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logic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program. </a:t>
            </a:r>
          </a:p>
          <a:p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“</a:t>
            </a:r>
            <a:r>
              <a:rPr lang="en-US" dirty="0" err="1"/>
              <a:t>menyaring</a:t>
            </a:r>
            <a:r>
              <a:rPr lang="en-US" dirty="0"/>
              <a:t>” data </a:t>
            </a:r>
            <a:r>
              <a:rPr lang="en-US" dirty="0" err="1"/>
              <a:t>ataupun</a:t>
            </a:r>
            <a:r>
              <a:rPr lang="en-US" dirty="0"/>
              <a:t> logic yang</a:t>
            </a:r>
          </a:p>
          <a:p>
            <a:r>
              <a:rPr lang="en-US" dirty="0"/>
              <a:t>m</a:t>
            </a:r>
            <a:r>
              <a:rPr lang="en-US"/>
              <a:t>emenuhi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garis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seleksi</a:t>
            </a:r>
            <a:endParaRPr lang="en-US" dirty="0"/>
          </a:p>
          <a:p>
            <a:pPr algn="just"/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if else </a:t>
            </a:r>
            <a:r>
              <a:rPr lang="en-US" dirty="0"/>
              <a:t>dan </a:t>
            </a:r>
            <a:r>
              <a:rPr lang="en-US" b="1" dirty="0"/>
              <a:t>switch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ABD5-60C2-78BA-CAF5-DF8B05755CA3}"/>
              </a:ext>
            </a:extLst>
          </p:cNvPr>
          <p:cNvSpPr txBox="1"/>
          <p:nvPr/>
        </p:nvSpPr>
        <p:spPr>
          <a:xfrm>
            <a:off x="1525491" y="3429000"/>
            <a:ext cx="6258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b="1" dirty="0"/>
              <a:t>if else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nilai</a:t>
            </a:r>
            <a:r>
              <a:rPr lang="en-US" dirty="0"/>
              <a:t> = 7</a:t>
            </a:r>
          </a:p>
          <a:p>
            <a:endParaRPr lang="en-ID" dirty="0"/>
          </a:p>
          <a:p>
            <a:r>
              <a:rPr lang="en-ID" dirty="0"/>
              <a:t>If </a:t>
            </a:r>
            <a:r>
              <a:rPr lang="en-ID" dirty="0" err="1"/>
              <a:t>nilai</a:t>
            </a:r>
            <a:r>
              <a:rPr lang="en-ID" dirty="0"/>
              <a:t> == 10 {</a:t>
            </a:r>
          </a:p>
          <a:p>
            <a:r>
              <a:rPr lang="en-ID" dirty="0"/>
              <a:t>	</a:t>
            </a:r>
            <a:r>
              <a:rPr lang="en-ID" dirty="0" err="1"/>
              <a:t>fmt.Println</a:t>
            </a:r>
            <a:r>
              <a:rPr lang="en-ID" dirty="0"/>
              <a:t>(“</a:t>
            </a:r>
            <a:r>
              <a:rPr lang="en-ID" dirty="0" err="1"/>
              <a:t>Cakeeeuuuup</a:t>
            </a:r>
            <a:r>
              <a:rPr lang="en-ID" dirty="0"/>
              <a:t>”)</a:t>
            </a:r>
          </a:p>
          <a:p>
            <a:r>
              <a:rPr lang="en-ID" dirty="0"/>
              <a:t>} else if </a:t>
            </a:r>
            <a:r>
              <a:rPr lang="en-ID" dirty="0" err="1"/>
              <a:t>nilai</a:t>
            </a:r>
            <a:r>
              <a:rPr lang="en-ID" dirty="0"/>
              <a:t> &gt; 6 {</a:t>
            </a:r>
          </a:p>
          <a:p>
            <a:r>
              <a:rPr lang="en-ID" dirty="0"/>
              <a:t>	</a:t>
            </a:r>
            <a:r>
              <a:rPr lang="en-ID" dirty="0" err="1"/>
              <a:t>fmt.Println</a:t>
            </a:r>
            <a:r>
              <a:rPr lang="en-ID" dirty="0"/>
              <a:t>(“</a:t>
            </a:r>
            <a:r>
              <a:rPr lang="en-ID" dirty="0" err="1"/>
              <a:t>lumayan</a:t>
            </a:r>
            <a:r>
              <a:rPr lang="en-ID" dirty="0"/>
              <a:t> </a:t>
            </a:r>
            <a:r>
              <a:rPr lang="en-ID" dirty="0" err="1"/>
              <a:t>lah</a:t>
            </a:r>
            <a:r>
              <a:rPr lang="en-ID" dirty="0"/>
              <a:t>”)</a:t>
            </a:r>
          </a:p>
          <a:p>
            <a:r>
              <a:rPr lang="en-ID" dirty="0"/>
              <a:t>} else {</a:t>
            </a:r>
          </a:p>
          <a:p>
            <a:r>
              <a:rPr lang="en-ID" dirty="0"/>
              <a:t>	</a:t>
            </a:r>
            <a:r>
              <a:rPr lang="en-ID" dirty="0" err="1"/>
              <a:t>fmt.Println</a:t>
            </a:r>
            <a:r>
              <a:rPr lang="en-ID" dirty="0"/>
              <a:t>(“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cuy</a:t>
            </a:r>
            <a:r>
              <a:rPr lang="en-ID" dirty="0"/>
              <a:t>”)</a:t>
            </a:r>
          </a:p>
          <a:p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7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02034-B30C-DEA9-046C-961CC3206300}"/>
              </a:ext>
            </a:extLst>
          </p:cNvPr>
          <p:cNvSpPr txBox="1"/>
          <p:nvPr/>
        </p:nvSpPr>
        <p:spPr>
          <a:xfrm>
            <a:off x="1418959" y="1715610"/>
            <a:ext cx="625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b="1" dirty="0"/>
              <a:t>switch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nilai</a:t>
            </a:r>
            <a:r>
              <a:rPr lang="en-US" dirty="0"/>
              <a:t> = 7</a:t>
            </a:r>
          </a:p>
          <a:p>
            <a:endParaRPr lang="en-ID" dirty="0"/>
          </a:p>
          <a:p>
            <a:r>
              <a:rPr lang="en-ID" dirty="0"/>
              <a:t>switch </a:t>
            </a:r>
            <a:r>
              <a:rPr lang="en-ID" dirty="0" err="1"/>
              <a:t>nilai</a:t>
            </a:r>
            <a:r>
              <a:rPr lang="en-ID" dirty="0"/>
              <a:t> {</a:t>
            </a:r>
          </a:p>
          <a:p>
            <a:r>
              <a:rPr lang="en-ID" dirty="0"/>
              <a:t>	case 10 :</a:t>
            </a:r>
          </a:p>
          <a:p>
            <a:r>
              <a:rPr lang="en-ID" dirty="0"/>
              <a:t>          </a:t>
            </a:r>
            <a:r>
              <a:rPr lang="en-ID" dirty="0" err="1"/>
              <a:t>fmt.Println</a:t>
            </a:r>
            <a:r>
              <a:rPr lang="en-ID" dirty="0"/>
              <a:t>(“</a:t>
            </a:r>
            <a:r>
              <a:rPr lang="en-ID" dirty="0" err="1"/>
              <a:t>Cakeeeuuuup</a:t>
            </a:r>
            <a:r>
              <a:rPr lang="en-ID" dirty="0"/>
              <a:t>”)</a:t>
            </a:r>
          </a:p>
          <a:p>
            <a:r>
              <a:rPr lang="en-ID" dirty="0"/>
              <a:t>     case 6,7,8,9 : </a:t>
            </a:r>
          </a:p>
          <a:p>
            <a:r>
              <a:rPr lang="en-ID" dirty="0"/>
              <a:t>         </a:t>
            </a:r>
            <a:r>
              <a:rPr lang="en-ID" dirty="0" err="1"/>
              <a:t>fmt.Println</a:t>
            </a:r>
            <a:r>
              <a:rPr lang="en-ID" dirty="0"/>
              <a:t>(“</a:t>
            </a:r>
            <a:r>
              <a:rPr lang="en-ID" dirty="0" err="1"/>
              <a:t>lumayan</a:t>
            </a:r>
            <a:r>
              <a:rPr lang="en-ID" dirty="0"/>
              <a:t> </a:t>
            </a:r>
            <a:r>
              <a:rPr lang="en-ID" dirty="0" err="1"/>
              <a:t>lah</a:t>
            </a:r>
            <a:r>
              <a:rPr lang="en-ID" dirty="0"/>
              <a:t>”)</a:t>
            </a:r>
          </a:p>
          <a:p>
            <a:r>
              <a:rPr lang="en-ID" dirty="0"/>
              <a:t>     default :</a:t>
            </a:r>
          </a:p>
          <a:p>
            <a:r>
              <a:rPr lang="en-ID" dirty="0"/>
              <a:t>         </a:t>
            </a:r>
            <a:r>
              <a:rPr lang="en-ID" dirty="0" err="1"/>
              <a:t>fmt.Println</a:t>
            </a:r>
            <a:r>
              <a:rPr lang="en-ID" dirty="0"/>
              <a:t>(“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cuy</a:t>
            </a:r>
            <a:r>
              <a:rPr lang="en-ID" dirty="0"/>
              <a:t>”)</a:t>
            </a:r>
          </a:p>
          <a:p>
            <a:r>
              <a:rPr lang="en-ID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2706A-418B-0F7E-C291-364D9BBB80AA}"/>
              </a:ext>
            </a:extLst>
          </p:cNvPr>
          <p:cNvSpPr/>
          <p:nvPr/>
        </p:nvSpPr>
        <p:spPr>
          <a:xfrm>
            <a:off x="1552923" y="504862"/>
            <a:ext cx="5051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Seleksi</a:t>
            </a:r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Kondisi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5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68D6A-29B2-B26B-89CE-0820832AC118}"/>
              </a:ext>
            </a:extLst>
          </p:cNvPr>
          <p:cNvSpPr/>
          <p:nvPr/>
        </p:nvSpPr>
        <p:spPr>
          <a:xfrm>
            <a:off x="924560" y="1581926"/>
            <a:ext cx="1111156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Menggunakan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operator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Menggunakan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seleksi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kondisi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Latihan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mengerjakan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soal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operator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Latihan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mengerjakan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soal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seleksi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kondisi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309F5-E5DB-1FCB-7BA4-2FEFA1FBD307}"/>
              </a:ext>
            </a:extLst>
          </p:cNvPr>
          <p:cNvSpPr/>
          <p:nvPr/>
        </p:nvSpPr>
        <p:spPr>
          <a:xfrm>
            <a:off x="1614414" y="424475"/>
            <a:ext cx="2707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Praktek</a:t>
            </a:r>
            <a:endParaRPr lang="en-US" sz="54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1005</TotalTime>
  <Words>429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Session I</dc:title>
  <dc:creator>RadyaLabs</dc:creator>
  <cp:lastModifiedBy>RadyaLabs</cp:lastModifiedBy>
  <cp:revision>14</cp:revision>
  <dcterms:created xsi:type="dcterms:W3CDTF">2023-01-12T08:12:45Z</dcterms:created>
  <dcterms:modified xsi:type="dcterms:W3CDTF">2023-03-02T03:05:49Z</dcterms:modified>
</cp:coreProperties>
</file>