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9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2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9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1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5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50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80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2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5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0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7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42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0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26/01/2023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26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D2543C-4DA5-5025-20B6-B22D66689DBF}"/>
              </a:ext>
            </a:extLst>
          </p:cNvPr>
          <p:cNvSpPr/>
          <p:nvPr/>
        </p:nvSpPr>
        <p:spPr>
          <a:xfrm>
            <a:off x="2866222" y="2093272"/>
            <a:ext cx="803429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VII</a:t>
            </a:r>
          </a:p>
          <a:p>
            <a:pPr algn="ctr"/>
            <a:r>
              <a:rPr lang="en-US" sz="6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6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47C42-562F-D70A-0D31-7055376E4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79" y="195321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FBA29-1A76-DF48-15BA-9F6BE1E1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7" y="1118581"/>
            <a:ext cx="3400454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17750" y="273365"/>
            <a:ext cx="2226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sekumpulan</a:t>
            </a:r>
            <a:r>
              <a:rPr lang="en-US" dirty="0">
                <a:solidFill>
                  <a:srgbClr val="333333"/>
                </a:solidFill>
              </a:rPr>
              <a:t> code yang </a:t>
            </a:r>
            <a:r>
              <a:rPr lang="en-US" dirty="0" err="1">
                <a:solidFill>
                  <a:srgbClr val="333333"/>
                </a:solidFill>
              </a:rPr>
              <a:t>dimasukan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blok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berguna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mempermudah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penggunakan</a:t>
            </a:r>
            <a:r>
              <a:rPr lang="en-US" dirty="0">
                <a:solidFill>
                  <a:srgbClr val="333333"/>
                </a:solidFill>
              </a:rPr>
              <a:t> code yang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serta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meminilarisir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penggunaan</a:t>
            </a:r>
            <a:r>
              <a:rPr lang="en-US" dirty="0">
                <a:solidFill>
                  <a:srgbClr val="333333"/>
                </a:solidFill>
              </a:rPr>
              <a:t> code </a:t>
            </a:r>
            <a:r>
              <a:rPr lang="en-US" dirty="0" err="1">
                <a:solidFill>
                  <a:srgbClr val="333333"/>
                </a:solidFill>
              </a:rPr>
              <a:t>namun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hasil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Sebenarnya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sudah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memakai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– </a:t>
            </a:r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kodingan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disertakan</a:t>
            </a:r>
            <a:r>
              <a:rPr lang="en-US" dirty="0">
                <a:solidFill>
                  <a:srgbClr val="333333"/>
                </a:solidFill>
              </a:rPr>
              <a:t>. Nama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main().</a:t>
            </a:r>
          </a:p>
          <a:p>
            <a:endParaRPr lang="en-US" b="1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penerapan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err="1">
                <a:solidFill>
                  <a:srgbClr val="333333"/>
                </a:solidFill>
              </a:rPr>
              <a:t>func</a:t>
            </a:r>
            <a:r>
              <a:rPr lang="en-US" dirty="0">
                <a:solidFill>
                  <a:srgbClr val="333333"/>
                </a:solidFill>
              </a:rPr>
              <a:t> main() {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</a:p>
          <a:p>
            <a:r>
              <a:rPr lang="en-US" dirty="0">
                <a:solidFill>
                  <a:srgbClr val="333333"/>
                </a:solidFill>
              </a:rPr>
              <a:t>	</a:t>
            </a:r>
            <a:r>
              <a:rPr lang="en-US" dirty="0" err="1">
                <a:solidFill>
                  <a:srgbClr val="333333"/>
                </a:solidFill>
              </a:rPr>
              <a:t>fmt.Printf</a:t>
            </a:r>
            <a:r>
              <a:rPr lang="en-US" dirty="0">
                <a:solidFill>
                  <a:srgbClr val="333333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halluy</a:t>
            </a:r>
            <a:r>
              <a:rPr lang="en-US" dirty="0">
                <a:solidFill>
                  <a:srgbClr val="333333"/>
                </a:solidFill>
              </a:rPr>
              <a:t> %s,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dating</a:t>
            </a:r>
            <a:r>
              <a:rPr lang="en-US" dirty="0">
                <a:solidFill>
                  <a:srgbClr val="333333"/>
                </a:solidFill>
              </a:rPr>
              <a:t> di dunia </a:t>
            </a:r>
            <a:r>
              <a:rPr lang="en-US" dirty="0" err="1">
                <a:solidFill>
                  <a:srgbClr val="333333"/>
                </a:solidFill>
              </a:rPr>
              <a:t>koding</a:t>
            </a:r>
            <a:r>
              <a:rPr lang="en-US" dirty="0">
                <a:solidFill>
                  <a:srgbClr val="333333"/>
                </a:solidFill>
              </a:rPr>
              <a:t>”, “</a:t>
            </a:r>
            <a:r>
              <a:rPr lang="en-US" dirty="0" err="1">
                <a:solidFill>
                  <a:srgbClr val="333333"/>
                </a:solidFill>
              </a:rPr>
              <a:t>rudi</a:t>
            </a:r>
            <a:r>
              <a:rPr lang="en-US" dirty="0">
                <a:solidFill>
                  <a:srgbClr val="333333"/>
                </a:solidFill>
              </a:rPr>
              <a:t>”)</a:t>
            </a:r>
          </a:p>
          <a:p>
            <a:r>
              <a:rPr lang="en-US" dirty="0">
                <a:solidFill>
                  <a:srgbClr val="333333"/>
                </a:solidFill>
              </a:rPr>
              <a:t>       </a:t>
            </a:r>
            <a:r>
              <a:rPr lang="en-US" dirty="0" err="1">
                <a:solidFill>
                  <a:srgbClr val="333333"/>
                </a:solidFill>
              </a:rPr>
              <a:t>fmt.Printf</a:t>
            </a:r>
            <a:r>
              <a:rPr lang="en-US" dirty="0">
                <a:solidFill>
                  <a:srgbClr val="333333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halluy</a:t>
            </a:r>
            <a:r>
              <a:rPr lang="en-US" dirty="0">
                <a:solidFill>
                  <a:srgbClr val="333333"/>
                </a:solidFill>
              </a:rPr>
              <a:t> %s,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dating</a:t>
            </a:r>
            <a:r>
              <a:rPr lang="en-US" dirty="0">
                <a:solidFill>
                  <a:srgbClr val="333333"/>
                </a:solidFill>
              </a:rPr>
              <a:t> di dunia </a:t>
            </a:r>
            <a:r>
              <a:rPr lang="en-US" dirty="0" err="1">
                <a:solidFill>
                  <a:srgbClr val="333333"/>
                </a:solidFill>
              </a:rPr>
              <a:t>koding</a:t>
            </a:r>
            <a:r>
              <a:rPr lang="en-US" dirty="0">
                <a:solidFill>
                  <a:srgbClr val="333333"/>
                </a:solidFill>
              </a:rPr>
              <a:t>”, “</a:t>
            </a:r>
            <a:r>
              <a:rPr lang="en-US" dirty="0" err="1">
                <a:solidFill>
                  <a:srgbClr val="333333"/>
                </a:solidFill>
              </a:rPr>
              <a:t>nofri</a:t>
            </a:r>
            <a:r>
              <a:rPr lang="en-US" dirty="0">
                <a:solidFill>
                  <a:srgbClr val="333333"/>
                </a:solidFill>
              </a:rPr>
              <a:t>”)</a:t>
            </a:r>
          </a:p>
          <a:p>
            <a:r>
              <a:rPr lang="en-US" dirty="0">
                <a:solidFill>
                  <a:srgbClr val="333333"/>
                </a:solidFill>
              </a:rPr>
              <a:t>       </a:t>
            </a:r>
            <a:r>
              <a:rPr lang="en-US" dirty="0" err="1">
                <a:solidFill>
                  <a:srgbClr val="333333"/>
                </a:solidFill>
              </a:rPr>
              <a:t>fmt.Printf</a:t>
            </a:r>
            <a:r>
              <a:rPr lang="en-US" dirty="0">
                <a:solidFill>
                  <a:srgbClr val="333333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halluy</a:t>
            </a:r>
            <a:r>
              <a:rPr lang="en-US" dirty="0">
                <a:solidFill>
                  <a:srgbClr val="333333"/>
                </a:solidFill>
              </a:rPr>
              <a:t> %s,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dating</a:t>
            </a:r>
            <a:r>
              <a:rPr lang="en-US" dirty="0">
                <a:solidFill>
                  <a:srgbClr val="333333"/>
                </a:solidFill>
              </a:rPr>
              <a:t> di dunia </a:t>
            </a:r>
            <a:r>
              <a:rPr lang="en-US" dirty="0" err="1">
                <a:solidFill>
                  <a:srgbClr val="333333"/>
                </a:solidFill>
              </a:rPr>
              <a:t>koding</a:t>
            </a:r>
            <a:r>
              <a:rPr lang="en-US" dirty="0">
                <a:solidFill>
                  <a:srgbClr val="333333"/>
                </a:solidFill>
              </a:rPr>
              <a:t>”, “</a:t>
            </a:r>
            <a:r>
              <a:rPr lang="en-US" dirty="0" err="1">
                <a:solidFill>
                  <a:srgbClr val="333333"/>
                </a:solidFill>
              </a:rPr>
              <a:t>vendy</a:t>
            </a:r>
            <a:r>
              <a:rPr lang="en-US" dirty="0">
                <a:solidFill>
                  <a:srgbClr val="333333"/>
                </a:solidFill>
              </a:rPr>
              <a:t>”)</a:t>
            </a:r>
          </a:p>
          <a:p>
            <a:r>
              <a:rPr lang="en-US" dirty="0">
                <a:solidFill>
                  <a:srgbClr val="333333"/>
                </a:solidFill>
              </a:rPr>
              <a:t>       </a:t>
            </a:r>
            <a:r>
              <a:rPr lang="en-US" dirty="0" err="1">
                <a:solidFill>
                  <a:srgbClr val="333333"/>
                </a:solidFill>
              </a:rPr>
              <a:t>fmt.Printf</a:t>
            </a:r>
            <a:r>
              <a:rPr lang="en-US" dirty="0">
                <a:solidFill>
                  <a:srgbClr val="333333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halluy</a:t>
            </a:r>
            <a:r>
              <a:rPr lang="en-US" dirty="0">
                <a:solidFill>
                  <a:srgbClr val="333333"/>
                </a:solidFill>
              </a:rPr>
              <a:t> %s,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dating</a:t>
            </a:r>
            <a:r>
              <a:rPr lang="en-US" dirty="0">
                <a:solidFill>
                  <a:srgbClr val="333333"/>
                </a:solidFill>
              </a:rPr>
              <a:t> di dunia </a:t>
            </a:r>
            <a:r>
              <a:rPr lang="en-US" dirty="0" err="1">
                <a:solidFill>
                  <a:srgbClr val="333333"/>
                </a:solidFill>
              </a:rPr>
              <a:t>koding</a:t>
            </a:r>
            <a:r>
              <a:rPr lang="en-US" dirty="0">
                <a:solidFill>
                  <a:srgbClr val="333333"/>
                </a:solidFill>
              </a:rPr>
              <a:t>”, “</a:t>
            </a:r>
            <a:r>
              <a:rPr lang="en-US" dirty="0" err="1">
                <a:solidFill>
                  <a:srgbClr val="333333"/>
                </a:solidFill>
              </a:rPr>
              <a:t>rizky</a:t>
            </a:r>
            <a:r>
              <a:rPr lang="en-US" dirty="0">
                <a:solidFill>
                  <a:srgbClr val="333333"/>
                </a:solidFill>
              </a:rPr>
              <a:t>”)</a:t>
            </a:r>
          </a:p>
          <a:p>
            <a:r>
              <a:rPr lang="en-US" dirty="0">
                <a:solidFill>
                  <a:srgbClr val="333333"/>
                </a:solidFill>
              </a:rPr>
              <a:t>       </a:t>
            </a:r>
            <a:r>
              <a:rPr lang="en-US" dirty="0" err="1">
                <a:solidFill>
                  <a:srgbClr val="333333"/>
                </a:solidFill>
              </a:rPr>
              <a:t>fmt.Printf</a:t>
            </a:r>
            <a:r>
              <a:rPr lang="en-US" dirty="0">
                <a:solidFill>
                  <a:srgbClr val="333333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halluy</a:t>
            </a:r>
            <a:r>
              <a:rPr lang="en-US" dirty="0">
                <a:solidFill>
                  <a:srgbClr val="333333"/>
                </a:solidFill>
              </a:rPr>
              <a:t> %s,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dating</a:t>
            </a:r>
            <a:r>
              <a:rPr lang="en-US" dirty="0">
                <a:solidFill>
                  <a:srgbClr val="333333"/>
                </a:solidFill>
              </a:rPr>
              <a:t> di dunia </a:t>
            </a:r>
            <a:r>
              <a:rPr lang="en-US" dirty="0" err="1">
                <a:solidFill>
                  <a:srgbClr val="333333"/>
                </a:solidFill>
              </a:rPr>
              <a:t>koding</a:t>
            </a:r>
            <a:r>
              <a:rPr lang="en-US" dirty="0">
                <a:solidFill>
                  <a:srgbClr val="333333"/>
                </a:solidFill>
              </a:rPr>
              <a:t>”, “yogi”)</a:t>
            </a:r>
          </a:p>
          <a:p>
            <a:r>
              <a:rPr lang="en-US" dirty="0">
                <a:solidFill>
                  <a:srgbClr val="333333"/>
                </a:solidFill>
              </a:rPr>
              <a:t>}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17750" y="273365"/>
            <a:ext cx="2226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Pada </a:t>
            </a:r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diatas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menampilkan</a:t>
            </a:r>
            <a:r>
              <a:rPr lang="en-US" dirty="0">
                <a:solidFill>
                  <a:srgbClr val="333333"/>
                </a:solidFill>
              </a:rPr>
              <a:t> lima </a:t>
            </a:r>
            <a:r>
              <a:rPr lang="en-US" dirty="0" err="1">
                <a:solidFill>
                  <a:srgbClr val="333333"/>
                </a:solidFill>
              </a:rPr>
              <a:t>pesan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hampir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, yang </a:t>
            </a:r>
            <a:r>
              <a:rPr lang="en-US" dirty="0" err="1">
                <a:solidFill>
                  <a:srgbClr val="333333"/>
                </a:solidFill>
              </a:rPr>
              <a:t>membedakan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hanyalah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orangnya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saja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Tapi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diperhatikan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diatas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terjadi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kesalahan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penulisan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hallo </a:t>
            </a:r>
            <a:r>
              <a:rPr lang="en-US" dirty="0" err="1">
                <a:solidFill>
                  <a:srgbClr val="333333"/>
                </a:solidFill>
              </a:rPr>
              <a:t>menjadi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halluy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</a:rPr>
              <a:t>dan </a:t>
            </a:r>
            <a:r>
              <a:rPr lang="en-US" b="1" dirty="0" err="1">
                <a:solidFill>
                  <a:srgbClr val="333333"/>
                </a:solidFill>
              </a:rPr>
              <a:t>datang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menjadi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dating. </a:t>
            </a:r>
            <a:r>
              <a:rPr lang="en-US" dirty="0" err="1">
                <a:solidFill>
                  <a:srgbClr val="333333"/>
                </a:solidFill>
              </a:rPr>
              <a:t>Bagaimana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cara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memperbaiki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kesalahan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 ? Jika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cara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biasa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maka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harus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memperbaiki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persatu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bagaimana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datanya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r>
              <a:rPr lang="en-US" dirty="0">
                <a:solidFill>
                  <a:srgbClr val="333333"/>
                </a:solidFill>
              </a:rPr>
              <a:t> 1000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1juta ? </a:t>
            </a:r>
            <a:r>
              <a:rPr lang="en-US" dirty="0" err="1">
                <a:solidFill>
                  <a:srgbClr val="333333"/>
                </a:solidFill>
              </a:rPr>
              <a:t>Pasti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banyak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waktu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itulah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perlu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fungsi</a:t>
            </a:r>
            <a:r>
              <a:rPr lang="en-US" b="1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menyederhanakan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kodingan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logic yang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buat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dirty="0">
                <a:solidFill>
                  <a:srgbClr val="333333"/>
                </a:solidFill>
              </a:rPr>
              <a:t> main(){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var </a:t>
            </a:r>
            <a:r>
              <a:rPr lang="en-US" sz="1600" dirty="0" err="1">
                <a:solidFill>
                  <a:srgbClr val="333333"/>
                </a:solidFill>
              </a:rPr>
              <a:t>arrayNama</a:t>
            </a:r>
            <a:r>
              <a:rPr lang="en-US" sz="1600" dirty="0">
                <a:solidFill>
                  <a:srgbClr val="333333"/>
                </a:solidFill>
              </a:rPr>
              <a:t> = [5]string{“</a:t>
            </a:r>
            <a:r>
              <a:rPr lang="en-US" sz="1600" dirty="0" err="1">
                <a:solidFill>
                  <a:srgbClr val="333333"/>
                </a:solidFill>
              </a:rPr>
              <a:t>rudi</a:t>
            </a:r>
            <a:r>
              <a:rPr lang="en-US" sz="1600" dirty="0">
                <a:solidFill>
                  <a:srgbClr val="333333"/>
                </a:solidFill>
              </a:rPr>
              <a:t>”,”</a:t>
            </a:r>
            <a:r>
              <a:rPr lang="en-US" sz="1600" dirty="0" err="1">
                <a:solidFill>
                  <a:srgbClr val="333333"/>
                </a:solidFill>
              </a:rPr>
              <a:t>nofri</a:t>
            </a:r>
            <a:r>
              <a:rPr lang="en-US" sz="1600" dirty="0">
                <a:solidFill>
                  <a:srgbClr val="333333"/>
                </a:solidFill>
              </a:rPr>
              <a:t>”,”</a:t>
            </a:r>
            <a:r>
              <a:rPr lang="en-US" sz="1600" dirty="0" err="1">
                <a:solidFill>
                  <a:srgbClr val="333333"/>
                </a:solidFill>
              </a:rPr>
              <a:t>vendy</a:t>
            </a:r>
            <a:r>
              <a:rPr lang="en-US" sz="1600" dirty="0">
                <a:solidFill>
                  <a:srgbClr val="333333"/>
                </a:solidFill>
              </a:rPr>
              <a:t>”,”</a:t>
            </a:r>
            <a:r>
              <a:rPr lang="en-US" sz="1600" dirty="0" err="1">
                <a:solidFill>
                  <a:srgbClr val="333333"/>
                </a:solidFill>
              </a:rPr>
              <a:t>rizky</a:t>
            </a:r>
            <a:r>
              <a:rPr lang="en-US" sz="1600" dirty="0">
                <a:solidFill>
                  <a:srgbClr val="333333"/>
                </a:solidFill>
              </a:rPr>
              <a:t>”,”yogi”}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for </a:t>
            </a:r>
            <a:r>
              <a:rPr lang="en-US" sz="1600" dirty="0" err="1">
                <a:solidFill>
                  <a:srgbClr val="333333"/>
                </a:solidFill>
              </a:rPr>
              <a:t>i</a:t>
            </a:r>
            <a:r>
              <a:rPr lang="en-US" sz="1600" dirty="0">
                <a:solidFill>
                  <a:srgbClr val="333333"/>
                </a:solidFill>
              </a:rPr>
              <a:t>, </a:t>
            </a:r>
            <a:r>
              <a:rPr lang="en-US" sz="1600" dirty="0" err="1">
                <a:solidFill>
                  <a:srgbClr val="333333"/>
                </a:solidFill>
              </a:rPr>
              <a:t>nama</a:t>
            </a:r>
            <a:r>
              <a:rPr lang="en-US" sz="1600" dirty="0">
                <a:solidFill>
                  <a:srgbClr val="333333"/>
                </a:solidFill>
              </a:rPr>
              <a:t> := range </a:t>
            </a:r>
            <a:r>
              <a:rPr lang="en-US" sz="1600" dirty="0" err="1">
                <a:solidFill>
                  <a:srgbClr val="333333"/>
                </a:solidFill>
              </a:rPr>
              <a:t>arrayNama</a:t>
            </a:r>
            <a:r>
              <a:rPr lang="en-US" sz="1600" dirty="0">
                <a:solidFill>
                  <a:srgbClr val="333333"/>
                </a:solidFill>
              </a:rPr>
              <a:t>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	</a:t>
            </a:r>
            <a:r>
              <a:rPr lang="en-US" sz="1600" dirty="0" err="1">
                <a:solidFill>
                  <a:srgbClr val="333333"/>
                </a:solidFill>
              </a:rPr>
              <a:t>fungsiSelamatDatang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en-US" sz="1600" dirty="0" err="1">
                <a:solidFill>
                  <a:srgbClr val="333333"/>
                </a:solidFill>
              </a:rPr>
              <a:t>nama</a:t>
            </a:r>
            <a:r>
              <a:rPr lang="en-US" sz="1600" dirty="0">
                <a:solidFill>
                  <a:srgbClr val="333333"/>
                </a:solidFill>
              </a:rPr>
              <a:t>)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}</a:t>
            </a:r>
          </a:p>
          <a:p>
            <a:r>
              <a:rPr lang="en-US" sz="1600" dirty="0">
                <a:solidFill>
                  <a:srgbClr val="333333"/>
                </a:solidFill>
              </a:rPr>
              <a:t>}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fungsiSelamatDatang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en-US" sz="1600" dirty="0" err="1">
                <a:solidFill>
                  <a:srgbClr val="333333"/>
                </a:solidFill>
              </a:rPr>
              <a:t>nama</a:t>
            </a:r>
            <a:r>
              <a:rPr lang="en-US" sz="1600" dirty="0">
                <a:solidFill>
                  <a:srgbClr val="333333"/>
                </a:solidFill>
              </a:rPr>
              <a:t> string)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</a:t>
            </a:r>
            <a:r>
              <a:rPr lang="en-US" sz="1600" dirty="0" err="1">
                <a:solidFill>
                  <a:srgbClr val="333333"/>
                </a:solidFill>
              </a:rPr>
              <a:t>fmt.Printf</a:t>
            </a:r>
            <a:r>
              <a:rPr lang="en-US" sz="1600" dirty="0">
                <a:solidFill>
                  <a:srgbClr val="333333"/>
                </a:solidFill>
              </a:rPr>
              <a:t>(“</a:t>
            </a:r>
            <a:r>
              <a:rPr lang="en-US" sz="1600" b="1" dirty="0" err="1">
                <a:solidFill>
                  <a:srgbClr val="FF0000"/>
                </a:solidFill>
              </a:rPr>
              <a:t>halluy</a:t>
            </a:r>
            <a:r>
              <a:rPr lang="en-US" sz="1600" dirty="0">
                <a:solidFill>
                  <a:srgbClr val="333333"/>
                </a:solidFill>
              </a:rPr>
              <a:t> %s, </a:t>
            </a:r>
            <a:r>
              <a:rPr lang="en-US" sz="1600" dirty="0" err="1">
                <a:solidFill>
                  <a:srgbClr val="333333"/>
                </a:solidFill>
              </a:rPr>
              <a:t>Selamat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dating</a:t>
            </a:r>
            <a:r>
              <a:rPr lang="en-US" sz="1600" dirty="0">
                <a:solidFill>
                  <a:srgbClr val="333333"/>
                </a:solidFill>
              </a:rPr>
              <a:t> di dunia </a:t>
            </a:r>
            <a:r>
              <a:rPr lang="en-US" sz="1600" dirty="0" err="1">
                <a:solidFill>
                  <a:srgbClr val="333333"/>
                </a:solidFill>
              </a:rPr>
              <a:t>koding</a:t>
            </a:r>
            <a:r>
              <a:rPr lang="en-US" sz="1600" dirty="0">
                <a:solidFill>
                  <a:srgbClr val="333333"/>
                </a:solidFill>
              </a:rPr>
              <a:t>”, </a:t>
            </a:r>
            <a:r>
              <a:rPr lang="en-US" sz="1600" dirty="0" err="1">
                <a:solidFill>
                  <a:srgbClr val="333333"/>
                </a:solidFill>
              </a:rPr>
              <a:t>nama</a:t>
            </a:r>
            <a:r>
              <a:rPr lang="en-US" sz="1600" dirty="0">
                <a:solidFill>
                  <a:srgbClr val="333333"/>
                </a:solidFill>
              </a:rPr>
              <a:t>)</a:t>
            </a:r>
          </a:p>
          <a:p>
            <a:r>
              <a:rPr lang="en-US" sz="1600" dirty="0">
                <a:solidFill>
                  <a:srgbClr val="333333"/>
                </a:solidFill>
              </a:rPr>
              <a:t>}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ID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17750" y="273365"/>
            <a:ext cx="2226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Bisa </a:t>
            </a:r>
            <a:r>
              <a:rPr lang="en-US" dirty="0" err="1">
                <a:solidFill>
                  <a:srgbClr val="333333"/>
                </a:solidFill>
              </a:rPr>
              <a:t>dilihat</a:t>
            </a:r>
            <a:r>
              <a:rPr lang="en-US" dirty="0">
                <a:solidFill>
                  <a:srgbClr val="333333"/>
                </a:solidFill>
              </a:rPr>
              <a:t> pada </a:t>
            </a:r>
            <a:r>
              <a:rPr lang="en-US" dirty="0" err="1">
                <a:solidFill>
                  <a:srgbClr val="333333"/>
                </a:solidFill>
              </a:rPr>
              <a:t>kode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terakhir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membuat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kodingan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menampilkan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data </a:t>
            </a:r>
            <a:r>
              <a:rPr lang="en-US" dirty="0" err="1">
                <a:solidFill>
                  <a:srgbClr val="333333"/>
                </a:solidFill>
              </a:rPr>
              <a:t>hanya</a:t>
            </a:r>
            <a:r>
              <a:rPr lang="en-US" dirty="0">
                <a:solidFill>
                  <a:srgbClr val="333333"/>
                </a:solidFill>
              </a:rPr>
              <a:t> pada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fungsiSelamatDatang</a:t>
            </a:r>
            <a:r>
              <a:rPr lang="en-US" b="1" dirty="0">
                <a:solidFill>
                  <a:srgbClr val="333333"/>
                </a:solidFill>
              </a:rPr>
              <a:t>.</a:t>
            </a:r>
            <a:r>
              <a:rPr lang="en-US" dirty="0">
                <a:solidFill>
                  <a:srgbClr val="333333"/>
                </a:solidFill>
              </a:rPr>
              <a:t> Hal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dilakukan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menghemat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kodingan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, juga </a:t>
            </a:r>
            <a:r>
              <a:rPr lang="en-US" dirty="0" err="1">
                <a:solidFill>
                  <a:srgbClr val="333333"/>
                </a:solidFill>
              </a:rPr>
              <a:t>mempermudah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memperbaiki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kesalahan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berapapun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jumlah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nama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dimasukan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kesalahan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penulisan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kalimat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dating, </a:t>
            </a:r>
            <a:r>
              <a:rPr lang="en-US" dirty="0" err="1">
                <a:solidFill>
                  <a:srgbClr val="333333"/>
                </a:solidFill>
              </a:rPr>
              <a:t>maka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perlu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memperbaiki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satu</a:t>
            </a:r>
            <a:r>
              <a:rPr lang="en-US" dirty="0">
                <a:solidFill>
                  <a:srgbClr val="333333"/>
                </a:solidFill>
              </a:rPr>
              <a:t> baris </a:t>
            </a:r>
            <a:r>
              <a:rPr lang="en-US" dirty="0" err="1">
                <a:solidFill>
                  <a:srgbClr val="333333"/>
                </a:solidFill>
              </a:rPr>
              <a:t>saja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endParaRPr lang="en-US" b="1" dirty="0">
              <a:solidFill>
                <a:srgbClr val="333333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return</a:t>
            </a:r>
          </a:p>
          <a:p>
            <a:r>
              <a:rPr lang="en-US" dirty="0">
                <a:solidFill>
                  <a:srgbClr val="333333"/>
                </a:solidFill>
              </a:rPr>
              <a:t>Pada </a:t>
            </a:r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selamat</a:t>
            </a:r>
            <a:r>
              <a:rPr lang="en-US" dirty="0">
                <a:solidFill>
                  <a:srgbClr val="333333"/>
                </a:solidFill>
              </a:rPr>
              <a:t> dating </a:t>
            </a:r>
            <a:r>
              <a:rPr lang="en-US" dirty="0" err="1">
                <a:solidFill>
                  <a:srgbClr val="333333"/>
                </a:solidFill>
              </a:rPr>
              <a:t>tadi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membuat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suatu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tanpa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data yang </a:t>
            </a:r>
            <a:r>
              <a:rPr lang="en-US" dirty="0" err="1">
                <a:solidFill>
                  <a:srgbClr val="333333"/>
                </a:solidFill>
              </a:rPr>
              <a:t>dikembalikan</a:t>
            </a:r>
            <a:r>
              <a:rPr lang="en-US" dirty="0">
                <a:solidFill>
                  <a:srgbClr val="333333"/>
                </a:solidFill>
              </a:rPr>
              <a:t> oleh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Saat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membuat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return.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dirty="0">
                <a:solidFill>
                  <a:srgbClr val="333333"/>
                </a:solidFill>
              </a:rPr>
              <a:t> main(){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</a:t>
            </a:r>
            <a:r>
              <a:rPr lang="en-US" sz="1600" dirty="0" err="1">
                <a:solidFill>
                  <a:srgbClr val="333333"/>
                </a:solidFill>
              </a:rPr>
              <a:t>angkaA</a:t>
            </a:r>
            <a:r>
              <a:rPr lang="en-US" sz="1600" dirty="0">
                <a:solidFill>
                  <a:srgbClr val="333333"/>
                </a:solidFill>
              </a:rPr>
              <a:t>, </a:t>
            </a:r>
            <a:r>
              <a:rPr lang="en-US" sz="1600" dirty="0" err="1">
                <a:solidFill>
                  <a:srgbClr val="333333"/>
                </a:solidFill>
              </a:rPr>
              <a:t>angkaB</a:t>
            </a:r>
            <a:r>
              <a:rPr lang="en-US" sz="1600" dirty="0">
                <a:solidFill>
                  <a:srgbClr val="333333"/>
                </a:solidFill>
              </a:rPr>
              <a:t> := 12, 90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  </a:t>
            </a:r>
            <a:r>
              <a:rPr lang="en-US" sz="1600" dirty="0" err="1">
                <a:solidFill>
                  <a:srgbClr val="333333"/>
                </a:solidFill>
              </a:rPr>
              <a:t>hasilPenambahan</a:t>
            </a:r>
            <a:r>
              <a:rPr lang="en-US" sz="1600" dirty="0">
                <a:solidFill>
                  <a:srgbClr val="333333"/>
                </a:solidFill>
              </a:rPr>
              <a:t> := </a:t>
            </a:r>
            <a:r>
              <a:rPr lang="en-US" sz="1600" dirty="0" err="1">
                <a:solidFill>
                  <a:srgbClr val="333333"/>
                </a:solidFill>
              </a:rPr>
              <a:t>tambah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en-US" sz="1600" dirty="0" err="1">
                <a:solidFill>
                  <a:srgbClr val="333333"/>
                </a:solidFill>
              </a:rPr>
              <a:t>angkaA,angkaB</a:t>
            </a:r>
            <a:r>
              <a:rPr lang="en-US" sz="1600" dirty="0">
                <a:solidFill>
                  <a:srgbClr val="333333"/>
                </a:solidFill>
              </a:rPr>
              <a:t>)</a:t>
            </a:r>
          </a:p>
          <a:p>
            <a:r>
              <a:rPr lang="en-US" sz="1600" dirty="0">
                <a:solidFill>
                  <a:srgbClr val="333333"/>
                </a:solidFill>
              </a:rPr>
              <a:t>	</a:t>
            </a:r>
            <a:r>
              <a:rPr lang="en-US" sz="1600" dirty="0" err="1">
                <a:solidFill>
                  <a:srgbClr val="333333"/>
                </a:solidFill>
              </a:rPr>
              <a:t>fmt.Println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en-US" sz="1600" dirty="0" err="1">
                <a:solidFill>
                  <a:srgbClr val="333333"/>
                </a:solidFill>
              </a:rPr>
              <a:t>hasilPenambahan</a:t>
            </a:r>
            <a:r>
              <a:rPr lang="en-US" sz="1600" dirty="0">
                <a:solidFill>
                  <a:srgbClr val="333333"/>
                </a:solidFill>
              </a:rPr>
              <a:t>)</a:t>
            </a:r>
          </a:p>
          <a:p>
            <a:r>
              <a:rPr lang="en-US" sz="1600" dirty="0">
                <a:solidFill>
                  <a:srgbClr val="333333"/>
                </a:solidFill>
              </a:rPr>
              <a:t>}</a:t>
            </a:r>
            <a:endParaRPr lang="en-US" sz="1600" i="1" dirty="0">
              <a:solidFill>
                <a:srgbClr val="333333"/>
              </a:solidFill>
            </a:endParaRPr>
          </a:p>
          <a:p>
            <a:r>
              <a:rPr lang="en-US" sz="1600" dirty="0" err="1">
                <a:solidFill>
                  <a:srgbClr val="333333"/>
                </a:solidFill>
              </a:rPr>
              <a:t>func</a:t>
            </a: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dirty="0" err="1">
                <a:solidFill>
                  <a:srgbClr val="333333"/>
                </a:solidFill>
              </a:rPr>
              <a:t>tambah</a:t>
            </a:r>
            <a:r>
              <a:rPr lang="en-US" sz="1600" dirty="0">
                <a:solidFill>
                  <a:srgbClr val="333333"/>
                </a:solidFill>
              </a:rPr>
              <a:t>(</a:t>
            </a:r>
            <a:r>
              <a:rPr lang="en-US" sz="1600" dirty="0" err="1">
                <a:solidFill>
                  <a:srgbClr val="333333"/>
                </a:solidFill>
              </a:rPr>
              <a:t>nilaiA</a:t>
            </a:r>
            <a:r>
              <a:rPr lang="en-US" sz="1600" dirty="0">
                <a:solidFill>
                  <a:srgbClr val="333333"/>
                </a:solidFill>
              </a:rPr>
              <a:t>, </a:t>
            </a:r>
            <a:r>
              <a:rPr lang="en-US" sz="1600" dirty="0" err="1">
                <a:solidFill>
                  <a:srgbClr val="333333"/>
                </a:solidFill>
              </a:rPr>
              <a:t>nilaiB</a:t>
            </a:r>
            <a:r>
              <a:rPr lang="en-US" sz="1600" dirty="0">
                <a:solidFill>
                  <a:srgbClr val="333333"/>
                </a:solidFill>
              </a:rPr>
              <a:t> int) int {</a:t>
            </a:r>
          </a:p>
          <a:p>
            <a:r>
              <a:rPr lang="en-US" sz="1600" dirty="0">
                <a:solidFill>
                  <a:srgbClr val="333333"/>
                </a:solidFill>
              </a:rPr>
              <a:t>     </a:t>
            </a:r>
            <a:r>
              <a:rPr lang="en-US" sz="1600" dirty="0" err="1">
                <a:solidFill>
                  <a:srgbClr val="333333"/>
                </a:solidFill>
              </a:rPr>
              <a:t>hasil</a:t>
            </a:r>
            <a:r>
              <a:rPr lang="en-US" sz="1600" dirty="0">
                <a:solidFill>
                  <a:srgbClr val="333333"/>
                </a:solidFill>
              </a:rPr>
              <a:t> := </a:t>
            </a:r>
            <a:r>
              <a:rPr lang="en-US" sz="1600" dirty="0" err="1">
                <a:solidFill>
                  <a:srgbClr val="333333"/>
                </a:solidFill>
              </a:rPr>
              <a:t>nilaiA</a:t>
            </a:r>
            <a:r>
              <a:rPr lang="en-US" sz="1600" dirty="0">
                <a:solidFill>
                  <a:srgbClr val="333333"/>
                </a:solidFill>
              </a:rPr>
              <a:t> + </a:t>
            </a:r>
            <a:r>
              <a:rPr lang="en-US" sz="1600" dirty="0" err="1">
                <a:solidFill>
                  <a:srgbClr val="333333"/>
                </a:solidFill>
              </a:rPr>
              <a:t>nilaiB</a:t>
            </a:r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     return </a:t>
            </a:r>
            <a:r>
              <a:rPr lang="en-US" sz="1600" dirty="0" err="1">
                <a:solidFill>
                  <a:srgbClr val="333333"/>
                </a:solidFill>
              </a:rPr>
              <a:t>hasil</a:t>
            </a:r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1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17750" y="273365"/>
            <a:ext cx="2226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multiple return</a:t>
            </a:r>
          </a:p>
          <a:p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hamper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sebelumnya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membedakan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hanyalah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mempunya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lebih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dari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dihasilkan</a:t>
            </a:r>
            <a:r>
              <a:rPr lang="en-US" dirty="0">
                <a:solidFill>
                  <a:srgbClr val="333333"/>
                </a:solidFill>
              </a:rPr>
              <a:t>(return)</a:t>
            </a:r>
            <a:endParaRPr lang="en-US" i="1" dirty="0">
              <a:solidFill>
                <a:srgbClr val="333333"/>
              </a:solidFill>
            </a:endParaRPr>
          </a:p>
          <a:p>
            <a:endParaRPr lang="en-US" i="1" dirty="0">
              <a:solidFill>
                <a:srgbClr val="333333"/>
              </a:solidFill>
            </a:endParaRPr>
          </a:p>
          <a:p>
            <a:r>
              <a:rPr lang="en-US" sz="1800" dirty="0" err="1">
                <a:solidFill>
                  <a:srgbClr val="333333"/>
                </a:solidFill>
              </a:rPr>
              <a:t>func</a:t>
            </a:r>
            <a:r>
              <a:rPr lang="en-US" sz="1800" dirty="0">
                <a:solidFill>
                  <a:srgbClr val="333333"/>
                </a:solidFill>
              </a:rPr>
              <a:t> main(){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angkaA</a:t>
            </a:r>
            <a:r>
              <a:rPr lang="en-US" sz="1800" dirty="0">
                <a:solidFill>
                  <a:srgbClr val="333333"/>
                </a:solidFill>
              </a:rPr>
              <a:t>, </a:t>
            </a:r>
            <a:r>
              <a:rPr lang="en-US" sz="1800" dirty="0" err="1">
                <a:solidFill>
                  <a:srgbClr val="333333"/>
                </a:solidFill>
              </a:rPr>
              <a:t>angkaB</a:t>
            </a:r>
            <a:r>
              <a:rPr lang="en-US" sz="1800" dirty="0">
                <a:solidFill>
                  <a:srgbClr val="333333"/>
                </a:solidFill>
              </a:rPr>
              <a:t> := 12, 90</a:t>
            </a:r>
          </a:p>
          <a:p>
            <a:r>
              <a:rPr lang="en-US" sz="1800" dirty="0">
                <a:solidFill>
                  <a:srgbClr val="333333"/>
                </a:solidFill>
              </a:rPr>
              <a:t>       </a:t>
            </a:r>
            <a:r>
              <a:rPr lang="en-US" sz="1800" dirty="0" err="1">
                <a:solidFill>
                  <a:srgbClr val="333333"/>
                </a:solidFill>
              </a:rPr>
              <a:t>hasilPenambahan</a:t>
            </a:r>
            <a:r>
              <a:rPr lang="en-US" sz="1800" dirty="0">
                <a:solidFill>
                  <a:srgbClr val="333333"/>
                </a:solidFill>
              </a:rPr>
              <a:t>, </a:t>
            </a:r>
            <a:r>
              <a:rPr lang="en-US" sz="1800" dirty="0" err="1">
                <a:solidFill>
                  <a:srgbClr val="333333"/>
                </a:solidFill>
              </a:rPr>
              <a:t>hasilPerkalian</a:t>
            </a:r>
            <a:r>
              <a:rPr lang="en-US" sz="1800" dirty="0">
                <a:solidFill>
                  <a:srgbClr val="333333"/>
                </a:solidFill>
              </a:rPr>
              <a:t> := </a:t>
            </a:r>
            <a:r>
              <a:rPr lang="en-US" dirty="0" err="1">
                <a:solidFill>
                  <a:srgbClr val="333333"/>
                </a:solidFill>
              </a:rPr>
              <a:t>t</a:t>
            </a:r>
            <a:r>
              <a:rPr lang="en-US" sz="1800" dirty="0" err="1">
                <a:solidFill>
                  <a:srgbClr val="333333"/>
                </a:solidFill>
              </a:rPr>
              <a:t>ambahDanKali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angkaA,angkaB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fmt.Println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hasilPenambahan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       </a:t>
            </a:r>
            <a:r>
              <a:rPr lang="en-US" sz="1800" dirty="0" err="1">
                <a:solidFill>
                  <a:srgbClr val="333333"/>
                </a:solidFill>
              </a:rPr>
              <a:t>fmt.Println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hasilPerkalian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>
                <a:solidFill>
                  <a:srgbClr val="333333"/>
                </a:solidFill>
              </a:rPr>
              <a:t>}</a:t>
            </a:r>
            <a:endParaRPr lang="en-US" sz="1800" i="1" dirty="0">
              <a:solidFill>
                <a:srgbClr val="333333"/>
              </a:solidFill>
            </a:endParaRPr>
          </a:p>
          <a:p>
            <a:endParaRPr lang="en-US" i="1" dirty="0">
              <a:solidFill>
                <a:srgbClr val="333333"/>
              </a:solidFill>
            </a:endParaRPr>
          </a:p>
          <a:p>
            <a:r>
              <a:rPr lang="en-US" sz="1800" dirty="0" err="1">
                <a:solidFill>
                  <a:srgbClr val="333333"/>
                </a:solidFill>
              </a:rPr>
              <a:t>func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</a:t>
            </a:r>
            <a:r>
              <a:rPr lang="en-US" sz="1800" dirty="0" err="1">
                <a:solidFill>
                  <a:srgbClr val="333333"/>
                </a:solidFill>
              </a:rPr>
              <a:t>ambahDanKali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nilaiA</a:t>
            </a:r>
            <a:r>
              <a:rPr lang="en-US" sz="1800" dirty="0">
                <a:solidFill>
                  <a:srgbClr val="333333"/>
                </a:solidFill>
              </a:rPr>
              <a:t>, </a:t>
            </a:r>
            <a:r>
              <a:rPr lang="en-US" sz="1800" dirty="0" err="1">
                <a:solidFill>
                  <a:srgbClr val="333333"/>
                </a:solidFill>
              </a:rPr>
              <a:t>nilaiB</a:t>
            </a:r>
            <a:r>
              <a:rPr lang="en-US" sz="1800" dirty="0">
                <a:solidFill>
                  <a:srgbClr val="333333"/>
                </a:solidFill>
              </a:rPr>
              <a:t> int) (</a:t>
            </a:r>
            <a:r>
              <a:rPr lang="en-US" sz="1800" dirty="0" err="1">
                <a:solidFill>
                  <a:srgbClr val="333333"/>
                </a:solidFill>
              </a:rPr>
              <a:t>int,int</a:t>
            </a:r>
            <a:r>
              <a:rPr lang="en-US" sz="1800" dirty="0">
                <a:solidFill>
                  <a:srgbClr val="333333"/>
                </a:solidFill>
              </a:rPr>
              <a:t>) 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</a:p>
          <a:p>
            <a:r>
              <a:rPr lang="en-US" sz="1800" dirty="0">
                <a:solidFill>
                  <a:srgbClr val="333333"/>
                </a:solidFill>
              </a:rPr>
              <a:t>     </a:t>
            </a:r>
            <a:r>
              <a:rPr lang="en-US" sz="1800" dirty="0" err="1">
                <a:solidFill>
                  <a:srgbClr val="333333"/>
                </a:solidFill>
              </a:rPr>
              <a:t>hasilPenambahan</a:t>
            </a:r>
            <a:r>
              <a:rPr lang="en-US" sz="1800" dirty="0">
                <a:solidFill>
                  <a:srgbClr val="333333"/>
                </a:solidFill>
              </a:rPr>
              <a:t> := </a:t>
            </a:r>
            <a:r>
              <a:rPr lang="en-US" sz="1800" dirty="0" err="1">
                <a:solidFill>
                  <a:srgbClr val="333333"/>
                </a:solidFill>
              </a:rPr>
              <a:t>nilaiA</a:t>
            </a:r>
            <a:r>
              <a:rPr lang="en-US" sz="1800" dirty="0">
                <a:solidFill>
                  <a:srgbClr val="333333"/>
                </a:solidFill>
              </a:rPr>
              <a:t> + </a:t>
            </a:r>
            <a:r>
              <a:rPr lang="en-US" sz="1800" dirty="0" err="1">
                <a:solidFill>
                  <a:srgbClr val="333333"/>
                </a:solidFill>
              </a:rPr>
              <a:t>nilaiB</a:t>
            </a: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>
                <a:solidFill>
                  <a:srgbClr val="333333"/>
                </a:solidFill>
              </a:rPr>
              <a:t>     </a:t>
            </a:r>
            <a:r>
              <a:rPr lang="en-US" sz="1800" dirty="0" err="1">
                <a:solidFill>
                  <a:srgbClr val="333333"/>
                </a:solidFill>
              </a:rPr>
              <a:t>hasilPerkalian</a:t>
            </a:r>
            <a:r>
              <a:rPr lang="en-US" sz="1800" dirty="0">
                <a:solidFill>
                  <a:srgbClr val="333333"/>
                </a:solidFill>
              </a:rPr>
              <a:t> := </a:t>
            </a:r>
            <a:r>
              <a:rPr lang="en-US" sz="1800" dirty="0" err="1">
                <a:solidFill>
                  <a:srgbClr val="333333"/>
                </a:solidFill>
              </a:rPr>
              <a:t>nilaiA</a:t>
            </a:r>
            <a:r>
              <a:rPr lang="en-US" sz="1800" dirty="0">
                <a:solidFill>
                  <a:srgbClr val="333333"/>
                </a:solidFill>
              </a:rPr>
              <a:t> * </a:t>
            </a:r>
            <a:r>
              <a:rPr lang="en-US" sz="1800" dirty="0" err="1">
                <a:solidFill>
                  <a:srgbClr val="333333"/>
                </a:solidFill>
              </a:rPr>
              <a:t>nilaiB</a:t>
            </a:r>
            <a:endParaRPr lang="en-US" sz="1800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     return </a:t>
            </a:r>
            <a:r>
              <a:rPr lang="en-US" sz="1800" dirty="0" err="1">
                <a:solidFill>
                  <a:srgbClr val="333333"/>
                </a:solidFill>
              </a:rPr>
              <a:t>hasilPenambahan</a:t>
            </a:r>
            <a:r>
              <a:rPr lang="en-US" sz="1800" dirty="0">
                <a:solidFill>
                  <a:srgbClr val="333333"/>
                </a:solidFill>
              </a:rPr>
              <a:t> * </a:t>
            </a:r>
            <a:r>
              <a:rPr lang="en-US" sz="1800" dirty="0" err="1">
                <a:solidFill>
                  <a:srgbClr val="333333"/>
                </a:solidFill>
              </a:rPr>
              <a:t>hasilPerkalian</a:t>
            </a:r>
            <a:endParaRPr lang="en-US" dirty="0">
              <a:solidFill>
                <a:srgbClr val="333333"/>
              </a:solidFill>
            </a:endParaRPr>
          </a:p>
          <a:p>
            <a:r>
              <a:rPr lang="en-US" sz="18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3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17750" y="273365"/>
            <a:ext cx="2226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variadic</a:t>
            </a:r>
          </a:p>
          <a:p>
            <a:r>
              <a:rPr lang="en-US" i="1" dirty="0">
                <a:solidFill>
                  <a:srgbClr val="333333"/>
                </a:solidFill>
              </a:rPr>
              <a:t>     </a:t>
            </a:r>
            <a:r>
              <a:rPr lang="en-US" dirty="0">
                <a:solidFill>
                  <a:srgbClr val="333333"/>
                </a:solidFill>
              </a:rPr>
              <a:t>pada </a:t>
            </a:r>
            <a:r>
              <a:rPr lang="en-US" dirty="0" err="1">
                <a:solidFill>
                  <a:srgbClr val="333333"/>
                </a:solidFill>
              </a:rPr>
              <a:t>contoh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sebelumnya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penambahan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dirty="0" err="1">
                <a:solidFill>
                  <a:srgbClr val="333333"/>
                </a:solidFill>
              </a:rPr>
              <a:t>perkalian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melihat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hanya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memasukan</a:t>
            </a:r>
            <a:r>
              <a:rPr lang="en-US" dirty="0">
                <a:solidFill>
                  <a:srgbClr val="333333"/>
                </a:solidFill>
              </a:rPr>
              <a:t> dua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inputan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yaitu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nilaiA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b="1" dirty="0" err="1">
                <a:solidFill>
                  <a:srgbClr val="333333"/>
                </a:solidFill>
              </a:rPr>
              <a:t>nilaiB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Bagaimana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ingin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menambahkan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jumlah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tak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hingga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seperti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 err="1">
                <a:solidFill>
                  <a:srgbClr val="333333"/>
                </a:solidFill>
              </a:rPr>
              <a:t>nilaiC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b="1" dirty="0" err="1">
                <a:solidFill>
                  <a:srgbClr val="333333"/>
                </a:solidFill>
              </a:rPr>
              <a:t>nilaiD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dirty="0" err="1">
                <a:solidFill>
                  <a:srgbClr val="333333"/>
                </a:solidFill>
              </a:rPr>
              <a:t>seterusnya</a:t>
            </a:r>
            <a:r>
              <a:rPr lang="en-US" dirty="0">
                <a:solidFill>
                  <a:srgbClr val="333333"/>
                </a:solidFill>
              </a:rPr>
              <a:t> ?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itulah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perlu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variadic data</a:t>
            </a:r>
          </a:p>
          <a:p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 err="1">
                <a:solidFill>
                  <a:srgbClr val="333333"/>
                </a:solidFill>
              </a:rPr>
              <a:t>func</a:t>
            </a:r>
            <a:r>
              <a:rPr lang="en-US" sz="1800" dirty="0">
                <a:solidFill>
                  <a:srgbClr val="333333"/>
                </a:solidFill>
              </a:rPr>
              <a:t> main() 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arrayAngka</a:t>
            </a:r>
            <a:r>
              <a:rPr lang="en-US" sz="1800" dirty="0">
                <a:solidFill>
                  <a:srgbClr val="333333"/>
                </a:solidFill>
              </a:rPr>
              <a:t> := []int{2, 4, 7, 8, 9, 3, 1, 4, 6, 7, 8, 5}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hasilPenambahan</a:t>
            </a:r>
            <a:r>
              <a:rPr lang="en-US" sz="1800" dirty="0">
                <a:solidFill>
                  <a:srgbClr val="333333"/>
                </a:solidFill>
              </a:rPr>
              <a:t> := </a:t>
            </a:r>
            <a:r>
              <a:rPr lang="en-US" sz="1800" dirty="0" err="1">
                <a:solidFill>
                  <a:srgbClr val="333333"/>
                </a:solidFill>
              </a:rPr>
              <a:t>tambah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arrayAngka</a:t>
            </a:r>
            <a:r>
              <a:rPr lang="en-US" sz="1800" dirty="0">
                <a:solidFill>
                  <a:srgbClr val="333333"/>
                </a:solidFill>
              </a:rPr>
              <a:t>...)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fmt.Println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hasilPenambahan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}</a:t>
            </a:r>
          </a:p>
          <a:p>
            <a:r>
              <a:rPr lang="en-US" sz="1800" dirty="0" err="1">
                <a:solidFill>
                  <a:srgbClr val="333333"/>
                </a:solidFill>
              </a:rPr>
              <a:t>func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en-US" sz="1800" dirty="0" err="1">
                <a:solidFill>
                  <a:srgbClr val="333333"/>
                </a:solidFill>
              </a:rPr>
              <a:t>tambah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angka</a:t>
            </a:r>
            <a:r>
              <a:rPr lang="en-US" sz="1800" dirty="0">
                <a:solidFill>
                  <a:srgbClr val="333333"/>
                </a:solidFill>
              </a:rPr>
              <a:t> ...int) int 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hasil</a:t>
            </a:r>
            <a:r>
              <a:rPr lang="en-US" sz="1800" dirty="0">
                <a:solidFill>
                  <a:srgbClr val="333333"/>
                </a:solidFill>
              </a:rPr>
              <a:t> := 0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for _, </a:t>
            </a:r>
            <a:r>
              <a:rPr lang="en-US" sz="1800" dirty="0" err="1">
                <a:solidFill>
                  <a:srgbClr val="333333"/>
                </a:solidFill>
              </a:rPr>
              <a:t>nilai</a:t>
            </a:r>
            <a:r>
              <a:rPr lang="en-US" sz="1800" dirty="0">
                <a:solidFill>
                  <a:srgbClr val="333333"/>
                </a:solidFill>
              </a:rPr>
              <a:t> := range </a:t>
            </a:r>
            <a:r>
              <a:rPr lang="en-US" sz="1800" dirty="0" err="1">
                <a:solidFill>
                  <a:srgbClr val="333333"/>
                </a:solidFill>
              </a:rPr>
              <a:t>angka</a:t>
            </a:r>
            <a:r>
              <a:rPr lang="en-US" sz="1800" dirty="0">
                <a:solidFill>
                  <a:srgbClr val="333333"/>
                </a:solidFill>
              </a:rPr>
              <a:t> 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	</a:t>
            </a:r>
            <a:r>
              <a:rPr lang="en-US" sz="1800" dirty="0" err="1">
                <a:solidFill>
                  <a:srgbClr val="333333"/>
                </a:solidFill>
              </a:rPr>
              <a:t>hasil</a:t>
            </a:r>
            <a:r>
              <a:rPr lang="en-US" sz="1800" dirty="0">
                <a:solidFill>
                  <a:srgbClr val="333333"/>
                </a:solidFill>
              </a:rPr>
              <a:t> += </a:t>
            </a:r>
            <a:r>
              <a:rPr lang="en-US" sz="1800" dirty="0" err="1">
                <a:solidFill>
                  <a:srgbClr val="333333"/>
                </a:solidFill>
              </a:rPr>
              <a:t>nilai</a:t>
            </a: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>
                <a:solidFill>
                  <a:srgbClr val="333333"/>
                </a:solidFill>
              </a:rPr>
              <a:t>	}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return </a:t>
            </a:r>
            <a:r>
              <a:rPr lang="en-US" sz="1800" dirty="0" err="1">
                <a:solidFill>
                  <a:srgbClr val="333333"/>
                </a:solidFill>
              </a:rPr>
              <a:t>hasil</a:t>
            </a:r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87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17750" y="273365"/>
            <a:ext cx="2226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6" y="1196695"/>
            <a:ext cx="92845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closure</a:t>
            </a:r>
          </a:p>
          <a:p>
            <a:r>
              <a:rPr lang="en-US" i="1" dirty="0">
                <a:solidFill>
                  <a:srgbClr val="333333"/>
                </a:solidFill>
              </a:rPr>
              <a:t>     </a:t>
            </a:r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disimpan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sebuah</a:t>
            </a:r>
            <a:r>
              <a:rPr lang="en-US" dirty="0">
                <a:solidFill>
                  <a:srgbClr val="333333"/>
                </a:solidFill>
              </a:rPr>
              <a:t> variable. Variable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memiliki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return </a:t>
            </a:r>
            <a:r>
              <a:rPr lang="en-US" dirty="0" err="1">
                <a:solidFill>
                  <a:srgbClr val="333333"/>
                </a:solidFill>
              </a:rPr>
              <a:t>sesuai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return </a:t>
            </a:r>
            <a:r>
              <a:rPr lang="en-US" dirty="0" err="1">
                <a:solidFill>
                  <a:srgbClr val="333333"/>
                </a:solidFill>
              </a:rPr>
              <a:t>dari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fungsi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dibuat</a:t>
            </a:r>
            <a:endParaRPr lang="en-US" i="1" dirty="0">
              <a:solidFill>
                <a:srgbClr val="333333"/>
              </a:solidFill>
            </a:endParaRPr>
          </a:p>
          <a:p>
            <a:endParaRPr lang="en-US" sz="1800" dirty="0">
              <a:solidFill>
                <a:srgbClr val="333333"/>
              </a:solidFill>
            </a:endParaRPr>
          </a:p>
          <a:p>
            <a:r>
              <a:rPr lang="en-US" sz="1800" dirty="0" err="1">
                <a:solidFill>
                  <a:srgbClr val="333333"/>
                </a:solidFill>
              </a:rPr>
              <a:t>func</a:t>
            </a:r>
            <a:r>
              <a:rPr lang="en-US" sz="1800" dirty="0">
                <a:solidFill>
                  <a:srgbClr val="333333"/>
                </a:solidFill>
              </a:rPr>
              <a:t> main() {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b="1" dirty="0">
                <a:solidFill>
                  <a:srgbClr val="333333"/>
                </a:solidFill>
              </a:rPr>
              <a:t>var </a:t>
            </a:r>
            <a:r>
              <a:rPr lang="en-US" sz="1800" b="1" dirty="0" err="1">
                <a:solidFill>
                  <a:srgbClr val="333333"/>
                </a:solidFill>
              </a:rPr>
              <a:t>hasillPertambahanDanHasilPerkalian</a:t>
            </a:r>
            <a:r>
              <a:rPr lang="en-US" sz="1800" b="1" dirty="0">
                <a:solidFill>
                  <a:srgbClr val="333333"/>
                </a:solidFill>
              </a:rPr>
              <a:t> = </a:t>
            </a:r>
            <a:r>
              <a:rPr lang="en-US" sz="1800" b="1" dirty="0" err="1">
                <a:solidFill>
                  <a:srgbClr val="333333"/>
                </a:solidFill>
              </a:rPr>
              <a:t>func</a:t>
            </a:r>
            <a:r>
              <a:rPr lang="en-US" sz="1800" b="1" dirty="0">
                <a:solidFill>
                  <a:srgbClr val="333333"/>
                </a:solidFill>
              </a:rPr>
              <a:t>(</a:t>
            </a:r>
            <a:r>
              <a:rPr lang="en-US" sz="1800" b="1" dirty="0" err="1">
                <a:solidFill>
                  <a:srgbClr val="333333"/>
                </a:solidFill>
              </a:rPr>
              <a:t>angka</a:t>
            </a:r>
            <a:r>
              <a:rPr lang="en-US" sz="1800" b="1" dirty="0">
                <a:solidFill>
                  <a:srgbClr val="333333"/>
                </a:solidFill>
              </a:rPr>
              <a:t> []int) (int, int) {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var </a:t>
            </a:r>
            <a:r>
              <a:rPr lang="en-US" sz="1800" b="1" dirty="0" err="1">
                <a:solidFill>
                  <a:srgbClr val="333333"/>
                </a:solidFill>
              </a:rPr>
              <a:t>hasilPertambahan</a:t>
            </a:r>
            <a:r>
              <a:rPr lang="en-US" sz="1800" b="1" dirty="0">
                <a:solidFill>
                  <a:srgbClr val="333333"/>
                </a:solidFill>
              </a:rPr>
              <a:t>, </a:t>
            </a:r>
            <a:r>
              <a:rPr lang="en-US" sz="1800" b="1" dirty="0" err="1">
                <a:solidFill>
                  <a:srgbClr val="333333"/>
                </a:solidFill>
              </a:rPr>
              <a:t>hasilPerkalian</a:t>
            </a:r>
            <a:r>
              <a:rPr lang="en-US" sz="1800" b="1" dirty="0">
                <a:solidFill>
                  <a:srgbClr val="333333"/>
                </a:solidFill>
              </a:rPr>
              <a:t> int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for _, </a:t>
            </a:r>
            <a:r>
              <a:rPr lang="en-US" sz="1800" b="1" dirty="0" err="1">
                <a:solidFill>
                  <a:srgbClr val="333333"/>
                </a:solidFill>
              </a:rPr>
              <a:t>nilai</a:t>
            </a:r>
            <a:r>
              <a:rPr lang="en-US" sz="1800" b="1" dirty="0">
                <a:solidFill>
                  <a:srgbClr val="333333"/>
                </a:solidFill>
              </a:rPr>
              <a:t> := range </a:t>
            </a:r>
            <a:r>
              <a:rPr lang="en-US" sz="1800" b="1" dirty="0" err="1">
                <a:solidFill>
                  <a:srgbClr val="333333"/>
                </a:solidFill>
              </a:rPr>
              <a:t>angka</a:t>
            </a:r>
            <a:r>
              <a:rPr lang="en-US" sz="1800" b="1" dirty="0">
                <a:solidFill>
                  <a:srgbClr val="333333"/>
                </a:solidFill>
              </a:rPr>
              <a:t> {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	</a:t>
            </a:r>
            <a:r>
              <a:rPr lang="en-US" sz="1800" b="1" dirty="0" err="1">
                <a:solidFill>
                  <a:srgbClr val="333333"/>
                </a:solidFill>
              </a:rPr>
              <a:t>hasilPertambahan</a:t>
            </a:r>
            <a:r>
              <a:rPr lang="en-US" sz="1800" b="1" dirty="0">
                <a:solidFill>
                  <a:srgbClr val="333333"/>
                </a:solidFill>
              </a:rPr>
              <a:t> += </a:t>
            </a:r>
            <a:r>
              <a:rPr lang="en-US" sz="1800" b="1" dirty="0" err="1">
                <a:solidFill>
                  <a:srgbClr val="333333"/>
                </a:solidFill>
              </a:rPr>
              <a:t>nilai</a:t>
            </a:r>
            <a:endParaRPr lang="en-US" sz="1800" b="1" dirty="0">
              <a:solidFill>
                <a:srgbClr val="333333"/>
              </a:solidFill>
            </a:endParaRPr>
          </a:p>
          <a:p>
            <a:r>
              <a:rPr lang="en-US" sz="1800" b="1" dirty="0">
                <a:solidFill>
                  <a:srgbClr val="333333"/>
                </a:solidFill>
              </a:rPr>
              <a:t>		}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for </a:t>
            </a:r>
            <a:r>
              <a:rPr lang="en-US" sz="1800" b="1" dirty="0" err="1">
                <a:solidFill>
                  <a:srgbClr val="333333"/>
                </a:solidFill>
              </a:rPr>
              <a:t>i</a:t>
            </a:r>
            <a:r>
              <a:rPr lang="en-US" sz="1800" b="1" dirty="0">
                <a:solidFill>
                  <a:srgbClr val="333333"/>
                </a:solidFill>
              </a:rPr>
              <a:t> := 0; </a:t>
            </a:r>
            <a:r>
              <a:rPr lang="en-US" sz="1800" b="1" dirty="0" err="1">
                <a:solidFill>
                  <a:srgbClr val="333333"/>
                </a:solidFill>
              </a:rPr>
              <a:t>i</a:t>
            </a:r>
            <a:r>
              <a:rPr lang="en-US" sz="1800" b="1" dirty="0">
                <a:solidFill>
                  <a:srgbClr val="333333"/>
                </a:solidFill>
              </a:rPr>
              <a:t> &lt; (</a:t>
            </a:r>
            <a:r>
              <a:rPr lang="en-US" sz="1800" b="1" dirty="0" err="1">
                <a:solidFill>
                  <a:srgbClr val="333333"/>
                </a:solidFill>
              </a:rPr>
              <a:t>len</a:t>
            </a:r>
            <a:r>
              <a:rPr lang="en-US" sz="1800" b="1" dirty="0">
                <a:solidFill>
                  <a:srgbClr val="333333"/>
                </a:solidFill>
              </a:rPr>
              <a:t>(</a:t>
            </a:r>
            <a:r>
              <a:rPr lang="en-US" sz="1800" b="1" dirty="0" err="1">
                <a:solidFill>
                  <a:srgbClr val="333333"/>
                </a:solidFill>
              </a:rPr>
              <a:t>angka</a:t>
            </a:r>
            <a:r>
              <a:rPr lang="en-US" sz="1800" b="1" dirty="0">
                <a:solidFill>
                  <a:srgbClr val="333333"/>
                </a:solidFill>
              </a:rPr>
              <a:t>) - 1); </a:t>
            </a:r>
            <a:r>
              <a:rPr lang="en-US" sz="1800" b="1" dirty="0" err="1">
                <a:solidFill>
                  <a:srgbClr val="333333"/>
                </a:solidFill>
              </a:rPr>
              <a:t>i</a:t>
            </a:r>
            <a:r>
              <a:rPr lang="en-US" sz="1800" b="1" dirty="0">
                <a:solidFill>
                  <a:srgbClr val="333333"/>
                </a:solidFill>
              </a:rPr>
              <a:t>++ {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	</a:t>
            </a:r>
            <a:r>
              <a:rPr lang="en-US" sz="1800" b="1" dirty="0" err="1">
                <a:solidFill>
                  <a:srgbClr val="333333"/>
                </a:solidFill>
              </a:rPr>
              <a:t>hasilPerkalian</a:t>
            </a:r>
            <a:r>
              <a:rPr lang="en-US" sz="1800" b="1" dirty="0">
                <a:solidFill>
                  <a:srgbClr val="333333"/>
                </a:solidFill>
              </a:rPr>
              <a:t> += </a:t>
            </a:r>
            <a:r>
              <a:rPr lang="en-US" sz="1800" b="1" dirty="0" err="1">
                <a:solidFill>
                  <a:srgbClr val="333333"/>
                </a:solidFill>
              </a:rPr>
              <a:t>angka</a:t>
            </a:r>
            <a:r>
              <a:rPr lang="en-US" sz="1800" b="1" dirty="0">
                <a:solidFill>
                  <a:srgbClr val="333333"/>
                </a:solidFill>
              </a:rPr>
              <a:t>[</a:t>
            </a:r>
            <a:r>
              <a:rPr lang="en-US" sz="1800" b="1" dirty="0" err="1">
                <a:solidFill>
                  <a:srgbClr val="333333"/>
                </a:solidFill>
              </a:rPr>
              <a:t>i</a:t>
            </a:r>
            <a:r>
              <a:rPr lang="en-US" sz="1800" b="1" dirty="0">
                <a:solidFill>
                  <a:srgbClr val="333333"/>
                </a:solidFill>
              </a:rPr>
              <a:t>] * </a:t>
            </a:r>
            <a:r>
              <a:rPr lang="en-US" sz="1800" b="1" dirty="0" err="1">
                <a:solidFill>
                  <a:srgbClr val="333333"/>
                </a:solidFill>
              </a:rPr>
              <a:t>angka</a:t>
            </a:r>
            <a:r>
              <a:rPr lang="en-US" sz="1800" b="1" dirty="0">
                <a:solidFill>
                  <a:srgbClr val="333333"/>
                </a:solidFill>
              </a:rPr>
              <a:t>[i+1]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}</a:t>
            </a:r>
          </a:p>
          <a:p>
            <a:r>
              <a:rPr lang="en-US" sz="1800" b="1" dirty="0">
                <a:solidFill>
                  <a:srgbClr val="333333"/>
                </a:solidFill>
              </a:rPr>
              <a:t>		return </a:t>
            </a:r>
            <a:r>
              <a:rPr lang="en-US" sz="1800" b="1" dirty="0" err="1">
                <a:solidFill>
                  <a:srgbClr val="333333"/>
                </a:solidFill>
              </a:rPr>
              <a:t>hasilPertambahan</a:t>
            </a:r>
            <a:r>
              <a:rPr lang="en-US" sz="1800" b="1" dirty="0">
                <a:solidFill>
                  <a:srgbClr val="333333"/>
                </a:solidFill>
              </a:rPr>
              <a:t>, </a:t>
            </a:r>
            <a:r>
              <a:rPr lang="en-US" sz="1800" b="1" dirty="0" err="1">
                <a:solidFill>
                  <a:srgbClr val="333333"/>
                </a:solidFill>
              </a:rPr>
              <a:t>hasilPerkalian</a:t>
            </a:r>
            <a:endParaRPr lang="en-US" sz="1800" b="1" dirty="0">
              <a:solidFill>
                <a:srgbClr val="333333"/>
              </a:solidFill>
            </a:endParaRPr>
          </a:p>
          <a:p>
            <a:r>
              <a:rPr lang="en-US" sz="1800" b="1" dirty="0">
                <a:solidFill>
                  <a:srgbClr val="333333"/>
                </a:solidFill>
              </a:rPr>
              <a:t>	}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var </a:t>
            </a:r>
            <a:r>
              <a:rPr lang="en-US" sz="1800" dirty="0" err="1">
                <a:solidFill>
                  <a:srgbClr val="333333"/>
                </a:solidFill>
              </a:rPr>
              <a:t>angka</a:t>
            </a:r>
            <a:r>
              <a:rPr lang="en-US" sz="1800" dirty="0">
                <a:solidFill>
                  <a:srgbClr val="333333"/>
                </a:solidFill>
              </a:rPr>
              <a:t> = []int{2, 3, 4, 3, 4, 2, 3}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var </a:t>
            </a:r>
            <a:r>
              <a:rPr lang="en-US" sz="1800" dirty="0" err="1">
                <a:solidFill>
                  <a:srgbClr val="333333"/>
                </a:solidFill>
              </a:rPr>
              <a:t>hasilPertambahan</a:t>
            </a:r>
            <a:r>
              <a:rPr lang="en-US" sz="1800" dirty="0">
                <a:solidFill>
                  <a:srgbClr val="333333"/>
                </a:solidFill>
              </a:rPr>
              <a:t>, </a:t>
            </a:r>
            <a:r>
              <a:rPr lang="en-US" sz="1800" dirty="0" err="1">
                <a:solidFill>
                  <a:srgbClr val="333333"/>
                </a:solidFill>
              </a:rPr>
              <a:t>hasilPerkalian</a:t>
            </a:r>
            <a:r>
              <a:rPr lang="en-US" sz="1800" dirty="0">
                <a:solidFill>
                  <a:srgbClr val="333333"/>
                </a:solidFill>
              </a:rPr>
              <a:t> = </a:t>
            </a:r>
            <a:r>
              <a:rPr lang="en-US" sz="1800" dirty="0" err="1">
                <a:solidFill>
                  <a:srgbClr val="333333"/>
                </a:solidFill>
              </a:rPr>
              <a:t>hasillPertambahanDanHasilPerkalian</a:t>
            </a:r>
            <a:r>
              <a:rPr lang="en-US" sz="1800" dirty="0">
                <a:solidFill>
                  <a:srgbClr val="333333"/>
                </a:solidFill>
              </a:rPr>
              <a:t>(</a:t>
            </a:r>
            <a:r>
              <a:rPr lang="en-US" sz="1800" dirty="0" err="1">
                <a:solidFill>
                  <a:srgbClr val="333333"/>
                </a:solidFill>
              </a:rPr>
              <a:t>angka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fmt.Println</a:t>
            </a:r>
            <a:r>
              <a:rPr lang="en-US" sz="1800" dirty="0">
                <a:solidFill>
                  <a:srgbClr val="333333"/>
                </a:solidFill>
              </a:rPr>
              <a:t>("</a:t>
            </a:r>
            <a:r>
              <a:rPr lang="en-US" sz="1800" dirty="0" err="1">
                <a:solidFill>
                  <a:srgbClr val="333333"/>
                </a:solidFill>
              </a:rPr>
              <a:t>hasilPertambahan</a:t>
            </a:r>
            <a:r>
              <a:rPr lang="en-US" sz="1800" dirty="0">
                <a:solidFill>
                  <a:srgbClr val="333333"/>
                </a:solidFill>
              </a:rPr>
              <a:t> :", </a:t>
            </a:r>
            <a:r>
              <a:rPr lang="en-US" sz="1800" dirty="0" err="1">
                <a:solidFill>
                  <a:srgbClr val="333333"/>
                </a:solidFill>
              </a:rPr>
              <a:t>hasilPertambahan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	</a:t>
            </a:r>
            <a:r>
              <a:rPr lang="en-US" sz="1800" dirty="0" err="1">
                <a:solidFill>
                  <a:srgbClr val="333333"/>
                </a:solidFill>
              </a:rPr>
              <a:t>fmt.Println</a:t>
            </a:r>
            <a:r>
              <a:rPr lang="en-US" sz="1800" dirty="0">
                <a:solidFill>
                  <a:srgbClr val="333333"/>
                </a:solidFill>
              </a:rPr>
              <a:t>("</a:t>
            </a:r>
            <a:r>
              <a:rPr lang="en-US" sz="1800" dirty="0" err="1">
                <a:solidFill>
                  <a:srgbClr val="333333"/>
                </a:solidFill>
              </a:rPr>
              <a:t>hasilPertambahan</a:t>
            </a:r>
            <a:r>
              <a:rPr lang="en-US" sz="1800" dirty="0">
                <a:solidFill>
                  <a:srgbClr val="333333"/>
                </a:solidFill>
              </a:rPr>
              <a:t> :", </a:t>
            </a:r>
            <a:r>
              <a:rPr lang="en-US" sz="1800" dirty="0" err="1">
                <a:solidFill>
                  <a:srgbClr val="333333"/>
                </a:solidFill>
              </a:rPr>
              <a:t>hasilPerkalian</a:t>
            </a:r>
            <a:r>
              <a:rPr lang="en-US" sz="1800" dirty="0">
                <a:solidFill>
                  <a:srgbClr val="333333"/>
                </a:solidFill>
              </a:rPr>
              <a:t>)</a:t>
            </a:r>
          </a:p>
          <a:p>
            <a:r>
              <a:rPr lang="en-US" sz="1800" dirty="0">
                <a:solidFill>
                  <a:srgbClr val="333333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69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2339</TotalTime>
  <Words>843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83</cp:revision>
  <dcterms:created xsi:type="dcterms:W3CDTF">2023-01-12T08:12:45Z</dcterms:created>
  <dcterms:modified xsi:type="dcterms:W3CDTF">2023-01-26T02:40:01Z</dcterms:modified>
</cp:coreProperties>
</file>