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72" r:id="rId4"/>
    <p:sldId id="273" r:id="rId5"/>
    <p:sldId id="275" r:id="rId6"/>
    <p:sldId id="267" r:id="rId7"/>
    <p:sldId id="27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285"/>
    <a:srgbClr val="39A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49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28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79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1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150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950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80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2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52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05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07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427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00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1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517B-CDC1-4BEE-9E3E-4D729A71DF3A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26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B47C42-562F-D70A-0D31-7055376E4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79" y="195321"/>
            <a:ext cx="2600959" cy="26009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CFBA29-1A76-DF48-15BA-9F6BE1E1C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7" y="1118581"/>
            <a:ext cx="3400454" cy="4318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D2543C-4DA5-5025-20B6-B22D66689DBF}"/>
              </a:ext>
            </a:extLst>
          </p:cNvPr>
          <p:cNvSpPr/>
          <p:nvPr/>
        </p:nvSpPr>
        <p:spPr>
          <a:xfrm>
            <a:off x="2866222" y="2093272"/>
            <a:ext cx="8034290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Sesi</a:t>
            </a:r>
            <a:r>
              <a:rPr lang="en-US" sz="66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VIII</a:t>
            </a:r>
          </a:p>
          <a:p>
            <a:pPr marL="1771650" lvl="2" indent="-857250" algn="just">
              <a:buFont typeface="Arial" panose="020B0604020202020204" pitchFamily="34" charset="0"/>
              <a:buChar char="•"/>
            </a:pPr>
            <a:endParaRPr lang="en-US" sz="36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48CDFF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1771650" lvl="2" indent="-857250" algn="just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 </a:t>
            </a:r>
          </a:p>
          <a:p>
            <a:pPr marL="1771650" lvl="2" indent="-85725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Property Public and Private</a:t>
            </a:r>
          </a:p>
          <a:p>
            <a:pPr marL="1771650" lvl="2" indent="-857250" algn="just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Method </a:t>
            </a:r>
          </a:p>
        </p:txBody>
      </p:sp>
    </p:spTree>
    <p:extLst>
      <p:ext uri="{BB962C8B-B14F-4D97-AF65-F5344CB8AC3E}">
        <p14:creationId xmlns:p14="http://schemas.microsoft.com/office/powerpoint/2010/main" val="5858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57634" y="273365"/>
            <a:ext cx="2146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196695"/>
            <a:ext cx="8584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Jika </a:t>
            </a:r>
            <a:r>
              <a:rPr lang="en-US" dirty="0" err="1">
                <a:solidFill>
                  <a:srgbClr val="333333"/>
                </a:solidFill>
              </a:rPr>
              <a:t>dalam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pemograman</a:t>
            </a:r>
            <a:r>
              <a:rPr lang="en-US" dirty="0">
                <a:solidFill>
                  <a:srgbClr val="333333"/>
                </a:solidFill>
              </a:rPr>
              <a:t> OOP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mengenal</a:t>
            </a:r>
            <a:r>
              <a:rPr lang="en-US" dirty="0">
                <a:solidFill>
                  <a:srgbClr val="333333"/>
                </a:solidFill>
              </a:rPr>
              <a:t> property </a:t>
            </a:r>
            <a:r>
              <a:rPr lang="en-US" i="1" dirty="0">
                <a:solidFill>
                  <a:srgbClr val="333333"/>
                </a:solidFill>
              </a:rPr>
              <a:t>class. </a:t>
            </a:r>
            <a:r>
              <a:rPr lang="en-US" dirty="0">
                <a:solidFill>
                  <a:srgbClr val="333333"/>
                </a:solidFill>
              </a:rPr>
              <a:t>Pada </a:t>
            </a:r>
            <a:r>
              <a:rPr lang="en-US" dirty="0" err="1">
                <a:solidFill>
                  <a:srgbClr val="333333"/>
                </a:solidFill>
              </a:rPr>
              <a:t>golang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dirty="0" err="1">
                <a:solidFill>
                  <a:srgbClr val="333333"/>
                </a:solidFill>
              </a:rPr>
              <a:t>terdapat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konsep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mirip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yaitu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i="1" dirty="0">
                <a:solidFill>
                  <a:srgbClr val="333333"/>
                </a:solidFill>
              </a:rPr>
              <a:t>struct. </a:t>
            </a:r>
            <a:r>
              <a:rPr lang="en-US" dirty="0" err="1">
                <a:solidFill>
                  <a:srgbClr val="333333"/>
                </a:solidFill>
              </a:rPr>
              <a:t>Dalam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golang</a:t>
            </a:r>
            <a:r>
              <a:rPr lang="en-US" dirty="0">
                <a:solidFill>
                  <a:srgbClr val="333333"/>
                </a:solidFill>
              </a:rPr>
              <a:t> struct </a:t>
            </a:r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sebuah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i="1" dirty="0">
                <a:solidFill>
                  <a:srgbClr val="333333"/>
                </a:solidFill>
              </a:rPr>
              <a:t>package/</a:t>
            </a:r>
            <a:r>
              <a:rPr lang="en-US" dirty="0" err="1">
                <a:solidFill>
                  <a:srgbClr val="333333"/>
                </a:solidFill>
              </a:rPr>
              <a:t>pengelompokan</a:t>
            </a:r>
            <a:r>
              <a:rPr lang="en-US" i="1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menyimpan</a:t>
            </a:r>
            <a:r>
              <a:rPr lang="en-US" dirty="0">
                <a:solidFill>
                  <a:srgbClr val="333333"/>
                </a:solidFill>
              </a:rPr>
              <a:t> variable – variable yang </a:t>
            </a:r>
            <a:r>
              <a:rPr lang="en-US" dirty="0" err="1">
                <a:solidFill>
                  <a:srgbClr val="333333"/>
                </a:solidFill>
              </a:rPr>
              <a:t>saling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berhubungan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supaya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lebih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mudah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dimaintenace</a:t>
            </a:r>
            <a:r>
              <a:rPr lang="en-US" dirty="0">
                <a:solidFill>
                  <a:srgbClr val="333333"/>
                </a:solidFill>
              </a:rPr>
              <a:t>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co.</a:t>
            </a:r>
          </a:p>
          <a:p>
            <a:r>
              <a:rPr lang="en-US" dirty="0" err="1">
                <a:solidFill>
                  <a:srgbClr val="333333"/>
                </a:solidFill>
              </a:rPr>
              <a:t>Sebuah</a:t>
            </a:r>
            <a:r>
              <a:rPr lang="en-US" dirty="0">
                <a:solidFill>
                  <a:srgbClr val="333333"/>
                </a:solidFill>
              </a:rPr>
              <a:t> data “</a:t>
            </a:r>
            <a:r>
              <a:rPr lang="en-US" dirty="0" err="1">
                <a:solidFill>
                  <a:srgbClr val="333333"/>
                </a:solidFill>
              </a:rPr>
              <a:t>kantor</a:t>
            </a:r>
            <a:r>
              <a:rPr lang="en-US" dirty="0">
                <a:solidFill>
                  <a:srgbClr val="333333"/>
                </a:solidFill>
              </a:rPr>
              <a:t>” </a:t>
            </a:r>
            <a:r>
              <a:rPr lang="en-US" dirty="0" err="1">
                <a:solidFill>
                  <a:srgbClr val="333333"/>
                </a:solidFill>
              </a:rPr>
              <a:t>terdiri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dari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tiga</a:t>
            </a:r>
            <a:r>
              <a:rPr lang="en-US" dirty="0">
                <a:solidFill>
                  <a:srgbClr val="333333"/>
                </a:solidFill>
              </a:rPr>
              <a:t> variable </a:t>
            </a:r>
            <a:r>
              <a:rPr lang="en-US" dirty="0" err="1">
                <a:solidFill>
                  <a:srgbClr val="333333"/>
                </a:solidFill>
              </a:rPr>
              <a:t>nama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dirty="0" err="1">
                <a:solidFill>
                  <a:srgbClr val="333333"/>
                </a:solidFill>
              </a:rPr>
              <a:t>alamat</a:t>
            </a:r>
            <a:r>
              <a:rPr lang="en-US" dirty="0">
                <a:solidFill>
                  <a:srgbClr val="333333"/>
                </a:solidFill>
              </a:rPr>
              <a:t> dan </a:t>
            </a:r>
            <a:r>
              <a:rPr lang="en-US" dirty="0" err="1">
                <a:solidFill>
                  <a:srgbClr val="333333"/>
                </a:solidFill>
              </a:rPr>
              <a:t>nomor</a:t>
            </a:r>
            <a:r>
              <a:rPr lang="en-US" dirty="0">
                <a:solidFill>
                  <a:srgbClr val="333333"/>
                </a:solidFill>
              </a:rPr>
              <a:t>. </a:t>
            </a:r>
            <a:r>
              <a:rPr lang="en-US" dirty="0" err="1">
                <a:solidFill>
                  <a:srgbClr val="333333"/>
                </a:solidFill>
              </a:rPr>
              <a:t>Maka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struct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bisa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membuat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pengelompokan</a:t>
            </a:r>
            <a:r>
              <a:rPr lang="en-US" dirty="0">
                <a:solidFill>
                  <a:srgbClr val="333333"/>
                </a:solidFill>
              </a:rPr>
              <a:t> variable – variable </a:t>
            </a:r>
            <a:r>
              <a:rPr lang="en-US" dirty="0" err="1">
                <a:solidFill>
                  <a:srgbClr val="333333"/>
                </a:solidFill>
              </a:rPr>
              <a:t>tersebut</a:t>
            </a:r>
            <a:r>
              <a:rPr lang="en-US" dirty="0">
                <a:solidFill>
                  <a:srgbClr val="333333"/>
                </a:solidFill>
              </a:rPr>
              <a:t> :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type </a:t>
            </a:r>
            <a:r>
              <a:rPr lang="en-US" b="1" dirty="0">
                <a:solidFill>
                  <a:srgbClr val="333333"/>
                </a:solidFill>
              </a:rPr>
              <a:t>Kantor</a:t>
            </a:r>
            <a:r>
              <a:rPr lang="en-US" dirty="0">
                <a:solidFill>
                  <a:srgbClr val="333333"/>
                </a:solidFill>
              </a:rPr>
              <a:t> struct {</a:t>
            </a:r>
          </a:p>
          <a:p>
            <a:r>
              <a:rPr lang="en-US" dirty="0">
                <a:solidFill>
                  <a:srgbClr val="333333"/>
                </a:solidFill>
              </a:rPr>
              <a:t>	Nama     string</a:t>
            </a:r>
          </a:p>
          <a:p>
            <a:r>
              <a:rPr lang="en-US" dirty="0">
                <a:solidFill>
                  <a:srgbClr val="333333"/>
                </a:solidFill>
              </a:rPr>
              <a:t>       Alamat   string</a:t>
            </a:r>
          </a:p>
          <a:p>
            <a:r>
              <a:rPr lang="en-US" dirty="0">
                <a:solidFill>
                  <a:srgbClr val="333333"/>
                </a:solidFill>
              </a:rPr>
              <a:t>       </a:t>
            </a:r>
            <a:r>
              <a:rPr lang="en-US" dirty="0" err="1">
                <a:solidFill>
                  <a:srgbClr val="333333"/>
                </a:solidFill>
              </a:rPr>
              <a:t>Nomor</a:t>
            </a:r>
            <a:r>
              <a:rPr lang="en-US" dirty="0">
                <a:solidFill>
                  <a:srgbClr val="333333"/>
                </a:solidFill>
              </a:rPr>
              <a:t>    int</a:t>
            </a:r>
          </a:p>
          <a:p>
            <a:r>
              <a:rPr lang="en-US" dirty="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8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57634" y="273365"/>
            <a:ext cx="2146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196695"/>
            <a:ext cx="858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EC5D-29C8-8F42-AF75-B72D2E7A5157}"/>
              </a:ext>
            </a:extLst>
          </p:cNvPr>
          <p:cNvSpPr txBox="1"/>
          <p:nvPr/>
        </p:nvSpPr>
        <p:spPr>
          <a:xfrm>
            <a:off x="1803647" y="1196695"/>
            <a:ext cx="85847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 err="1">
                <a:solidFill>
                  <a:srgbClr val="333333"/>
                </a:solidFill>
              </a:rPr>
              <a:t>func</a:t>
            </a:r>
            <a:r>
              <a:rPr lang="en-US" dirty="0">
                <a:solidFill>
                  <a:srgbClr val="333333"/>
                </a:solidFill>
              </a:rPr>
              <a:t> main() {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   // </a:t>
            </a:r>
            <a:r>
              <a:rPr lang="en-US" dirty="0" err="1">
                <a:solidFill>
                  <a:srgbClr val="333333"/>
                </a:solidFill>
              </a:rPr>
              <a:t>inisialisasi</a:t>
            </a:r>
            <a:r>
              <a:rPr lang="en-US" dirty="0">
                <a:solidFill>
                  <a:srgbClr val="333333"/>
                </a:solidFill>
              </a:rPr>
              <a:t> struct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i="1" dirty="0">
                <a:solidFill>
                  <a:srgbClr val="333333"/>
                </a:solidFill>
              </a:rPr>
              <a:t>nil </a:t>
            </a:r>
            <a:r>
              <a:rPr lang="en-US" dirty="0" err="1">
                <a:solidFill>
                  <a:srgbClr val="333333"/>
                </a:solidFill>
              </a:rPr>
              <a:t>atau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kosong</a:t>
            </a:r>
            <a:endParaRPr lang="en-US" i="1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   var </a:t>
            </a:r>
            <a:r>
              <a:rPr lang="en-US" b="1" dirty="0" err="1">
                <a:solidFill>
                  <a:srgbClr val="333333"/>
                </a:solidFill>
              </a:rPr>
              <a:t>structKantor</a:t>
            </a:r>
            <a:r>
              <a:rPr lang="en-US" dirty="0">
                <a:solidFill>
                  <a:srgbClr val="333333"/>
                </a:solidFill>
              </a:rPr>
              <a:t> Kantor</a:t>
            </a:r>
          </a:p>
          <a:p>
            <a:r>
              <a:rPr lang="en-US" dirty="0">
                <a:solidFill>
                  <a:srgbClr val="333333"/>
                </a:solidFill>
              </a:rPr>
              <a:t>   </a:t>
            </a:r>
            <a:r>
              <a:rPr lang="en-US" dirty="0" err="1">
                <a:solidFill>
                  <a:srgbClr val="333333"/>
                </a:solidFill>
              </a:rPr>
              <a:t>fmt.Println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dirty="0" err="1">
                <a:solidFill>
                  <a:srgbClr val="333333"/>
                </a:solidFill>
              </a:rPr>
              <a:t>struckKantor</a:t>
            </a:r>
            <a:r>
              <a:rPr lang="en-US" dirty="0">
                <a:solidFill>
                  <a:srgbClr val="333333"/>
                </a:solidFill>
              </a:rPr>
              <a:t>)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   // </a:t>
            </a:r>
            <a:r>
              <a:rPr lang="en-US" dirty="0" err="1">
                <a:solidFill>
                  <a:srgbClr val="333333"/>
                </a:solidFill>
              </a:rPr>
              <a:t>inisialisasi</a:t>
            </a:r>
            <a:r>
              <a:rPr lang="en-US" dirty="0">
                <a:solidFill>
                  <a:srgbClr val="333333"/>
                </a:solidFill>
              </a:rPr>
              <a:t> struct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i="1" dirty="0">
                <a:solidFill>
                  <a:srgbClr val="333333"/>
                </a:solidFill>
              </a:rPr>
              <a:t>default </a:t>
            </a:r>
            <a:r>
              <a:rPr lang="en-US" dirty="0" err="1">
                <a:solidFill>
                  <a:srgbClr val="333333"/>
                </a:solidFill>
              </a:rPr>
              <a:t>dari</a:t>
            </a:r>
            <a:r>
              <a:rPr lang="en-US" dirty="0">
                <a:solidFill>
                  <a:srgbClr val="333333"/>
                </a:solidFill>
              </a:rPr>
              <a:t> masing – masing </a:t>
            </a:r>
            <a:r>
              <a:rPr lang="en-US" dirty="0" err="1">
                <a:solidFill>
                  <a:srgbClr val="333333"/>
                </a:solidFill>
              </a:rPr>
              <a:t>variablenya</a:t>
            </a:r>
            <a:endParaRPr lang="en-US" i="1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   var </a:t>
            </a:r>
            <a:r>
              <a:rPr lang="en-US" b="1" dirty="0" err="1">
                <a:solidFill>
                  <a:srgbClr val="333333"/>
                </a:solidFill>
              </a:rPr>
              <a:t>structKantor</a:t>
            </a:r>
            <a:r>
              <a:rPr lang="en-US" dirty="0">
                <a:solidFill>
                  <a:srgbClr val="333333"/>
                </a:solidFill>
              </a:rPr>
              <a:t> = Kantor{}</a:t>
            </a:r>
          </a:p>
          <a:p>
            <a:r>
              <a:rPr lang="en-US" dirty="0">
                <a:solidFill>
                  <a:srgbClr val="333333"/>
                </a:solidFill>
              </a:rPr>
              <a:t>   </a:t>
            </a:r>
            <a:r>
              <a:rPr lang="en-US" dirty="0" err="1">
                <a:solidFill>
                  <a:srgbClr val="333333"/>
                </a:solidFill>
              </a:rPr>
              <a:t>fmt.Println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dirty="0" err="1">
                <a:solidFill>
                  <a:srgbClr val="333333"/>
                </a:solidFill>
              </a:rPr>
              <a:t>struckKantor</a:t>
            </a:r>
            <a:r>
              <a:rPr lang="en-US" dirty="0">
                <a:solidFill>
                  <a:srgbClr val="333333"/>
                </a:solidFill>
              </a:rPr>
              <a:t>)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  // </a:t>
            </a:r>
            <a:r>
              <a:rPr lang="en-US" dirty="0" err="1">
                <a:solidFill>
                  <a:srgbClr val="333333"/>
                </a:solidFill>
              </a:rPr>
              <a:t>inisialisasi</a:t>
            </a:r>
            <a:r>
              <a:rPr lang="en-US" dirty="0">
                <a:solidFill>
                  <a:srgbClr val="333333"/>
                </a:solidFill>
              </a:rPr>
              <a:t> struct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–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sudah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terisi</a:t>
            </a:r>
            <a:endParaRPr lang="en-US" i="1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   var </a:t>
            </a:r>
            <a:r>
              <a:rPr lang="en-US" b="1" dirty="0" err="1">
                <a:solidFill>
                  <a:srgbClr val="333333"/>
                </a:solidFill>
              </a:rPr>
              <a:t>structKantor</a:t>
            </a:r>
            <a:r>
              <a:rPr lang="en-US" dirty="0">
                <a:solidFill>
                  <a:srgbClr val="333333"/>
                </a:solidFill>
              </a:rPr>
              <a:t> = Kantor{“Nama Kantor”, “Alamat Kantor”, 1}</a:t>
            </a:r>
          </a:p>
          <a:p>
            <a:r>
              <a:rPr lang="en-US" dirty="0">
                <a:solidFill>
                  <a:srgbClr val="333333"/>
                </a:solidFill>
              </a:rPr>
              <a:t>   </a:t>
            </a:r>
            <a:r>
              <a:rPr lang="en-US" dirty="0" err="1">
                <a:solidFill>
                  <a:srgbClr val="333333"/>
                </a:solidFill>
              </a:rPr>
              <a:t>fmt.Println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dirty="0" err="1">
                <a:solidFill>
                  <a:srgbClr val="333333"/>
                </a:solidFill>
              </a:rPr>
              <a:t>struckKantor</a:t>
            </a:r>
            <a:r>
              <a:rPr lang="en-US" dirty="0">
                <a:solidFill>
                  <a:srgbClr val="333333"/>
                </a:solidFill>
              </a:rPr>
              <a:t>)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143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57634" y="273365"/>
            <a:ext cx="2146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196695"/>
            <a:ext cx="858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EC5D-29C8-8F42-AF75-B72D2E7A5157}"/>
              </a:ext>
            </a:extLst>
          </p:cNvPr>
          <p:cNvSpPr txBox="1"/>
          <p:nvPr/>
        </p:nvSpPr>
        <p:spPr>
          <a:xfrm>
            <a:off x="1803647" y="1196695"/>
            <a:ext cx="85847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</a:rPr>
              <a:t>func</a:t>
            </a:r>
            <a:r>
              <a:rPr lang="en-US" sz="1600" dirty="0">
                <a:solidFill>
                  <a:srgbClr val="333333"/>
                </a:solidFill>
              </a:rPr>
              <a:t> main() {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// </a:t>
            </a:r>
            <a:r>
              <a:rPr lang="en-US" sz="1600" dirty="0" err="1">
                <a:solidFill>
                  <a:srgbClr val="333333"/>
                </a:solidFill>
              </a:rPr>
              <a:t>inisialisasi</a:t>
            </a:r>
            <a:r>
              <a:rPr lang="en-US" sz="1600" dirty="0">
                <a:solidFill>
                  <a:srgbClr val="333333"/>
                </a:solidFill>
              </a:rPr>
              <a:t> struct </a:t>
            </a:r>
            <a:r>
              <a:rPr lang="en-US" sz="1600" dirty="0" err="1">
                <a:solidFill>
                  <a:srgbClr val="333333"/>
                </a:solidFill>
              </a:rPr>
              <a:t>sebagai</a:t>
            </a:r>
            <a:r>
              <a:rPr lang="en-US" sz="1600" dirty="0">
                <a:solidFill>
                  <a:srgbClr val="333333"/>
                </a:solidFill>
              </a:rPr>
              <a:t> variable </a:t>
            </a:r>
            <a:r>
              <a:rPr lang="en-US" sz="1600" dirty="0" err="1">
                <a:solidFill>
                  <a:srgbClr val="333333"/>
                </a:solidFill>
              </a:rPr>
              <a:t>baru</a:t>
            </a:r>
            <a:endParaRPr lang="en-US" sz="1600" i="1" dirty="0">
              <a:solidFill>
                <a:srgbClr val="333333"/>
              </a:solidFill>
            </a:endParaRPr>
          </a:p>
          <a:p>
            <a:r>
              <a:rPr lang="en-US" sz="1600" dirty="0">
                <a:solidFill>
                  <a:srgbClr val="333333"/>
                </a:solidFill>
              </a:rPr>
              <a:t>   var </a:t>
            </a:r>
            <a:r>
              <a:rPr lang="en-US" sz="1600" b="1" dirty="0" err="1">
                <a:solidFill>
                  <a:srgbClr val="333333"/>
                </a:solidFill>
              </a:rPr>
              <a:t>structKantor</a:t>
            </a:r>
            <a:r>
              <a:rPr lang="en-US" sz="1600" dirty="0">
                <a:solidFill>
                  <a:srgbClr val="333333"/>
                </a:solidFill>
              </a:rPr>
              <a:t> = struct {</a:t>
            </a:r>
          </a:p>
          <a:p>
            <a:r>
              <a:rPr lang="en-US" sz="1600" dirty="0">
                <a:solidFill>
                  <a:srgbClr val="333333"/>
                </a:solidFill>
              </a:rPr>
              <a:t>	Nama     string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   Alamat   string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   </a:t>
            </a:r>
            <a:r>
              <a:rPr lang="en-US" sz="1600" dirty="0" err="1">
                <a:solidFill>
                  <a:srgbClr val="333333"/>
                </a:solidFill>
              </a:rPr>
              <a:t>Nomor</a:t>
            </a:r>
            <a:r>
              <a:rPr lang="en-US" sz="1600" dirty="0">
                <a:solidFill>
                  <a:srgbClr val="333333"/>
                </a:solidFill>
              </a:rPr>
              <a:t>    int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}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</a:t>
            </a:r>
            <a:r>
              <a:rPr lang="en-US" sz="1600" dirty="0" err="1">
                <a:solidFill>
                  <a:srgbClr val="333333"/>
                </a:solidFill>
              </a:rPr>
              <a:t>fmt.Println</a:t>
            </a:r>
            <a:r>
              <a:rPr lang="en-US" sz="1600" dirty="0">
                <a:solidFill>
                  <a:srgbClr val="333333"/>
                </a:solidFill>
              </a:rPr>
              <a:t>(</a:t>
            </a:r>
            <a:r>
              <a:rPr lang="en-US" sz="1600" dirty="0" err="1">
                <a:solidFill>
                  <a:srgbClr val="333333"/>
                </a:solidFill>
              </a:rPr>
              <a:t>struckKantor</a:t>
            </a:r>
            <a:r>
              <a:rPr lang="en-US" sz="1600" dirty="0">
                <a:solidFill>
                  <a:srgbClr val="333333"/>
                </a:solidFill>
              </a:rPr>
              <a:t>)</a:t>
            </a:r>
          </a:p>
          <a:p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dirty="0">
                <a:solidFill>
                  <a:srgbClr val="333333"/>
                </a:solidFill>
              </a:rPr>
              <a:t>// </a:t>
            </a:r>
            <a:r>
              <a:rPr lang="en-US" sz="1600" dirty="0" err="1">
                <a:solidFill>
                  <a:srgbClr val="333333"/>
                </a:solidFill>
              </a:rPr>
              <a:t>inisialisasi</a:t>
            </a:r>
            <a:r>
              <a:rPr lang="en-US" sz="1600" dirty="0">
                <a:solidFill>
                  <a:srgbClr val="333333"/>
                </a:solidFill>
              </a:rPr>
              <a:t> struct </a:t>
            </a:r>
            <a:r>
              <a:rPr lang="en-US" sz="1600" dirty="0" err="1">
                <a:solidFill>
                  <a:srgbClr val="333333"/>
                </a:solidFill>
              </a:rPr>
              <a:t>sebagai</a:t>
            </a:r>
            <a:r>
              <a:rPr lang="en-US" sz="1600" dirty="0">
                <a:solidFill>
                  <a:srgbClr val="333333"/>
                </a:solidFill>
              </a:rPr>
              <a:t> variable </a:t>
            </a:r>
            <a:r>
              <a:rPr lang="en-US" sz="1600" dirty="0" err="1">
                <a:solidFill>
                  <a:srgbClr val="333333"/>
                </a:solidFill>
              </a:rPr>
              <a:t>baru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dengan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nilai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awal</a:t>
            </a:r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dirty="0">
                <a:solidFill>
                  <a:srgbClr val="333333"/>
                </a:solidFill>
              </a:rPr>
              <a:t>   var </a:t>
            </a:r>
            <a:r>
              <a:rPr lang="en-US" sz="1600" b="1" dirty="0" err="1">
                <a:solidFill>
                  <a:srgbClr val="333333"/>
                </a:solidFill>
              </a:rPr>
              <a:t>structKantor</a:t>
            </a:r>
            <a:r>
              <a:rPr lang="en-US" sz="1600" dirty="0">
                <a:solidFill>
                  <a:srgbClr val="333333"/>
                </a:solidFill>
              </a:rPr>
              <a:t> = struct {</a:t>
            </a:r>
          </a:p>
          <a:p>
            <a:r>
              <a:rPr lang="en-US" sz="1600" dirty="0">
                <a:solidFill>
                  <a:srgbClr val="333333"/>
                </a:solidFill>
              </a:rPr>
              <a:t>	Nama     string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   Alamat   string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   </a:t>
            </a:r>
            <a:r>
              <a:rPr lang="en-US" sz="1600" dirty="0" err="1">
                <a:solidFill>
                  <a:srgbClr val="333333"/>
                </a:solidFill>
              </a:rPr>
              <a:t>Nomor</a:t>
            </a:r>
            <a:r>
              <a:rPr lang="en-US" sz="1600" dirty="0">
                <a:solidFill>
                  <a:srgbClr val="333333"/>
                </a:solidFill>
              </a:rPr>
              <a:t>    int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} {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   “Nama Kantor”,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   “Alamat Kantor”,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   1,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}</a:t>
            </a:r>
          </a:p>
          <a:p>
            <a:r>
              <a:rPr lang="en-US" sz="1600" dirty="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559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116873" y="273365"/>
            <a:ext cx="103220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48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Property Exported and </a:t>
            </a:r>
            <a:r>
              <a:rPr lang="en-US" sz="48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UnExported</a:t>
            </a:r>
            <a:endParaRPr lang="en-US" sz="48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196695"/>
            <a:ext cx="858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EC5D-29C8-8F42-AF75-B72D2E7A5157}"/>
              </a:ext>
            </a:extLst>
          </p:cNvPr>
          <p:cNvSpPr txBox="1"/>
          <p:nvPr/>
        </p:nvSpPr>
        <p:spPr>
          <a:xfrm>
            <a:off x="1803647" y="1196695"/>
            <a:ext cx="85847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</a:rPr>
              <a:t>pada </a:t>
            </a:r>
            <a:r>
              <a:rPr lang="en-US" sz="1600" dirty="0" err="1">
                <a:solidFill>
                  <a:srgbClr val="333333"/>
                </a:solidFill>
              </a:rPr>
              <a:t>sebuah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pendeklarasian</a:t>
            </a:r>
            <a:r>
              <a:rPr lang="en-US" sz="1600" dirty="0">
                <a:solidFill>
                  <a:srgbClr val="333333"/>
                </a:solidFill>
              </a:rPr>
              <a:t> variable </a:t>
            </a:r>
            <a:r>
              <a:rPr lang="en-US" sz="1600" dirty="0" err="1">
                <a:solidFill>
                  <a:srgbClr val="333333"/>
                </a:solidFill>
              </a:rPr>
              <a:t>dalam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golang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dikenal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dengan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adanya</a:t>
            </a:r>
            <a:r>
              <a:rPr lang="en-US" sz="1600" dirty="0">
                <a:solidFill>
                  <a:srgbClr val="333333"/>
                </a:solidFill>
              </a:rPr>
              <a:t> variable Exported dan </a:t>
            </a:r>
            <a:r>
              <a:rPr lang="en-US" sz="1600" dirty="0" err="1">
                <a:solidFill>
                  <a:srgbClr val="333333"/>
                </a:solidFill>
              </a:rPr>
              <a:t>UnExported</a:t>
            </a:r>
            <a:r>
              <a:rPr lang="en-US" sz="1600" dirty="0">
                <a:solidFill>
                  <a:srgbClr val="333333"/>
                </a:solidFill>
              </a:rPr>
              <a:t>. Variable Exported </a:t>
            </a:r>
            <a:r>
              <a:rPr lang="en-US" sz="1600" dirty="0" err="1">
                <a:solidFill>
                  <a:srgbClr val="333333"/>
                </a:solidFill>
              </a:rPr>
              <a:t>ada</a:t>
            </a:r>
            <a:r>
              <a:rPr lang="en-US" sz="1600" dirty="0">
                <a:solidFill>
                  <a:srgbClr val="333333"/>
                </a:solidFill>
              </a:rPr>
              <a:t> variable yang </a:t>
            </a:r>
            <a:r>
              <a:rPr lang="en-US" sz="1600" dirty="0" err="1">
                <a:solidFill>
                  <a:srgbClr val="333333"/>
                </a:solidFill>
              </a:rPr>
              <a:t>bisa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diakses</a:t>
            </a:r>
            <a:r>
              <a:rPr lang="en-US" sz="1600" dirty="0">
                <a:solidFill>
                  <a:srgbClr val="333333"/>
                </a:solidFill>
              </a:rPr>
              <a:t> oleh </a:t>
            </a:r>
            <a:r>
              <a:rPr lang="en-US" sz="1600" dirty="0" err="1">
                <a:solidFill>
                  <a:srgbClr val="333333"/>
                </a:solidFill>
              </a:rPr>
              <a:t>fungsi</a:t>
            </a:r>
            <a:r>
              <a:rPr lang="en-US" sz="1600" dirty="0">
                <a:solidFill>
                  <a:srgbClr val="333333"/>
                </a:solidFill>
              </a:rPr>
              <a:t> lain </a:t>
            </a:r>
            <a:r>
              <a:rPr lang="en-US" sz="1600" dirty="0" err="1">
                <a:solidFill>
                  <a:srgbClr val="333333"/>
                </a:solidFill>
              </a:rPr>
              <a:t>tanpa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ada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batasan</a:t>
            </a:r>
            <a:r>
              <a:rPr lang="en-US" sz="1600" dirty="0">
                <a:solidFill>
                  <a:srgbClr val="333333"/>
                </a:solidFill>
              </a:rPr>
              <a:t>. </a:t>
            </a:r>
            <a:r>
              <a:rPr lang="en-US" sz="1600" dirty="0" err="1">
                <a:solidFill>
                  <a:srgbClr val="333333"/>
                </a:solidFill>
              </a:rPr>
              <a:t>Sedangkan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untuk</a:t>
            </a:r>
            <a:r>
              <a:rPr lang="en-US" sz="1600" dirty="0">
                <a:solidFill>
                  <a:srgbClr val="333333"/>
                </a:solidFill>
              </a:rPr>
              <a:t> variable </a:t>
            </a:r>
            <a:r>
              <a:rPr lang="en-US" sz="1600" dirty="0" err="1">
                <a:solidFill>
                  <a:srgbClr val="333333"/>
                </a:solidFill>
              </a:rPr>
              <a:t>UnExported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adalah</a:t>
            </a:r>
            <a:r>
              <a:rPr lang="en-US" sz="1600" dirty="0">
                <a:solidFill>
                  <a:srgbClr val="333333"/>
                </a:solidFill>
              </a:rPr>
              <a:t> variable yang </a:t>
            </a:r>
            <a:r>
              <a:rPr lang="en-US" sz="1600" dirty="0" err="1">
                <a:solidFill>
                  <a:srgbClr val="333333"/>
                </a:solidFill>
              </a:rPr>
              <a:t>tidak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bisa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diakses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tanpa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kita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mendeklarikasikan</a:t>
            </a:r>
            <a:r>
              <a:rPr lang="en-US" sz="1600" dirty="0">
                <a:solidFill>
                  <a:srgbClr val="333333"/>
                </a:solidFill>
              </a:rPr>
              <a:t> “</a:t>
            </a:r>
            <a:r>
              <a:rPr lang="en-US" sz="1600" dirty="0" err="1">
                <a:solidFill>
                  <a:srgbClr val="333333"/>
                </a:solidFill>
              </a:rPr>
              <a:t>induk</a:t>
            </a:r>
            <a:r>
              <a:rPr lang="en-US" sz="1600" dirty="0">
                <a:solidFill>
                  <a:srgbClr val="333333"/>
                </a:solidFill>
              </a:rPr>
              <a:t>” yang </a:t>
            </a:r>
            <a:r>
              <a:rPr lang="en-US" sz="1600" dirty="0" err="1">
                <a:solidFill>
                  <a:srgbClr val="333333"/>
                </a:solidFill>
              </a:rPr>
              <a:t>memiliki</a:t>
            </a:r>
            <a:r>
              <a:rPr lang="en-US" sz="1600" dirty="0">
                <a:solidFill>
                  <a:srgbClr val="333333"/>
                </a:solidFill>
              </a:rPr>
              <a:t> variable </a:t>
            </a:r>
            <a:r>
              <a:rPr lang="en-US" sz="1600" dirty="0" err="1">
                <a:solidFill>
                  <a:srgbClr val="333333"/>
                </a:solidFill>
              </a:rPr>
              <a:t>tersebut</a:t>
            </a:r>
            <a:r>
              <a:rPr lang="en-US" sz="1600" dirty="0">
                <a:solidFill>
                  <a:srgbClr val="333333"/>
                </a:solidFill>
              </a:rPr>
              <a:t>. Pada </a:t>
            </a:r>
            <a:r>
              <a:rPr lang="en-US" sz="1600" dirty="0" err="1">
                <a:solidFill>
                  <a:srgbClr val="333333"/>
                </a:solidFill>
              </a:rPr>
              <a:t>golang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untuk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membedakan</a:t>
            </a:r>
            <a:r>
              <a:rPr lang="en-US" sz="1600" dirty="0">
                <a:solidFill>
                  <a:srgbClr val="333333"/>
                </a:solidFill>
              </a:rPr>
              <a:t> variable </a:t>
            </a:r>
            <a:r>
              <a:rPr lang="en-US" sz="1600" dirty="0" err="1">
                <a:solidFill>
                  <a:srgbClr val="333333"/>
                </a:solidFill>
              </a:rPr>
              <a:t>itu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Exporder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atau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Unexported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cukup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mudah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yaitu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dengan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mengubah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huruf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awal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dari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sebuah</a:t>
            </a:r>
            <a:r>
              <a:rPr lang="en-US" sz="1600" dirty="0">
                <a:solidFill>
                  <a:srgbClr val="333333"/>
                </a:solidFill>
              </a:rPr>
              <a:t> variable. </a:t>
            </a:r>
            <a:r>
              <a:rPr lang="en-US" sz="1600" dirty="0" err="1">
                <a:solidFill>
                  <a:srgbClr val="333333"/>
                </a:solidFill>
              </a:rPr>
              <a:t>Untuk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contoh</a:t>
            </a:r>
            <a:r>
              <a:rPr lang="en-US" sz="1600" dirty="0">
                <a:solidFill>
                  <a:srgbClr val="333333"/>
                </a:solidFill>
              </a:rPr>
              <a:t> dan </a:t>
            </a:r>
            <a:r>
              <a:rPr lang="en-US" sz="1600" dirty="0" err="1">
                <a:solidFill>
                  <a:srgbClr val="333333"/>
                </a:solidFill>
              </a:rPr>
              <a:t>penggunaan</a:t>
            </a:r>
            <a:r>
              <a:rPr lang="en-US" sz="1600" dirty="0">
                <a:solidFill>
                  <a:srgbClr val="333333"/>
                </a:solidFill>
              </a:rPr>
              <a:t> Property Exported dan </a:t>
            </a:r>
            <a:r>
              <a:rPr lang="en-US" sz="1600" dirty="0" err="1">
                <a:solidFill>
                  <a:srgbClr val="333333"/>
                </a:solidFill>
              </a:rPr>
              <a:t>UnExported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ini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akan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dibahas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dalam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bahasan</a:t>
            </a:r>
            <a:r>
              <a:rPr lang="en-US" sz="1600" dirty="0">
                <a:solidFill>
                  <a:srgbClr val="333333"/>
                </a:solidFill>
              </a:rPr>
              <a:t> “Method”</a:t>
            </a:r>
          </a:p>
        </p:txBody>
      </p:sp>
    </p:spTree>
    <p:extLst>
      <p:ext uri="{BB962C8B-B14F-4D97-AF65-F5344CB8AC3E}">
        <p14:creationId xmlns:p14="http://schemas.microsoft.com/office/powerpoint/2010/main" val="37826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03647" y="273365"/>
            <a:ext cx="2576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Method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196695"/>
            <a:ext cx="858470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yg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menempel</a:t>
            </a:r>
            <a:r>
              <a:rPr lang="en-US" dirty="0">
                <a:solidFill>
                  <a:srgbClr val="333333"/>
                </a:solidFill>
              </a:rPr>
              <a:t> pada </a:t>
            </a:r>
            <a:r>
              <a:rPr lang="en-US" i="1" dirty="0">
                <a:solidFill>
                  <a:srgbClr val="333333"/>
                </a:solidFill>
              </a:rPr>
              <a:t>type (</a:t>
            </a:r>
            <a:r>
              <a:rPr lang="en-US" dirty="0" err="1">
                <a:solidFill>
                  <a:srgbClr val="333333"/>
                </a:solidFill>
              </a:rPr>
              <a:t>bisa</a:t>
            </a:r>
            <a:r>
              <a:rPr lang="en-US" dirty="0">
                <a:solidFill>
                  <a:srgbClr val="333333"/>
                </a:solidFill>
              </a:rPr>
              <a:t> struct </a:t>
            </a:r>
            <a:r>
              <a:rPr lang="en-US" dirty="0" err="1">
                <a:solidFill>
                  <a:srgbClr val="333333"/>
                </a:solidFill>
              </a:rPr>
              <a:t>atau</a:t>
            </a:r>
            <a:r>
              <a:rPr lang="en-US" dirty="0">
                <a:solidFill>
                  <a:srgbClr val="333333"/>
                </a:solidFill>
              </a:rPr>
              <a:t> type </a:t>
            </a:r>
            <a:r>
              <a:rPr lang="en-US" dirty="0" err="1">
                <a:solidFill>
                  <a:srgbClr val="333333"/>
                </a:solidFill>
              </a:rPr>
              <a:t>lainnya</a:t>
            </a:r>
            <a:r>
              <a:rPr lang="en-US" dirty="0">
                <a:solidFill>
                  <a:srgbClr val="333333"/>
                </a:solidFill>
              </a:rPr>
              <a:t>). Method </a:t>
            </a:r>
            <a:r>
              <a:rPr lang="en-US" dirty="0" err="1">
                <a:solidFill>
                  <a:srgbClr val="333333"/>
                </a:solidFill>
              </a:rPr>
              <a:t>hanya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bisa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diakses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lewt</a:t>
            </a:r>
            <a:r>
              <a:rPr lang="en-US" dirty="0">
                <a:solidFill>
                  <a:srgbClr val="333333"/>
                </a:solidFill>
              </a:rPr>
              <a:t> struct </a:t>
            </a:r>
            <a:r>
              <a:rPr lang="en-US" dirty="0" err="1">
                <a:solidFill>
                  <a:srgbClr val="333333"/>
                </a:solidFill>
              </a:rPr>
              <a:t>tersebut</a:t>
            </a:r>
            <a:r>
              <a:rPr lang="en-US" dirty="0">
                <a:solidFill>
                  <a:srgbClr val="333333"/>
                </a:solidFill>
              </a:rPr>
              <a:t>. Salah </a:t>
            </a:r>
            <a:r>
              <a:rPr lang="en-US" dirty="0" err="1">
                <a:solidFill>
                  <a:srgbClr val="333333"/>
                </a:solidFill>
              </a:rPr>
              <a:t>satu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kegunanaan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method </a:t>
            </a:r>
            <a:r>
              <a:rPr lang="en-US" dirty="0" err="1">
                <a:solidFill>
                  <a:srgbClr val="333333"/>
                </a:solidFill>
              </a:rPr>
              <a:t>dalam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sebuah</a:t>
            </a:r>
            <a:r>
              <a:rPr lang="en-US" dirty="0">
                <a:solidFill>
                  <a:srgbClr val="333333"/>
                </a:solidFill>
              </a:rPr>
              <a:t> struct </a:t>
            </a:r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method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bisa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mengakses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i="1" dirty="0">
                <a:solidFill>
                  <a:srgbClr val="333333"/>
                </a:solidFill>
              </a:rPr>
              <a:t>variable </a:t>
            </a:r>
            <a:r>
              <a:rPr lang="en-US" dirty="0" err="1">
                <a:solidFill>
                  <a:srgbClr val="333333"/>
                </a:solidFill>
              </a:rPr>
              <a:t>dalam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sebuah</a:t>
            </a:r>
            <a:r>
              <a:rPr lang="en-US" dirty="0">
                <a:solidFill>
                  <a:srgbClr val="333333"/>
                </a:solidFill>
              </a:rPr>
              <a:t> struct yang </a:t>
            </a:r>
            <a:r>
              <a:rPr lang="en-US" dirty="0" err="1">
                <a:solidFill>
                  <a:srgbClr val="333333"/>
                </a:solidFill>
              </a:rPr>
              <a:t>bersifat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i="1" dirty="0">
                <a:solidFill>
                  <a:srgbClr val="333333"/>
                </a:solidFill>
              </a:rPr>
              <a:t>private</a:t>
            </a:r>
            <a:r>
              <a:rPr lang="en-US" dirty="0">
                <a:solidFill>
                  <a:srgbClr val="333333"/>
                </a:solidFill>
              </a:rPr>
              <a:t>.</a:t>
            </a:r>
            <a:r>
              <a:rPr lang="en-US" i="1" dirty="0">
                <a:solidFill>
                  <a:srgbClr val="333333"/>
                </a:solidFill>
              </a:rPr>
              <a:t> </a:t>
            </a:r>
          </a:p>
          <a:p>
            <a:endParaRPr lang="en-US" sz="1600" i="1" dirty="0">
              <a:solidFill>
                <a:srgbClr val="333333"/>
              </a:solidFill>
            </a:endParaRPr>
          </a:p>
          <a:p>
            <a:r>
              <a:rPr lang="en-US" sz="1600" dirty="0">
                <a:solidFill>
                  <a:srgbClr val="333333"/>
                </a:solidFill>
              </a:rPr>
              <a:t>type </a:t>
            </a:r>
            <a:r>
              <a:rPr lang="en-US" sz="1600" b="1" dirty="0">
                <a:solidFill>
                  <a:srgbClr val="333333"/>
                </a:solidFill>
              </a:rPr>
              <a:t>Kantor</a:t>
            </a:r>
            <a:r>
              <a:rPr lang="en-US" sz="1600" dirty="0">
                <a:solidFill>
                  <a:srgbClr val="333333"/>
                </a:solidFill>
              </a:rPr>
              <a:t> struct {</a:t>
            </a:r>
          </a:p>
          <a:p>
            <a:r>
              <a:rPr lang="en-US" sz="1600" dirty="0">
                <a:solidFill>
                  <a:srgbClr val="333333"/>
                </a:solidFill>
              </a:rPr>
              <a:t>	Nama     string     //variable Exported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   </a:t>
            </a:r>
            <a:r>
              <a:rPr lang="en-US" sz="1600" dirty="0" err="1">
                <a:solidFill>
                  <a:srgbClr val="333333"/>
                </a:solidFill>
              </a:rPr>
              <a:t>alamat</a:t>
            </a:r>
            <a:r>
              <a:rPr lang="en-US" sz="1600" dirty="0">
                <a:solidFill>
                  <a:srgbClr val="333333"/>
                </a:solidFill>
              </a:rPr>
              <a:t>   string      // variable </a:t>
            </a:r>
            <a:r>
              <a:rPr lang="en-US" sz="1600" dirty="0" err="1">
                <a:solidFill>
                  <a:srgbClr val="333333"/>
                </a:solidFill>
              </a:rPr>
              <a:t>UnExported</a:t>
            </a:r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dirty="0">
                <a:solidFill>
                  <a:srgbClr val="333333"/>
                </a:solidFill>
              </a:rPr>
              <a:t>       </a:t>
            </a:r>
            <a:r>
              <a:rPr lang="en-US" sz="1600" dirty="0" err="1">
                <a:solidFill>
                  <a:srgbClr val="333333"/>
                </a:solidFill>
              </a:rPr>
              <a:t>nomor</a:t>
            </a:r>
            <a:r>
              <a:rPr lang="en-US" sz="1600" dirty="0">
                <a:solidFill>
                  <a:srgbClr val="333333"/>
                </a:solidFill>
              </a:rPr>
              <a:t>    int</a:t>
            </a:r>
          </a:p>
          <a:p>
            <a:r>
              <a:rPr lang="en-US" sz="1600" dirty="0">
                <a:solidFill>
                  <a:srgbClr val="333333"/>
                </a:solidFill>
              </a:rPr>
              <a:t>}</a:t>
            </a:r>
          </a:p>
          <a:p>
            <a:endParaRPr lang="en-US" sz="1600" i="1" dirty="0">
              <a:solidFill>
                <a:srgbClr val="333333"/>
              </a:solidFill>
            </a:endParaRPr>
          </a:p>
          <a:p>
            <a:r>
              <a:rPr lang="en-US" sz="1600" i="1" dirty="0">
                <a:solidFill>
                  <a:srgbClr val="333333"/>
                </a:solidFill>
              </a:rPr>
              <a:t>// </a:t>
            </a:r>
            <a:r>
              <a:rPr lang="en-US" sz="1600" i="1" dirty="0" err="1">
                <a:solidFill>
                  <a:srgbClr val="333333"/>
                </a:solidFill>
              </a:rPr>
              <a:t>cara</a:t>
            </a:r>
            <a:r>
              <a:rPr lang="en-US" sz="1600" i="1" dirty="0">
                <a:solidFill>
                  <a:srgbClr val="333333"/>
                </a:solidFill>
              </a:rPr>
              <a:t> </a:t>
            </a:r>
            <a:r>
              <a:rPr lang="en-US" sz="1600" i="1" dirty="0" err="1">
                <a:solidFill>
                  <a:srgbClr val="333333"/>
                </a:solidFill>
              </a:rPr>
              <a:t>mengubah</a:t>
            </a:r>
            <a:r>
              <a:rPr lang="en-US" sz="1600" i="1" dirty="0">
                <a:solidFill>
                  <a:srgbClr val="333333"/>
                </a:solidFill>
              </a:rPr>
              <a:t> </a:t>
            </a:r>
            <a:r>
              <a:rPr lang="en-US" sz="1600" i="1" dirty="0" err="1">
                <a:solidFill>
                  <a:srgbClr val="333333"/>
                </a:solidFill>
              </a:rPr>
              <a:t>isi</a:t>
            </a:r>
            <a:r>
              <a:rPr lang="en-US" sz="1600" i="1" dirty="0">
                <a:solidFill>
                  <a:srgbClr val="333333"/>
                </a:solidFill>
              </a:rPr>
              <a:t> </a:t>
            </a:r>
            <a:r>
              <a:rPr lang="en-US" sz="1600" i="1" dirty="0" err="1">
                <a:solidFill>
                  <a:srgbClr val="333333"/>
                </a:solidFill>
              </a:rPr>
              <a:t>dari</a:t>
            </a:r>
            <a:r>
              <a:rPr lang="en-US" sz="1600" i="1" dirty="0">
                <a:solidFill>
                  <a:srgbClr val="333333"/>
                </a:solidFill>
              </a:rPr>
              <a:t> variable Exported</a:t>
            </a:r>
          </a:p>
          <a:p>
            <a:r>
              <a:rPr lang="en-US" sz="1600" dirty="0" err="1">
                <a:solidFill>
                  <a:srgbClr val="333333"/>
                </a:solidFill>
              </a:rPr>
              <a:t>func</a:t>
            </a:r>
            <a:r>
              <a:rPr lang="en-US" sz="1600" i="1" dirty="0">
                <a:solidFill>
                  <a:srgbClr val="333333"/>
                </a:solidFill>
              </a:rPr>
              <a:t> (</a:t>
            </a:r>
            <a:r>
              <a:rPr lang="en-US" sz="1600" i="1" dirty="0" err="1">
                <a:solidFill>
                  <a:srgbClr val="333333"/>
                </a:solidFill>
              </a:rPr>
              <a:t>kantor</a:t>
            </a:r>
            <a:r>
              <a:rPr lang="en-US" sz="1600" i="1" dirty="0">
                <a:solidFill>
                  <a:srgbClr val="333333"/>
                </a:solidFill>
              </a:rPr>
              <a:t> k) </a:t>
            </a:r>
            <a:r>
              <a:rPr lang="en-US" sz="1600" i="1" dirty="0" err="1">
                <a:solidFill>
                  <a:srgbClr val="333333"/>
                </a:solidFill>
              </a:rPr>
              <a:t>setAlamat</a:t>
            </a:r>
            <a:r>
              <a:rPr lang="en-US" sz="1600" i="1" dirty="0">
                <a:solidFill>
                  <a:srgbClr val="333333"/>
                </a:solidFill>
              </a:rPr>
              <a:t>(input string){</a:t>
            </a:r>
          </a:p>
          <a:p>
            <a:r>
              <a:rPr lang="en-US" sz="1600" i="1" dirty="0">
                <a:solidFill>
                  <a:srgbClr val="333333"/>
                </a:solidFill>
              </a:rPr>
              <a:t>	</a:t>
            </a:r>
            <a:r>
              <a:rPr lang="en-US" sz="1600" i="1" dirty="0" err="1">
                <a:solidFill>
                  <a:srgbClr val="333333"/>
                </a:solidFill>
              </a:rPr>
              <a:t>k.alamat</a:t>
            </a:r>
            <a:r>
              <a:rPr lang="en-US" sz="1600" i="1" dirty="0">
                <a:solidFill>
                  <a:srgbClr val="333333"/>
                </a:solidFill>
              </a:rPr>
              <a:t> = input</a:t>
            </a:r>
          </a:p>
          <a:p>
            <a:r>
              <a:rPr lang="en-US" sz="1600" i="1" dirty="0">
                <a:solidFill>
                  <a:srgbClr val="333333"/>
                </a:solidFill>
              </a:rPr>
              <a:t>}</a:t>
            </a:r>
          </a:p>
          <a:p>
            <a:endParaRPr lang="en-US" sz="1600" i="1" dirty="0">
              <a:solidFill>
                <a:srgbClr val="333333"/>
              </a:solidFill>
            </a:endParaRPr>
          </a:p>
          <a:p>
            <a:r>
              <a:rPr lang="en-US" sz="1600" i="1" dirty="0">
                <a:solidFill>
                  <a:srgbClr val="333333"/>
                </a:solidFill>
              </a:rPr>
              <a:t>// </a:t>
            </a:r>
            <a:r>
              <a:rPr lang="en-US" sz="1600" i="1" dirty="0" err="1">
                <a:solidFill>
                  <a:srgbClr val="333333"/>
                </a:solidFill>
              </a:rPr>
              <a:t>cara</a:t>
            </a:r>
            <a:r>
              <a:rPr lang="en-US" sz="1600" i="1" dirty="0">
                <a:solidFill>
                  <a:srgbClr val="333333"/>
                </a:solidFill>
              </a:rPr>
              <a:t> </a:t>
            </a:r>
            <a:r>
              <a:rPr lang="en-US" sz="1600" i="1" dirty="0" err="1">
                <a:solidFill>
                  <a:srgbClr val="333333"/>
                </a:solidFill>
              </a:rPr>
              <a:t>mengubah</a:t>
            </a:r>
            <a:r>
              <a:rPr lang="en-US" sz="1600" i="1" dirty="0">
                <a:solidFill>
                  <a:srgbClr val="333333"/>
                </a:solidFill>
              </a:rPr>
              <a:t> </a:t>
            </a:r>
            <a:r>
              <a:rPr lang="en-US" sz="1600" i="1" dirty="0" err="1">
                <a:solidFill>
                  <a:srgbClr val="333333"/>
                </a:solidFill>
              </a:rPr>
              <a:t>isi</a:t>
            </a:r>
            <a:r>
              <a:rPr lang="en-US" sz="1600" i="1" dirty="0">
                <a:solidFill>
                  <a:srgbClr val="333333"/>
                </a:solidFill>
              </a:rPr>
              <a:t> </a:t>
            </a:r>
            <a:r>
              <a:rPr lang="en-US" sz="1600" i="1" dirty="0" err="1">
                <a:solidFill>
                  <a:srgbClr val="333333"/>
                </a:solidFill>
              </a:rPr>
              <a:t>dari</a:t>
            </a:r>
            <a:r>
              <a:rPr lang="en-US" sz="1600" i="1" dirty="0">
                <a:solidFill>
                  <a:srgbClr val="333333"/>
                </a:solidFill>
              </a:rPr>
              <a:t> variable </a:t>
            </a:r>
            <a:r>
              <a:rPr lang="en-US" sz="1600" i="1" dirty="0" err="1">
                <a:solidFill>
                  <a:srgbClr val="333333"/>
                </a:solidFill>
              </a:rPr>
              <a:t>UnExported</a:t>
            </a:r>
            <a:endParaRPr lang="en-US" sz="1600" i="1" dirty="0">
              <a:solidFill>
                <a:srgbClr val="333333"/>
              </a:solidFill>
            </a:endParaRPr>
          </a:p>
          <a:p>
            <a:r>
              <a:rPr lang="en-US" sz="1600" dirty="0" err="1">
                <a:solidFill>
                  <a:srgbClr val="333333"/>
                </a:solidFill>
              </a:rPr>
              <a:t>func</a:t>
            </a:r>
            <a:r>
              <a:rPr lang="en-US" sz="1600" i="1" dirty="0">
                <a:solidFill>
                  <a:srgbClr val="333333"/>
                </a:solidFill>
              </a:rPr>
              <a:t> (</a:t>
            </a:r>
            <a:r>
              <a:rPr lang="en-US" sz="1600" i="1" dirty="0" err="1">
                <a:solidFill>
                  <a:srgbClr val="333333"/>
                </a:solidFill>
              </a:rPr>
              <a:t>kantor</a:t>
            </a:r>
            <a:r>
              <a:rPr lang="en-US" sz="1600" i="1" dirty="0">
                <a:solidFill>
                  <a:srgbClr val="333333"/>
                </a:solidFill>
              </a:rPr>
              <a:t> k) </a:t>
            </a:r>
            <a:r>
              <a:rPr lang="en-US" sz="1600" i="1" dirty="0" err="1">
                <a:solidFill>
                  <a:srgbClr val="333333"/>
                </a:solidFill>
              </a:rPr>
              <a:t>getAlamat</a:t>
            </a:r>
            <a:r>
              <a:rPr lang="en-US" sz="1600" i="1" dirty="0">
                <a:solidFill>
                  <a:srgbClr val="333333"/>
                </a:solidFill>
              </a:rPr>
              <a:t>(){</a:t>
            </a:r>
          </a:p>
          <a:p>
            <a:r>
              <a:rPr lang="en-US" sz="1600" i="1" dirty="0">
                <a:solidFill>
                  <a:srgbClr val="333333"/>
                </a:solidFill>
              </a:rPr>
              <a:t>	return </a:t>
            </a:r>
            <a:r>
              <a:rPr lang="en-US" sz="1600" i="1" dirty="0" err="1">
                <a:solidFill>
                  <a:srgbClr val="333333"/>
                </a:solidFill>
              </a:rPr>
              <a:t>k.alamat</a:t>
            </a:r>
            <a:endParaRPr lang="en-US" sz="1600" i="1" dirty="0">
              <a:solidFill>
                <a:srgbClr val="333333"/>
              </a:solidFill>
            </a:endParaRPr>
          </a:p>
          <a:p>
            <a:r>
              <a:rPr lang="en-US" sz="1600" i="1" dirty="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06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03647" y="273365"/>
            <a:ext cx="2576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Method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196695"/>
            <a:ext cx="85847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333333"/>
                </a:solidFill>
              </a:rPr>
              <a:t>func</a:t>
            </a:r>
            <a:r>
              <a:rPr lang="en-US" sz="1800" dirty="0">
                <a:solidFill>
                  <a:srgbClr val="333333"/>
                </a:solidFill>
              </a:rPr>
              <a:t> main() {</a:t>
            </a:r>
          </a:p>
          <a:p>
            <a:r>
              <a:rPr lang="en-US" sz="1800" dirty="0">
                <a:solidFill>
                  <a:srgbClr val="333333"/>
                </a:solidFill>
              </a:rPr>
              <a:t>      </a:t>
            </a:r>
            <a:r>
              <a:rPr lang="en-US" sz="1800" dirty="0" err="1">
                <a:solidFill>
                  <a:srgbClr val="333333"/>
                </a:solidFill>
              </a:rPr>
              <a:t>kantor</a:t>
            </a:r>
            <a:r>
              <a:rPr lang="en-US" sz="1800" dirty="0">
                <a:solidFill>
                  <a:srgbClr val="333333"/>
                </a:solidFill>
              </a:rPr>
              <a:t> := Kantor</a:t>
            </a:r>
          </a:p>
          <a:p>
            <a:r>
              <a:rPr lang="en-US" dirty="0">
                <a:solidFill>
                  <a:srgbClr val="333333"/>
                </a:solidFill>
              </a:rPr>
              <a:t>      </a:t>
            </a:r>
          </a:p>
          <a:p>
            <a:r>
              <a:rPr lang="en-US" dirty="0">
                <a:solidFill>
                  <a:srgbClr val="333333"/>
                </a:solidFill>
              </a:rPr>
              <a:t>      </a:t>
            </a:r>
            <a:r>
              <a:rPr lang="en-US" dirty="0" err="1">
                <a:solidFill>
                  <a:srgbClr val="333333"/>
                </a:solidFill>
              </a:rPr>
              <a:t>kantor.setAlamat</a:t>
            </a:r>
            <a:r>
              <a:rPr lang="en-US" dirty="0">
                <a:solidFill>
                  <a:srgbClr val="333333"/>
                </a:solidFill>
              </a:rPr>
              <a:t>(“Alamat </a:t>
            </a:r>
            <a:r>
              <a:rPr lang="en-US" dirty="0" err="1">
                <a:solidFill>
                  <a:srgbClr val="333333"/>
                </a:solidFill>
              </a:rPr>
              <a:t>kantor</a:t>
            </a:r>
            <a:r>
              <a:rPr lang="en-US" dirty="0">
                <a:solidFill>
                  <a:srgbClr val="333333"/>
                </a:solidFill>
              </a:rPr>
              <a:t>”)</a:t>
            </a:r>
          </a:p>
          <a:p>
            <a:r>
              <a:rPr lang="en-US" dirty="0">
                <a:solidFill>
                  <a:srgbClr val="333333"/>
                </a:solidFill>
              </a:rPr>
              <a:t>      </a:t>
            </a:r>
          </a:p>
          <a:p>
            <a:r>
              <a:rPr lang="en-US" dirty="0">
                <a:solidFill>
                  <a:srgbClr val="333333"/>
                </a:solidFill>
              </a:rPr>
              <a:t>      </a:t>
            </a:r>
            <a:r>
              <a:rPr lang="en-US" dirty="0" err="1">
                <a:solidFill>
                  <a:srgbClr val="333333"/>
                </a:solidFill>
              </a:rPr>
              <a:t>alamatKantor</a:t>
            </a:r>
            <a:r>
              <a:rPr lang="en-US" dirty="0">
                <a:solidFill>
                  <a:srgbClr val="333333"/>
                </a:solidFill>
              </a:rPr>
              <a:t> = </a:t>
            </a:r>
            <a:r>
              <a:rPr lang="en-US" dirty="0" err="1">
                <a:solidFill>
                  <a:srgbClr val="333333"/>
                </a:solidFill>
              </a:rPr>
              <a:t>kantor.getAlamat</a:t>
            </a:r>
            <a:r>
              <a:rPr lang="en-US" dirty="0">
                <a:solidFill>
                  <a:srgbClr val="333333"/>
                </a:solidFill>
              </a:rPr>
              <a:t>()</a:t>
            </a:r>
          </a:p>
          <a:p>
            <a:r>
              <a:rPr lang="en-US" dirty="0">
                <a:solidFill>
                  <a:srgbClr val="333333"/>
                </a:solidFill>
              </a:rPr>
              <a:t>      </a:t>
            </a:r>
            <a:r>
              <a:rPr lang="en-US" dirty="0" err="1">
                <a:solidFill>
                  <a:srgbClr val="333333"/>
                </a:solidFill>
              </a:rPr>
              <a:t>fmt.Println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dirty="0" err="1">
                <a:solidFill>
                  <a:srgbClr val="333333"/>
                </a:solidFill>
              </a:rPr>
              <a:t>alamatKantor</a:t>
            </a:r>
            <a:r>
              <a:rPr lang="en-US" dirty="0">
                <a:solidFill>
                  <a:srgbClr val="333333"/>
                </a:solidFill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</a:rPr>
              <a:t>      </a:t>
            </a:r>
          </a:p>
          <a:p>
            <a:r>
              <a:rPr lang="en-US" dirty="0">
                <a:solidFill>
                  <a:srgbClr val="333333"/>
                </a:solidFill>
              </a:rPr>
              <a:t>     </a:t>
            </a:r>
            <a:r>
              <a:rPr lang="en-US" dirty="0" err="1">
                <a:solidFill>
                  <a:srgbClr val="333333"/>
                </a:solidFill>
              </a:rPr>
              <a:t>kantor.Nama</a:t>
            </a:r>
            <a:r>
              <a:rPr lang="en-US" dirty="0">
                <a:solidFill>
                  <a:srgbClr val="333333"/>
                </a:solidFill>
              </a:rPr>
              <a:t> = “Nama Kantor”</a:t>
            </a:r>
          </a:p>
          <a:p>
            <a:r>
              <a:rPr lang="en-US" dirty="0">
                <a:solidFill>
                  <a:srgbClr val="333333"/>
                </a:solidFill>
              </a:rPr>
              <a:t>     </a:t>
            </a:r>
            <a:r>
              <a:rPr lang="en-US" dirty="0" err="1">
                <a:solidFill>
                  <a:srgbClr val="333333"/>
                </a:solidFill>
              </a:rPr>
              <a:t>namaKantor</a:t>
            </a:r>
            <a:r>
              <a:rPr lang="en-US" dirty="0">
                <a:solidFill>
                  <a:srgbClr val="333333"/>
                </a:solidFill>
              </a:rPr>
              <a:t> = </a:t>
            </a:r>
            <a:r>
              <a:rPr lang="en-US" dirty="0" err="1">
                <a:solidFill>
                  <a:srgbClr val="333333"/>
                </a:solidFill>
              </a:rPr>
              <a:t>kantor.Nama</a:t>
            </a:r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     </a:t>
            </a:r>
            <a:r>
              <a:rPr lang="en-US" dirty="0" err="1">
                <a:solidFill>
                  <a:srgbClr val="333333"/>
                </a:solidFill>
              </a:rPr>
              <a:t>fmt.Println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dirty="0" err="1">
                <a:solidFill>
                  <a:srgbClr val="333333"/>
                </a:solidFill>
              </a:rPr>
              <a:t>namaKantor</a:t>
            </a:r>
            <a:r>
              <a:rPr lang="en-US" dirty="0">
                <a:solidFill>
                  <a:srgbClr val="333333"/>
                </a:solidFill>
              </a:rPr>
              <a:t>)	</a:t>
            </a:r>
          </a:p>
          <a:p>
            <a:r>
              <a:rPr lang="en-US" dirty="0">
                <a:solidFill>
                  <a:srgbClr val="333333"/>
                </a:solidFill>
              </a:rPr>
              <a:t>     	</a:t>
            </a:r>
          </a:p>
          <a:p>
            <a:r>
              <a:rPr lang="en-US" sz="1800" dirty="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0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309F5-E5DB-1FCB-7BA4-2FEFA1FBD307}"/>
              </a:ext>
            </a:extLst>
          </p:cNvPr>
          <p:cNvSpPr/>
          <p:nvPr/>
        </p:nvSpPr>
        <p:spPr>
          <a:xfrm>
            <a:off x="1614414" y="424475"/>
            <a:ext cx="2707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Praktek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863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3990</TotalTime>
  <Words>513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Go-lang Session I</dc:title>
  <dc:creator>RadyaLabs</dc:creator>
  <cp:lastModifiedBy>RadyaLabs</cp:lastModifiedBy>
  <cp:revision>124</cp:revision>
  <dcterms:created xsi:type="dcterms:W3CDTF">2023-01-12T08:12:45Z</dcterms:created>
  <dcterms:modified xsi:type="dcterms:W3CDTF">2023-02-03T08:20:20Z</dcterms:modified>
</cp:coreProperties>
</file>