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8288000" cy="10287000"/>
  <p:notesSz cx="6858000" cy="9144000"/>
  <p:embeddedFontLst>
    <p:embeddedFont>
      <p:font typeface="Poppins" panose="00000500000000000000" pitchFamily="2" charset="0"/>
      <p:regular r:id="rId27"/>
      <p:bold r:id="rId28"/>
      <p:boldItalic r:id="rId29"/>
    </p:embeddedFont>
    <p:embeddedFont>
      <p:font typeface="Poppins Black" panose="00000A00000000000000" pitchFamily="2" charset="0"/>
      <p:bold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ZHc3FQUUuGE0GgkSObXCgnr4N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94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1" name="Google Shape;401;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5"/>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6"/>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3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3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3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3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3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4"/>
          <p:cNvSpPr>
            <a:spLocks noGrp="1"/>
          </p:cNvSpPr>
          <p:nvPr>
            <p:ph type="pic" idx="2"/>
          </p:nvPr>
        </p:nvSpPr>
        <p:spPr>
          <a:xfrm>
            <a:off x="1792288" y="612775"/>
            <a:ext cx="5486400" cy="4114800"/>
          </a:xfrm>
          <a:prstGeom prst="rect">
            <a:avLst/>
          </a:prstGeom>
          <a:noFill/>
          <a:ln>
            <a:noFill/>
          </a:ln>
        </p:spPr>
      </p:sp>
      <p:sp>
        <p:nvSpPr>
          <p:cNvPr id="64" name="Google Shape;64;p3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pSp>
        <p:nvGrpSpPr>
          <p:cNvPr id="84" name="Google Shape;84;p1"/>
          <p:cNvGrpSpPr/>
          <p:nvPr/>
        </p:nvGrpSpPr>
        <p:grpSpPr>
          <a:xfrm>
            <a:off x="-4278617" y="-1869387"/>
            <a:ext cx="20642765" cy="12505736"/>
            <a:chOff x="0" y="-57150"/>
            <a:chExt cx="1100580" cy="666750"/>
          </a:xfrm>
        </p:grpSpPr>
        <p:sp>
          <p:nvSpPr>
            <p:cNvPr id="85" name="Google Shape;85;p1"/>
            <p:cNvSpPr/>
            <p:nvPr/>
          </p:nvSpPr>
          <p:spPr>
            <a:xfrm>
              <a:off x="0" y="0"/>
              <a:ext cx="1100580" cy="609600"/>
            </a:xfrm>
            <a:custGeom>
              <a:avLst/>
              <a:gdLst/>
              <a:ahLst/>
              <a:cxnLst/>
              <a:rect l="l" t="t" r="r" b="b"/>
              <a:pathLst>
                <a:path w="1100580" h="609600" extrusionOk="0">
                  <a:moveTo>
                    <a:pt x="203200" y="0"/>
                  </a:moveTo>
                  <a:lnTo>
                    <a:pt x="1100580" y="0"/>
                  </a:lnTo>
                  <a:lnTo>
                    <a:pt x="897380" y="609600"/>
                  </a:lnTo>
                  <a:lnTo>
                    <a:pt x="0" y="609600"/>
                  </a:lnTo>
                  <a:lnTo>
                    <a:pt x="203200" y="0"/>
                  </a:lnTo>
                  <a:close/>
                </a:path>
              </a:pathLst>
            </a:custGeom>
            <a:gradFill>
              <a:gsLst>
                <a:gs pos="0">
                  <a:srgbClr val="324D9C"/>
                </a:gs>
                <a:gs pos="100000">
                  <a:srgbClr val="102564"/>
                </a:gs>
              </a:gsLst>
              <a:lin ang="2700000" scaled="0"/>
            </a:gradFill>
            <a:ln>
              <a:noFill/>
            </a:ln>
          </p:spPr>
        </p:sp>
        <p:sp>
          <p:nvSpPr>
            <p:cNvPr id="86" name="Google Shape;86;p1"/>
            <p:cNvSpPr txBox="1"/>
            <p:nvPr/>
          </p:nvSpPr>
          <p:spPr>
            <a:xfrm>
              <a:off x="101600" y="-57150"/>
              <a:ext cx="897380" cy="66675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7" name="Google Shape;87;p1"/>
          <p:cNvGrpSpPr/>
          <p:nvPr/>
        </p:nvGrpSpPr>
        <p:grpSpPr>
          <a:xfrm>
            <a:off x="13905133" y="-1916681"/>
            <a:ext cx="3859044" cy="6331245"/>
            <a:chOff x="0" y="-57150"/>
            <a:chExt cx="406400" cy="666750"/>
          </a:xfrm>
        </p:grpSpPr>
        <p:sp>
          <p:nvSpPr>
            <p:cNvPr id="88" name="Google Shape;88;p1"/>
            <p:cNvSpPr/>
            <p:nvPr/>
          </p:nvSpPr>
          <p:spPr>
            <a:xfrm>
              <a:off x="0" y="0"/>
              <a:ext cx="406400" cy="609600"/>
            </a:xfrm>
            <a:custGeom>
              <a:avLst/>
              <a:gdLst/>
              <a:ahLst/>
              <a:cxnLst/>
              <a:rect l="l" t="t" r="r" b="b"/>
              <a:pathLst>
                <a:path w="406400" h="609600" extrusionOk="0">
                  <a:moveTo>
                    <a:pt x="203200" y="0"/>
                  </a:moveTo>
                  <a:lnTo>
                    <a:pt x="406400" y="0"/>
                  </a:lnTo>
                  <a:lnTo>
                    <a:pt x="203200" y="609600"/>
                  </a:lnTo>
                  <a:lnTo>
                    <a:pt x="0" y="609600"/>
                  </a:lnTo>
                  <a:lnTo>
                    <a:pt x="203200" y="0"/>
                  </a:lnTo>
                  <a:close/>
                </a:path>
              </a:pathLst>
            </a:custGeom>
            <a:gradFill>
              <a:gsLst>
                <a:gs pos="0">
                  <a:srgbClr val="324D9C"/>
                </a:gs>
                <a:gs pos="100000">
                  <a:srgbClr val="102564"/>
                </a:gs>
              </a:gsLst>
              <a:lin ang="2700000" scaled="0"/>
            </a:gradFill>
            <a:ln>
              <a:noFill/>
            </a:ln>
          </p:spPr>
        </p:sp>
        <p:sp>
          <p:nvSpPr>
            <p:cNvPr id="89" name="Google Shape;89;p1"/>
            <p:cNvSpPr txBox="1"/>
            <p:nvPr/>
          </p:nvSpPr>
          <p:spPr>
            <a:xfrm>
              <a:off x="101600" y="-57150"/>
              <a:ext cx="203200" cy="66675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0" name="Google Shape;90;p1"/>
          <p:cNvSpPr/>
          <p:nvPr/>
        </p:nvSpPr>
        <p:spPr>
          <a:xfrm>
            <a:off x="10282750" y="1392756"/>
            <a:ext cx="7244766" cy="8894244"/>
          </a:xfrm>
          <a:custGeom>
            <a:avLst/>
            <a:gdLst/>
            <a:ahLst/>
            <a:cxnLst/>
            <a:rect l="l" t="t" r="r" b="b"/>
            <a:pathLst>
              <a:path w="7244766" h="8894244" extrusionOk="0">
                <a:moveTo>
                  <a:pt x="0" y="0"/>
                </a:moveTo>
                <a:lnTo>
                  <a:pt x="7244766" y="0"/>
                </a:lnTo>
                <a:lnTo>
                  <a:pt x="7244766" y="8894244"/>
                </a:lnTo>
                <a:lnTo>
                  <a:pt x="0" y="8894244"/>
                </a:lnTo>
                <a:lnTo>
                  <a:pt x="0" y="0"/>
                </a:lnTo>
                <a:close/>
              </a:path>
            </a:pathLst>
          </a:custGeom>
          <a:blipFill rotWithShape="1">
            <a:blip r:embed="rId3">
              <a:alphaModFix/>
            </a:blip>
            <a:stretch>
              <a:fillRect/>
            </a:stretch>
          </a:blipFill>
          <a:ln>
            <a:noFill/>
          </a:ln>
        </p:spPr>
      </p:sp>
      <p:sp>
        <p:nvSpPr>
          <p:cNvPr id="91" name="Google Shape;91;p1"/>
          <p:cNvSpPr/>
          <p:nvPr/>
        </p:nvSpPr>
        <p:spPr>
          <a:xfrm>
            <a:off x="301680" y="7331172"/>
            <a:ext cx="7006805" cy="1598568"/>
          </a:xfrm>
          <a:custGeom>
            <a:avLst/>
            <a:gdLst/>
            <a:ahLst/>
            <a:cxnLst/>
            <a:rect l="l" t="t" r="r" b="b"/>
            <a:pathLst>
              <a:path w="7006805" h="1598568" extrusionOk="0">
                <a:moveTo>
                  <a:pt x="0" y="0"/>
                </a:moveTo>
                <a:lnTo>
                  <a:pt x="7006806" y="0"/>
                </a:lnTo>
                <a:lnTo>
                  <a:pt x="7006806" y="1598567"/>
                </a:lnTo>
                <a:lnTo>
                  <a:pt x="0" y="1598567"/>
                </a:lnTo>
                <a:lnTo>
                  <a:pt x="0" y="0"/>
                </a:lnTo>
                <a:close/>
              </a:path>
            </a:pathLst>
          </a:custGeom>
          <a:blipFill rotWithShape="1">
            <a:blip r:embed="rId4">
              <a:alphaModFix/>
            </a:blip>
            <a:stretch>
              <a:fillRect/>
            </a:stretch>
          </a:blipFill>
          <a:ln>
            <a:noFill/>
          </a:ln>
        </p:spPr>
      </p:sp>
      <p:sp>
        <p:nvSpPr>
          <p:cNvPr id="92" name="Google Shape;92;p1"/>
          <p:cNvSpPr txBox="1"/>
          <p:nvPr/>
        </p:nvSpPr>
        <p:spPr>
          <a:xfrm>
            <a:off x="1028700" y="1459431"/>
            <a:ext cx="10939200" cy="2489400"/>
          </a:xfrm>
          <a:prstGeom prst="rect">
            <a:avLst/>
          </a:prstGeom>
          <a:noFill/>
          <a:ln>
            <a:noFill/>
          </a:ln>
        </p:spPr>
        <p:txBody>
          <a:bodyPr spcFirstLastPara="1" wrap="square" lIns="0" tIns="0" rIns="0" bIns="0" anchor="t" anchorCtr="0">
            <a:spAutoFit/>
          </a:bodyPr>
          <a:lstStyle/>
          <a:p>
            <a:pPr marL="0" marR="0" lvl="0" indent="0" algn="l" rtl="0">
              <a:lnSpc>
                <a:spcPct val="98991"/>
              </a:lnSpc>
              <a:spcBef>
                <a:spcPts val="0"/>
              </a:spcBef>
              <a:spcAft>
                <a:spcPts val="0"/>
              </a:spcAft>
              <a:buNone/>
            </a:pPr>
            <a:r>
              <a:rPr lang="en-US" sz="5446" b="1" i="0" u="none" strike="noStrike" cap="none">
                <a:solidFill>
                  <a:srgbClr val="FFFFFF"/>
                </a:solidFill>
                <a:latin typeface="Poppins"/>
                <a:ea typeface="Poppins"/>
                <a:cs typeface="Poppins"/>
                <a:sym typeface="Poppins"/>
              </a:rPr>
              <a:t>ANALISIS PREDIKTIF UNTUK MENGOPTIMALKAN ALOKASI BIAYA IKLAN</a:t>
            </a:r>
            <a:endParaRPr sz="500"/>
          </a:p>
        </p:txBody>
      </p:sp>
      <p:sp>
        <p:nvSpPr>
          <p:cNvPr id="93" name="Google Shape;93;p1"/>
          <p:cNvSpPr txBox="1"/>
          <p:nvPr/>
        </p:nvSpPr>
        <p:spPr>
          <a:xfrm>
            <a:off x="1028700" y="4824191"/>
            <a:ext cx="7030800" cy="1812900"/>
          </a:xfrm>
          <a:prstGeom prst="rect">
            <a:avLst/>
          </a:prstGeom>
          <a:noFill/>
          <a:ln>
            <a:noFill/>
          </a:ln>
        </p:spPr>
        <p:txBody>
          <a:bodyPr spcFirstLastPara="1" wrap="square" lIns="0" tIns="0" rIns="0" bIns="0" anchor="t" anchorCtr="0">
            <a:spAutoFit/>
          </a:bodyPr>
          <a:lstStyle/>
          <a:p>
            <a:pPr marL="0" marR="0" lvl="0" indent="0" algn="just" rtl="0">
              <a:lnSpc>
                <a:spcPct val="140012"/>
              </a:lnSpc>
              <a:spcBef>
                <a:spcPts val="0"/>
              </a:spcBef>
              <a:spcAft>
                <a:spcPts val="0"/>
              </a:spcAft>
              <a:buNone/>
            </a:pPr>
            <a:r>
              <a:rPr lang="en-US" sz="3099" b="0" i="0" u="none" strike="noStrike" cap="none">
                <a:solidFill>
                  <a:srgbClr val="FFFFFF"/>
                </a:solidFill>
                <a:latin typeface="Poppins"/>
                <a:ea typeface="Poppins"/>
                <a:cs typeface="Poppins"/>
                <a:sym typeface="Poppins"/>
              </a:rPr>
              <a:t>Rizky Apriansyah Eska Pratama</a:t>
            </a:r>
            <a:endParaRPr sz="1200"/>
          </a:p>
          <a:p>
            <a:pPr marL="0" marR="0" lvl="0" indent="0" algn="just" rtl="0">
              <a:lnSpc>
                <a:spcPct val="140012"/>
              </a:lnSpc>
              <a:spcBef>
                <a:spcPts val="0"/>
              </a:spcBef>
              <a:spcAft>
                <a:spcPts val="0"/>
              </a:spcAft>
              <a:buNone/>
            </a:pPr>
            <a:r>
              <a:rPr lang="en-US" sz="3099">
                <a:solidFill>
                  <a:srgbClr val="FFFFFF"/>
                </a:solidFill>
                <a:latin typeface="Poppins"/>
                <a:ea typeface="Poppins"/>
                <a:cs typeface="Poppins"/>
                <a:sym typeface="Poppins"/>
              </a:rPr>
              <a:t>Data Science</a:t>
            </a:r>
            <a:endParaRPr sz="3099">
              <a:solidFill>
                <a:srgbClr val="FFFFFF"/>
              </a:solidFill>
              <a:latin typeface="Poppins"/>
              <a:ea typeface="Poppins"/>
              <a:cs typeface="Poppins"/>
              <a:sym typeface="Poppins"/>
            </a:endParaRPr>
          </a:p>
          <a:p>
            <a:pPr marL="0" marR="0" lvl="0" indent="0" algn="just" rtl="0">
              <a:lnSpc>
                <a:spcPct val="140012"/>
              </a:lnSpc>
              <a:spcBef>
                <a:spcPts val="0"/>
              </a:spcBef>
              <a:spcAft>
                <a:spcPts val="0"/>
              </a:spcAft>
              <a:buNone/>
            </a:pPr>
            <a:r>
              <a:rPr lang="en-US" sz="3099" b="0" i="0" u="none" strike="noStrike" cap="none">
                <a:solidFill>
                  <a:srgbClr val="FFFFFF"/>
                </a:solidFill>
                <a:latin typeface="Poppins"/>
                <a:ea typeface="Poppins"/>
                <a:cs typeface="Poppins"/>
                <a:sym typeface="Poppins"/>
              </a:rPr>
              <a:t>Batch 23B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10" name="Google Shape;210;p10"/>
          <p:cNvGrpSpPr/>
          <p:nvPr/>
        </p:nvGrpSpPr>
        <p:grpSpPr>
          <a:xfrm>
            <a:off x="16958140" y="8539951"/>
            <a:ext cx="4261061" cy="1327819"/>
            <a:chOff x="0" y="-57150"/>
            <a:chExt cx="2236621" cy="696969"/>
          </a:xfrm>
        </p:grpSpPr>
        <p:sp>
          <p:nvSpPr>
            <p:cNvPr id="211" name="Google Shape;211;p10"/>
            <p:cNvSpPr/>
            <p:nvPr/>
          </p:nvSpPr>
          <p:spPr>
            <a:xfrm>
              <a:off x="0" y="0"/>
              <a:ext cx="2236621" cy="639819"/>
            </a:xfrm>
            <a:custGeom>
              <a:avLst/>
              <a:gdLst/>
              <a:ahLst/>
              <a:cxnLst/>
              <a:rect l="l" t="t" r="r" b="b"/>
              <a:pathLst>
                <a:path w="2236621" h="639819" extrusionOk="0">
                  <a:moveTo>
                    <a:pt x="203200" y="0"/>
                  </a:moveTo>
                  <a:lnTo>
                    <a:pt x="2236621" y="0"/>
                  </a:lnTo>
                  <a:lnTo>
                    <a:pt x="2033421" y="639819"/>
                  </a:lnTo>
                  <a:lnTo>
                    <a:pt x="0" y="639819"/>
                  </a:lnTo>
                  <a:lnTo>
                    <a:pt x="203200" y="0"/>
                  </a:lnTo>
                  <a:close/>
                </a:path>
              </a:pathLst>
            </a:custGeom>
            <a:gradFill>
              <a:gsLst>
                <a:gs pos="0">
                  <a:srgbClr val="0C306D"/>
                </a:gs>
                <a:gs pos="100000">
                  <a:srgbClr val="AD73B5">
                    <a:alpha val="0"/>
                  </a:srgbClr>
                </a:gs>
              </a:gsLst>
              <a:lin ang="0" scaled="0"/>
            </a:gradFill>
            <a:ln>
              <a:noFill/>
            </a:ln>
          </p:spPr>
        </p:sp>
        <p:sp>
          <p:nvSpPr>
            <p:cNvPr id="212" name="Google Shape;212;p10"/>
            <p:cNvSpPr txBox="1"/>
            <p:nvPr/>
          </p:nvSpPr>
          <p:spPr>
            <a:xfrm>
              <a:off x="101600" y="-57150"/>
              <a:ext cx="2033421" cy="69696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3" name="Google Shape;213;p10"/>
          <p:cNvGrpSpPr/>
          <p:nvPr/>
        </p:nvGrpSpPr>
        <p:grpSpPr>
          <a:xfrm>
            <a:off x="1028700" y="1578186"/>
            <a:ext cx="3262044" cy="877634"/>
            <a:chOff x="0" y="-57150"/>
            <a:chExt cx="2478217" cy="666750"/>
          </a:xfrm>
        </p:grpSpPr>
        <p:sp>
          <p:nvSpPr>
            <p:cNvPr id="214" name="Google Shape;214;p10"/>
            <p:cNvSpPr/>
            <p:nvPr/>
          </p:nvSpPr>
          <p:spPr>
            <a:xfrm>
              <a:off x="0" y="0"/>
              <a:ext cx="2478217" cy="609600"/>
            </a:xfrm>
            <a:custGeom>
              <a:avLst/>
              <a:gdLst/>
              <a:ahLst/>
              <a:cxnLst/>
              <a:rect l="l" t="t" r="r" b="b"/>
              <a:pathLst>
                <a:path w="2478217" h="609600" extrusionOk="0">
                  <a:moveTo>
                    <a:pt x="203200" y="0"/>
                  </a:moveTo>
                  <a:lnTo>
                    <a:pt x="2478217" y="0"/>
                  </a:lnTo>
                  <a:lnTo>
                    <a:pt x="2275017" y="609600"/>
                  </a:lnTo>
                  <a:lnTo>
                    <a:pt x="0" y="609600"/>
                  </a:lnTo>
                  <a:lnTo>
                    <a:pt x="203200" y="0"/>
                  </a:lnTo>
                  <a:close/>
                </a:path>
              </a:pathLst>
            </a:custGeom>
            <a:solidFill>
              <a:srgbClr val="0C306D"/>
            </a:solidFill>
            <a:ln>
              <a:noFill/>
            </a:ln>
          </p:spPr>
        </p:sp>
        <p:sp>
          <p:nvSpPr>
            <p:cNvPr id="215" name="Google Shape;215;p10"/>
            <p:cNvSpPr txBox="1"/>
            <p:nvPr/>
          </p:nvSpPr>
          <p:spPr>
            <a:xfrm>
              <a:off x="101600" y="-57150"/>
              <a:ext cx="2275017" cy="66675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6" name="Google Shape;216;p10"/>
          <p:cNvGrpSpPr/>
          <p:nvPr/>
        </p:nvGrpSpPr>
        <p:grpSpPr>
          <a:xfrm>
            <a:off x="625198" y="6691568"/>
            <a:ext cx="14274310" cy="1107569"/>
            <a:chOff x="0" y="-57150"/>
            <a:chExt cx="3759489" cy="291705"/>
          </a:xfrm>
        </p:grpSpPr>
        <p:sp>
          <p:nvSpPr>
            <p:cNvPr id="217" name="Google Shape;217;p10"/>
            <p:cNvSpPr/>
            <p:nvPr/>
          </p:nvSpPr>
          <p:spPr>
            <a:xfrm>
              <a:off x="0" y="0"/>
              <a:ext cx="3759489" cy="234555"/>
            </a:xfrm>
            <a:custGeom>
              <a:avLst/>
              <a:gdLst/>
              <a:ahLst/>
              <a:cxnLst/>
              <a:rect l="l" t="t" r="r" b="b"/>
              <a:pathLst>
                <a:path w="3759489" h="234555" extrusionOk="0">
                  <a:moveTo>
                    <a:pt x="0" y="0"/>
                  </a:moveTo>
                  <a:lnTo>
                    <a:pt x="3759489" y="0"/>
                  </a:lnTo>
                  <a:lnTo>
                    <a:pt x="3759489" y="234555"/>
                  </a:lnTo>
                  <a:lnTo>
                    <a:pt x="0" y="234555"/>
                  </a:lnTo>
                  <a:close/>
                </a:path>
              </a:pathLst>
            </a:custGeom>
            <a:solidFill>
              <a:srgbClr val="53F5FF"/>
            </a:solidFill>
            <a:ln>
              <a:noFill/>
            </a:ln>
          </p:spPr>
        </p:sp>
        <p:sp>
          <p:nvSpPr>
            <p:cNvPr id="218" name="Google Shape;218;p10"/>
            <p:cNvSpPr txBox="1"/>
            <p:nvPr/>
          </p:nvSpPr>
          <p:spPr>
            <a:xfrm>
              <a:off x="0" y="-57150"/>
              <a:ext cx="3759489" cy="29170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9" name="Google Shape;219;p10"/>
          <p:cNvGrpSpPr/>
          <p:nvPr/>
        </p:nvGrpSpPr>
        <p:grpSpPr>
          <a:xfrm>
            <a:off x="15151750" y="6691568"/>
            <a:ext cx="1806390" cy="1107569"/>
            <a:chOff x="0" y="-57150"/>
            <a:chExt cx="475757" cy="291705"/>
          </a:xfrm>
        </p:grpSpPr>
        <p:sp>
          <p:nvSpPr>
            <p:cNvPr id="220" name="Google Shape;220;p10"/>
            <p:cNvSpPr/>
            <p:nvPr/>
          </p:nvSpPr>
          <p:spPr>
            <a:xfrm>
              <a:off x="0" y="0"/>
              <a:ext cx="475757" cy="234555"/>
            </a:xfrm>
            <a:custGeom>
              <a:avLst/>
              <a:gdLst/>
              <a:ahLst/>
              <a:cxnLst/>
              <a:rect l="l" t="t" r="r" b="b"/>
              <a:pathLst>
                <a:path w="475757" h="234555" extrusionOk="0">
                  <a:moveTo>
                    <a:pt x="0" y="0"/>
                  </a:moveTo>
                  <a:lnTo>
                    <a:pt x="475757" y="0"/>
                  </a:lnTo>
                  <a:lnTo>
                    <a:pt x="475757" y="234555"/>
                  </a:lnTo>
                  <a:lnTo>
                    <a:pt x="0" y="234555"/>
                  </a:lnTo>
                  <a:close/>
                </a:path>
              </a:pathLst>
            </a:custGeom>
            <a:solidFill>
              <a:srgbClr val="53F5FF"/>
            </a:solidFill>
            <a:ln>
              <a:noFill/>
            </a:ln>
          </p:spPr>
        </p:sp>
        <p:sp>
          <p:nvSpPr>
            <p:cNvPr id="221" name="Google Shape;221;p10"/>
            <p:cNvSpPr txBox="1"/>
            <p:nvPr/>
          </p:nvSpPr>
          <p:spPr>
            <a:xfrm>
              <a:off x="0" y="-57150"/>
              <a:ext cx="475757" cy="29170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22" name="Google Shape;222;p10"/>
          <p:cNvSpPr/>
          <p:nvPr/>
        </p:nvSpPr>
        <p:spPr>
          <a:xfrm>
            <a:off x="597628" y="2684420"/>
            <a:ext cx="16661672" cy="3995540"/>
          </a:xfrm>
          <a:custGeom>
            <a:avLst/>
            <a:gdLst/>
            <a:ahLst/>
            <a:cxnLst/>
            <a:rect l="l" t="t" r="r" b="b"/>
            <a:pathLst>
              <a:path w="16661672" h="3995540" extrusionOk="0">
                <a:moveTo>
                  <a:pt x="0" y="0"/>
                </a:moveTo>
                <a:lnTo>
                  <a:pt x="16661672" y="0"/>
                </a:lnTo>
                <a:lnTo>
                  <a:pt x="16661672" y="3995540"/>
                </a:lnTo>
                <a:lnTo>
                  <a:pt x="0" y="3995540"/>
                </a:lnTo>
                <a:lnTo>
                  <a:pt x="0" y="0"/>
                </a:lnTo>
                <a:close/>
              </a:path>
            </a:pathLst>
          </a:custGeom>
          <a:blipFill rotWithShape="1">
            <a:blip r:embed="rId3">
              <a:alphaModFix/>
            </a:blip>
            <a:stretch>
              <a:fillRect/>
            </a:stretch>
          </a:blipFill>
          <a:ln>
            <a:noFill/>
          </a:ln>
        </p:spPr>
      </p:sp>
      <p:sp>
        <p:nvSpPr>
          <p:cNvPr id="223" name="Google Shape;223;p10"/>
          <p:cNvSpPr txBox="1"/>
          <p:nvPr/>
        </p:nvSpPr>
        <p:spPr>
          <a:xfrm>
            <a:off x="597628" y="301069"/>
            <a:ext cx="17397372" cy="1123315"/>
          </a:xfrm>
          <a:prstGeom prst="rect">
            <a:avLst/>
          </a:prstGeom>
          <a:noFill/>
          <a:ln>
            <a:noFill/>
          </a:ln>
        </p:spPr>
        <p:txBody>
          <a:bodyPr spcFirstLastPara="1" wrap="square" lIns="0" tIns="0" rIns="0" bIns="0" anchor="t" anchorCtr="0">
            <a:spAutoFit/>
          </a:bodyPr>
          <a:lstStyle/>
          <a:p>
            <a:pPr marL="0" marR="0" lvl="0" indent="0" algn="ctr" rtl="0">
              <a:lnSpc>
                <a:spcPct val="119002"/>
              </a:lnSpc>
              <a:spcBef>
                <a:spcPts val="0"/>
              </a:spcBef>
              <a:spcAft>
                <a:spcPts val="0"/>
              </a:spcAft>
              <a:buNone/>
            </a:pPr>
            <a:r>
              <a:rPr lang="en-US" sz="6999" b="1" i="0" u="none" strike="noStrike" cap="none">
                <a:solidFill>
                  <a:srgbClr val="082C54"/>
                </a:solidFill>
                <a:latin typeface="Poppins"/>
                <a:ea typeface="Poppins"/>
                <a:cs typeface="Poppins"/>
                <a:sym typeface="Poppins"/>
              </a:rPr>
              <a:t>Machine Learning Model</a:t>
            </a:r>
            <a:endParaRPr/>
          </a:p>
        </p:txBody>
      </p:sp>
      <p:sp>
        <p:nvSpPr>
          <p:cNvPr id="224" name="Google Shape;224;p10"/>
          <p:cNvSpPr txBox="1"/>
          <p:nvPr/>
        </p:nvSpPr>
        <p:spPr>
          <a:xfrm>
            <a:off x="1706350" y="1800616"/>
            <a:ext cx="1906743" cy="441325"/>
          </a:xfrm>
          <a:prstGeom prst="rect">
            <a:avLst/>
          </a:prstGeom>
          <a:noFill/>
          <a:ln>
            <a:noFill/>
          </a:ln>
        </p:spPr>
        <p:txBody>
          <a:bodyPr spcFirstLastPara="1" wrap="square" lIns="0" tIns="0" rIns="0" bIns="0" anchor="t" anchorCtr="0">
            <a:sp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Poppins"/>
                <a:ea typeface="Poppins"/>
                <a:cs typeface="Poppins"/>
                <a:sym typeface="Poppins"/>
              </a:rPr>
              <a:t>SPLIT DATA</a:t>
            </a:r>
            <a:endParaRPr/>
          </a:p>
        </p:txBody>
      </p:sp>
      <p:sp>
        <p:nvSpPr>
          <p:cNvPr id="225" name="Google Shape;225;p10"/>
          <p:cNvSpPr txBox="1"/>
          <p:nvPr/>
        </p:nvSpPr>
        <p:spPr>
          <a:xfrm>
            <a:off x="7049768" y="7030190"/>
            <a:ext cx="1878697" cy="552066"/>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3015" b="0" i="0" u="none" strike="noStrike" cap="none">
                <a:solidFill>
                  <a:srgbClr val="000000"/>
                </a:solidFill>
                <a:latin typeface="Poppins"/>
                <a:ea typeface="Poppins"/>
                <a:cs typeface="Poppins"/>
                <a:sym typeface="Poppins"/>
              </a:rPr>
              <a:t>Features</a:t>
            </a:r>
            <a:endParaRPr/>
          </a:p>
        </p:txBody>
      </p:sp>
      <p:sp>
        <p:nvSpPr>
          <p:cNvPr id="226" name="Google Shape;226;p10"/>
          <p:cNvSpPr txBox="1"/>
          <p:nvPr/>
        </p:nvSpPr>
        <p:spPr>
          <a:xfrm>
            <a:off x="15454887" y="7030190"/>
            <a:ext cx="1503253" cy="552066"/>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3015" b="0" i="0" u="none" strike="noStrike" cap="none">
                <a:solidFill>
                  <a:srgbClr val="000000"/>
                </a:solidFill>
                <a:latin typeface="Poppins"/>
                <a:ea typeface="Poppins"/>
                <a:cs typeface="Poppins"/>
                <a:sym typeface="Poppins"/>
              </a:rPr>
              <a:t>Target</a:t>
            </a:r>
            <a:endParaRPr/>
          </a:p>
        </p:txBody>
      </p:sp>
      <p:sp>
        <p:nvSpPr>
          <p:cNvPr id="227" name="Google Shape;227;p10"/>
          <p:cNvSpPr txBox="1"/>
          <p:nvPr/>
        </p:nvSpPr>
        <p:spPr>
          <a:xfrm>
            <a:off x="597628" y="8113462"/>
            <a:ext cx="8449158" cy="1326765"/>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2515" b="1" i="0" u="none" strike="noStrike" cap="none">
                <a:solidFill>
                  <a:srgbClr val="000000"/>
                </a:solidFill>
                <a:latin typeface="Poppins"/>
                <a:ea typeface="Poppins"/>
                <a:cs typeface="Poppins"/>
                <a:sym typeface="Poppins"/>
              </a:rPr>
              <a:t>data dibagi menjadi 2: </a:t>
            </a:r>
            <a:endParaRPr/>
          </a:p>
          <a:p>
            <a:pPr marL="0" marR="0" lvl="0" indent="0" algn="just" rtl="0">
              <a:lnSpc>
                <a:spcPct val="140000"/>
              </a:lnSpc>
              <a:spcBef>
                <a:spcPts val="0"/>
              </a:spcBef>
              <a:spcAft>
                <a:spcPts val="0"/>
              </a:spcAft>
              <a:buNone/>
            </a:pPr>
            <a:r>
              <a:rPr lang="en-US" sz="2515" b="1" i="0" u="none" strike="noStrike" cap="none">
                <a:solidFill>
                  <a:srgbClr val="000000"/>
                </a:solidFill>
                <a:latin typeface="Poppins"/>
                <a:ea typeface="Poppins"/>
                <a:cs typeface="Poppins"/>
                <a:sym typeface="Poppins"/>
              </a:rPr>
              <a:t>training data n = 240 -&gt; X_train, y_train</a:t>
            </a:r>
            <a:endParaRPr/>
          </a:p>
          <a:p>
            <a:pPr marL="0" marR="0" lvl="0" indent="0" algn="just" rtl="0">
              <a:lnSpc>
                <a:spcPct val="140000"/>
              </a:lnSpc>
              <a:spcBef>
                <a:spcPts val="0"/>
              </a:spcBef>
              <a:spcAft>
                <a:spcPts val="0"/>
              </a:spcAft>
              <a:buNone/>
            </a:pPr>
            <a:r>
              <a:rPr lang="en-US" sz="2515" b="1" i="0" u="none" strike="noStrike" cap="none">
                <a:solidFill>
                  <a:srgbClr val="000000"/>
                </a:solidFill>
                <a:latin typeface="Poppins"/>
                <a:ea typeface="Poppins"/>
                <a:cs typeface="Poppins"/>
                <a:sym typeface="Poppins"/>
              </a:rPr>
              <a:t>test data n = 60 -&gt; X_test, y_test</a:t>
            </a:r>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grpSp>
        <p:nvGrpSpPr>
          <p:cNvPr id="232" name="Google Shape;232;p11"/>
          <p:cNvGrpSpPr/>
          <p:nvPr/>
        </p:nvGrpSpPr>
        <p:grpSpPr>
          <a:xfrm>
            <a:off x="17034034" y="8539951"/>
            <a:ext cx="4261061" cy="1327819"/>
            <a:chOff x="0" y="-57150"/>
            <a:chExt cx="2236621" cy="696969"/>
          </a:xfrm>
        </p:grpSpPr>
        <p:sp>
          <p:nvSpPr>
            <p:cNvPr id="233" name="Google Shape;233;p11"/>
            <p:cNvSpPr/>
            <p:nvPr/>
          </p:nvSpPr>
          <p:spPr>
            <a:xfrm>
              <a:off x="0" y="0"/>
              <a:ext cx="2236621" cy="639819"/>
            </a:xfrm>
            <a:custGeom>
              <a:avLst/>
              <a:gdLst/>
              <a:ahLst/>
              <a:cxnLst/>
              <a:rect l="l" t="t" r="r" b="b"/>
              <a:pathLst>
                <a:path w="2236621" h="639819" extrusionOk="0">
                  <a:moveTo>
                    <a:pt x="203200" y="0"/>
                  </a:moveTo>
                  <a:lnTo>
                    <a:pt x="2236621" y="0"/>
                  </a:lnTo>
                  <a:lnTo>
                    <a:pt x="2033421" y="639819"/>
                  </a:lnTo>
                  <a:lnTo>
                    <a:pt x="0" y="639819"/>
                  </a:lnTo>
                  <a:lnTo>
                    <a:pt x="203200" y="0"/>
                  </a:lnTo>
                  <a:close/>
                </a:path>
              </a:pathLst>
            </a:custGeom>
            <a:gradFill>
              <a:gsLst>
                <a:gs pos="0">
                  <a:srgbClr val="0C306D"/>
                </a:gs>
                <a:gs pos="100000">
                  <a:srgbClr val="AD73B5">
                    <a:alpha val="0"/>
                  </a:srgbClr>
                </a:gs>
              </a:gsLst>
              <a:lin ang="0" scaled="0"/>
            </a:gradFill>
            <a:ln>
              <a:noFill/>
            </a:ln>
          </p:spPr>
        </p:sp>
        <p:sp>
          <p:nvSpPr>
            <p:cNvPr id="234" name="Google Shape;234;p11"/>
            <p:cNvSpPr txBox="1"/>
            <p:nvPr/>
          </p:nvSpPr>
          <p:spPr>
            <a:xfrm>
              <a:off x="101600" y="-57150"/>
              <a:ext cx="2033421" cy="69696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5" name="Google Shape;235;p11"/>
          <p:cNvGrpSpPr/>
          <p:nvPr/>
        </p:nvGrpSpPr>
        <p:grpSpPr>
          <a:xfrm>
            <a:off x="1028700" y="1650529"/>
            <a:ext cx="4108217" cy="877634"/>
            <a:chOff x="0" y="-57150"/>
            <a:chExt cx="3121066" cy="666750"/>
          </a:xfrm>
        </p:grpSpPr>
        <p:sp>
          <p:nvSpPr>
            <p:cNvPr id="236" name="Google Shape;236;p11"/>
            <p:cNvSpPr/>
            <p:nvPr/>
          </p:nvSpPr>
          <p:spPr>
            <a:xfrm>
              <a:off x="0" y="0"/>
              <a:ext cx="3121066" cy="609600"/>
            </a:xfrm>
            <a:custGeom>
              <a:avLst/>
              <a:gdLst/>
              <a:ahLst/>
              <a:cxnLst/>
              <a:rect l="l" t="t" r="r" b="b"/>
              <a:pathLst>
                <a:path w="3121066" h="609600" extrusionOk="0">
                  <a:moveTo>
                    <a:pt x="203200" y="0"/>
                  </a:moveTo>
                  <a:lnTo>
                    <a:pt x="3121066" y="0"/>
                  </a:lnTo>
                  <a:lnTo>
                    <a:pt x="2917866" y="609600"/>
                  </a:lnTo>
                  <a:lnTo>
                    <a:pt x="0" y="609600"/>
                  </a:lnTo>
                  <a:lnTo>
                    <a:pt x="203200" y="0"/>
                  </a:lnTo>
                  <a:close/>
                </a:path>
              </a:pathLst>
            </a:custGeom>
            <a:solidFill>
              <a:srgbClr val="0C306D"/>
            </a:solidFill>
            <a:ln>
              <a:noFill/>
            </a:ln>
          </p:spPr>
        </p:sp>
        <p:sp>
          <p:nvSpPr>
            <p:cNvPr id="237" name="Google Shape;237;p11"/>
            <p:cNvSpPr txBox="1"/>
            <p:nvPr/>
          </p:nvSpPr>
          <p:spPr>
            <a:xfrm>
              <a:off x="101600" y="-57150"/>
              <a:ext cx="2917866" cy="66675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8" name="Google Shape;238;p11"/>
          <p:cNvGrpSpPr/>
          <p:nvPr/>
        </p:nvGrpSpPr>
        <p:grpSpPr>
          <a:xfrm>
            <a:off x="1028700" y="3621959"/>
            <a:ext cx="4200652" cy="877634"/>
            <a:chOff x="0" y="-57150"/>
            <a:chExt cx="3191290" cy="666750"/>
          </a:xfrm>
        </p:grpSpPr>
        <p:sp>
          <p:nvSpPr>
            <p:cNvPr id="239" name="Google Shape;239;p11"/>
            <p:cNvSpPr/>
            <p:nvPr/>
          </p:nvSpPr>
          <p:spPr>
            <a:xfrm>
              <a:off x="0" y="0"/>
              <a:ext cx="3191290" cy="609600"/>
            </a:xfrm>
            <a:custGeom>
              <a:avLst/>
              <a:gdLst/>
              <a:ahLst/>
              <a:cxnLst/>
              <a:rect l="l" t="t" r="r" b="b"/>
              <a:pathLst>
                <a:path w="3191290" h="609600" extrusionOk="0">
                  <a:moveTo>
                    <a:pt x="203200" y="0"/>
                  </a:moveTo>
                  <a:lnTo>
                    <a:pt x="3191290" y="0"/>
                  </a:lnTo>
                  <a:lnTo>
                    <a:pt x="2988090" y="609600"/>
                  </a:lnTo>
                  <a:lnTo>
                    <a:pt x="0" y="609600"/>
                  </a:lnTo>
                  <a:lnTo>
                    <a:pt x="203200" y="0"/>
                  </a:lnTo>
                  <a:close/>
                </a:path>
              </a:pathLst>
            </a:custGeom>
            <a:solidFill>
              <a:srgbClr val="0C306D"/>
            </a:solidFill>
            <a:ln>
              <a:noFill/>
            </a:ln>
          </p:spPr>
        </p:sp>
        <p:sp>
          <p:nvSpPr>
            <p:cNvPr id="240" name="Google Shape;240;p11"/>
            <p:cNvSpPr txBox="1"/>
            <p:nvPr/>
          </p:nvSpPr>
          <p:spPr>
            <a:xfrm>
              <a:off x="101600" y="-57150"/>
              <a:ext cx="2988090" cy="66675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41" name="Google Shape;241;p11"/>
          <p:cNvSpPr/>
          <p:nvPr/>
        </p:nvSpPr>
        <p:spPr>
          <a:xfrm>
            <a:off x="1028700" y="4807705"/>
            <a:ext cx="6186276" cy="4443853"/>
          </a:xfrm>
          <a:custGeom>
            <a:avLst/>
            <a:gdLst/>
            <a:ahLst/>
            <a:cxnLst/>
            <a:rect l="l" t="t" r="r" b="b"/>
            <a:pathLst>
              <a:path w="6186276" h="4443853" extrusionOk="0">
                <a:moveTo>
                  <a:pt x="0" y="0"/>
                </a:moveTo>
                <a:lnTo>
                  <a:pt x="6186276" y="0"/>
                </a:lnTo>
                <a:lnTo>
                  <a:pt x="6186276" y="4443853"/>
                </a:lnTo>
                <a:lnTo>
                  <a:pt x="0" y="4443853"/>
                </a:lnTo>
                <a:lnTo>
                  <a:pt x="0" y="0"/>
                </a:lnTo>
                <a:close/>
              </a:path>
            </a:pathLst>
          </a:custGeom>
          <a:blipFill rotWithShape="1">
            <a:blip r:embed="rId3">
              <a:alphaModFix/>
            </a:blip>
            <a:stretch>
              <a:fillRect/>
            </a:stretch>
          </a:blipFill>
          <a:ln>
            <a:noFill/>
          </a:ln>
        </p:spPr>
      </p:sp>
      <p:sp>
        <p:nvSpPr>
          <p:cNvPr id="242" name="Google Shape;242;p11"/>
          <p:cNvSpPr/>
          <p:nvPr/>
        </p:nvSpPr>
        <p:spPr>
          <a:xfrm>
            <a:off x="9050575" y="4800963"/>
            <a:ext cx="5938595" cy="4450595"/>
          </a:xfrm>
          <a:custGeom>
            <a:avLst/>
            <a:gdLst/>
            <a:ahLst/>
            <a:cxnLst/>
            <a:rect l="l" t="t" r="r" b="b"/>
            <a:pathLst>
              <a:path w="5938595" h="4450595" extrusionOk="0">
                <a:moveTo>
                  <a:pt x="0" y="0"/>
                </a:moveTo>
                <a:lnTo>
                  <a:pt x="5938595" y="0"/>
                </a:lnTo>
                <a:lnTo>
                  <a:pt x="5938595" y="4450595"/>
                </a:lnTo>
                <a:lnTo>
                  <a:pt x="0" y="4450595"/>
                </a:lnTo>
                <a:lnTo>
                  <a:pt x="0" y="0"/>
                </a:lnTo>
                <a:close/>
              </a:path>
            </a:pathLst>
          </a:custGeom>
          <a:blipFill rotWithShape="1">
            <a:blip r:embed="rId4">
              <a:alphaModFix/>
            </a:blip>
            <a:stretch>
              <a:fillRect/>
            </a:stretch>
          </a:blipFill>
          <a:ln>
            <a:noFill/>
          </a:ln>
        </p:spPr>
      </p:sp>
      <p:sp>
        <p:nvSpPr>
          <p:cNvPr id="243" name="Google Shape;243;p11"/>
          <p:cNvSpPr txBox="1"/>
          <p:nvPr/>
        </p:nvSpPr>
        <p:spPr>
          <a:xfrm>
            <a:off x="597628" y="301069"/>
            <a:ext cx="17397372" cy="1123315"/>
          </a:xfrm>
          <a:prstGeom prst="rect">
            <a:avLst/>
          </a:prstGeom>
          <a:noFill/>
          <a:ln>
            <a:noFill/>
          </a:ln>
        </p:spPr>
        <p:txBody>
          <a:bodyPr spcFirstLastPara="1" wrap="square" lIns="0" tIns="0" rIns="0" bIns="0" anchor="t" anchorCtr="0">
            <a:spAutoFit/>
          </a:bodyPr>
          <a:lstStyle/>
          <a:p>
            <a:pPr marL="0" marR="0" lvl="0" indent="0" algn="ctr" rtl="0">
              <a:lnSpc>
                <a:spcPct val="119002"/>
              </a:lnSpc>
              <a:spcBef>
                <a:spcPts val="0"/>
              </a:spcBef>
              <a:spcAft>
                <a:spcPts val="0"/>
              </a:spcAft>
              <a:buNone/>
            </a:pPr>
            <a:r>
              <a:rPr lang="en-US" sz="6999" b="1" i="0" u="none" strike="noStrike" cap="none">
                <a:solidFill>
                  <a:srgbClr val="082C54"/>
                </a:solidFill>
                <a:latin typeface="Poppins"/>
                <a:ea typeface="Poppins"/>
                <a:cs typeface="Poppins"/>
                <a:sym typeface="Poppins"/>
              </a:rPr>
              <a:t>Machine Learning Model</a:t>
            </a:r>
            <a:endParaRPr/>
          </a:p>
        </p:txBody>
      </p:sp>
      <p:sp>
        <p:nvSpPr>
          <p:cNvPr id="244" name="Google Shape;244;p11"/>
          <p:cNvSpPr txBox="1"/>
          <p:nvPr/>
        </p:nvSpPr>
        <p:spPr>
          <a:xfrm>
            <a:off x="1553236" y="1872959"/>
            <a:ext cx="3059146" cy="441325"/>
          </a:xfrm>
          <a:prstGeom prst="rect">
            <a:avLst/>
          </a:prstGeom>
          <a:noFill/>
          <a:ln>
            <a:noFill/>
          </a:ln>
        </p:spPr>
        <p:txBody>
          <a:bodyPr spcFirstLastPara="1" wrap="square" lIns="0" tIns="0" rIns="0" bIns="0" anchor="t" anchorCtr="0">
            <a:sp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Poppins"/>
                <a:ea typeface="Poppins"/>
                <a:cs typeface="Poppins"/>
                <a:sym typeface="Poppins"/>
              </a:rPr>
              <a:t>MODEL TRAINING</a:t>
            </a:r>
            <a:endParaRPr/>
          </a:p>
        </p:txBody>
      </p:sp>
      <p:sp>
        <p:nvSpPr>
          <p:cNvPr id="245" name="Google Shape;245;p11"/>
          <p:cNvSpPr txBox="1"/>
          <p:nvPr/>
        </p:nvSpPr>
        <p:spPr>
          <a:xfrm>
            <a:off x="1492556" y="3844389"/>
            <a:ext cx="3272941" cy="441325"/>
          </a:xfrm>
          <a:prstGeom prst="rect">
            <a:avLst/>
          </a:prstGeom>
          <a:noFill/>
          <a:ln>
            <a:noFill/>
          </a:ln>
        </p:spPr>
        <p:txBody>
          <a:bodyPr spcFirstLastPara="1" wrap="square" lIns="0" tIns="0" rIns="0" bIns="0" anchor="t" anchorCtr="0">
            <a:sp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Poppins"/>
                <a:ea typeface="Poppins"/>
                <a:cs typeface="Poppins"/>
                <a:sym typeface="Poppins"/>
              </a:rPr>
              <a:t>MODEL DIAGNOSTIC</a:t>
            </a:r>
            <a:endParaRPr/>
          </a:p>
        </p:txBody>
      </p:sp>
      <p:sp>
        <p:nvSpPr>
          <p:cNvPr id="246" name="Google Shape;246;p11"/>
          <p:cNvSpPr txBox="1"/>
          <p:nvPr/>
        </p:nvSpPr>
        <p:spPr>
          <a:xfrm>
            <a:off x="7214976" y="2785704"/>
            <a:ext cx="8499381" cy="55206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015" b="1" i="0" u="none" strike="noStrike" cap="none">
                <a:solidFill>
                  <a:srgbClr val="000000"/>
                </a:solidFill>
                <a:latin typeface="Poppins"/>
                <a:ea typeface="Poppins"/>
                <a:cs typeface="Poppins"/>
                <a:sym typeface="Poppins"/>
              </a:rPr>
              <a:t>model yang digunakan LinearRegression</a:t>
            </a:r>
            <a:endParaRPr/>
          </a:p>
        </p:txBody>
      </p:sp>
      <p:sp>
        <p:nvSpPr>
          <p:cNvPr id="247" name="Google Shape;247;p11"/>
          <p:cNvSpPr txBox="1"/>
          <p:nvPr/>
        </p:nvSpPr>
        <p:spPr>
          <a:xfrm>
            <a:off x="1315694" y="2785704"/>
            <a:ext cx="7827316" cy="552066"/>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3015" b="0" i="0" u="none" strike="noStrike" cap="none" dirty="0" err="1">
                <a:solidFill>
                  <a:srgbClr val="000000"/>
                </a:solidFill>
                <a:latin typeface="Poppins"/>
                <a:ea typeface="Poppins"/>
                <a:cs typeface="Poppins"/>
                <a:sym typeface="Poppins"/>
              </a:rPr>
              <a:t>LinearRegression</a:t>
            </a:r>
            <a:r>
              <a:rPr lang="en-US" sz="3015" b="0" i="0" u="none" strike="noStrike" cap="none" dirty="0">
                <a:solidFill>
                  <a:srgbClr val="000000"/>
                </a:solidFill>
                <a:latin typeface="Poppins"/>
                <a:ea typeface="Poppins"/>
                <a:cs typeface="Poppins"/>
                <a:sym typeface="Poppins"/>
              </a:rPr>
              <a:t>()</a:t>
            </a:r>
            <a:endParaRPr dirty="0"/>
          </a:p>
        </p:txBody>
      </p:sp>
      <p:sp>
        <p:nvSpPr>
          <p:cNvPr id="248" name="Google Shape;248;p11"/>
          <p:cNvSpPr txBox="1"/>
          <p:nvPr/>
        </p:nvSpPr>
        <p:spPr>
          <a:xfrm>
            <a:off x="1519244" y="9368523"/>
            <a:ext cx="6186276" cy="43395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15" b="0" i="0" u="none" strike="noStrike" cap="none">
                <a:solidFill>
                  <a:srgbClr val="000000"/>
                </a:solidFill>
                <a:latin typeface="Poppins"/>
                <a:ea typeface="Poppins"/>
                <a:cs typeface="Poppins"/>
                <a:sym typeface="Poppins"/>
              </a:rPr>
              <a:t>residul memiliki variance yang konstan</a:t>
            </a:r>
            <a:endParaRPr/>
          </a:p>
        </p:txBody>
      </p:sp>
      <p:sp>
        <p:nvSpPr>
          <p:cNvPr id="249" name="Google Shape;249;p11"/>
          <p:cNvSpPr txBox="1"/>
          <p:nvPr/>
        </p:nvSpPr>
        <p:spPr>
          <a:xfrm>
            <a:off x="9178095" y="9368523"/>
            <a:ext cx="5683556" cy="43395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15" b="0" i="0" u="none" strike="noStrike" cap="none">
                <a:solidFill>
                  <a:srgbClr val="000000"/>
                </a:solidFill>
                <a:latin typeface="Poppins"/>
                <a:ea typeface="Poppins"/>
                <a:cs typeface="Poppins"/>
                <a:sym typeface="Poppins"/>
              </a:rPr>
              <a:t>residual terdistribusi secara normal</a:t>
            </a:r>
            <a:endParaRPr/>
          </a:p>
        </p:txBody>
      </p:sp>
      <p:sp>
        <p:nvSpPr>
          <p:cNvPr id="250" name="Google Shape;250;p11"/>
          <p:cNvSpPr txBox="1"/>
          <p:nvPr/>
        </p:nvSpPr>
        <p:spPr>
          <a:xfrm>
            <a:off x="5790514" y="2785704"/>
            <a:ext cx="1011474" cy="55206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015" b="1" i="0" u="none" strike="noStrike" cap="none">
                <a:solidFill>
                  <a:srgbClr val="000000"/>
                </a:solidFill>
                <a:latin typeface="Poppins"/>
                <a:ea typeface="Poppins"/>
                <a:cs typeface="Poppins"/>
                <a:sym typeface="Poppins"/>
              </a:rPr>
              <a:t>--&gt;</a:t>
            </a:r>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grpSp>
        <p:nvGrpSpPr>
          <p:cNvPr id="255" name="Google Shape;255;p12"/>
          <p:cNvGrpSpPr/>
          <p:nvPr/>
        </p:nvGrpSpPr>
        <p:grpSpPr>
          <a:xfrm>
            <a:off x="16908432" y="8539951"/>
            <a:ext cx="4261061" cy="1327819"/>
            <a:chOff x="0" y="-57150"/>
            <a:chExt cx="2236621" cy="696969"/>
          </a:xfrm>
        </p:grpSpPr>
        <p:sp>
          <p:nvSpPr>
            <p:cNvPr id="256" name="Google Shape;256;p12"/>
            <p:cNvSpPr/>
            <p:nvPr/>
          </p:nvSpPr>
          <p:spPr>
            <a:xfrm>
              <a:off x="0" y="0"/>
              <a:ext cx="2236621" cy="639819"/>
            </a:xfrm>
            <a:custGeom>
              <a:avLst/>
              <a:gdLst/>
              <a:ahLst/>
              <a:cxnLst/>
              <a:rect l="l" t="t" r="r" b="b"/>
              <a:pathLst>
                <a:path w="2236621" h="639819" extrusionOk="0">
                  <a:moveTo>
                    <a:pt x="203200" y="0"/>
                  </a:moveTo>
                  <a:lnTo>
                    <a:pt x="2236621" y="0"/>
                  </a:lnTo>
                  <a:lnTo>
                    <a:pt x="2033421" y="639819"/>
                  </a:lnTo>
                  <a:lnTo>
                    <a:pt x="0" y="639819"/>
                  </a:lnTo>
                  <a:lnTo>
                    <a:pt x="203200" y="0"/>
                  </a:lnTo>
                  <a:close/>
                </a:path>
              </a:pathLst>
            </a:custGeom>
            <a:gradFill>
              <a:gsLst>
                <a:gs pos="0">
                  <a:srgbClr val="0C306D"/>
                </a:gs>
                <a:gs pos="100000">
                  <a:srgbClr val="AD73B5">
                    <a:alpha val="0"/>
                  </a:srgbClr>
                </a:gs>
              </a:gsLst>
              <a:lin ang="0" scaled="0"/>
            </a:gradFill>
            <a:ln>
              <a:noFill/>
            </a:ln>
          </p:spPr>
        </p:sp>
        <p:sp>
          <p:nvSpPr>
            <p:cNvPr id="257" name="Google Shape;257;p12"/>
            <p:cNvSpPr txBox="1"/>
            <p:nvPr/>
          </p:nvSpPr>
          <p:spPr>
            <a:xfrm>
              <a:off x="101600" y="-57150"/>
              <a:ext cx="2033421" cy="69696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8" name="Google Shape;258;p12"/>
          <p:cNvGrpSpPr/>
          <p:nvPr/>
        </p:nvGrpSpPr>
        <p:grpSpPr>
          <a:xfrm>
            <a:off x="1028700" y="1777030"/>
            <a:ext cx="3262044" cy="877634"/>
            <a:chOff x="0" y="-57150"/>
            <a:chExt cx="2478217" cy="666750"/>
          </a:xfrm>
        </p:grpSpPr>
        <p:sp>
          <p:nvSpPr>
            <p:cNvPr id="259" name="Google Shape;259;p12"/>
            <p:cNvSpPr/>
            <p:nvPr/>
          </p:nvSpPr>
          <p:spPr>
            <a:xfrm>
              <a:off x="0" y="0"/>
              <a:ext cx="2478217" cy="609600"/>
            </a:xfrm>
            <a:custGeom>
              <a:avLst/>
              <a:gdLst/>
              <a:ahLst/>
              <a:cxnLst/>
              <a:rect l="l" t="t" r="r" b="b"/>
              <a:pathLst>
                <a:path w="2478217" h="609600" extrusionOk="0">
                  <a:moveTo>
                    <a:pt x="203200" y="0"/>
                  </a:moveTo>
                  <a:lnTo>
                    <a:pt x="2478217" y="0"/>
                  </a:lnTo>
                  <a:lnTo>
                    <a:pt x="2275017" y="609600"/>
                  </a:lnTo>
                  <a:lnTo>
                    <a:pt x="0" y="609600"/>
                  </a:lnTo>
                  <a:lnTo>
                    <a:pt x="203200" y="0"/>
                  </a:lnTo>
                  <a:close/>
                </a:path>
              </a:pathLst>
            </a:custGeom>
            <a:solidFill>
              <a:srgbClr val="0C306D"/>
            </a:solidFill>
            <a:ln>
              <a:noFill/>
            </a:ln>
          </p:spPr>
        </p:sp>
        <p:sp>
          <p:nvSpPr>
            <p:cNvPr id="260" name="Google Shape;260;p12"/>
            <p:cNvSpPr txBox="1"/>
            <p:nvPr/>
          </p:nvSpPr>
          <p:spPr>
            <a:xfrm>
              <a:off x="101600" y="-57150"/>
              <a:ext cx="2275017" cy="66675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61" name="Google Shape;261;p12"/>
          <p:cNvSpPr txBox="1"/>
          <p:nvPr/>
        </p:nvSpPr>
        <p:spPr>
          <a:xfrm>
            <a:off x="597628" y="301069"/>
            <a:ext cx="17397372" cy="1123315"/>
          </a:xfrm>
          <a:prstGeom prst="rect">
            <a:avLst/>
          </a:prstGeom>
          <a:noFill/>
          <a:ln>
            <a:noFill/>
          </a:ln>
        </p:spPr>
        <p:txBody>
          <a:bodyPr spcFirstLastPara="1" wrap="square" lIns="0" tIns="0" rIns="0" bIns="0" anchor="t" anchorCtr="0">
            <a:spAutoFit/>
          </a:bodyPr>
          <a:lstStyle/>
          <a:p>
            <a:pPr marL="0" marR="0" lvl="0" indent="0" algn="ctr" rtl="0">
              <a:lnSpc>
                <a:spcPct val="119002"/>
              </a:lnSpc>
              <a:spcBef>
                <a:spcPts val="0"/>
              </a:spcBef>
              <a:spcAft>
                <a:spcPts val="0"/>
              </a:spcAft>
              <a:buNone/>
            </a:pPr>
            <a:r>
              <a:rPr lang="en-US" sz="6999" b="1" i="0" u="none" strike="noStrike" cap="none">
                <a:solidFill>
                  <a:srgbClr val="082C54"/>
                </a:solidFill>
                <a:latin typeface="Poppins"/>
                <a:ea typeface="Poppins"/>
                <a:cs typeface="Poppins"/>
                <a:sym typeface="Poppins"/>
              </a:rPr>
              <a:t>Machine Learning Model</a:t>
            </a:r>
            <a:endParaRPr/>
          </a:p>
        </p:txBody>
      </p:sp>
      <p:sp>
        <p:nvSpPr>
          <p:cNvPr id="262" name="Google Shape;262;p12"/>
          <p:cNvSpPr txBox="1"/>
          <p:nvPr/>
        </p:nvSpPr>
        <p:spPr>
          <a:xfrm>
            <a:off x="1706350" y="1999460"/>
            <a:ext cx="1906743" cy="441325"/>
          </a:xfrm>
          <a:prstGeom prst="rect">
            <a:avLst/>
          </a:prstGeom>
          <a:noFill/>
          <a:ln>
            <a:noFill/>
          </a:ln>
        </p:spPr>
        <p:txBody>
          <a:bodyPr spcFirstLastPara="1" wrap="square" lIns="0" tIns="0" rIns="0" bIns="0" anchor="t" anchorCtr="0">
            <a:sp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Poppins"/>
                <a:ea typeface="Poppins"/>
                <a:cs typeface="Poppins"/>
                <a:sym typeface="Poppins"/>
              </a:rPr>
              <a:t>EVALUASI</a:t>
            </a:r>
            <a:endParaRPr/>
          </a:p>
        </p:txBody>
      </p:sp>
      <p:sp>
        <p:nvSpPr>
          <p:cNvPr id="263" name="Google Shape;263;p12"/>
          <p:cNvSpPr txBox="1"/>
          <p:nvPr/>
        </p:nvSpPr>
        <p:spPr>
          <a:xfrm>
            <a:off x="10031950" y="5007625"/>
            <a:ext cx="7022400" cy="9291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2515" b="1" i="0" u="none" strike="noStrike" cap="none">
                <a:solidFill>
                  <a:srgbClr val="000000"/>
                </a:solidFill>
                <a:latin typeface="Poppins"/>
                <a:ea typeface="Poppins"/>
                <a:cs typeface="Poppins"/>
                <a:sym typeface="Poppins"/>
              </a:rPr>
              <a:t>evaluasi menunjukan nilai cukup rendah, mengartikan model berkerja dengan baik</a:t>
            </a:r>
            <a:endParaRPr/>
          </a:p>
        </p:txBody>
      </p:sp>
      <p:pic>
        <p:nvPicPr>
          <p:cNvPr id="3" name="Picture 2">
            <a:extLst>
              <a:ext uri="{FF2B5EF4-FFF2-40B4-BE49-F238E27FC236}">
                <a16:creationId xmlns:a16="http://schemas.microsoft.com/office/drawing/2014/main" id="{534655A6-79F2-3FC8-51A2-955373286863}"/>
              </a:ext>
            </a:extLst>
          </p:cNvPr>
          <p:cNvPicPr>
            <a:picLocks noChangeAspect="1"/>
          </p:cNvPicPr>
          <p:nvPr/>
        </p:nvPicPr>
        <p:blipFill>
          <a:blip r:embed="rId3"/>
          <a:stretch>
            <a:fillRect/>
          </a:stretch>
        </p:blipFill>
        <p:spPr>
          <a:xfrm>
            <a:off x="1028700" y="3700669"/>
            <a:ext cx="7300160" cy="4218688"/>
          </a:xfrm>
          <a:prstGeom prst="rect">
            <a:avLst/>
          </a:prstGeom>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324D9C"/>
            </a:gs>
            <a:gs pos="100000">
              <a:srgbClr val="102564"/>
            </a:gs>
          </a:gsLst>
          <a:lin ang="2700000" scaled="0"/>
        </a:gradFill>
        <a:effectLst/>
      </p:bgPr>
    </p:bg>
    <p:spTree>
      <p:nvGrpSpPr>
        <p:cNvPr id="1" name="Shape 268"/>
        <p:cNvGrpSpPr/>
        <p:nvPr/>
      </p:nvGrpSpPr>
      <p:grpSpPr>
        <a:xfrm>
          <a:off x="0" y="0"/>
          <a:ext cx="0" cy="0"/>
          <a:chOff x="0" y="0"/>
          <a:chExt cx="0" cy="0"/>
        </a:xfrm>
      </p:grpSpPr>
      <p:grpSp>
        <p:nvGrpSpPr>
          <p:cNvPr id="269" name="Google Shape;269;p13"/>
          <p:cNvGrpSpPr/>
          <p:nvPr/>
        </p:nvGrpSpPr>
        <p:grpSpPr>
          <a:xfrm>
            <a:off x="12643295" y="-802120"/>
            <a:ext cx="10341523" cy="11777000"/>
            <a:chOff x="0" y="-57150"/>
            <a:chExt cx="1880876" cy="2141955"/>
          </a:xfrm>
        </p:grpSpPr>
        <p:sp>
          <p:nvSpPr>
            <p:cNvPr id="270" name="Google Shape;270;p13"/>
            <p:cNvSpPr/>
            <p:nvPr/>
          </p:nvSpPr>
          <p:spPr>
            <a:xfrm>
              <a:off x="0" y="0"/>
              <a:ext cx="1880876" cy="2084805"/>
            </a:xfrm>
            <a:custGeom>
              <a:avLst/>
              <a:gdLst/>
              <a:ahLst/>
              <a:cxnLst/>
              <a:rect l="l" t="t" r="r" b="b"/>
              <a:pathLst>
                <a:path w="1880876" h="2084805" extrusionOk="0">
                  <a:moveTo>
                    <a:pt x="0" y="0"/>
                  </a:moveTo>
                  <a:lnTo>
                    <a:pt x="1677676" y="0"/>
                  </a:lnTo>
                  <a:lnTo>
                    <a:pt x="1880876" y="1042402"/>
                  </a:lnTo>
                  <a:lnTo>
                    <a:pt x="1677676" y="2084805"/>
                  </a:lnTo>
                  <a:lnTo>
                    <a:pt x="0" y="2084805"/>
                  </a:lnTo>
                  <a:lnTo>
                    <a:pt x="203200" y="1042402"/>
                  </a:lnTo>
                  <a:lnTo>
                    <a:pt x="0" y="0"/>
                  </a:lnTo>
                  <a:close/>
                </a:path>
              </a:pathLst>
            </a:custGeom>
            <a:solidFill>
              <a:srgbClr val="F5F6F7"/>
            </a:solidFill>
            <a:ln>
              <a:noFill/>
            </a:ln>
          </p:spPr>
        </p:sp>
        <p:sp>
          <p:nvSpPr>
            <p:cNvPr id="271" name="Google Shape;271;p13"/>
            <p:cNvSpPr txBox="1"/>
            <p:nvPr/>
          </p:nvSpPr>
          <p:spPr>
            <a:xfrm>
              <a:off x="177800" y="-57150"/>
              <a:ext cx="1626876" cy="214195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72" name="Google Shape;272;p13"/>
          <p:cNvSpPr txBox="1"/>
          <p:nvPr/>
        </p:nvSpPr>
        <p:spPr>
          <a:xfrm>
            <a:off x="261649" y="1104900"/>
            <a:ext cx="13082700" cy="1676100"/>
          </a:xfrm>
          <a:prstGeom prst="rect">
            <a:avLst/>
          </a:prstGeom>
          <a:noFill/>
          <a:ln>
            <a:noFill/>
          </a:ln>
        </p:spPr>
        <p:txBody>
          <a:bodyPr spcFirstLastPara="1" wrap="square" lIns="0" tIns="0" rIns="0" bIns="0" anchor="t" anchorCtr="0">
            <a:spAutoFit/>
          </a:bodyPr>
          <a:lstStyle/>
          <a:p>
            <a:pPr marL="0" marR="0" lvl="0" indent="0" algn="l" rtl="0">
              <a:lnSpc>
                <a:spcPct val="98999"/>
              </a:lnSpc>
              <a:spcBef>
                <a:spcPts val="0"/>
              </a:spcBef>
              <a:spcAft>
                <a:spcPts val="0"/>
              </a:spcAft>
              <a:buNone/>
            </a:pPr>
            <a:r>
              <a:rPr lang="en-US" sz="5500" b="1" i="0" u="none" strike="noStrike" cap="none">
                <a:solidFill>
                  <a:srgbClr val="FFFFFF"/>
                </a:solidFill>
                <a:latin typeface="Poppins"/>
                <a:ea typeface="Poppins"/>
                <a:cs typeface="Poppins"/>
                <a:sym typeface="Poppins"/>
              </a:rPr>
              <a:t>Exploratory Data Analyst</a:t>
            </a:r>
            <a:endParaRPr sz="5500"/>
          </a:p>
          <a:p>
            <a:pPr marL="0" marR="0" lvl="0" indent="0" algn="l" rtl="0">
              <a:lnSpc>
                <a:spcPct val="98999"/>
              </a:lnSpc>
              <a:spcBef>
                <a:spcPts val="0"/>
              </a:spcBef>
              <a:spcAft>
                <a:spcPts val="0"/>
              </a:spcAft>
              <a:buNone/>
            </a:pPr>
            <a:r>
              <a:rPr lang="en-US" sz="5500" b="1" i="0" u="none" strike="noStrike" cap="none">
                <a:solidFill>
                  <a:srgbClr val="FFFFFF"/>
                </a:solidFill>
                <a:latin typeface="Poppins"/>
                <a:ea typeface="Poppins"/>
                <a:cs typeface="Poppins"/>
                <a:sym typeface="Poppins"/>
              </a:rPr>
              <a:t>Questions</a:t>
            </a:r>
            <a:endParaRPr sz="5500"/>
          </a:p>
        </p:txBody>
      </p:sp>
      <p:sp>
        <p:nvSpPr>
          <p:cNvPr id="273" name="Google Shape;273;p13"/>
          <p:cNvSpPr/>
          <p:nvPr/>
        </p:nvSpPr>
        <p:spPr>
          <a:xfrm>
            <a:off x="12643295" y="1582422"/>
            <a:ext cx="5644705" cy="7322141"/>
          </a:xfrm>
          <a:custGeom>
            <a:avLst/>
            <a:gdLst/>
            <a:ahLst/>
            <a:cxnLst/>
            <a:rect l="l" t="t" r="r" b="b"/>
            <a:pathLst>
              <a:path w="5644705" h="7322141" extrusionOk="0">
                <a:moveTo>
                  <a:pt x="0" y="0"/>
                </a:moveTo>
                <a:lnTo>
                  <a:pt x="5644705" y="0"/>
                </a:lnTo>
                <a:lnTo>
                  <a:pt x="5644705" y="7322141"/>
                </a:lnTo>
                <a:lnTo>
                  <a:pt x="0" y="7322141"/>
                </a:lnTo>
                <a:lnTo>
                  <a:pt x="0" y="0"/>
                </a:lnTo>
                <a:close/>
              </a:path>
            </a:pathLst>
          </a:custGeom>
          <a:blipFill rotWithShape="1">
            <a:blip r:embed="rId3">
              <a:alphaModFix/>
            </a:blip>
            <a:stretch>
              <a:fillRect/>
            </a:stretch>
          </a:blipFill>
          <a:ln>
            <a:noFill/>
          </a:ln>
        </p:spPr>
      </p:sp>
      <p:sp>
        <p:nvSpPr>
          <p:cNvPr id="274" name="Google Shape;274;p13"/>
          <p:cNvSpPr/>
          <p:nvPr/>
        </p:nvSpPr>
        <p:spPr>
          <a:xfrm>
            <a:off x="261650" y="3008975"/>
            <a:ext cx="7896360" cy="6729569"/>
          </a:xfrm>
          <a:custGeom>
            <a:avLst/>
            <a:gdLst/>
            <a:ahLst/>
            <a:cxnLst/>
            <a:rect l="l" t="t" r="r" b="b"/>
            <a:pathLst>
              <a:path w="7896360" h="7065164" extrusionOk="0">
                <a:moveTo>
                  <a:pt x="0" y="0"/>
                </a:moveTo>
                <a:lnTo>
                  <a:pt x="7896360" y="0"/>
                </a:lnTo>
                <a:lnTo>
                  <a:pt x="7896360" y="7065164"/>
                </a:lnTo>
                <a:lnTo>
                  <a:pt x="0" y="7065164"/>
                </a:lnTo>
                <a:lnTo>
                  <a:pt x="0" y="0"/>
                </a:lnTo>
                <a:close/>
              </a:path>
            </a:pathLst>
          </a:custGeom>
          <a:blipFill rotWithShape="1">
            <a:blip r:embed="rId4">
              <a:alphaModFix/>
            </a:blip>
            <a:stretch>
              <a:fillRect/>
            </a:stretch>
          </a:blipFill>
          <a:ln>
            <a:noFill/>
          </a:ln>
        </p:spPr>
      </p:sp>
      <p:sp>
        <p:nvSpPr>
          <p:cNvPr id="275" name="Google Shape;275;p13"/>
          <p:cNvSpPr txBox="1"/>
          <p:nvPr/>
        </p:nvSpPr>
        <p:spPr>
          <a:xfrm>
            <a:off x="4271675" y="2277175"/>
            <a:ext cx="5997300" cy="307800"/>
          </a:xfrm>
          <a:prstGeom prst="rect">
            <a:avLst/>
          </a:prstGeom>
          <a:noFill/>
          <a:ln>
            <a:noFill/>
          </a:ln>
        </p:spPr>
        <p:txBody>
          <a:bodyPr spcFirstLastPara="1" wrap="square" lIns="0" tIns="0" rIns="0" bIns="0" anchor="t" anchorCtr="0">
            <a:spAutoFit/>
          </a:bodyPr>
          <a:lstStyle/>
          <a:p>
            <a:pPr marL="0" marR="0" lvl="0" indent="0" algn="just" rtl="0">
              <a:lnSpc>
                <a:spcPct val="202032"/>
              </a:lnSpc>
              <a:spcBef>
                <a:spcPts val="0"/>
              </a:spcBef>
              <a:spcAft>
                <a:spcPts val="0"/>
              </a:spcAft>
              <a:buNone/>
            </a:pPr>
            <a:r>
              <a:rPr lang="en-US" sz="2000" b="0" i="0" u="none" strike="noStrike" cap="none">
                <a:solidFill>
                  <a:srgbClr val="FFFFFF"/>
                </a:solidFill>
                <a:latin typeface="Poppins"/>
                <a:ea typeface="Poppins"/>
                <a:cs typeface="Poppins"/>
                <a:sym typeface="Poppins"/>
              </a:rPr>
              <a:t>Fitur apa dengan jumlah biaya paling besar?</a:t>
            </a:r>
            <a:endParaRPr sz="2000"/>
          </a:p>
        </p:txBody>
      </p:sp>
      <p:sp>
        <p:nvSpPr>
          <p:cNvPr id="276" name="Google Shape;276;p13"/>
          <p:cNvSpPr txBox="1"/>
          <p:nvPr/>
        </p:nvSpPr>
        <p:spPr>
          <a:xfrm>
            <a:off x="8308002" y="5237292"/>
            <a:ext cx="4185314" cy="1263279"/>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389" b="1" i="0" u="none" strike="noStrike" cap="none">
                <a:solidFill>
                  <a:srgbClr val="FFFFFF"/>
                </a:solidFill>
                <a:latin typeface="Poppins"/>
                <a:ea typeface="Poppins"/>
                <a:cs typeface="Poppins"/>
                <a:sym typeface="Poppins"/>
              </a:rPr>
              <a:t>Fitur dengan total biaya paling besar adalah TV sebesar 155229.3</a:t>
            </a:r>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324D9C"/>
            </a:gs>
            <a:gs pos="100000">
              <a:srgbClr val="102564"/>
            </a:gs>
          </a:gsLst>
          <a:lin ang="2700000" scaled="0"/>
        </a:gradFill>
        <a:effectLst/>
      </p:bgPr>
    </p:bg>
    <p:spTree>
      <p:nvGrpSpPr>
        <p:cNvPr id="1" name="Shape 280"/>
        <p:cNvGrpSpPr/>
        <p:nvPr/>
      </p:nvGrpSpPr>
      <p:grpSpPr>
        <a:xfrm>
          <a:off x="0" y="0"/>
          <a:ext cx="0" cy="0"/>
          <a:chOff x="0" y="0"/>
          <a:chExt cx="0" cy="0"/>
        </a:xfrm>
      </p:grpSpPr>
      <p:grpSp>
        <p:nvGrpSpPr>
          <p:cNvPr id="281" name="Google Shape;281;p14"/>
          <p:cNvGrpSpPr/>
          <p:nvPr/>
        </p:nvGrpSpPr>
        <p:grpSpPr>
          <a:xfrm>
            <a:off x="12643295" y="-802120"/>
            <a:ext cx="10341523" cy="11777000"/>
            <a:chOff x="0" y="-57150"/>
            <a:chExt cx="1880876" cy="2141955"/>
          </a:xfrm>
        </p:grpSpPr>
        <p:sp>
          <p:nvSpPr>
            <p:cNvPr id="282" name="Google Shape;282;p14"/>
            <p:cNvSpPr/>
            <p:nvPr/>
          </p:nvSpPr>
          <p:spPr>
            <a:xfrm>
              <a:off x="0" y="0"/>
              <a:ext cx="1880876" cy="2084805"/>
            </a:xfrm>
            <a:custGeom>
              <a:avLst/>
              <a:gdLst/>
              <a:ahLst/>
              <a:cxnLst/>
              <a:rect l="l" t="t" r="r" b="b"/>
              <a:pathLst>
                <a:path w="1880876" h="2084805" extrusionOk="0">
                  <a:moveTo>
                    <a:pt x="0" y="0"/>
                  </a:moveTo>
                  <a:lnTo>
                    <a:pt x="1677676" y="0"/>
                  </a:lnTo>
                  <a:lnTo>
                    <a:pt x="1880876" y="1042402"/>
                  </a:lnTo>
                  <a:lnTo>
                    <a:pt x="1677676" y="2084805"/>
                  </a:lnTo>
                  <a:lnTo>
                    <a:pt x="0" y="2084805"/>
                  </a:lnTo>
                  <a:lnTo>
                    <a:pt x="203200" y="1042402"/>
                  </a:lnTo>
                  <a:lnTo>
                    <a:pt x="0" y="0"/>
                  </a:lnTo>
                  <a:close/>
                </a:path>
              </a:pathLst>
            </a:custGeom>
            <a:solidFill>
              <a:srgbClr val="F5F6F7"/>
            </a:solidFill>
            <a:ln>
              <a:noFill/>
            </a:ln>
          </p:spPr>
        </p:sp>
        <p:sp>
          <p:nvSpPr>
            <p:cNvPr id="283" name="Google Shape;283;p14"/>
            <p:cNvSpPr txBox="1"/>
            <p:nvPr/>
          </p:nvSpPr>
          <p:spPr>
            <a:xfrm>
              <a:off x="177800" y="-57150"/>
              <a:ext cx="1626876" cy="214195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84" name="Google Shape;284;p14"/>
          <p:cNvSpPr txBox="1"/>
          <p:nvPr/>
        </p:nvSpPr>
        <p:spPr>
          <a:xfrm>
            <a:off x="261662" y="1104900"/>
            <a:ext cx="13167600" cy="1676100"/>
          </a:xfrm>
          <a:prstGeom prst="rect">
            <a:avLst/>
          </a:prstGeom>
          <a:noFill/>
          <a:ln>
            <a:noFill/>
          </a:ln>
        </p:spPr>
        <p:txBody>
          <a:bodyPr spcFirstLastPara="1" wrap="square" lIns="0" tIns="0" rIns="0" bIns="0" anchor="t" anchorCtr="0">
            <a:spAutoFit/>
          </a:bodyPr>
          <a:lstStyle/>
          <a:p>
            <a:pPr marL="0" marR="0" lvl="0" indent="0" algn="l" rtl="0">
              <a:lnSpc>
                <a:spcPct val="98999"/>
              </a:lnSpc>
              <a:spcBef>
                <a:spcPts val="0"/>
              </a:spcBef>
              <a:spcAft>
                <a:spcPts val="0"/>
              </a:spcAft>
              <a:buNone/>
            </a:pPr>
            <a:r>
              <a:rPr lang="en-US" sz="5500" b="1" i="0" u="none" strike="noStrike" cap="none">
                <a:solidFill>
                  <a:srgbClr val="FFFFFF"/>
                </a:solidFill>
                <a:latin typeface="Poppins"/>
                <a:ea typeface="Poppins"/>
                <a:cs typeface="Poppins"/>
                <a:sym typeface="Poppins"/>
              </a:rPr>
              <a:t>Exploratory Data Analyst</a:t>
            </a:r>
            <a:endParaRPr sz="5500"/>
          </a:p>
          <a:p>
            <a:pPr marL="0" marR="0" lvl="0" indent="0" algn="l" rtl="0">
              <a:lnSpc>
                <a:spcPct val="98999"/>
              </a:lnSpc>
              <a:spcBef>
                <a:spcPts val="0"/>
              </a:spcBef>
              <a:spcAft>
                <a:spcPts val="0"/>
              </a:spcAft>
              <a:buNone/>
            </a:pPr>
            <a:r>
              <a:rPr lang="en-US" sz="5500" b="1" i="0" u="none" strike="noStrike" cap="none">
                <a:solidFill>
                  <a:srgbClr val="FFFFFF"/>
                </a:solidFill>
                <a:latin typeface="Poppins"/>
                <a:ea typeface="Poppins"/>
                <a:cs typeface="Poppins"/>
                <a:sym typeface="Poppins"/>
              </a:rPr>
              <a:t>Questions</a:t>
            </a:r>
            <a:endParaRPr sz="5500"/>
          </a:p>
        </p:txBody>
      </p:sp>
      <p:sp>
        <p:nvSpPr>
          <p:cNvPr id="285" name="Google Shape;285;p14"/>
          <p:cNvSpPr/>
          <p:nvPr/>
        </p:nvSpPr>
        <p:spPr>
          <a:xfrm>
            <a:off x="12643295" y="1582422"/>
            <a:ext cx="5644705" cy="7322141"/>
          </a:xfrm>
          <a:custGeom>
            <a:avLst/>
            <a:gdLst/>
            <a:ahLst/>
            <a:cxnLst/>
            <a:rect l="l" t="t" r="r" b="b"/>
            <a:pathLst>
              <a:path w="5644705" h="7322141" extrusionOk="0">
                <a:moveTo>
                  <a:pt x="0" y="0"/>
                </a:moveTo>
                <a:lnTo>
                  <a:pt x="5644705" y="0"/>
                </a:lnTo>
                <a:lnTo>
                  <a:pt x="5644705" y="7322141"/>
                </a:lnTo>
                <a:lnTo>
                  <a:pt x="0" y="7322141"/>
                </a:lnTo>
                <a:lnTo>
                  <a:pt x="0" y="0"/>
                </a:lnTo>
                <a:close/>
              </a:path>
            </a:pathLst>
          </a:custGeom>
          <a:blipFill rotWithShape="1">
            <a:blip r:embed="rId3">
              <a:alphaModFix/>
            </a:blip>
            <a:stretch>
              <a:fillRect/>
            </a:stretch>
          </a:blipFill>
          <a:ln>
            <a:noFill/>
          </a:ln>
        </p:spPr>
      </p:sp>
      <p:sp>
        <p:nvSpPr>
          <p:cNvPr id="286" name="Google Shape;286;p14"/>
          <p:cNvSpPr/>
          <p:nvPr/>
        </p:nvSpPr>
        <p:spPr>
          <a:xfrm>
            <a:off x="261650" y="2987325"/>
            <a:ext cx="7915016" cy="6763173"/>
          </a:xfrm>
          <a:custGeom>
            <a:avLst/>
            <a:gdLst/>
            <a:ahLst/>
            <a:cxnLst/>
            <a:rect l="l" t="t" r="r" b="b"/>
            <a:pathLst>
              <a:path w="7915016" h="7081857" extrusionOk="0">
                <a:moveTo>
                  <a:pt x="0" y="0"/>
                </a:moveTo>
                <a:lnTo>
                  <a:pt x="7915017" y="0"/>
                </a:lnTo>
                <a:lnTo>
                  <a:pt x="7915017" y="7081857"/>
                </a:lnTo>
                <a:lnTo>
                  <a:pt x="0" y="7081857"/>
                </a:lnTo>
                <a:lnTo>
                  <a:pt x="0" y="0"/>
                </a:lnTo>
                <a:close/>
              </a:path>
            </a:pathLst>
          </a:custGeom>
          <a:blipFill rotWithShape="1">
            <a:blip r:embed="rId4">
              <a:alphaModFix/>
            </a:blip>
            <a:stretch>
              <a:fillRect/>
            </a:stretch>
          </a:blipFill>
          <a:ln>
            <a:noFill/>
          </a:ln>
        </p:spPr>
      </p:sp>
      <p:sp>
        <p:nvSpPr>
          <p:cNvPr id="287" name="Google Shape;287;p14"/>
          <p:cNvSpPr txBox="1"/>
          <p:nvPr/>
        </p:nvSpPr>
        <p:spPr>
          <a:xfrm>
            <a:off x="4354806" y="2233850"/>
            <a:ext cx="6433800" cy="307800"/>
          </a:xfrm>
          <a:prstGeom prst="rect">
            <a:avLst/>
          </a:prstGeom>
          <a:noFill/>
          <a:ln>
            <a:noFill/>
          </a:ln>
        </p:spPr>
        <p:txBody>
          <a:bodyPr spcFirstLastPara="1" wrap="square" lIns="0" tIns="0" rIns="0" bIns="0" anchor="t" anchorCtr="0">
            <a:spAutoFit/>
          </a:bodyPr>
          <a:lstStyle/>
          <a:p>
            <a:pPr marL="0" marR="0" lvl="0" indent="0" algn="just" rtl="0">
              <a:lnSpc>
                <a:spcPct val="202032"/>
              </a:lnSpc>
              <a:spcBef>
                <a:spcPts val="0"/>
              </a:spcBef>
              <a:spcAft>
                <a:spcPts val="0"/>
              </a:spcAft>
              <a:buNone/>
            </a:pPr>
            <a:r>
              <a:rPr lang="en-US" sz="2000" b="0" i="0" u="none" strike="noStrike" cap="none">
                <a:solidFill>
                  <a:srgbClr val="FFFFFF"/>
                </a:solidFill>
                <a:latin typeface="Poppins"/>
                <a:ea typeface="Poppins"/>
                <a:cs typeface="Poppins"/>
                <a:sym typeface="Poppins"/>
              </a:rPr>
              <a:t>Fitur apa dengan jumlah biaya paling kecil?</a:t>
            </a:r>
            <a:endParaRPr sz="2000"/>
          </a:p>
        </p:txBody>
      </p:sp>
      <p:sp>
        <p:nvSpPr>
          <p:cNvPr id="288" name="Google Shape;288;p14"/>
          <p:cNvSpPr txBox="1"/>
          <p:nvPr/>
        </p:nvSpPr>
        <p:spPr>
          <a:xfrm>
            <a:off x="8505746" y="4407439"/>
            <a:ext cx="4576200" cy="242730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389" b="1" i="0" u="none" strike="noStrike" cap="none">
                <a:solidFill>
                  <a:srgbClr val="FFFFFF"/>
                </a:solidFill>
                <a:latin typeface="Poppins"/>
                <a:ea typeface="Poppins"/>
                <a:cs typeface="Poppins"/>
                <a:sym typeface="Poppins"/>
              </a:rPr>
              <a:t>Fitur dengan total biaya paling kecil adalah Influencer_marketing sebesar 139719.77</a:t>
            </a:r>
            <a:endParaRPr/>
          </a:p>
          <a:p>
            <a:pPr marL="0" marR="0" lvl="0" indent="0" algn="l" rtl="0">
              <a:lnSpc>
                <a:spcPct val="140016"/>
              </a:lnSpc>
              <a:spcBef>
                <a:spcPts val="0"/>
              </a:spcBef>
              <a:spcAft>
                <a:spcPts val="0"/>
              </a:spcAft>
              <a:buNone/>
            </a:pPr>
            <a:endParaRPr sz="2389" b="1" i="0" u="none" strike="noStrike" cap="none">
              <a:solidFill>
                <a:srgbClr val="FFFFFF"/>
              </a:solidFill>
              <a:latin typeface="Poppins"/>
              <a:ea typeface="Poppins"/>
              <a:cs typeface="Poppins"/>
              <a:sym typeface="Poppins"/>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324D9C"/>
            </a:gs>
            <a:gs pos="100000">
              <a:srgbClr val="102564"/>
            </a:gs>
          </a:gsLst>
          <a:lin ang="2700000" scaled="0"/>
        </a:gradFill>
        <a:effectLst/>
      </p:bgPr>
    </p:bg>
    <p:spTree>
      <p:nvGrpSpPr>
        <p:cNvPr id="1" name="Shape 292"/>
        <p:cNvGrpSpPr/>
        <p:nvPr/>
      </p:nvGrpSpPr>
      <p:grpSpPr>
        <a:xfrm>
          <a:off x="0" y="0"/>
          <a:ext cx="0" cy="0"/>
          <a:chOff x="0" y="0"/>
          <a:chExt cx="0" cy="0"/>
        </a:xfrm>
      </p:grpSpPr>
      <p:grpSp>
        <p:nvGrpSpPr>
          <p:cNvPr id="293" name="Google Shape;293;p15"/>
          <p:cNvGrpSpPr/>
          <p:nvPr/>
        </p:nvGrpSpPr>
        <p:grpSpPr>
          <a:xfrm>
            <a:off x="15753539" y="-902113"/>
            <a:ext cx="10341523" cy="11777000"/>
            <a:chOff x="0" y="-57150"/>
            <a:chExt cx="1880876" cy="2141955"/>
          </a:xfrm>
        </p:grpSpPr>
        <p:sp>
          <p:nvSpPr>
            <p:cNvPr id="294" name="Google Shape;294;p15"/>
            <p:cNvSpPr/>
            <p:nvPr/>
          </p:nvSpPr>
          <p:spPr>
            <a:xfrm>
              <a:off x="0" y="0"/>
              <a:ext cx="1880876" cy="2084805"/>
            </a:xfrm>
            <a:custGeom>
              <a:avLst/>
              <a:gdLst/>
              <a:ahLst/>
              <a:cxnLst/>
              <a:rect l="l" t="t" r="r" b="b"/>
              <a:pathLst>
                <a:path w="1880876" h="2084805" extrusionOk="0">
                  <a:moveTo>
                    <a:pt x="0" y="0"/>
                  </a:moveTo>
                  <a:lnTo>
                    <a:pt x="1677676" y="0"/>
                  </a:lnTo>
                  <a:lnTo>
                    <a:pt x="1880876" y="1042402"/>
                  </a:lnTo>
                  <a:lnTo>
                    <a:pt x="1677676" y="2084805"/>
                  </a:lnTo>
                  <a:lnTo>
                    <a:pt x="0" y="2084805"/>
                  </a:lnTo>
                  <a:lnTo>
                    <a:pt x="203200" y="1042402"/>
                  </a:lnTo>
                  <a:lnTo>
                    <a:pt x="0" y="0"/>
                  </a:lnTo>
                  <a:close/>
                </a:path>
              </a:pathLst>
            </a:custGeom>
            <a:solidFill>
              <a:srgbClr val="F5F6F7"/>
            </a:solidFill>
            <a:ln>
              <a:noFill/>
            </a:ln>
          </p:spPr>
        </p:sp>
        <p:sp>
          <p:nvSpPr>
            <p:cNvPr id="295" name="Google Shape;295;p15"/>
            <p:cNvSpPr txBox="1"/>
            <p:nvPr/>
          </p:nvSpPr>
          <p:spPr>
            <a:xfrm>
              <a:off x="177800" y="-57150"/>
              <a:ext cx="1626876" cy="214195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96" name="Google Shape;296;p15"/>
          <p:cNvSpPr/>
          <p:nvPr/>
        </p:nvSpPr>
        <p:spPr>
          <a:xfrm>
            <a:off x="15077741" y="-40423"/>
            <a:ext cx="3435525" cy="4456459"/>
          </a:xfrm>
          <a:custGeom>
            <a:avLst/>
            <a:gdLst/>
            <a:ahLst/>
            <a:cxnLst/>
            <a:rect l="l" t="t" r="r" b="b"/>
            <a:pathLst>
              <a:path w="3435525" h="4456459" extrusionOk="0">
                <a:moveTo>
                  <a:pt x="0" y="0"/>
                </a:moveTo>
                <a:lnTo>
                  <a:pt x="3435525" y="0"/>
                </a:lnTo>
                <a:lnTo>
                  <a:pt x="3435525" y="4456459"/>
                </a:lnTo>
                <a:lnTo>
                  <a:pt x="0" y="4456459"/>
                </a:lnTo>
                <a:lnTo>
                  <a:pt x="0" y="0"/>
                </a:lnTo>
                <a:close/>
              </a:path>
            </a:pathLst>
          </a:custGeom>
          <a:blipFill rotWithShape="1">
            <a:blip r:embed="rId3">
              <a:alphaModFix/>
            </a:blip>
            <a:stretch>
              <a:fillRect/>
            </a:stretch>
          </a:blipFill>
          <a:ln>
            <a:noFill/>
          </a:ln>
        </p:spPr>
      </p:sp>
      <p:sp>
        <p:nvSpPr>
          <p:cNvPr id="297" name="Google Shape;297;p15"/>
          <p:cNvSpPr/>
          <p:nvPr/>
        </p:nvSpPr>
        <p:spPr>
          <a:xfrm>
            <a:off x="11153973" y="3346848"/>
            <a:ext cx="5153452" cy="3261895"/>
          </a:xfrm>
          <a:custGeom>
            <a:avLst/>
            <a:gdLst/>
            <a:ahLst/>
            <a:cxnLst/>
            <a:rect l="l" t="t" r="r" b="b"/>
            <a:pathLst>
              <a:path w="5153452" h="3460897" extrusionOk="0">
                <a:moveTo>
                  <a:pt x="0" y="0"/>
                </a:moveTo>
                <a:lnTo>
                  <a:pt x="5153452" y="0"/>
                </a:lnTo>
                <a:lnTo>
                  <a:pt x="5153452" y="3460897"/>
                </a:lnTo>
                <a:lnTo>
                  <a:pt x="0" y="3460897"/>
                </a:lnTo>
                <a:lnTo>
                  <a:pt x="0" y="0"/>
                </a:lnTo>
                <a:close/>
              </a:path>
            </a:pathLst>
          </a:custGeom>
          <a:blipFill rotWithShape="1">
            <a:blip r:embed="rId4">
              <a:alphaModFix/>
            </a:blip>
            <a:stretch>
              <a:fillRect/>
            </a:stretch>
          </a:blipFill>
          <a:ln>
            <a:noFill/>
          </a:ln>
        </p:spPr>
      </p:sp>
      <p:sp>
        <p:nvSpPr>
          <p:cNvPr id="298" name="Google Shape;298;p15"/>
          <p:cNvSpPr/>
          <p:nvPr/>
        </p:nvSpPr>
        <p:spPr>
          <a:xfrm>
            <a:off x="195925" y="3339100"/>
            <a:ext cx="10678019" cy="5936388"/>
          </a:xfrm>
          <a:custGeom>
            <a:avLst/>
            <a:gdLst/>
            <a:ahLst/>
            <a:cxnLst/>
            <a:rect l="l" t="t" r="r" b="b"/>
            <a:pathLst>
              <a:path w="10678019" h="6298555" extrusionOk="0">
                <a:moveTo>
                  <a:pt x="0" y="0"/>
                </a:moveTo>
                <a:lnTo>
                  <a:pt x="10678019" y="0"/>
                </a:lnTo>
                <a:lnTo>
                  <a:pt x="10678019" y="6298555"/>
                </a:lnTo>
                <a:lnTo>
                  <a:pt x="0" y="6298555"/>
                </a:lnTo>
                <a:lnTo>
                  <a:pt x="0" y="0"/>
                </a:lnTo>
                <a:close/>
              </a:path>
            </a:pathLst>
          </a:custGeom>
          <a:blipFill rotWithShape="1">
            <a:blip r:embed="rId5">
              <a:alphaModFix/>
            </a:blip>
            <a:stretch>
              <a:fillRect/>
            </a:stretch>
          </a:blipFill>
          <a:ln>
            <a:noFill/>
          </a:ln>
        </p:spPr>
      </p:sp>
      <p:sp>
        <p:nvSpPr>
          <p:cNvPr id="299" name="Google Shape;299;p15"/>
          <p:cNvSpPr txBox="1"/>
          <p:nvPr/>
        </p:nvSpPr>
        <p:spPr>
          <a:xfrm>
            <a:off x="261662" y="1104900"/>
            <a:ext cx="13167600" cy="1676100"/>
          </a:xfrm>
          <a:prstGeom prst="rect">
            <a:avLst/>
          </a:prstGeom>
          <a:noFill/>
          <a:ln>
            <a:noFill/>
          </a:ln>
        </p:spPr>
        <p:txBody>
          <a:bodyPr spcFirstLastPara="1" wrap="square" lIns="0" tIns="0" rIns="0" bIns="0" anchor="t" anchorCtr="0">
            <a:spAutoFit/>
          </a:bodyPr>
          <a:lstStyle/>
          <a:p>
            <a:pPr marL="0" marR="0" lvl="0" indent="0" algn="l" rtl="0">
              <a:lnSpc>
                <a:spcPct val="98999"/>
              </a:lnSpc>
              <a:spcBef>
                <a:spcPts val="0"/>
              </a:spcBef>
              <a:spcAft>
                <a:spcPts val="0"/>
              </a:spcAft>
              <a:buNone/>
            </a:pPr>
            <a:r>
              <a:rPr lang="en-US" sz="5500" b="1" i="0" u="none" strike="noStrike" cap="none">
                <a:solidFill>
                  <a:srgbClr val="FFFFFF"/>
                </a:solidFill>
                <a:latin typeface="Poppins"/>
                <a:ea typeface="Poppins"/>
                <a:cs typeface="Poppins"/>
                <a:sym typeface="Poppins"/>
              </a:rPr>
              <a:t>Exploratory Data Analyst</a:t>
            </a:r>
            <a:endParaRPr sz="5500"/>
          </a:p>
          <a:p>
            <a:pPr marL="0" marR="0" lvl="0" indent="0" algn="l" rtl="0">
              <a:lnSpc>
                <a:spcPct val="98999"/>
              </a:lnSpc>
              <a:spcBef>
                <a:spcPts val="0"/>
              </a:spcBef>
              <a:spcAft>
                <a:spcPts val="0"/>
              </a:spcAft>
              <a:buNone/>
            </a:pPr>
            <a:r>
              <a:rPr lang="en-US" sz="5500" b="1" i="0" u="none" strike="noStrike" cap="none">
                <a:solidFill>
                  <a:srgbClr val="FFFFFF"/>
                </a:solidFill>
                <a:latin typeface="Poppins"/>
                <a:ea typeface="Poppins"/>
                <a:cs typeface="Poppins"/>
                <a:sym typeface="Poppins"/>
              </a:rPr>
              <a:t>Questions</a:t>
            </a:r>
            <a:endParaRPr sz="5500"/>
          </a:p>
        </p:txBody>
      </p:sp>
      <p:sp>
        <p:nvSpPr>
          <p:cNvPr id="300" name="Google Shape;300;p15"/>
          <p:cNvSpPr txBox="1"/>
          <p:nvPr/>
        </p:nvSpPr>
        <p:spPr>
          <a:xfrm>
            <a:off x="11220055" y="6961598"/>
            <a:ext cx="4869000" cy="139740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389" b="1" i="0" u="none" strike="noStrike" cap="none">
                <a:solidFill>
                  <a:srgbClr val="FFFFFF"/>
                </a:solidFill>
                <a:latin typeface="Poppins"/>
                <a:ea typeface="Poppins"/>
                <a:cs typeface="Poppins"/>
                <a:sym typeface="Poppins"/>
              </a:rPr>
              <a:t>Total_Ads terbesar 5225.42 dengan penjualan produk 12227.0</a:t>
            </a:r>
            <a:endParaRPr/>
          </a:p>
        </p:txBody>
      </p:sp>
      <p:sp>
        <p:nvSpPr>
          <p:cNvPr id="301" name="Google Shape;301;p15"/>
          <p:cNvSpPr txBox="1"/>
          <p:nvPr/>
        </p:nvSpPr>
        <p:spPr>
          <a:xfrm>
            <a:off x="4311504" y="2244900"/>
            <a:ext cx="7841700" cy="307800"/>
          </a:xfrm>
          <a:prstGeom prst="rect">
            <a:avLst/>
          </a:prstGeom>
          <a:noFill/>
          <a:ln>
            <a:noFill/>
          </a:ln>
        </p:spPr>
        <p:txBody>
          <a:bodyPr spcFirstLastPara="1" wrap="square" lIns="0" tIns="0" rIns="0" bIns="0" anchor="t" anchorCtr="0">
            <a:spAutoFit/>
          </a:bodyPr>
          <a:lstStyle/>
          <a:p>
            <a:pPr marL="0" marR="0" lvl="0" indent="0" algn="just" rtl="0">
              <a:lnSpc>
                <a:spcPct val="142018"/>
              </a:lnSpc>
              <a:spcBef>
                <a:spcPts val="0"/>
              </a:spcBef>
              <a:spcAft>
                <a:spcPts val="0"/>
              </a:spcAft>
              <a:buNone/>
            </a:pPr>
            <a:r>
              <a:rPr lang="en-US" sz="2000" b="0" i="0" u="none" strike="noStrike" cap="none">
                <a:solidFill>
                  <a:srgbClr val="FFFFFF"/>
                </a:solidFill>
                <a:latin typeface="Poppins"/>
                <a:ea typeface="Poppins"/>
                <a:cs typeface="Poppins"/>
                <a:sym typeface="Poppins"/>
              </a:rPr>
              <a:t>Top 5 total biaya ads dan berapa penjualan product nya?</a:t>
            </a:r>
            <a:endParaRPr sz="2000"/>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324D9C"/>
            </a:gs>
            <a:gs pos="100000">
              <a:srgbClr val="102564"/>
            </a:gs>
          </a:gsLst>
          <a:lin ang="2700000" scaled="0"/>
        </a:gradFill>
        <a:effectLst/>
      </p:bgPr>
    </p:bg>
    <p:spTree>
      <p:nvGrpSpPr>
        <p:cNvPr id="1" name="Shape 305"/>
        <p:cNvGrpSpPr/>
        <p:nvPr/>
      </p:nvGrpSpPr>
      <p:grpSpPr>
        <a:xfrm>
          <a:off x="0" y="0"/>
          <a:ext cx="0" cy="0"/>
          <a:chOff x="0" y="0"/>
          <a:chExt cx="0" cy="0"/>
        </a:xfrm>
      </p:grpSpPr>
      <p:grpSp>
        <p:nvGrpSpPr>
          <p:cNvPr id="306" name="Google Shape;306;p16"/>
          <p:cNvGrpSpPr/>
          <p:nvPr/>
        </p:nvGrpSpPr>
        <p:grpSpPr>
          <a:xfrm>
            <a:off x="16134918" y="-902113"/>
            <a:ext cx="10341523" cy="11777000"/>
            <a:chOff x="0" y="-57150"/>
            <a:chExt cx="1880876" cy="2141955"/>
          </a:xfrm>
        </p:grpSpPr>
        <p:sp>
          <p:nvSpPr>
            <p:cNvPr id="307" name="Google Shape;307;p16"/>
            <p:cNvSpPr/>
            <p:nvPr/>
          </p:nvSpPr>
          <p:spPr>
            <a:xfrm>
              <a:off x="0" y="0"/>
              <a:ext cx="1880876" cy="2084805"/>
            </a:xfrm>
            <a:custGeom>
              <a:avLst/>
              <a:gdLst/>
              <a:ahLst/>
              <a:cxnLst/>
              <a:rect l="l" t="t" r="r" b="b"/>
              <a:pathLst>
                <a:path w="1880876" h="2084805" extrusionOk="0">
                  <a:moveTo>
                    <a:pt x="0" y="0"/>
                  </a:moveTo>
                  <a:lnTo>
                    <a:pt x="1677676" y="0"/>
                  </a:lnTo>
                  <a:lnTo>
                    <a:pt x="1880876" y="1042402"/>
                  </a:lnTo>
                  <a:lnTo>
                    <a:pt x="1677676" y="2084805"/>
                  </a:lnTo>
                  <a:lnTo>
                    <a:pt x="0" y="2084805"/>
                  </a:lnTo>
                  <a:lnTo>
                    <a:pt x="203200" y="1042402"/>
                  </a:lnTo>
                  <a:lnTo>
                    <a:pt x="0" y="0"/>
                  </a:lnTo>
                  <a:close/>
                </a:path>
              </a:pathLst>
            </a:custGeom>
            <a:solidFill>
              <a:srgbClr val="F5F6F7"/>
            </a:solidFill>
            <a:ln>
              <a:noFill/>
            </a:ln>
          </p:spPr>
        </p:sp>
        <p:sp>
          <p:nvSpPr>
            <p:cNvPr id="308" name="Google Shape;308;p16"/>
            <p:cNvSpPr txBox="1"/>
            <p:nvPr/>
          </p:nvSpPr>
          <p:spPr>
            <a:xfrm>
              <a:off x="177800" y="-57150"/>
              <a:ext cx="1626876" cy="214195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09" name="Google Shape;309;p16"/>
          <p:cNvSpPr/>
          <p:nvPr/>
        </p:nvSpPr>
        <p:spPr>
          <a:xfrm>
            <a:off x="14831702" y="-177290"/>
            <a:ext cx="3456298" cy="4483406"/>
          </a:xfrm>
          <a:custGeom>
            <a:avLst/>
            <a:gdLst/>
            <a:ahLst/>
            <a:cxnLst/>
            <a:rect l="l" t="t" r="r" b="b"/>
            <a:pathLst>
              <a:path w="3456298" h="4483406" extrusionOk="0">
                <a:moveTo>
                  <a:pt x="0" y="0"/>
                </a:moveTo>
                <a:lnTo>
                  <a:pt x="3456298" y="0"/>
                </a:lnTo>
                <a:lnTo>
                  <a:pt x="3456298" y="4483406"/>
                </a:lnTo>
                <a:lnTo>
                  <a:pt x="0" y="4483406"/>
                </a:lnTo>
                <a:lnTo>
                  <a:pt x="0" y="0"/>
                </a:lnTo>
                <a:close/>
              </a:path>
            </a:pathLst>
          </a:custGeom>
          <a:blipFill rotWithShape="1">
            <a:blip r:embed="rId3">
              <a:alphaModFix/>
            </a:blip>
            <a:stretch>
              <a:fillRect/>
            </a:stretch>
          </a:blipFill>
          <a:ln>
            <a:noFill/>
          </a:ln>
        </p:spPr>
      </p:sp>
      <p:sp>
        <p:nvSpPr>
          <p:cNvPr id="310" name="Google Shape;310;p16"/>
          <p:cNvSpPr/>
          <p:nvPr/>
        </p:nvSpPr>
        <p:spPr>
          <a:xfrm>
            <a:off x="261650" y="3230825"/>
            <a:ext cx="10833535" cy="6247381"/>
          </a:xfrm>
          <a:custGeom>
            <a:avLst/>
            <a:gdLst/>
            <a:ahLst/>
            <a:cxnLst/>
            <a:rect l="l" t="t" r="r" b="b"/>
            <a:pathLst>
              <a:path w="10833535" h="6457241" extrusionOk="0">
                <a:moveTo>
                  <a:pt x="0" y="0"/>
                </a:moveTo>
                <a:lnTo>
                  <a:pt x="10833535" y="0"/>
                </a:lnTo>
                <a:lnTo>
                  <a:pt x="10833535" y="6457241"/>
                </a:lnTo>
                <a:lnTo>
                  <a:pt x="0" y="6457241"/>
                </a:lnTo>
                <a:lnTo>
                  <a:pt x="0" y="0"/>
                </a:lnTo>
                <a:close/>
              </a:path>
            </a:pathLst>
          </a:custGeom>
          <a:blipFill rotWithShape="1">
            <a:blip r:embed="rId4">
              <a:alphaModFix/>
            </a:blip>
            <a:stretch>
              <a:fillRect/>
            </a:stretch>
          </a:blipFill>
          <a:ln>
            <a:noFill/>
          </a:ln>
        </p:spPr>
      </p:sp>
      <p:sp>
        <p:nvSpPr>
          <p:cNvPr id="311" name="Google Shape;311;p16"/>
          <p:cNvSpPr/>
          <p:nvPr/>
        </p:nvSpPr>
        <p:spPr>
          <a:xfrm>
            <a:off x="11377166" y="3230825"/>
            <a:ext cx="5182681" cy="3398279"/>
          </a:xfrm>
          <a:custGeom>
            <a:avLst/>
            <a:gdLst/>
            <a:ahLst/>
            <a:cxnLst/>
            <a:rect l="l" t="t" r="r" b="b"/>
            <a:pathLst>
              <a:path w="5182681" h="3512433" extrusionOk="0">
                <a:moveTo>
                  <a:pt x="0" y="0"/>
                </a:moveTo>
                <a:lnTo>
                  <a:pt x="5182681" y="0"/>
                </a:lnTo>
                <a:lnTo>
                  <a:pt x="5182681" y="3512433"/>
                </a:lnTo>
                <a:lnTo>
                  <a:pt x="0" y="3512433"/>
                </a:lnTo>
                <a:lnTo>
                  <a:pt x="0" y="0"/>
                </a:lnTo>
                <a:close/>
              </a:path>
            </a:pathLst>
          </a:custGeom>
          <a:blipFill rotWithShape="1">
            <a:blip r:embed="rId5">
              <a:alphaModFix/>
            </a:blip>
            <a:stretch>
              <a:fillRect/>
            </a:stretch>
          </a:blipFill>
          <a:ln>
            <a:noFill/>
          </a:ln>
        </p:spPr>
      </p:sp>
      <p:sp>
        <p:nvSpPr>
          <p:cNvPr id="312" name="Google Shape;312;p16"/>
          <p:cNvSpPr txBox="1"/>
          <p:nvPr/>
        </p:nvSpPr>
        <p:spPr>
          <a:xfrm>
            <a:off x="261662" y="1104900"/>
            <a:ext cx="13167600" cy="1676100"/>
          </a:xfrm>
          <a:prstGeom prst="rect">
            <a:avLst/>
          </a:prstGeom>
          <a:noFill/>
          <a:ln>
            <a:noFill/>
          </a:ln>
        </p:spPr>
        <p:txBody>
          <a:bodyPr spcFirstLastPara="1" wrap="square" lIns="0" tIns="0" rIns="0" bIns="0" anchor="t" anchorCtr="0">
            <a:spAutoFit/>
          </a:bodyPr>
          <a:lstStyle/>
          <a:p>
            <a:pPr marL="0" marR="0" lvl="0" indent="0" algn="l" rtl="0">
              <a:lnSpc>
                <a:spcPct val="98999"/>
              </a:lnSpc>
              <a:spcBef>
                <a:spcPts val="0"/>
              </a:spcBef>
              <a:spcAft>
                <a:spcPts val="0"/>
              </a:spcAft>
              <a:buNone/>
            </a:pPr>
            <a:r>
              <a:rPr lang="en-US" sz="5500" b="1" i="0" u="none" strike="noStrike" cap="none">
                <a:solidFill>
                  <a:srgbClr val="FFFFFF"/>
                </a:solidFill>
                <a:latin typeface="Poppins"/>
                <a:ea typeface="Poppins"/>
                <a:cs typeface="Poppins"/>
                <a:sym typeface="Poppins"/>
              </a:rPr>
              <a:t>Exploratory Data Analyst</a:t>
            </a:r>
            <a:endParaRPr sz="5500"/>
          </a:p>
          <a:p>
            <a:pPr marL="0" marR="0" lvl="0" indent="0" algn="l" rtl="0">
              <a:lnSpc>
                <a:spcPct val="98999"/>
              </a:lnSpc>
              <a:spcBef>
                <a:spcPts val="0"/>
              </a:spcBef>
              <a:spcAft>
                <a:spcPts val="0"/>
              </a:spcAft>
              <a:buNone/>
            </a:pPr>
            <a:r>
              <a:rPr lang="en-US" sz="5500" b="1" i="0" u="none" strike="noStrike" cap="none">
                <a:solidFill>
                  <a:srgbClr val="FFFFFF"/>
                </a:solidFill>
                <a:latin typeface="Poppins"/>
                <a:ea typeface="Poppins"/>
                <a:cs typeface="Poppins"/>
                <a:sym typeface="Poppins"/>
              </a:rPr>
              <a:t>Questions</a:t>
            </a:r>
            <a:endParaRPr sz="5500"/>
          </a:p>
        </p:txBody>
      </p:sp>
      <p:sp>
        <p:nvSpPr>
          <p:cNvPr id="313" name="Google Shape;313;p16"/>
          <p:cNvSpPr txBox="1"/>
          <p:nvPr/>
        </p:nvSpPr>
        <p:spPr>
          <a:xfrm>
            <a:off x="4181530" y="2287500"/>
            <a:ext cx="8599500" cy="307800"/>
          </a:xfrm>
          <a:prstGeom prst="rect">
            <a:avLst/>
          </a:prstGeom>
          <a:noFill/>
          <a:ln>
            <a:noFill/>
          </a:ln>
        </p:spPr>
        <p:txBody>
          <a:bodyPr spcFirstLastPara="1" wrap="square" lIns="0" tIns="0" rIns="0" bIns="0" anchor="t" anchorCtr="0">
            <a:spAutoFit/>
          </a:bodyPr>
          <a:lstStyle/>
          <a:p>
            <a:pPr marL="0" marR="0" lvl="0" indent="0" algn="just" rtl="0">
              <a:lnSpc>
                <a:spcPct val="142018"/>
              </a:lnSpc>
              <a:spcBef>
                <a:spcPts val="0"/>
              </a:spcBef>
              <a:spcAft>
                <a:spcPts val="0"/>
              </a:spcAft>
              <a:buNone/>
            </a:pPr>
            <a:r>
              <a:rPr lang="en-US" sz="2000" b="0" i="0" u="none" strike="noStrike" cap="none">
                <a:solidFill>
                  <a:srgbClr val="FFFFFF"/>
                </a:solidFill>
                <a:latin typeface="Poppins"/>
                <a:ea typeface="Poppins"/>
                <a:cs typeface="Poppins"/>
                <a:sym typeface="Poppins"/>
              </a:rPr>
              <a:t>Bottom 5 total biaya ads dan berapa penjualan product nya?</a:t>
            </a:r>
            <a:endParaRPr sz="2000"/>
          </a:p>
        </p:txBody>
      </p:sp>
      <p:sp>
        <p:nvSpPr>
          <p:cNvPr id="314" name="Google Shape;314;p16"/>
          <p:cNvSpPr txBox="1"/>
          <p:nvPr/>
        </p:nvSpPr>
        <p:spPr>
          <a:xfrm>
            <a:off x="11377170" y="7091550"/>
            <a:ext cx="4868893" cy="1263279"/>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389" b="1" i="0" u="none" strike="noStrike" cap="none">
                <a:solidFill>
                  <a:srgbClr val="FFFFFF"/>
                </a:solidFill>
                <a:latin typeface="Poppins"/>
                <a:ea typeface="Poppins"/>
                <a:cs typeface="Poppins"/>
                <a:sym typeface="Poppins"/>
              </a:rPr>
              <a:t>Total_Ads terkecil 1150.11 dengan penjualan produk 2353.0</a:t>
            </a:r>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324D9C"/>
            </a:gs>
            <a:gs pos="100000">
              <a:srgbClr val="102564"/>
            </a:gs>
          </a:gsLst>
          <a:lin ang="2700000" scaled="0"/>
        </a:gradFill>
        <a:effectLst/>
      </p:bgPr>
    </p:bg>
    <p:spTree>
      <p:nvGrpSpPr>
        <p:cNvPr id="1" name="Shape 318"/>
        <p:cNvGrpSpPr/>
        <p:nvPr/>
      </p:nvGrpSpPr>
      <p:grpSpPr>
        <a:xfrm>
          <a:off x="0" y="0"/>
          <a:ext cx="0" cy="0"/>
          <a:chOff x="0" y="0"/>
          <a:chExt cx="0" cy="0"/>
        </a:xfrm>
      </p:grpSpPr>
      <p:grpSp>
        <p:nvGrpSpPr>
          <p:cNvPr id="319" name="Google Shape;319;p17"/>
          <p:cNvGrpSpPr/>
          <p:nvPr/>
        </p:nvGrpSpPr>
        <p:grpSpPr>
          <a:xfrm>
            <a:off x="15090204" y="-314225"/>
            <a:ext cx="10341523" cy="11777000"/>
            <a:chOff x="0" y="-57150"/>
            <a:chExt cx="1880876" cy="2141955"/>
          </a:xfrm>
        </p:grpSpPr>
        <p:sp>
          <p:nvSpPr>
            <p:cNvPr id="320" name="Google Shape;320;p17"/>
            <p:cNvSpPr/>
            <p:nvPr/>
          </p:nvSpPr>
          <p:spPr>
            <a:xfrm>
              <a:off x="0" y="0"/>
              <a:ext cx="1880876" cy="2084805"/>
            </a:xfrm>
            <a:custGeom>
              <a:avLst/>
              <a:gdLst/>
              <a:ahLst/>
              <a:cxnLst/>
              <a:rect l="l" t="t" r="r" b="b"/>
              <a:pathLst>
                <a:path w="1880876" h="2084805" extrusionOk="0">
                  <a:moveTo>
                    <a:pt x="0" y="0"/>
                  </a:moveTo>
                  <a:lnTo>
                    <a:pt x="1677676" y="0"/>
                  </a:lnTo>
                  <a:lnTo>
                    <a:pt x="1880876" y="1042402"/>
                  </a:lnTo>
                  <a:lnTo>
                    <a:pt x="1677676" y="2084805"/>
                  </a:lnTo>
                  <a:lnTo>
                    <a:pt x="0" y="2084805"/>
                  </a:lnTo>
                  <a:lnTo>
                    <a:pt x="203200" y="1042402"/>
                  </a:lnTo>
                  <a:lnTo>
                    <a:pt x="0" y="0"/>
                  </a:lnTo>
                  <a:close/>
                </a:path>
              </a:pathLst>
            </a:custGeom>
            <a:solidFill>
              <a:srgbClr val="F5F6F7"/>
            </a:solidFill>
            <a:ln>
              <a:noFill/>
            </a:ln>
          </p:spPr>
        </p:sp>
        <p:sp>
          <p:nvSpPr>
            <p:cNvPr id="321" name="Google Shape;321;p17"/>
            <p:cNvSpPr txBox="1"/>
            <p:nvPr/>
          </p:nvSpPr>
          <p:spPr>
            <a:xfrm>
              <a:off x="177800" y="-57150"/>
              <a:ext cx="1626876" cy="214195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2" name="Google Shape;322;p17"/>
          <p:cNvSpPr txBox="1"/>
          <p:nvPr/>
        </p:nvSpPr>
        <p:spPr>
          <a:xfrm>
            <a:off x="261662" y="1435468"/>
            <a:ext cx="13167600" cy="1676100"/>
          </a:xfrm>
          <a:prstGeom prst="rect">
            <a:avLst/>
          </a:prstGeom>
          <a:noFill/>
          <a:ln>
            <a:noFill/>
          </a:ln>
        </p:spPr>
        <p:txBody>
          <a:bodyPr spcFirstLastPara="1" wrap="square" lIns="0" tIns="0" rIns="0" bIns="0" anchor="t" anchorCtr="0">
            <a:spAutoFit/>
          </a:bodyPr>
          <a:lstStyle/>
          <a:p>
            <a:pPr marL="0" marR="0" lvl="0" indent="0" algn="l" rtl="0">
              <a:lnSpc>
                <a:spcPct val="98999"/>
              </a:lnSpc>
              <a:spcBef>
                <a:spcPts val="0"/>
              </a:spcBef>
              <a:spcAft>
                <a:spcPts val="0"/>
              </a:spcAft>
              <a:buNone/>
            </a:pPr>
            <a:r>
              <a:rPr lang="en-US" sz="5500" b="1" i="0" u="none" strike="noStrike" cap="none">
                <a:solidFill>
                  <a:srgbClr val="FFFFFF"/>
                </a:solidFill>
                <a:latin typeface="Poppins"/>
                <a:ea typeface="Poppins"/>
                <a:cs typeface="Poppins"/>
                <a:sym typeface="Poppins"/>
              </a:rPr>
              <a:t>Exploratory Data Analyst</a:t>
            </a:r>
            <a:endParaRPr sz="5500"/>
          </a:p>
          <a:p>
            <a:pPr marL="0" marR="0" lvl="0" indent="0" algn="l" rtl="0">
              <a:lnSpc>
                <a:spcPct val="98999"/>
              </a:lnSpc>
              <a:spcBef>
                <a:spcPts val="0"/>
              </a:spcBef>
              <a:spcAft>
                <a:spcPts val="0"/>
              </a:spcAft>
              <a:buNone/>
            </a:pPr>
            <a:r>
              <a:rPr lang="en-US" sz="5500" b="1" i="0" u="none" strike="noStrike" cap="none">
                <a:solidFill>
                  <a:srgbClr val="FFFFFF"/>
                </a:solidFill>
                <a:latin typeface="Poppins"/>
                <a:ea typeface="Poppins"/>
                <a:cs typeface="Poppins"/>
                <a:sym typeface="Poppins"/>
              </a:rPr>
              <a:t>Questions</a:t>
            </a:r>
            <a:endParaRPr sz="5500"/>
          </a:p>
        </p:txBody>
      </p:sp>
      <p:sp>
        <p:nvSpPr>
          <p:cNvPr id="323" name="Google Shape;323;p17"/>
          <p:cNvSpPr/>
          <p:nvPr/>
        </p:nvSpPr>
        <p:spPr>
          <a:xfrm>
            <a:off x="12643295" y="1582422"/>
            <a:ext cx="5644705" cy="7322141"/>
          </a:xfrm>
          <a:custGeom>
            <a:avLst/>
            <a:gdLst/>
            <a:ahLst/>
            <a:cxnLst/>
            <a:rect l="l" t="t" r="r" b="b"/>
            <a:pathLst>
              <a:path w="5644705" h="7322141" extrusionOk="0">
                <a:moveTo>
                  <a:pt x="0" y="0"/>
                </a:moveTo>
                <a:lnTo>
                  <a:pt x="5644705" y="0"/>
                </a:lnTo>
                <a:lnTo>
                  <a:pt x="5644705" y="7322141"/>
                </a:lnTo>
                <a:lnTo>
                  <a:pt x="0" y="7322141"/>
                </a:lnTo>
                <a:lnTo>
                  <a:pt x="0" y="0"/>
                </a:lnTo>
                <a:close/>
              </a:path>
            </a:pathLst>
          </a:custGeom>
          <a:blipFill rotWithShape="1">
            <a:blip r:embed="rId3">
              <a:alphaModFix/>
            </a:blip>
            <a:stretch>
              <a:fillRect/>
            </a:stretch>
          </a:blipFill>
          <a:ln>
            <a:noFill/>
          </a:ln>
        </p:spPr>
      </p:sp>
      <p:sp>
        <p:nvSpPr>
          <p:cNvPr id="324" name="Google Shape;324;p17"/>
          <p:cNvSpPr/>
          <p:nvPr/>
        </p:nvSpPr>
        <p:spPr>
          <a:xfrm>
            <a:off x="261650" y="3305125"/>
            <a:ext cx="8695239" cy="6365554"/>
          </a:xfrm>
          <a:custGeom>
            <a:avLst/>
            <a:gdLst/>
            <a:ahLst/>
            <a:cxnLst/>
            <a:rect l="l" t="t" r="r" b="b"/>
            <a:pathLst>
              <a:path w="8695239" h="6682996" extrusionOk="0">
                <a:moveTo>
                  <a:pt x="0" y="0"/>
                </a:moveTo>
                <a:lnTo>
                  <a:pt x="8695239" y="0"/>
                </a:lnTo>
                <a:lnTo>
                  <a:pt x="8695239" y="6682996"/>
                </a:lnTo>
                <a:lnTo>
                  <a:pt x="0" y="6682996"/>
                </a:lnTo>
                <a:lnTo>
                  <a:pt x="0" y="0"/>
                </a:lnTo>
                <a:close/>
              </a:path>
            </a:pathLst>
          </a:custGeom>
          <a:blipFill rotWithShape="1">
            <a:blip r:embed="rId4">
              <a:alphaModFix/>
            </a:blip>
            <a:stretch>
              <a:fillRect/>
            </a:stretch>
          </a:blipFill>
          <a:ln>
            <a:noFill/>
          </a:ln>
        </p:spPr>
      </p:sp>
      <p:sp>
        <p:nvSpPr>
          <p:cNvPr id="325" name="Google Shape;325;p17"/>
          <p:cNvSpPr txBox="1"/>
          <p:nvPr/>
        </p:nvSpPr>
        <p:spPr>
          <a:xfrm>
            <a:off x="4073250" y="2569625"/>
            <a:ext cx="10895100" cy="307800"/>
          </a:xfrm>
          <a:prstGeom prst="rect">
            <a:avLst/>
          </a:prstGeom>
          <a:noFill/>
          <a:ln>
            <a:noFill/>
          </a:ln>
        </p:spPr>
        <p:txBody>
          <a:bodyPr spcFirstLastPara="1" wrap="square" lIns="0" tIns="0" rIns="0" bIns="0" anchor="t" anchorCtr="0">
            <a:spAutoFit/>
          </a:bodyPr>
          <a:lstStyle/>
          <a:p>
            <a:pPr marL="0" marR="0" lvl="0" indent="0" algn="l" rtl="0">
              <a:lnSpc>
                <a:spcPct val="142018"/>
              </a:lnSpc>
              <a:spcBef>
                <a:spcPts val="0"/>
              </a:spcBef>
              <a:spcAft>
                <a:spcPts val="0"/>
              </a:spcAft>
              <a:buNone/>
            </a:pPr>
            <a:r>
              <a:rPr lang="en-US" sz="2000" b="0" i="0" u="none" strike="noStrike" cap="none">
                <a:solidFill>
                  <a:srgbClr val="FFFFFF"/>
                </a:solidFill>
                <a:latin typeface="Poppins"/>
                <a:ea typeface="Poppins"/>
                <a:cs typeface="Poppins"/>
                <a:sym typeface="Poppins"/>
              </a:rPr>
              <a:t>Bagaimana hubungan biaya saluran periklanan mempengaruhi penjualan produk?</a:t>
            </a:r>
            <a:endParaRPr sz="2000" b="0" i="0" u="none" strike="noStrike" cap="none">
              <a:solidFill>
                <a:srgbClr val="FFFFFF"/>
              </a:solidFill>
              <a:latin typeface="Poppins"/>
              <a:ea typeface="Poppins"/>
              <a:cs typeface="Poppins"/>
              <a:sym typeface="Poppins"/>
            </a:endParaRPr>
          </a:p>
        </p:txBody>
      </p:sp>
      <p:sp>
        <p:nvSpPr>
          <p:cNvPr id="326" name="Google Shape;326;p17"/>
          <p:cNvSpPr txBox="1"/>
          <p:nvPr/>
        </p:nvSpPr>
        <p:spPr>
          <a:xfrm>
            <a:off x="9144000" y="6184628"/>
            <a:ext cx="5169247" cy="844179"/>
          </a:xfrm>
          <a:prstGeom prst="rect">
            <a:avLst/>
          </a:prstGeom>
          <a:noFill/>
          <a:ln>
            <a:noFill/>
          </a:ln>
        </p:spPr>
        <p:txBody>
          <a:bodyPr spcFirstLastPara="1" wrap="square" lIns="0" tIns="0" rIns="0" bIns="0" anchor="t" anchorCtr="0">
            <a:spAutoFit/>
          </a:bodyPr>
          <a:lstStyle/>
          <a:p>
            <a:pPr marL="0" marR="0" lvl="0" indent="0" algn="just" rtl="0">
              <a:lnSpc>
                <a:spcPct val="140016"/>
              </a:lnSpc>
              <a:spcBef>
                <a:spcPts val="0"/>
              </a:spcBef>
              <a:spcAft>
                <a:spcPts val="0"/>
              </a:spcAft>
              <a:buNone/>
            </a:pPr>
            <a:r>
              <a:rPr lang="en-US" sz="2389" b="1" i="0" u="none" strike="noStrike" cap="none">
                <a:solidFill>
                  <a:srgbClr val="FFFFFF"/>
                </a:solidFill>
                <a:latin typeface="Poppins"/>
                <a:ea typeface="Poppins"/>
                <a:cs typeface="Poppins"/>
                <a:sym typeface="Poppins"/>
              </a:rPr>
              <a:t>semakin tinggi biaya ads, maka semakin besar penjualannya</a:t>
            </a:r>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324D9C"/>
            </a:gs>
            <a:gs pos="100000">
              <a:srgbClr val="102564"/>
            </a:gs>
          </a:gsLst>
          <a:lin ang="2700000" scaled="0"/>
        </a:gradFill>
        <a:effectLst/>
      </p:bgPr>
    </p:bg>
    <p:spTree>
      <p:nvGrpSpPr>
        <p:cNvPr id="1" name="Shape 330"/>
        <p:cNvGrpSpPr/>
        <p:nvPr/>
      </p:nvGrpSpPr>
      <p:grpSpPr>
        <a:xfrm>
          <a:off x="0" y="0"/>
          <a:ext cx="0" cy="0"/>
          <a:chOff x="0" y="0"/>
          <a:chExt cx="0" cy="0"/>
        </a:xfrm>
      </p:grpSpPr>
      <p:grpSp>
        <p:nvGrpSpPr>
          <p:cNvPr id="331" name="Google Shape;331;p18"/>
          <p:cNvGrpSpPr/>
          <p:nvPr/>
        </p:nvGrpSpPr>
        <p:grpSpPr>
          <a:xfrm>
            <a:off x="13429409" y="-802120"/>
            <a:ext cx="10341523" cy="11777000"/>
            <a:chOff x="0" y="-57150"/>
            <a:chExt cx="1880876" cy="2141955"/>
          </a:xfrm>
        </p:grpSpPr>
        <p:sp>
          <p:nvSpPr>
            <p:cNvPr id="332" name="Google Shape;332;p18"/>
            <p:cNvSpPr/>
            <p:nvPr/>
          </p:nvSpPr>
          <p:spPr>
            <a:xfrm>
              <a:off x="0" y="0"/>
              <a:ext cx="1880876" cy="2084805"/>
            </a:xfrm>
            <a:custGeom>
              <a:avLst/>
              <a:gdLst/>
              <a:ahLst/>
              <a:cxnLst/>
              <a:rect l="l" t="t" r="r" b="b"/>
              <a:pathLst>
                <a:path w="1880876" h="2084805" extrusionOk="0">
                  <a:moveTo>
                    <a:pt x="0" y="0"/>
                  </a:moveTo>
                  <a:lnTo>
                    <a:pt x="1677676" y="0"/>
                  </a:lnTo>
                  <a:lnTo>
                    <a:pt x="1880876" y="1042402"/>
                  </a:lnTo>
                  <a:lnTo>
                    <a:pt x="1677676" y="2084805"/>
                  </a:lnTo>
                  <a:lnTo>
                    <a:pt x="0" y="2084805"/>
                  </a:lnTo>
                  <a:lnTo>
                    <a:pt x="203200" y="1042402"/>
                  </a:lnTo>
                  <a:lnTo>
                    <a:pt x="0" y="0"/>
                  </a:lnTo>
                  <a:close/>
                </a:path>
              </a:pathLst>
            </a:custGeom>
            <a:solidFill>
              <a:srgbClr val="F5F6F7"/>
            </a:solidFill>
            <a:ln>
              <a:noFill/>
            </a:ln>
          </p:spPr>
        </p:sp>
        <p:sp>
          <p:nvSpPr>
            <p:cNvPr id="333" name="Google Shape;333;p18"/>
            <p:cNvSpPr txBox="1"/>
            <p:nvPr/>
          </p:nvSpPr>
          <p:spPr>
            <a:xfrm>
              <a:off x="177800" y="-57150"/>
              <a:ext cx="1626876" cy="214195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34" name="Google Shape;334;p18"/>
          <p:cNvSpPr txBox="1"/>
          <p:nvPr/>
        </p:nvSpPr>
        <p:spPr>
          <a:xfrm>
            <a:off x="261662" y="1367710"/>
            <a:ext cx="13167600" cy="1676100"/>
          </a:xfrm>
          <a:prstGeom prst="rect">
            <a:avLst/>
          </a:prstGeom>
          <a:noFill/>
          <a:ln>
            <a:noFill/>
          </a:ln>
        </p:spPr>
        <p:txBody>
          <a:bodyPr spcFirstLastPara="1" wrap="square" lIns="0" tIns="0" rIns="0" bIns="0" anchor="t" anchorCtr="0">
            <a:spAutoFit/>
          </a:bodyPr>
          <a:lstStyle/>
          <a:p>
            <a:pPr marL="0" marR="0" lvl="0" indent="0" algn="l" rtl="0">
              <a:lnSpc>
                <a:spcPct val="98999"/>
              </a:lnSpc>
              <a:spcBef>
                <a:spcPts val="0"/>
              </a:spcBef>
              <a:spcAft>
                <a:spcPts val="0"/>
              </a:spcAft>
              <a:buNone/>
            </a:pPr>
            <a:r>
              <a:rPr lang="en-US" sz="5500" b="1" i="0" u="none" strike="noStrike" cap="none">
                <a:solidFill>
                  <a:srgbClr val="FFFFFF"/>
                </a:solidFill>
                <a:latin typeface="Poppins"/>
                <a:ea typeface="Poppins"/>
                <a:cs typeface="Poppins"/>
                <a:sym typeface="Poppins"/>
              </a:rPr>
              <a:t>Exploratory Data Analyst</a:t>
            </a:r>
            <a:endParaRPr sz="5500"/>
          </a:p>
          <a:p>
            <a:pPr marL="0" marR="0" lvl="0" indent="0" algn="l" rtl="0">
              <a:lnSpc>
                <a:spcPct val="98999"/>
              </a:lnSpc>
              <a:spcBef>
                <a:spcPts val="0"/>
              </a:spcBef>
              <a:spcAft>
                <a:spcPts val="0"/>
              </a:spcAft>
              <a:buNone/>
            </a:pPr>
            <a:r>
              <a:rPr lang="en-US" sz="5500" b="1" i="0" u="none" strike="noStrike" cap="none">
                <a:solidFill>
                  <a:srgbClr val="FFFFFF"/>
                </a:solidFill>
                <a:latin typeface="Poppins"/>
                <a:ea typeface="Poppins"/>
                <a:cs typeface="Poppins"/>
                <a:sym typeface="Poppins"/>
              </a:rPr>
              <a:t>Questions</a:t>
            </a:r>
            <a:endParaRPr sz="5500"/>
          </a:p>
        </p:txBody>
      </p:sp>
      <p:sp>
        <p:nvSpPr>
          <p:cNvPr id="335" name="Google Shape;335;p18"/>
          <p:cNvSpPr/>
          <p:nvPr/>
        </p:nvSpPr>
        <p:spPr>
          <a:xfrm>
            <a:off x="13429409" y="1582422"/>
            <a:ext cx="4858591" cy="6302418"/>
          </a:xfrm>
          <a:custGeom>
            <a:avLst/>
            <a:gdLst/>
            <a:ahLst/>
            <a:cxnLst/>
            <a:rect l="l" t="t" r="r" b="b"/>
            <a:pathLst>
              <a:path w="4858591" h="6302418" extrusionOk="0">
                <a:moveTo>
                  <a:pt x="0" y="0"/>
                </a:moveTo>
                <a:lnTo>
                  <a:pt x="4858591" y="0"/>
                </a:lnTo>
                <a:lnTo>
                  <a:pt x="4858591" y="6302418"/>
                </a:lnTo>
                <a:lnTo>
                  <a:pt x="0" y="6302418"/>
                </a:lnTo>
                <a:lnTo>
                  <a:pt x="0" y="0"/>
                </a:lnTo>
                <a:close/>
              </a:path>
            </a:pathLst>
          </a:custGeom>
          <a:blipFill rotWithShape="1">
            <a:blip r:embed="rId3">
              <a:alphaModFix/>
            </a:blip>
            <a:stretch>
              <a:fillRect/>
            </a:stretch>
          </a:blipFill>
          <a:ln>
            <a:noFill/>
          </a:ln>
        </p:spPr>
      </p:sp>
      <p:sp>
        <p:nvSpPr>
          <p:cNvPr id="336" name="Google Shape;336;p18"/>
          <p:cNvSpPr/>
          <p:nvPr/>
        </p:nvSpPr>
        <p:spPr>
          <a:xfrm>
            <a:off x="261650" y="3333825"/>
            <a:ext cx="8363813" cy="6176696"/>
          </a:xfrm>
          <a:custGeom>
            <a:avLst/>
            <a:gdLst/>
            <a:ahLst/>
            <a:cxnLst/>
            <a:rect l="l" t="t" r="r" b="b"/>
            <a:pathLst>
              <a:path w="8363813" h="6588476" extrusionOk="0">
                <a:moveTo>
                  <a:pt x="0" y="0"/>
                </a:moveTo>
                <a:lnTo>
                  <a:pt x="8363814" y="0"/>
                </a:lnTo>
                <a:lnTo>
                  <a:pt x="8363814" y="6588476"/>
                </a:lnTo>
                <a:lnTo>
                  <a:pt x="0" y="6588476"/>
                </a:lnTo>
                <a:lnTo>
                  <a:pt x="0" y="0"/>
                </a:lnTo>
                <a:close/>
              </a:path>
            </a:pathLst>
          </a:custGeom>
          <a:blipFill rotWithShape="1">
            <a:blip r:embed="rId4">
              <a:alphaModFix/>
            </a:blip>
            <a:stretch>
              <a:fillRect/>
            </a:stretch>
          </a:blipFill>
          <a:ln>
            <a:noFill/>
          </a:ln>
        </p:spPr>
      </p:sp>
      <p:sp>
        <p:nvSpPr>
          <p:cNvPr id="337" name="Google Shape;337;p18"/>
          <p:cNvSpPr txBox="1"/>
          <p:nvPr/>
        </p:nvSpPr>
        <p:spPr>
          <a:xfrm>
            <a:off x="4028600" y="2298900"/>
            <a:ext cx="8232900" cy="744900"/>
          </a:xfrm>
          <a:prstGeom prst="rect">
            <a:avLst/>
          </a:prstGeom>
          <a:noFill/>
          <a:ln>
            <a:noFill/>
          </a:ln>
        </p:spPr>
        <p:txBody>
          <a:bodyPr spcFirstLastPara="1" wrap="square" lIns="0" tIns="0" rIns="0" bIns="0" anchor="t" anchorCtr="0">
            <a:spAutoFit/>
          </a:bodyPr>
          <a:lstStyle/>
          <a:p>
            <a:pPr marL="0" marR="0" lvl="0" indent="0" algn="l" rtl="0">
              <a:lnSpc>
                <a:spcPct val="142018"/>
              </a:lnSpc>
              <a:spcBef>
                <a:spcPts val="0"/>
              </a:spcBef>
              <a:spcAft>
                <a:spcPts val="0"/>
              </a:spcAft>
              <a:buNone/>
            </a:pPr>
            <a:r>
              <a:rPr lang="en-US" sz="2000" b="0" i="0" u="none" strike="noStrike" cap="none">
                <a:solidFill>
                  <a:srgbClr val="FFFFFF"/>
                </a:solidFill>
                <a:latin typeface="Poppins"/>
                <a:ea typeface="Poppins"/>
                <a:cs typeface="Poppins"/>
                <a:sym typeface="Poppins"/>
              </a:rPr>
              <a:t>Saluran periklanan mana yang memberikan kontribusi terbesar terhadap penjualan produk?</a:t>
            </a:r>
            <a:endParaRPr sz="2000" b="0" i="0" u="none" strike="noStrike" cap="none">
              <a:solidFill>
                <a:srgbClr val="FFFFFF"/>
              </a:solidFill>
              <a:latin typeface="Poppins"/>
              <a:ea typeface="Poppins"/>
              <a:cs typeface="Poppins"/>
              <a:sym typeface="Poppins"/>
            </a:endParaRPr>
          </a:p>
        </p:txBody>
      </p:sp>
      <p:sp>
        <p:nvSpPr>
          <p:cNvPr id="338" name="Google Shape;338;p18"/>
          <p:cNvSpPr txBox="1"/>
          <p:nvPr/>
        </p:nvSpPr>
        <p:spPr>
          <a:xfrm>
            <a:off x="8876974" y="5076825"/>
            <a:ext cx="5355070" cy="1682379"/>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389" b="1" i="0" u="none" strike="noStrike" cap="none">
                <a:solidFill>
                  <a:srgbClr val="FFFFFF"/>
                </a:solidFill>
                <a:latin typeface="Poppins"/>
                <a:ea typeface="Poppins"/>
                <a:cs typeface="Poppins"/>
                <a:sym typeface="Poppins"/>
              </a:rPr>
              <a:t>berdasarkan coefisiennya, Affiliate_marketing memberikan kontribusi terbesar terhadap penjualan produk</a:t>
            </a:r>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324D9C"/>
            </a:gs>
            <a:gs pos="100000">
              <a:srgbClr val="102564"/>
            </a:gs>
          </a:gsLst>
          <a:lin ang="2700000" scaled="0"/>
        </a:gradFill>
        <a:effectLst/>
      </p:bgPr>
    </p:bg>
    <p:spTree>
      <p:nvGrpSpPr>
        <p:cNvPr id="1" name="Shape 342"/>
        <p:cNvGrpSpPr/>
        <p:nvPr/>
      </p:nvGrpSpPr>
      <p:grpSpPr>
        <a:xfrm>
          <a:off x="0" y="0"/>
          <a:ext cx="0" cy="0"/>
          <a:chOff x="0" y="0"/>
          <a:chExt cx="0" cy="0"/>
        </a:xfrm>
      </p:grpSpPr>
      <p:grpSp>
        <p:nvGrpSpPr>
          <p:cNvPr id="343" name="Google Shape;343;p19"/>
          <p:cNvGrpSpPr/>
          <p:nvPr/>
        </p:nvGrpSpPr>
        <p:grpSpPr>
          <a:xfrm>
            <a:off x="13429409" y="-802120"/>
            <a:ext cx="10341523" cy="11777000"/>
            <a:chOff x="0" y="-57150"/>
            <a:chExt cx="1880876" cy="2141955"/>
          </a:xfrm>
        </p:grpSpPr>
        <p:sp>
          <p:nvSpPr>
            <p:cNvPr id="344" name="Google Shape;344;p19"/>
            <p:cNvSpPr/>
            <p:nvPr/>
          </p:nvSpPr>
          <p:spPr>
            <a:xfrm>
              <a:off x="0" y="0"/>
              <a:ext cx="1880876" cy="2084805"/>
            </a:xfrm>
            <a:custGeom>
              <a:avLst/>
              <a:gdLst/>
              <a:ahLst/>
              <a:cxnLst/>
              <a:rect l="l" t="t" r="r" b="b"/>
              <a:pathLst>
                <a:path w="1880876" h="2084805" extrusionOk="0">
                  <a:moveTo>
                    <a:pt x="0" y="0"/>
                  </a:moveTo>
                  <a:lnTo>
                    <a:pt x="1677676" y="0"/>
                  </a:lnTo>
                  <a:lnTo>
                    <a:pt x="1880876" y="1042402"/>
                  </a:lnTo>
                  <a:lnTo>
                    <a:pt x="1677676" y="2084805"/>
                  </a:lnTo>
                  <a:lnTo>
                    <a:pt x="0" y="2084805"/>
                  </a:lnTo>
                  <a:lnTo>
                    <a:pt x="203200" y="1042402"/>
                  </a:lnTo>
                  <a:lnTo>
                    <a:pt x="0" y="0"/>
                  </a:lnTo>
                  <a:close/>
                </a:path>
              </a:pathLst>
            </a:custGeom>
            <a:solidFill>
              <a:srgbClr val="F5F6F7"/>
            </a:solidFill>
            <a:ln>
              <a:noFill/>
            </a:ln>
          </p:spPr>
        </p:sp>
        <p:sp>
          <p:nvSpPr>
            <p:cNvPr id="345" name="Google Shape;345;p19"/>
            <p:cNvSpPr txBox="1"/>
            <p:nvPr/>
          </p:nvSpPr>
          <p:spPr>
            <a:xfrm>
              <a:off x="177800" y="-57150"/>
              <a:ext cx="1626876" cy="214195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46" name="Google Shape;346;p19"/>
          <p:cNvSpPr txBox="1"/>
          <p:nvPr/>
        </p:nvSpPr>
        <p:spPr>
          <a:xfrm>
            <a:off x="261662" y="1330166"/>
            <a:ext cx="13167600" cy="1676100"/>
          </a:xfrm>
          <a:prstGeom prst="rect">
            <a:avLst/>
          </a:prstGeom>
          <a:noFill/>
          <a:ln>
            <a:noFill/>
          </a:ln>
        </p:spPr>
        <p:txBody>
          <a:bodyPr spcFirstLastPara="1" wrap="square" lIns="0" tIns="0" rIns="0" bIns="0" anchor="t" anchorCtr="0">
            <a:spAutoFit/>
          </a:bodyPr>
          <a:lstStyle/>
          <a:p>
            <a:pPr marL="0" marR="0" lvl="0" indent="0" algn="l" rtl="0">
              <a:lnSpc>
                <a:spcPct val="98999"/>
              </a:lnSpc>
              <a:spcBef>
                <a:spcPts val="0"/>
              </a:spcBef>
              <a:spcAft>
                <a:spcPts val="0"/>
              </a:spcAft>
              <a:buNone/>
            </a:pPr>
            <a:r>
              <a:rPr lang="en-US" sz="5500" b="1" i="0" u="none" strike="noStrike" cap="none">
                <a:solidFill>
                  <a:srgbClr val="FFFFFF"/>
                </a:solidFill>
                <a:latin typeface="Poppins"/>
                <a:ea typeface="Poppins"/>
                <a:cs typeface="Poppins"/>
                <a:sym typeface="Poppins"/>
              </a:rPr>
              <a:t>Exploratory Data Analyst</a:t>
            </a:r>
            <a:endParaRPr sz="5500"/>
          </a:p>
          <a:p>
            <a:pPr marL="0" marR="0" lvl="0" indent="0" algn="l" rtl="0">
              <a:lnSpc>
                <a:spcPct val="98999"/>
              </a:lnSpc>
              <a:spcBef>
                <a:spcPts val="0"/>
              </a:spcBef>
              <a:spcAft>
                <a:spcPts val="0"/>
              </a:spcAft>
              <a:buNone/>
            </a:pPr>
            <a:r>
              <a:rPr lang="en-US" sz="5500" b="1" i="0" u="none" strike="noStrike" cap="none">
                <a:solidFill>
                  <a:srgbClr val="FFFFFF"/>
                </a:solidFill>
                <a:latin typeface="Poppins"/>
                <a:ea typeface="Poppins"/>
                <a:cs typeface="Poppins"/>
                <a:sym typeface="Poppins"/>
              </a:rPr>
              <a:t>Questions</a:t>
            </a:r>
            <a:endParaRPr sz="5500"/>
          </a:p>
        </p:txBody>
      </p:sp>
      <p:sp>
        <p:nvSpPr>
          <p:cNvPr id="347" name="Google Shape;347;p19"/>
          <p:cNvSpPr/>
          <p:nvPr/>
        </p:nvSpPr>
        <p:spPr>
          <a:xfrm>
            <a:off x="13658478" y="1582422"/>
            <a:ext cx="4629522" cy="6005276"/>
          </a:xfrm>
          <a:custGeom>
            <a:avLst/>
            <a:gdLst/>
            <a:ahLst/>
            <a:cxnLst/>
            <a:rect l="l" t="t" r="r" b="b"/>
            <a:pathLst>
              <a:path w="4629522" h="6005276" extrusionOk="0">
                <a:moveTo>
                  <a:pt x="0" y="0"/>
                </a:moveTo>
                <a:lnTo>
                  <a:pt x="4629522" y="0"/>
                </a:lnTo>
                <a:lnTo>
                  <a:pt x="4629522" y="6005276"/>
                </a:lnTo>
                <a:lnTo>
                  <a:pt x="0" y="6005276"/>
                </a:lnTo>
                <a:lnTo>
                  <a:pt x="0" y="0"/>
                </a:lnTo>
                <a:close/>
              </a:path>
            </a:pathLst>
          </a:custGeom>
          <a:blipFill rotWithShape="1">
            <a:blip r:embed="rId3">
              <a:alphaModFix/>
            </a:blip>
            <a:stretch>
              <a:fillRect/>
            </a:stretch>
          </a:blipFill>
          <a:ln>
            <a:noFill/>
          </a:ln>
        </p:spPr>
      </p:sp>
      <p:sp>
        <p:nvSpPr>
          <p:cNvPr id="348" name="Google Shape;348;p19"/>
          <p:cNvSpPr/>
          <p:nvPr/>
        </p:nvSpPr>
        <p:spPr>
          <a:xfrm>
            <a:off x="261650" y="3200400"/>
            <a:ext cx="8427531" cy="6244320"/>
          </a:xfrm>
          <a:custGeom>
            <a:avLst/>
            <a:gdLst/>
            <a:ahLst/>
            <a:cxnLst/>
            <a:rect l="l" t="t" r="r" b="b"/>
            <a:pathLst>
              <a:path w="8621515" h="6696322" extrusionOk="0">
                <a:moveTo>
                  <a:pt x="0" y="0"/>
                </a:moveTo>
                <a:lnTo>
                  <a:pt x="8621515" y="0"/>
                </a:lnTo>
                <a:lnTo>
                  <a:pt x="8621515" y="6696322"/>
                </a:lnTo>
                <a:lnTo>
                  <a:pt x="0" y="6696322"/>
                </a:lnTo>
                <a:lnTo>
                  <a:pt x="0" y="0"/>
                </a:lnTo>
                <a:close/>
              </a:path>
            </a:pathLst>
          </a:custGeom>
          <a:blipFill rotWithShape="1">
            <a:blip r:embed="rId4">
              <a:alphaModFix/>
            </a:blip>
            <a:stretch>
              <a:fillRect/>
            </a:stretch>
          </a:blipFill>
          <a:ln>
            <a:noFill/>
          </a:ln>
        </p:spPr>
      </p:sp>
      <p:sp>
        <p:nvSpPr>
          <p:cNvPr id="349" name="Google Shape;349;p19"/>
          <p:cNvSpPr txBox="1"/>
          <p:nvPr/>
        </p:nvSpPr>
        <p:spPr>
          <a:xfrm>
            <a:off x="4008277" y="2185175"/>
            <a:ext cx="9119400" cy="744900"/>
          </a:xfrm>
          <a:prstGeom prst="rect">
            <a:avLst/>
          </a:prstGeom>
          <a:noFill/>
          <a:ln>
            <a:noFill/>
          </a:ln>
        </p:spPr>
        <p:txBody>
          <a:bodyPr spcFirstLastPara="1" wrap="square" lIns="0" tIns="0" rIns="0" bIns="0" anchor="t" anchorCtr="0">
            <a:spAutoFit/>
          </a:bodyPr>
          <a:lstStyle/>
          <a:p>
            <a:pPr marL="0" marR="0" lvl="0" indent="0" algn="just" rtl="0">
              <a:lnSpc>
                <a:spcPct val="142018"/>
              </a:lnSpc>
              <a:spcBef>
                <a:spcPts val="0"/>
              </a:spcBef>
              <a:spcAft>
                <a:spcPts val="0"/>
              </a:spcAft>
              <a:buNone/>
            </a:pPr>
            <a:r>
              <a:rPr lang="en-US" sz="2000" b="0" i="0" u="none" strike="noStrike" cap="none">
                <a:solidFill>
                  <a:srgbClr val="FFFFFF"/>
                </a:solidFill>
                <a:latin typeface="Poppins"/>
                <a:ea typeface="Poppins"/>
                <a:cs typeface="Poppins"/>
                <a:sym typeface="Poppins"/>
              </a:rPr>
              <a:t>saluran periklanan mana yang memberikan kontribusi terkecil terhadap penjualan produk?</a:t>
            </a:r>
            <a:endParaRPr sz="2000" b="0" i="0" u="none" strike="noStrike" cap="none">
              <a:solidFill>
                <a:srgbClr val="FFFFFF"/>
              </a:solidFill>
              <a:latin typeface="Poppins"/>
              <a:ea typeface="Poppins"/>
              <a:cs typeface="Poppins"/>
              <a:sym typeface="Poppins"/>
            </a:endParaRPr>
          </a:p>
        </p:txBody>
      </p:sp>
      <p:sp>
        <p:nvSpPr>
          <p:cNvPr id="350" name="Google Shape;350;p19"/>
          <p:cNvSpPr txBox="1"/>
          <p:nvPr/>
        </p:nvSpPr>
        <p:spPr>
          <a:xfrm>
            <a:off x="8915398" y="5076825"/>
            <a:ext cx="5354652" cy="1682379"/>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389" b="1" i="0" u="none" strike="noStrike" cap="none" dirty="0" err="1">
                <a:solidFill>
                  <a:srgbClr val="FFFFFF"/>
                </a:solidFill>
                <a:latin typeface="Poppins"/>
                <a:ea typeface="Poppins"/>
                <a:cs typeface="Poppins"/>
                <a:sym typeface="Poppins"/>
              </a:rPr>
              <a:t>berdasarkan</a:t>
            </a:r>
            <a:r>
              <a:rPr lang="en-US" sz="2389" b="1" i="0" u="none" strike="noStrike" cap="none" dirty="0">
                <a:solidFill>
                  <a:srgbClr val="FFFFFF"/>
                </a:solidFill>
                <a:latin typeface="Poppins"/>
                <a:ea typeface="Poppins"/>
                <a:cs typeface="Poppins"/>
                <a:sym typeface="Poppins"/>
              </a:rPr>
              <a:t> </a:t>
            </a:r>
            <a:r>
              <a:rPr lang="en-US" sz="2389" b="1" i="0" u="none" strike="noStrike" cap="none" dirty="0" err="1">
                <a:solidFill>
                  <a:srgbClr val="FFFFFF"/>
                </a:solidFill>
                <a:latin typeface="Poppins"/>
                <a:ea typeface="Poppins"/>
                <a:cs typeface="Poppins"/>
                <a:sym typeface="Poppins"/>
              </a:rPr>
              <a:t>coefisiennya</a:t>
            </a:r>
            <a:r>
              <a:rPr lang="en-US" sz="2389" b="1" i="0" u="none" strike="noStrike" cap="none" dirty="0">
                <a:solidFill>
                  <a:srgbClr val="FFFFFF"/>
                </a:solidFill>
                <a:latin typeface="Poppins"/>
                <a:ea typeface="Poppins"/>
                <a:cs typeface="Poppins"/>
                <a:sym typeface="Poppins"/>
              </a:rPr>
              <a:t>, </a:t>
            </a:r>
            <a:r>
              <a:rPr lang="en-US" sz="2389" b="1" i="0" u="none" strike="noStrike" cap="none" dirty="0" err="1">
                <a:solidFill>
                  <a:srgbClr val="FFFFFF"/>
                </a:solidFill>
                <a:latin typeface="Poppins"/>
                <a:ea typeface="Poppins"/>
                <a:cs typeface="Poppins"/>
                <a:sym typeface="Poppins"/>
              </a:rPr>
              <a:t>Influencer_marketing</a:t>
            </a:r>
            <a:r>
              <a:rPr lang="en-US" sz="2389" b="1" i="0" u="none" strike="noStrike" cap="none" dirty="0">
                <a:solidFill>
                  <a:srgbClr val="FFFFFF"/>
                </a:solidFill>
                <a:latin typeface="Poppins"/>
                <a:ea typeface="Poppins"/>
                <a:cs typeface="Poppins"/>
                <a:sym typeface="Poppins"/>
              </a:rPr>
              <a:t> </a:t>
            </a:r>
            <a:r>
              <a:rPr lang="en-US" sz="2389" b="1" i="0" u="none" strike="noStrike" cap="none" dirty="0" err="1">
                <a:solidFill>
                  <a:srgbClr val="FFFFFF"/>
                </a:solidFill>
                <a:latin typeface="Poppins"/>
                <a:ea typeface="Poppins"/>
                <a:cs typeface="Poppins"/>
                <a:sym typeface="Poppins"/>
              </a:rPr>
              <a:t>memberikan</a:t>
            </a:r>
            <a:r>
              <a:rPr lang="en-US" sz="2389" b="1" i="0" u="none" strike="noStrike" cap="none" dirty="0">
                <a:solidFill>
                  <a:srgbClr val="FFFFFF"/>
                </a:solidFill>
                <a:latin typeface="Poppins"/>
                <a:ea typeface="Poppins"/>
                <a:cs typeface="Poppins"/>
                <a:sym typeface="Poppins"/>
              </a:rPr>
              <a:t> </a:t>
            </a:r>
            <a:r>
              <a:rPr lang="en-US" sz="2389" b="1" i="0" u="none" strike="noStrike" cap="none" dirty="0" err="1">
                <a:solidFill>
                  <a:srgbClr val="FFFFFF"/>
                </a:solidFill>
                <a:latin typeface="Poppins"/>
                <a:ea typeface="Poppins"/>
                <a:cs typeface="Poppins"/>
                <a:sym typeface="Poppins"/>
              </a:rPr>
              <a:t>kontribusi</a:t>
            </a:r>
            <a:r>
              <a:rPr lang="en-US" sz="2389" b="1" i="0" u="none" strike="noStrike" cap="none" dirty="0">
                <a:solidFill>
                  <a:srgbClr val="FFFFFF"/>
                </a:solidFill>
                <a:latin typeface="Poppins"/>
                <a:ea typeface="Poppins"/>
                <a:cs typeface="Poppins"/>
                <a:sym typeface="Poppins"/>
              </a:rPr>
              <a:t> </a:t>
            </a:r>
            <a:r>
              <a:rPr lang="en-US" sz="2389" b="1" i="0" u="none" strike="noStrike" cap="none" dirty="0" err="1">
                <a:solidFill>
                  <a:srgbClr val="FFFFFF"/>
                </a:solidFill>
                <a:latin typeface="Poppins"/>
                <a:ea typeface="Poppins"/>
                <a:cs typeface="Poppins"/>
                <a:sym typeface="Poppins"/>
              </a:rPr>
              <a:t>terkecil</a:t>
            </a:r>
            <a:r>
              <a:rPr lang="en-US" sz="2389" b="1" i="0" u="none" strike="noStrike" cap="none" dirty="0">
                <a:solidFill>
                  <a:srgbClr val="FFFFFF"/>
                </a:solidFill>
                <a:latin typeface="Poppins"/>
                <a:ea typeface="Poppins"/>
                <a:cs typeface="Poppins"/>
                <a:sym typeface="Poppins"/>
              </a:rPr>
              <a:t> </a:t>
            </a:r>
            <a:r>
              <a:rPr lang="en-US" sz="2389" b="1" i="0" u="none" strike="noStrike" cap="none" dirty="0" err="1">
                <a:solidFill>
                  <a:srgbClr val="FFFFFF"/>
                </a:solidFill>
                <a:latin typeface="Poppins"/>
                <a:ea typeface="Poppins"/>
                <a:cs typeface="Poppins"/>
                <a:sym typeface="Poppins"/>
              </a:rPr>
              <a:t>terhadap</a:t>
            </a:r>
            <a:r>
              <a:rPr lang="en-US" sz="2389" b="1" i="0" u="none" strike="noStrike" cap="none" dirty="0">
                <a:solidFill>
                  <a:srgbClr val="FFFFFF"/>
                </a:solidFill>
                <a:latin typeface="Poppins"/>
                <a:ea typeface="Poppins"/>
                <a:cs typeface="Poppins"/>
                <a:sym typeface="Poppins"/>
              </a:rPr>
              <a:t> </a:t>
            </a:r>
            <a:r>
              <a:rPr lang="en-US" sz="2389" b="1" i="0" u="none" strike="noStrike" cap="none" dirty="0" err="1">
                <a:solidFill>
                  <a:srgbClr val="FFFFFF"/>
                </a:solidFill>
                <a:latin typeface="Poppins"/>
                <a:ea typeface="Poppins"/>
                <a:cs typeface="Poppins"/>
                <a:sym typeface="Poppins"/>
              </a:rPr>
              <a:t>penjualan</a:t>
            </a:r>
            <a:r>
              <a:rPr lang="en-US" sz="2389" b="1" i="0" u="none" strike="noStrike" cap="none" dirty="0">
                <a:solidFill>
                  <a:srgbClr val="FFFFFF"/>
                </a:solidFill>
                <a:latin typeface="Poppins"/>
                <a:ea typeface="Poppins"/>
                <a:cs typeface="Poppins"/>
                <a:sym typeface="Poppins"/>
              </a:rPr>
              <a:t> </a:t>
            </a:r>
            <a:r>
              <a:rPr lang="en-US" sz="2389" b="1" i="0" u="none" strike="noStrike" cap="none" dirty="0" err="1">
                <a:solidFill>
                  <a:srgbClr val="FFFFFF"/>
                </a:solidFill>
                <a:latin typeface="Poppins"/>
                <a:ea typeface="Poppins"/>
                <a:cs typeface="Poppins"/>
                <a:sym typeface="Poppins"/>
              </a:rPr>
              <a:t>produk</a:t>
            </a:r>
            <a:endParaRPr dirty="0"/>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324D9C"/>
            </a:gs>
            <a:gs pos="100000">
              <a:srgbClr val="102564"/>
            </a:gs>
          </a:gsLst>
          <a:lin ang="2700000" scaled="0"/>
        </a:gradFill>
        <a:effectLst/>
      </p:bgPr>
    </p:bg>
    <p:spTree>
      <p:nvGrpSpPr>
        <p:cNvPr id="1" name="Shape 97"/>
        <p:cNvGrpSpPr/>
        <p:nvPr/>
      </p:nvGrpSpPr>
      <p:grpSpPr>
        <a:xfrm>
          <a:off x="0" y="0"/>
          <a:ext cx="0" cy="0"/>
          <a:chOff x="0" y="0"/>
          <a:chExt cx="0" cy="0"/>
        </a:xfrm>
      </p:grpSpPr>
      <p:grpSp>
        <p:nvGrpSpPr>
          <p:cNvPr id="98" name="Google Shape;98;p2"/>
          <p:cNvGrpSpPr/>
          <p:nvPr/>
        </p:nvGrpSpPr>
        <p:grpSpPr>
          <a:xfrm rot="1112071">
            <a:off x="-1784932" y="-2188974"/>
            <a:ext cx="3086100" cy="7704699"/>
            <a:chOff x="0" y="-57150"/>
            <a:chExt cx="812800" cy="2029221"/>
          </a:xfrm>
        </p:grpSpPr>
        <p:sp>
          <p:nvSpPr>
            <p:cNvPr id="99" name="Google Shape;99;p2"/>
            <p:cNvSpPr/>
            <p:nvPr/>
          </p:nvSpPr>
          <p:spPr>
            <a:xfrm>
              <a:off x="0" y="0"/>
              <a:ext cx="812800" cy="1972071"/>
            </a:xfrm>
            <a:custGeom>
              <a:avLst/>
              <a:gdLst/>
              <a:ahLst/>
              <a:cxnLst/>
              <a:rect l="l" t="t" r="r" b="b"/>
              <a:pathLst>
                <a:path w="812800" h="1972071" extrusionOk="0">
                  <a:moveTo>
                    <a:pt x="0" y="0"/>
                  </a:moveTo>
                  <a:lnTo>
                    <a:pt x="812800" y="0"/>
                  </a:lnTo>
                  <a:lnTo>
                    <a:pt x="812800" y="1972071"/>
                  </a:lnTo>
                  <a:lnTo>
                    <a:pt x="0" y="1972071"/>
                  </a:lnTo>
                  <a:close/>
                </a:path>
              </a:pathLst>
            </a:custGeom>
            <a:solidFill>
              <a:srgbClr val="FFFFFF"/>
            </a:solidFill>
            <a:ln>
              <a:noFill/>
            </a:ln>
          </p:spPr>
        </p:sp>
        <p:sp>
          <p:nvSpPr>
            <p:cNvPr id="100" name="Google Shape;100;p2"/>
            <p:cNvSpPr txBox="1"/>
            <p:nvPr/>
          </p:nvSpPr>
          <p:spPr>
            <a:xfrm>
              <a:off x="0" y="-57150"/>
              <a:ext cx="812800" cy="2029221"/>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1" name="Google Shape;101;p2"/>
          <p:cNvGrpSpPr/>
          <p:nvPr/>
        </p:nvGrpSpPr>
        <p:grpSpPr>
          <a:xfrm>
            <a:off x="0" y="-786884"/>
            <a:ext cx="2775357" cy="4553320"/>
            <a:chOff x="0" y="-57150"/>
            <a:chExt cx="406400" cy="666750"/>
          </a:xfrm>
        </p:grpSpPr>
        <p:sp>
          <p:nvSpPr>
            <p:cNvPr id="102" name="Google Shape;102;p2"/>
            <p:cNvSpPr/>
            <p:nvPr/>
          </p:nvSpPr>
          <p:spPr>
            <a:xfrm>
              <a:off x="0" y="0"/>
              <a:ext cx="406400" cy="609600"/>
            </a:xfrm>
            <a:custGeom>
              <a:avLst/>
              <a:gdLst/>
              <a:ahLst/>
              <a:cxnLst/>
              <a:rect l="l" t="t" r="r" b="b"/>
              <a:pathLst>
                <a:path w="406400" h="609600" extrusionOk="0">
                  <a:moveTo>
                    <a:pt x="203200" y="0"/>
                  </a:moveTo>
                  <a:lnTo>
                    <a:pt x="406400" y="0"/>
                  </a:lnTo>
                  <a:lnTo>
                    <a:pt x="203200" y="609600"/>
                  </a:lnTo>
                  <a:lnTo>
                    <a:pt x="0" y="609600"/>
                  </a:lnTo>
                  <a:lnTo>
                    <a:pt x="203200" y="0"/>
                  </a:lnTo>
                  <a:close/>
                </a:path>
              </a:pathLst>
            </a:custGeom>
            <a:gradFill>
              <a:gsLst>
                <a:gs pos="0">
                  <a:srgbClr val="3E71A9"/>
                </a:gs>
                <a:gs pos="100000">
                  <a:srgbClr val="DDC0FF">
                    <a:alpha val="0"/>
                  </a:srgbClr>
                </a:gs>
              </a:gsLst>
              <a:lin ang="0" scaled="0"/>
            </a:gradFill>
            <a:ln>
              <a:noFill/>
            </a:ln>
          </p:spPr>
        </p:sp>
        <p:sp>
          <p:nvSpPr>
            <p:cNvPr id="103" name="Google Shape;103;p2"/>
            <p:cNvSpPr txBox="1"/>
            <p:nvPr/>
          </p:nvSpPr>
          <p:spPr>
            <a:xfrm>
              <a:off x="101600" y="-57150"/>
              <a:ext cx="203200" cy="66675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4" name="Google Shape;104;p2"/>
          <p:cNvGrpSpPr/>
          <p:nvPr/>
        </p:nvGrpSpPr>
        <p:grpSpPr>
          <a:xfrm rot="1112071">
            <a:off x="17058167" y="4913501"/>
            <a:ext cx="3086100" cy="7704699"/>
            <a:chOff x="0" y="-57150"/>
            <a:chExt cx="812800" cy="2029221"/>
          </a:xfrm>
        </p:grpSpPr>
        <p:sp>
          <p:nvSpPr>
            <p:cNvPr id="105" name="Google Shape;105;p2"/>
            <p:cNvSpPr/>
            <p:nvPr/>
          </p:nvSpPr>
          <p:spPr>
            <a:xfrm>
              <a:off x="0" y="0"/>
              <a:ext cx="812800" cy="1972071"/>
            </a:xfrm>
            <a:custGeom>
              <a:avLst/>
              <a:gdLst/>
              <a:ahLst/>
              <a:cxnLst/>
              <a:rect l="l" t="t" r="r" b="b"/>
              <a:pathLst>
                <a:path w="812800" h="1972071" extrusionOk="0">
                  <a:moveTo>
                    <a:pt x="0" y="0"/>
                  </a:moveTo>
                  <a:lnTo>
                    <a:pt x="812800" y="0"/>
                  </a:lnTo>
                  <a:lnTo>
                    <a:pt x="812800" y="1972071"/>
                  </a:lnTo>
                  <a:lnTo>
                    <a:pt x="0" y="1972071"/>
                  </a:lnTo>
                  <a:close/>
                </a:path>
              </a:pathLst>
            </a:custGeom>
            <a:solidFill>
              <a:srgbClr val="FFFFFF"/>
            </a:solidFill>
            <a:ln>
              <a:noFill/>
            </a:ln>
          </p:spPr>
        </p:sp>
        <p:sp>
          <p:nvSpPr>
            <p:cNvPr id="106" name="Google Shape;106;p2"/>
            <p:cNvSpPr txBox="1"/>
            <p:nvPr/>
          </p:nvSpPr>
          <p:spPr>
            <a:xfrm>
              <a:off x="0" y="-57150"/>
              <a:ext cx="812800" cy="2029221"/>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7" name="Google Shape;107;p2"/>
          <p:cNvGrpSpPr/>
          <p:nvPr/>
        </p:nvGrpSpPr>
        <p:grpSpPr>
          <a:xfrm>
            <a:off x="15512643" y="6786497"/>
            <a:ext cx="2775357" cy="4553320"/>
            <a:chOff x="0" y="-57150"/>
            <a:chExt cx="406400" cy="666750"/>
          </a:xfrm>
        </p:grpSpPr>
        <p:sp>
          <p:nvSpPr>
            <p:cNvPr id="108" name="Google Shape;108;p2"/>
            <p:cNvSpPr/>
            <p:nvPr/>
          </p:nvSpPr>
          <p:spPr>
            <a:xfrm>
              <a:off x="0" y="0"/>
              <a:ext cx="406400" cy="609600"/>
            </a:xfrm>
            <a:custGeom>
              <a:avLst/>
              <a:gdLst/>
              <a:ahLst/>
              <a:cxnLst/>
              <a:rect l="l" t="t" r="r" b="b"/>
              <a:pathLst>
                <a:path w="406400" h="609600" extrusionOk="0">
                  <a:moveTo>
                    <a:pt x="203200" y="0"/>
                  </a:moveTo>
                  <a:lnTo>
                    <a:pt x="406400" y="0"/>
                  </a:lnTo>
                  <a:lnTo>
                    <a:pt x="203200" y="609600"/>
                  </a:lnTo>
                  <a:lnTo>
                    <a:pt x="0" y="609600"/>
                  </a:lnTo>
                  <a:lnTo>
                    <a:pt x="203200" y="0"/>
                  </a:lnTo>
                  <a:close/>
                </a:path>
              </a:pathLst>
            </a:custGeom>
            <a:gradFill>
              <a:gsLst>
                <a:gs pos="0">
                  <a:srgbClr val="3E71A9"/>
                </a:gs>
                <a:gs pos="100000">
                  <a:srgbClr val="DDC0FF">
                    <a:alpha val="0"/>
                  </a:srgbClr>
                </a:gs>
              </a:gsLst>
              <a:lin ang="0" scaled="0"/>
            </a:gradFill>
            <a:ln>
              <a:noFill/>
            </a:ln>
          </p:spPr>
        </p:sp>
        <p:sp>
          <p:nvSpPr>
            <p:cNvPr id="109" name="Google Shape;109;p2"/>
            <p:cNvSpPr txBox="1"/>
            <p:nvPr/>
          </p:nvSpPr>
          <p:spPr>
            <a:xfrm>
              <a:off x="101600" y="-57150"/>
              <a:ext cx="203200" cy="66675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10" name="Google Shape;110;p2"/>
          <p:cNvSpPr txBox="1"/>
          <p:nvPr/>
        </p:nvSpPr>
        <p:spPr>
          <a:xfrm>
            <a:off x="2376728" y="834971"/>
            <a:ext cx="5400300" cy="1231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8000" b="1" i="0" u="none" strike="noStrike" cap="none">
                <a:solidFill>
                  <a:srgbClr val="FFFFFF"/>
                </a:solidFill>
                <a:latin typeface="Poppins"/>
                <a:ea typeface="Poppins"/>
                <a:cs typeface="Poppins"/>
                <a:sym typeface="Poppins"/>
              </a:rPr>
              <a:t>Outline :</a:t>
            </a:r>
            <a:endParaRPr b="1">
              <a:latin typeface="Poppins"/>
              <a:ea typeface="Poppins"/>
              <a:cs typeface="Poppins"/>
              <a:sym typeface="Poppins"/>
            </a:endParaRPr>
          </a:p>
        </p:txBody>
      </p:sp>
      <p:sp>
        <p:nvSpPr>
          <p:cNvPr id="111" name="Google Shape;111;p2"/>
          <p:cNvSpPr txBox="1"/>
          <p:nvPr/>
        </p:nvSpPr>
        <p:spPr>
          <a:xfrm>
            <a:off x="279843" y="2799687"/>
            <a:ext cx="10357463" cy="4551676"/>
          </a:xfrm>
          <a:prstGeom prst="rect">
            <a:avLst/>
          </a:prstGeom>
          <a:noFill/>
          <a:ln>
            <a:noFill/>
          </a:ln>
        </p:spPr>
        <p:txBody>
          <a:bodyPr spcFirstLastPara="1" wrap="square" lIns="0" tIns="0" rIns="0" bIns="0" anchor="t" anchorCtr="0">
            <a:spAutoFit/>
          </a:bodyPr>
          <a:lstStyle/>
          <a:p>
            <a:pPr marL="863606" marR="0" lvl="1" indent="-431803" algn="l" rtl="0">
              <a:lnSpc>
                <a:spcPct val="229000"/>
              </a:lnSpc>
              <a:spcBef>
                <a:spcPts val="0"/>
              </a:spcBef>
              <a:spcAft>
                <a:spcPts val="0"/>
              </a:spcAft>
              <a:buClr>
                <a:srgbClr val="FFFFFF"/>
              </a:buClr>
              <a:buSzPts val="4000"/>
              <a:buFont typeface="Arial"/>
              <a:buChar char="•"/>
            </a:pPr>
            <a:r>
              <a:rPr lang="en-US" sz="4000" b="0" i="0" u="none" strike="noStrike" cap="none">
                <a:solidFill>
                  <a:srgbClr val="FFFFFF"/>
                </a:solidFill>
                <a:latin typeface="Poppins"/>
                <a:ea typeface="Poppins"/>
                <a:cs typeface="Poppins"/>
                <a:sym typeface="Poppins"/>
              </a:rPr>
              <a:t>Background</a:t>
            </a:r>
            <a:endParaRPr/>
          </a:p>
          <a:p>
            <a:pPr marL="863606" marR="0" lvl="1" indent="-431803" algn="l" rtl="0">
              <a:lnSpc>
                <a:spcPct val="229000"/>
              </a:lnSpc>
              <a:spcBef>
                <a:spcPts val="0"/>
              </a:spcBef>
              <a:spcAft>
                <a:spcPts val="0"/>
              </a:spcAft>
              <a:buClr>
                <a:srgbClr val="FFFFFF"/>
              </a:buClr>
              <a:buSzPts val="4000"/>
              <a:buFont typeface="Arial"/>
              <a:buChar char="•"/>
            </a:pPr>
            <a:r>
              <a:rPr lang="en-US" sz="4000" b="0" i="0" u="none" strike="noStrike" cap="none">
                <a:solidFill>
                  <a:srgbClr val="FFFFFF"/>
                </a:solidFill>
                <a:latin typeface="Poppins"/>
                <a:ea typeface="Poppins"/>
                <a:cs typeface="Poppins"/>
                <a:sym typeface="Poppins"/>
              </a:rPr>
              <a:t>Business Question</a:t>
            </a:r>
            <a:endParaRPr/>
          </a:p>
          <a:p>
            <a:pPr marL="863606" marR="0" lvl="1" indent="-431803" algn="l" rtl="0">
              <a:lnSpc>
                <a:spcPct val="229000"/>
              </a:lnSpc>
              <a:spcBef>
                <a:spcPts val="0"/>
              </a:spcBef>
              <a:spcAft>
                <a:spcPts val="0"/>
              </a:spcAft>
              <a:buClr>
                <a:srgbClr val="FFFFFF"/>
              </a:buClr>
              <a:buSzPts val="4000"/>
              <a:buFont typeface="Arial"/>
              <a:buChar char="•"/>
            </a:pPr>
            <a:r>
              <a:rPr lang="en-US" sz="4000" b="0" i="0" u="none" strike="noStrike" cap="none">
                <a:solidFill>
                  <a:srgbClr val="FFFFFF"/>
                </a:solidFill>
                <a:latin typeface="Poppins"/>
                <a:ea typeface="Poppins"/>
                <a:cs typeface="Poppins"/>
                <a:sym typeface="Poppins"/>
              </a:rPr>
              <a:t>Prelimenery look &amp; Data Cleansing</a:t>
            </a:r>
            <a:endParaRPr/>
          </a:p>
          <a:p>
            <a:pPr marL="863606" marR="0" lvl="1" indent="-431803" algn="l" rtl="0">
              <a:lnSpc>
                <a:spcPct val="229000"/>
              </a:lnSpc>
              <a:spcBef>
                <a:spcPts val="0"/>
              </a:spcBef>
              <a:spcAft>
                <a:spcPts val="0"/>
              </a:spcAft>
              <a:buClr>
                <a:srgbClr val="FFFFFF"/>
              </a:buClr>
              <a:buSzPts val="4000"/>
              <a:buFont typeface="Arial"/>
              <a:buChar char="•"/>
            </a:pPr>
            <a:r>
              <a:rPr lang="en-US" sz="4000" b="0" i="0" u="none" strike="noStrike" cap="none">
                <a:solidFill>
                  <a:srgbClr val="FFFFFF"/>
                </a:solidFill>
                <a:latin typeface="Poppins"/>
                <a:ea typeface="Poppins"/>
                <a:cs typeface="Poppins"/>
                <a:sym typeface="Poppins"/>
              </a:rPr>
              <a:t>Data Understanding</a:t>
            </a:r>
            <a:endParaRPr/>
          </a:p>
        </p:txBody>
      </p:sp>
      <p:sp>
        <p:nvSpPr>
          <p:cNvPr id="112" name="Google Shape;112;p2"/>
          <p:cNvSpPr txBox="1"/>
          <p:nvPr/>
        </p:nvSpPr>
        <p:spPr>
          <a:xfrm>
            <a:off x="9819798" y="2799687"/>
            <a:ext cx="10302111" cy="4551676"/>
          </a:xfrm>
          <a:prstGeom prst="rect">
            <a:avLst/>
          </a:prstGeom>
          <a:noFill/>
          <a:ln>
            <a:noFill/>
          </a:ln>
        </p:spPr>
        <p:txBody>
          <a:bodyPr spcFirstLastPara="1" wrap="square" lIns="0" tIns="0" rIns="0" bIns="0" anchor="t" anchorCtr="0">
            <a:spAutoFit/>
          </a:bodyPr>
          <a:lstStyle/>
          <a:p>
            <a:pPr marL="863606" marR="0" lvl="1" indent="-431803" algn="l" rtl="0">
              <a:lnSpc>
                <a:spcPct val="229000"/>
              </a:lnSpc>
              <a:spcBef>
                <a:spcPts val="0"/>
              </a:spcBef>
              <a:spcAft>
                <a:spcPts val="0"/>
              </a:spcAft>
              <a:buClr>
                <a:srgbClr val="FFFFFF"/>
              </a:buClr>
              <a:buSzPts val="4000"/>
              <a:buFont typeface="Arial"/>
              <a:buChar char="•"/>
            </a:pPr>
            <a:r>
              <a:rPr lang="en-US" sz="4000" b="0" i="0" u="none" strike="noStrike" cap="none">
                <a:solidFill>
                  <a:srgbClr val="FFFFFF"/>
                </a:solidFill>
                <a:latin typeface="Poppins"/>
                <a:ea typeface="Poppins"/>
                <a:cs typeface="Poppins"/>
                <a:sym typeface="Poppins"/>
              </a:rPr>
              <a:t>Exploratory Data Analysis</a:t>
            </a:r>
            <a:endParaRPr/>
          </a:p>
          <a:p>
            <a:pPr marL="863606" marR="0" lvl="1" indent="-431803" algn="l" rtl="0">
              <a:lnSpc>
                <a:spcPct val="229000"/>
              </a:lnSpc>
              <a:spcBef>
                <a:spcPts val="0"/>
              </a:spcBef>
              <a:spcAft>
                <a:spcPts val="0"/>
              </a:spcAft>
              <a:buClr>
                <a:srgbClr val="FFFFFF"/>
              </a:buClr>
              <a:buSzPts val="4000"/>
              <a:buFont typeface="Arial"/>
              <a:buChar char="•"/>
            </a:pPr>
            <a:r>
              <a:rPr lang="en-US" sz="4000" b="0" i="0" u="none" strike="noStrike" cap="none">
                <a:solidFill>
                  <a:srgbClr val="FFFFFF"/>
                </a:solidFill>
                <a:latin typeface="Poppins"/>
                <a:ea typeface="Poppins"/>
                <a:cs typeface="Poppins"/>
                <a:sym typeface="Poppins"/>
              </a:rPr>
              <a:t>Machine Learning Model</a:t>
            </a:r>
            <a:endParaRPr/>
          </a:p>
          <a:p>
            <a:pPr marL="863606" marR="0" lvl="1" indent="-431803" algn="l" rtl="0">
              <a:lnSpc>
                <a:spcPct val="229000"/>
              </a:lnSpc>
              <a:spcBef>
                <a:spcPts val="0"/>
              </a:spcBef>
              <a:spcAft>
                <a:spcPts val="0"/>
              </a:spcAft>
              <a:buClr>
                <a:srgbClr val="FFFFFF"/>
              </a:buClr>
              <a:buSzPts val="4000"/>
              <a:buFont typeface="Arial"/>
              <a:buChar char="•"/>
            </a:pPr>
            <a:r>
              <a:rPr lang="en-US" sz="4000" b="0" i="0" u="none" strike="noStrike" cap="none">
                <a:solidFill>
                  <a:srgbClr val="FFFFFF"/>
                </a:solidFill>
                <a:latin typeface="Poppins"/>
                <a:ea typeface="Poppins"/>
                <a:cs typeface="Poppins"/>
                <a:sym typeface="Poppins"/>
              </a:rPr>
              <a:t>EDA Questions</a:t>
            </a:r>
            <a:endParaRPr/>
          </a:p>
          <a:p>
            <a:pPr marL="863606" marR="0" lvl="1" indent="-431803" algn="l" rtl="0">
              <a:lnSpc>
                <a:spcPct val="229000"/>
              </a:lnSpc>
              <a:spcBef>
                <a:spcPts val="0"/>
              </a:spcBef>
              <a:spcAft>
                <a:spcPts val="0"/>
              </a:spcAft>
              <a:buClr>
                <a:srgbClr val="FFFFFF"/>
              </a:buClr>
              <a:buSzPts val="4000"/>
              <a:buFont typeface="Arial"/>
              <a:buChar char="•"/>
            </a:pPr>
            <a:r>
              <a:rPr lang="en-US" sz="4000" b="0" i="0" u="none" strike="noStrike" cap="none">
                <a:solidFill>
                  <a:srgbClr val="FFFFFF"/>
                </a:solidFill>
                <a:latin typeface="Poppins"/>
                <a:ea typeface="Poppins"/>
                <a:cs typeface="Poppins"/>
                <a:sym typeface="Poppins"/>
              </a:rPr>
              <a:t>Conclusion</a:t>
            </a:r>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324D9C"/>
            </a:gs>
            <a:gs pos="100000">
              <a:srgbClr val="102564"/>
            </a:gs>
          </a:gsLst>
          <a:lin ang="2700000" scaled="0"/>
        </a:gradFill>
        <a:effectLst/>
      </p:bgPr>
    </p:bg>
    <p:spTree>
      <p:nvGrpSpPr>
        <p:cNvPr id="1" name="Shape 354"/>
        <p:cNvGrpSpPr/>
        <p:nvPr/>
      </p:nvGrpSpPr>
      <p:grpSpPr>
        <a:xfrm>
          <a:off x="0" y="0"/>
          <a:ext cx="0" cy="0"/>
          <a:chOff x="0" y="0"/>
          <a:chExt cx="0" cy="0"/>
        </a:xfrm>
      </p:grpSpPr>
      <p:grpSp>
        <p:nvGrpSpPr>
          <p:cNvPr id="355" name="Google Shape;355;p20"/>
          <p:cNvGrpSpPr/>
          <p:nvPr/>
        </p:nvGrpSpPr>
        <p:grpSpPr>
          <a:xfrm>
            <a:off x="14370334" y="-614395"/>
            <a:ext cx="10341432" cy="11776897"/>
            <a:chOff x="0" y="-57150"/>
            <a:chExt cx="1880876" cy="2141955"/>
          </a:xfrm>
        </p:grpSpPr>
        <p:sp>
          <p:nvSpPr>
            <p:cNvPr id="356" name="Google Shape;356;p20"/>
            <p:cNvSpPr/>
            <p:nvPr/>
          </p:nvSpPr>
          <p:spPr>
            <a:xfrm>
              <a:off x="0" y="0"/>
              <a:ext cx="1880876" cy="2084805"/>
            </a:xfrm>
            <a:custGeom>
              <a:avLst/>
              <a:gdLst/>
              <a:ahLst/>
              <a:cxnLst/>
              <a:rect l="l" t="t" r="r" b="b"/>
              <a:pathLst>
                <a:path w="1880876" h="2084805" extrusionOk="0">
                  <a:moveTo>
                    <a:pt x="0" y="0"/>
                  </a:moveTo>
                  <a:lnTo>
                    <a:pt x="1677676" y="0"/>
                  </a:lnTo>
                  <a:lnTo>
                    <a:pt x="1880876" y="1042402"/>
                  </a:lnTo>
                  <a:lnTo>
                    <a:pt x="1677676" y="2084805"/>
                  </a:lnTo>
                  <a:lnTo>
                    <a:pt x="0" y="2084805"/>
                  </a:lnTo>
                  <a:lnTo>
                    <a:pt x="203200" y="1042402"/>
                  </a:lnTo>
                  <a:lnTo>
                    <a:pt x="0" y="0"/>
                  </a:lnTo>
                  <a:close/>
                </a:path>
              </a:pathLst>
            </a:custGeom>
            <a:solidFill>
              <a:srgbClr val="F5F6F7"/>
            </a:solidFill>
            <a:ln>
              <a:noFill/>
            </a:ln>
          </p:spPr>
        </p:sp>
        <p:sp>
          <p:nvSpPr>
            <p:cNvPr id="357" name="Google Shape;357;p20"/>
            <p:cNvSpPr txBox="1"/>
            <p:nvPr/>
          </p:nvSpPr>
          <p:spPr>
            <a:xfrm>
              <a:off x="177800" y="-57150"/>
              <a:ext cx="1626876" cy="214195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58" name="Google Shape;358;p20"/>
          <p:cNvSpPr txBox="1"/>
          <p:nvPr/>
        </p:nvSpPr>
        <p:spPr>
          <a:xfrm>
            <a:off x="261662" y="1104900"/>
            <a:ext cx="13167600" cy="1676100"/>
          </a:xfrm>
          <a:prstGeom prst="rect">
            <a:avLst/>
          </a:prstGeom>
          <a:noFill/>
          <a:ln>
            <a:noFill/>
          </a:ln>
        </p:spPr>
        <p:txBody>
          <a:bodyPr spcFirstLastPara="1" wrap="square" lIns="0" tIns="0" rIns="0" bIns="0" anchor="t" anchorCtr="0">
            <a:spAutoFit/>
          </a:bodyPr>
          <a:lstStyle/>
          <a:p>
            <a:pPr marL="0" marR="0" lvl="0" indent="0" algn="l" rtl="0">
              <a:lnSpc>
                <a:spcPct val="98999"/>
              </a:lnSpc>
              <a:spcBef>
                <a:spcPts val="0"/>
              </a:spcBef>
              <a:spcAft>
                <a:spcPts val="0"/>
              </a:spcAft>
              <a:buNone/>
            </a:pPr>
            <a:r>
              <a:rPr lang="en-US" sz="5500" b="1" i="0" u="none" strike="noStrike" cap="none">
                <a:solidFill>
                  <a:srgbClr val="FFFFFF"/>
                </a:solidFill>
                <a:latin typeface="Poppins"/>
                <a:ea typeface="Poppins"/>
                <a:cs typeface="Poppins"/>
                <a:sym typeface="Poppins"/>
              </a:rPr>
              <a:t>Exploratory Data Analyst</a:t>
            </a:r>
            <a:endParaRPr sz="5500"/>
          </a:p>
          <a:p>
            <a:pPr marL="0" marR="0" lvl="0" indent="0" algn="l" rtl="0">
              <a:lnSpc>
                <a:spcPct val="98999"/>
              </a:lnSpc>
              <a:spcBef>
                <a:spcPts val="0"/>
              </a:spcBef>
              <a:spcAft>
                <a:spcPts val="0"/>
              </a:spcAft>
              <a:buNone/>
            </a:pPr>
            <a:r>
              <a:rPr lang="en-US" sz="5500" b="1" i="0" u="none" strike="noStrike" cap="none">
                <a:solidFill>
                  <a:srgbClr val="FFFFFF"/>
                </a:solidFill>
                <a:latin typeface="Poppins"/>
                <a:ea typeface="Poppins"/>
                <a:cs typeface="Poppins"/>
                <a:sym typeface="Poppins"/>
              </a:rPr>
              <a:t>Questions</a:t>
            </a:r>
            <a:endParaRPr sz="5500"/>
          </a:p>
        </p:txBody>
      </p:sp>
      <p:sp>
        <p:nvSpPr>
          <p:cNvPr id="359" name="Google Shape;359;p20"/>
          <p:cNvSpPr/>
          <p:nvPr/>
        </p:nvSpPr>
        <p:spPr>
          <a:xfrm>
            <a:off x="14398708" y="1582422"/>
            <a:ext cx="3889292" cy="5045073"/>
          </a:xfrm>
          <a:custGeom>
            <a:avLst/>
            <a:gdLst/>
            <a:ahLst/>
            <a:cxnLst/>
            <a:rect l="l" t="t" r="r" b="b"/>
            <a:pathLst>
              <a:path w="3889292" h="5045073" extrusionOk="0">
                <a:moveTo>
                  <a:pt x="0" y="0"/>
                </a:moveTo>
                <a:lnTo>
                  <a:pt x="3889292" y="0"/>
                </a:lnTo>
                <a:lnTo>
                  <a:pt x="3889292" y="5045073"/>
                </a:lnTo>
                <a:lnTo>
                  <a:pt x="0" y="5045073"/>
                </a:lnTo>
                <a:lnTo>
                  <a:pt x="0" y="0"/>
                </a:lnTo>
                <a:close/>
              </a:path>
            </a:pathLst>
          </a:custGeom>
          <a:blipFill rotWithShape="1">
            <a:blip r:embed="rId3">
              <a:alphaModFix/>
            </a:blip>
            <a:stretch>
              <a:fillRect/>
            </a:stretch>
          </a:blipFill>
          <a:ln>
            <a:noFill/>
          </a:ln>
        </p:spPr>
      </p:sp>
      <p:sp>
        <p:nvSpPr>
          <p:cNvPr id="360" name="Google Shape;360;p20"/>
          <p:cNvSpPr/>
          <p:nvPr/>
        </p:nvSpPr>
        <p:spPr>
          <a:xfrm>
            <a:off x="252175" y="2983650"/>
            <a:ext cx="9595626" cy="6843867"/>
          </a:xfrm>
          <a:custGeom>
            <a:avLst/>
            <a:gdLst/>
            <a:ahLst/>
            <a:cxnLst/>
            <a:rect l="l" t="t" r="r" b="b"/>
            <a:pathLst>
              <a:path w="9595626" h="7166353" extrusionOk="0">
                <a:moveTo>
                  <a:pt x="0" y="0"/>
                </a:moveTo>
                <a:lnTo>
                  <a:pt x="9595626" y="0"/>
                </a:lnTo>
                <a:lnTo>
                  <a:pt x="9595626" y="7166353"/>
                </a:lnTo>
                <a:lnTo>
                  <a:pt x="0" y="7166353"/>
                </a:lnTo>
                <a:lnTo>
                  <a:pt x="0" y="0"/>
                </a:lnTo>
                <a:close/>
              </a:path>
            </a:pathLst>
          </a:custGeom>
          <a:blipFill rotWithShape="1">
            <a:blip r:embed="rId4">
              <a:alphaModFix/>
            </a:blip>
            <a:stretch>
              <a:fillRect/>
            </a:stretch>
          </a:blipFill>
          <a:ln>
            <a:noFill/>
          </a:ln>
        </p:spPr>
      </p:sp>
      <p:sp>
        <p:nvSpPr>
          <p:cNvPr id="361" name="Google Shape;361;p20"/>
          <p:cNvSpPr txBox="1"/>
          <p:nvPr/>
        </p:nvSpPr>
        <p:spPr>
          <a:xfrm>
            <a:off x="4270800" y="2265850"/>
            <a:ext cx="5577000" cy="307800"/>
          </a:xfrm>
          <a:prstGeom prst="rect">
            <a:avLst/>
          </a:prstGeom>
          <a:noFill/>
          <a:ln>
            <a:noFill/>
          </a:ln>
        </p:spPr>
        <p:txBody>
          <a:bodyPr spcFirstLastPara="1" wrap="square" lIns="0" tIns="0" rIns="0" bIns="0" anchor="t" anchorCtr="0">
            <a:spAutoFit/>
          </a:bodyPr>
          <a:lstStyle/>
          <a:p>
            <a:pPr marL="0" marR="0" lvl="0" indent="0" algn="just" rtl="0">
              <a:lnSpc>
                <a:spcPct val="142018"/>
              </a:lnSpc>
              <a:spcBef>
                <a:spcPts val="0"/>
              </a:spcBef>
              <a:spcAft>
                <a:spcPts val="0"/>
              </a:spcAft>
              <a:buNone/>
            </a:pPr>
            <a:r>
              <a:rPr lang="en-US" sz="2000" b="0" i="0" u="none" strike="noStrike" cap="none">
                <a:solidFill>
                  <a:srgbClr val="FFFFFF"/>
                </a:solidFill>
                <a:latin typeface="Poppins"/>
                <a:ea typeface="Poppins"/>
                <a:cs typeface="Poppins"/>
                <a:sym typeface="Poppins"/>
              </a:rPr>
              <a:t>Apakah alokasi biaya iklan sudah efektif?</a:t>
            </a:r>
            <a:endParaRPr sz="2000"/>
          </a:p>
        </p:txBody>
      </p:sp>
      <p:sp>
        <p:nvSpPr>
          <p:cNvPr id="362" name="Google Shape;362;p20"/>
          <p:cNvSpPr txBox="1"/>
          <p:nvPr/>
        </p:nvSpPr>
        <p:spPr>
          <a:xfrm>
            <a:off x="10164629" y="4345398"/>
            <a:ext cx="4957200" cy="3349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315" b="1" i="0" u="none" strike="noStrike" cap="none">
                <a:solidFill>
                  <a:srgbClr val="FFFFFF"/>
                </a:solidFill>
                <a:latin typeface="Poppins"/>
                <a:ea typeface="Poppins"/>
                <a:cs typeface="Poppins"/>
                <a:sym typeface="Poppins"/>
              </a:rPr>
              <a:t>dari data yang ada, alokasi biaya yang dikeluarkan relatif hampir merata, namun secara coefision setiap fitur berbeda. jawabannya </a:t>
            </a:r>
            <a:r>
              <a:rPr lang="en-US" sz="2315" b="1">
                <a:solidFill>
                  <a:srgbClr val="FFFFFF"/>
                </a:solidFill>
                <a:latin typeface="Poppins"/>
                <a:ea typeface="Poppins"/>
                <a:cs typeface="Poppins"/>
                <a:sym typeface="Poppins"/>
              </a:rPr>
              <a:t>tidak</a:t>
            </a:r>
            <a:r>
              <a:rPr lang="en-US" sz="2315" b="1" i="0" u="none" strike="noStrike" cap="none">
                <a:solidFill>
                  <a:srgbClr val="FFFFFF"/>
                </a:solidFill>
                <a:latin typeface="Poppins"/>
                <a:ea typeface="Poppins"/>
                <a:cs typeface="Poppins"/>
                <a:sym typeface="Poppins"/>
              </a:rPr>
              <a:t>!, alokasi </a:t>
            </a:r>
            <a:r>
              <a:rPr lang="en-US" sz="2315" b="1">
                <a:solidFill>
                  <a:srgbClr val="FFFFFF"/>
                </a:solidFill>
                <a:latin typeface="Poppins"/>
                <a:ea typeface="Poppins"/>
                <a:cs typeface="Poppins"/>
                <a:sym typeface="Poppins"/>
              </a:rPr>
              <a:t>biaya</a:t>
            </a:r>
            <a:r>
              <a:rPr lang="en-US" sz="2315" b="1" i="0" u="none" strike="noStrike" cap="none">
                <a:solidFill>
                  <a:srgbClr val="FFFFFF"/>
                </a:solidFill>
                <a:latin typeface="Poppins"/>
                <a:ea typeface="Poppins"/>
                <a:cs typeface="Poppins"/>
                <a:sym typeface="Poppins"/>
              </a:rPr>
              <a:t> tidak efektif !</a:t>
            </a:r>
            <a:endParaRPr/>
          </a:p>
          <a:p>
            <a:pPr marL="0" marR="0" lvl="0" indent="0" algn="l" rtl="0">
              <a:lnSpc>
                <a:spcPct val="140000"/>
              </a:lnSpc>
              <a:spcBef>
                <a:spcPts val="0"/>
              </a:spcBef>
              <a:spcAft>
                <a:spcPts val="0"/>
              </a:spcAft>
              <a:buNone/>
            </a:pPr>
            <a:endParaRPr sz="2315" b="1" i="0" u="none" strike="noStrike" cap="none">
              <a:solidFill>
                <a:srgbClr val="FFFFFF"/>
              </a:solidFill>
              <a:latin typeface="Poppins"/>
              <a:ea typeface="Poppins"/>
              <a:cs typeface="Poppins"/>
              <a:sym typeface="Poppins"/>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324D9C"/>
            </a:gs>
            <a:gs pos="100000">
              <a:srgbClr val="102564"/>
            </a:gs>
          </a:gsLst>
          <a:lin ang="2700000" scaled="0"/>
        </a:gradFill>
        <a:effectLst/>
      </p:bgPr>
    </p:bg>
    <p:spTree>
      <p:nvGrpSpPr>
        <p:cNvPr id="1" name="Shape 366"/>
        <p:cNvGrpSpPr/>
        <p:nvPr/>
      </p:nvGrpSpPr>
      <p:grpSpPr>
        <a:xfrm>
          <a:off x="0" y="0"/>
          <a:ext cx="0" cy="0"/>
          <a:chOff x="0" y="0"/>
          <a:chExt cx="0" cy="0"/>
        </a:xfrm>
      </p:grpSpPr>
      <p:grpSp>
        <p:nvGrpSpPr>
          <p:cNvPr id="367" name="Google Shape;367;p21"/>
          <p:cNvGrpSpPr/>
          <p:nvPr/>
        </p:nvGrpSpPr>
        <p:grpSpPr>
          <a:xfrm>
            <a:off x="16134918" y="-902113"/>
            <a:ext cx="10341523" cy="11777000"/>
            <a:chOff x="0" y="-57150"/>
            <a:chExt cx="1880876" cy="2141955"/>
          </a:xfrm>
        </p:grpSpPr>
        <p:sp>
          <p:nvSpPr>
            <p:cNvPr id="368" name="Google Shape;368;p21"/>
            <p:cNvSpPr/>
            <p:nvPr/>
          </p:nvSpPr>
          <p:spPr>
            <a:xfrm>
              <a:off x="0" y="0"/>
              <a:ext cx="1880876" cy="2084805"/>
            </a:xfrm>
            <a:custGeom>
              <a:avLst/>
              <a:gdLst/>
              <a:ahLst/>
              <a:cxnLst/>
              <a:rect l="l" t="t" r="r" b="b"/>
              <a:pathLst>
                <a:path w="1880876" h="2084805" extrusionOk="0">
                  <a:moveTo>
                    <a:pt x="0" y="0"/>
                  </a:moveTo>
                  <a:lnTo>
                    <a:pt x="1677676" y="0"/>
                  </a:lnTo>
                  <a:lnTo>
                    <a:pt x="1880876" y="1042402"/>
                  </a:lnTo>
                  <a:lnTo>
                    <a:pt x="1677676" y="2084805"/>
                  </a:lnTo>
                  <a:lnTo>
                    <a:pt x="0" y="2084805"/>
                  </a:lnTo>
                  <a:lnTo>
                    <a:pt x="203200" y="1042402"/>
                  </a:lnTo>
                  <a:lnTo>
                    <a:pt x="0" y="0"/>
                  </a:lnTo>
                  <a:close/>
                </a:path>
              </a:pathLst>
            </a:custGeom>
            <a:solidFill>
              <a:srgbClr val="F5F6F7"/>
            </a:solidFill>
            <a:ln>
              <a:noFill/>
            </a:ln>
          </p:spPr>
        </p:sp>
        <p:sp>
          <p:nvSpPr>
            <p:cNvPr id="369" name="Google Shape;369;p21"/>
            <p:cNvSpPr txBox="1"/>
            <p:nvPr/>
          </p:nvSpPr>
          <p:spPr>
            <a:xfrm>
              <a:off x="177800" y="-57150"/>
              <a:ext cx="1626876" cy="214195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70" name="Google Shape;370;p21"/>
          <p:cNvSpPr/>
          <p:nvPr/>
        </p:nvSpPr>
        <p:spPr>
          <a:xfrm>
            <a:off x="15120746" y="0"/>
            <a:ext cx="3167254" cy="4108466"/>
          </a:xfrm>
          <a:custGeom>
            <a:avLst/>
            <a:gdLst/>
            <a:ahLst/>
            <a:cxnLst/>
            <a:rect l="l" t="t" r="r" b="b"/>
            <a:pathLst>
              <a:path w="3167254" h="4108466" extrusionOk="0">
                <a:moveTo>
                  <a:pt x="0" y="0"/>
                </a:moveTo>
                <a:lnTo>
                  <a:pt x="3167254" y="0"/>
                </a:lnTo>
                <a:lnTo>
                  <a:pt x="3167254" y="4108466"/>
                </a:lnTo>
                <a:lnTo>
                  <a:pt x="0" y="4108466"/>
                </a:lnTo>
                <a:lnTo>
                  <a:pt x="0" y="0"/>
                </a:lnTo>
                <a:close/>
              </a:path>
            </a:pathLst>
          </a:custGeom>
          <a:blipFill rotWithShape="1">
            <a:blip r:embed="rId3">
              <a:alphaModFix/>
            </a:blip>
            <a:stretch>
              <a:fillRect/>
            </a:stretch>
          </a:blipFill>
          <a:ln>
            <a:noFill/>
          </a:ln>
        </p:spPr>
      </p:sp>
      <p:sp>
        <p:nvSpPr>
          <p:cNvPr id="371" name="Google Shape;371;p21"/>
          <p:cNvSpPr/>
          <p:nvPr/>
        </p:nvSpPr>
        <p:spPr>
          <a:xfrm>
            <a:off x="261662" y="3290218"/>
            <a:ext cx="16105230" cy="4777318"/>
          </a:xfrm>
          <a:custGeom>
            <a:avLst/>
            <a:gdLst/>
            <a:ahLst/>
            <a:cxnLst/>
            <a:rect l="l" t="t" r="r" b="b"/>
            <a:pathLst>
              <a:path w="16105230" h="4777318" extrusionOk="0">
                <a:moveTo>
                  <a:pt x="0" y="0"/>
                </a:moveTo>
                <a:lnTo>
                  <a:pt x="16105231" y="0"/>
                </a:lnTo>
                <a:lnTo>
                  <a:pt x="16105231" y="4777318"/>
                </a:lnTo>
                <a:lnTo>
                  <a:pt x="0" y="4777318"/>
                </a:lnTo>
                <a:lnTo>
                  <a:pt x="0" y="0"/>
                </a:lnTo>
                <a:close/>
              </a:path>
            </a:pathLst>
          </a:custGeom>
          <a:blipFill rotWithShape="1">
            <a:blip r:embed="rId4">
              <a:alphaModFix/>
            </a:blip>
            <a:stretch>
              <a:fillRect/>
            </a:stretch>
          </a:blipFill>
          <a:ln>
            <a:noFill/>
          </a:ln>
        </p:spPr>
      </p:sp>
      <p:sp>
        <p:nvSpPr>
          <p:cNvPr id="372" name="Google Shape;372;p21"/>
          <p:cNvSpPr txBox="1"/>
          <p:nvPr/>
        </p:nvSpPr>
        <p:spPr>
          <a:xfrm>
            <a:off x="261662" y="1104900"/>
            <a:ext cx="13167600" cy="1676100"/>
          </a:xfrm>
          <a:prstGeom prst="rect">
            <a:avLst/>
          </a:prstGeom>
          <a:noFill/>
          <a:ln>
            <a:noFill/>
          </a:ln>
        </p:spPr>
        <p:txBody>
          <a:bodyPr spcFirstLastPara="1" wrap="square" lIns="0" tIns="0" rIns="0" bIns="0" anchor="t" anchorCtr="0">
            <a:spAutoFit/>
          </a:bodyPr>
          <a:lstStyle/>
          <a:p>
            <a:pPr marL="0" marR="0" lvl="0" indent="0" algn="l" rtl="0">
              <a:lnSpc>
                <a:spcPct val="98999"/>
              </a:lnSpc>
              <a:spcBef>
                <a:spcPts val="0"/>
              </a:spcBef>
              <a:spcAft>
                <a:spcPts val="0"/>
              </a:spcAft>
              <a:buNone/>
            </a:pPr>
            <a:r>
              <a:rPr lang="en-US" sz="5500" b="1" i="0" u="none" strike="noStrike" cap="none">
                <a:solidFill>
                  <a:srgbClr val="FFFFFF"/>
                </a:solidFill>
                <a:latin typeface="Poppins"/>
                <a:ea typeface="Poppins"/>
                <a:cs typeface="Poppins"/>
                <a:sym typeface="Poppins"/>
              </a:rPr>
              <a:t>Exploratory Data Analyst</a:t>
            </a:r>
            <a:endParaRPr sz="5500"/>
          </a:p>
          <a:p>
            <a:pPr marL="0" marR="0" lvl="0" indent="0" algn="l" rtl="0">
              <a:lnSpc>
                <a:spcPct val="98999"/>
              </a:lnSpc>
              <a:spcBef>
                <a:spcPts val="0"/>
              </a:spcBef>
              <a:spcAft>
                <a:spcPts val="0"/>
              </a:spcAft>
              <a:buNone/>
            </a:pPr>
            <a:r>
              <a:rPr lang="en-US" sz="5500" b="1" i="0" u="none" strike="noStrike" cap="none">
                <a:solidFill>
                  <a:srgbClr val="FFFFFF"/>
                </a:solidFill>
                <a:latin typeface="Poppins"/>
                <a:ea typeface="Poppins"/>
                <a:cs typeface="Poppins"/>
                <a:sym typeface="Poppins"/>
              </a:rPr>
              <a:t>Questions</a:t>
            </a:r>
            <a:endParaRPr sz="5500"/>
          </a:p>
        </p:txBody>
      </p:sp>
      <p:sp>
        <p:nvSpPr>
          <p:cNvPr id="373" name="Google Shape;373;p21"/>
          <p:cNvSpPr txBox="1"/>
          <p:nvPr/>
        </p:nvSpPr>
        <p:spPr>
          <a:xfrm>
            <a:off x="4159879" y="2211300"/>
            <a:ext cx="9054300" cy="307800"/>
          </a:xfrm>
          <a:prstGeom prst="rect">
            <a:avLst/>
          </a:prstGeom>
          <a:noFill/>
          <a:ln>
            <a:noFill/>
          </a:ln>
        </p:spPr>
        <p:txBody>
          <a:bodyPr spcFirstLastPara="1" wrap="square" lIns="0" tIns="0" rIns="0" bIns="0" anchor="t" anchorCtr="0">
            <a:spAutoFit/>
          </a:bodyPr>
          <a:lstStyle/>
          <a:p>
            <a:pPr marL="0" marR="0" lvl="0" indent="0" algn="just" rtl="0">
              <a:lnSpc>
                <a:spcPct val="142018"/>
              </a:lnSpc>
              <a:spcBef>
                <a:spcPts val="0"/>
              </a:spcBef>
              <a:spcAft>
                <a:spcPts val="0"/>
              </a:spcAft>
              <a:buNone/>
            </a:pPr>
            <a:r>
              <a:rPr lang="en-US" sz="2000">
                <a:solidFill>
                  <a:srgbClr val="FFFFFF"/>
                </a:solidFill>
                <a:latin typeface="Poppins"/>
                <a:ea typeface="Poppins"/>
                <a:cs typeface="Poppins"/>
                <a:sym typeface="Poppins"/>
              </a:rPr>
              <a:t>Bagaimana </a:t>
            </a:r>
            <a:r>
              <a:rPr lang="en-US" sz="2000" b="0" i="0" u="none" strike="noStrike" cap="none">
                <a:solidFill>
                  <a:srgbClr val="FFFFFF"/>
                </a:solidFill>
                <a:latin typeface="Poppins"/>
                <a:ea typeface="Poppins"/>
                <a:cs typeface="Poppins"/>
                <a:sym typeface="Poppins"/>
              </a:rPr>
              <a:t>mengoptimalkan alokasi biaya iklan agar lebih efektif?</a:t>
            </a:r>
            <a:endParaRPr sz="2000" b="0" i="0" u="none" strike="noStrike" cap="none">
              <a:solidFill>
                <a:srgbClr val="FFFFFF"/>
              </a:solidFill>
              <a:latin typeface="Poppins"/>
              <a:ea typeface="Poppins"/>
              <a:cs typeface="Poppins"/>
              <a:sym typeface="Poppins"/>
            </a:endParaRPr>
          </a:p>
        </p:txBody>
      </p:sp>
      <p:sp>
        <p:nvSpPr>
          <p:cNvPr id="374" name="Google Shape;374;p21"/>
          <p:cNvSpPr txBox="1"/>
          <p:nvPr/>
        </p:nvSpPr>
        <p:spPr>
          <a:xfrm>
            <a:off x="261662" y="8332614"/>
            <a:ext cx="13517439" cy="122707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315" b="1" i="0" u="none" strike="noStrike" cap="none">
                <a:solidFill>
                  <a:srgbClr val="FFFFFF"/>
                </a:solidFill>
                <a:latin typeface="Poppins"/>
                <a:ea typeface="Poppins"/>
                <a:cs typeface="Poppins"/>
                <a:sym typeface="Poppins"/>
              </a:rPr>
              <a:t>terlihat alokasi biaya menjadi lebih efektif sesuai dengan pengaruh fitur terhadap penjualan dengan biaya yang sama</a:t>
            </a:r>
            <a:endParaRPr/>
          </a:p>
          <a:p>
            <a:pPr marL="0" marR="0" lvl="0" indent="0" algn="l" rtl="0">
              <a:lnSpc>
                <a:spcPct val="140000"/>
              </a:lnSpc>
              <a:spcBef>
                <a:spcPts val="0"/>
              </a:spcBef>
              <a:spcAft>
                <a:spcPts val="0"/>
              </a:spcAft>
              <a:buNone/>
            </a:pPr>
            <a:endParaRPr sz="2315" b="1" i="0" u="none" strike="noStrike" cap="none">
              <a:solidFill>
                <a:srgbClr val="FFFFFF"/>
              </a:solidFill>
              <a:latin typeface="Poppins"/>
              <a:ea typeface="Poppins"/>
              <a:cs typeface="Poppins"/>
              <a:sym typeface="Poppins"/>
            </a:endParaRP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324D9C"/>
            </a:gs>
            <a:gs pos="100000">
              <a:srgbClr val="102564"/>
            </a:gs>
          </a:gsLst>
          <a:lin ang="2700000" scaled="0"/>
        </a:gradFill>
        <a:effectLst/>
      </p:bgPr>
    </p:bg>
    <p:spTree>
      <p:nvGrpSpPr>
        <p:cNvPr id="1" name="Shape 378"/>
        <p:cNvGrpSpPr/>
        <p:nvPr/>
      </p:nvGrpSpPr>
      <p:grpSpPr>
        <a:xfrm>
          <a:off x="0" y="0"/>
          <a:ext cx="0" cy="0"/>
          <a:chOff x="0" y="0"/>
          <a:chExt cx="0" cy="0"/>
        </a:xfrm>
      </p:grpSpPr>
      <p:grpSp>
        <p:nvGrpSpPr>
          <p:cNvPr id="379" name="Google Shape;379;p22"/>
          <p:cNvGrpSpPr/>
          <p:nvPr/>
        </p:nvGrpSpPr>
        <p:grpSpPr>
          <a:xfrm>
            <a:off x="15196309" y="-902113"/>
            <a:ext cx="10341523" cy="11777000"/>
            <a:chOff x="0" y="-57150"/>
            <a:chExt cx="1880876" cy="2141955"/>
          </a:xfrm>
        </p:grpSpPr>
        <p:sp>
          <p:nvSpPr>
            <p:cNvPr id="380" name="Google Shape;380;p22"/>
            <p:cNvSpPr/>
            <p:nvPr/>
          </p:nvSpPr>
          <p:spPr>
            <a:xfrm>
              <a:off x="0" y="0"/>
              <a:ext cx="1880876" cy="2084805"/>
            </a:xfrm>
            <a:custGeom>
              <a:avLst/>
              <a:gdLst/>
              <a:ahLst/>
              <a:cxnLst/>
              <a:rect l="l" t="t" r="r" b="b"/>
              <a:pathLst>
                <a:path w="1880876" h="2084805" extrusionOk="0">
                  <a:moveTo>
                    <a:pt x="0" y="0"/>
                  </a:moveTo>
                  <a:lnTo>
                    <a:pt x="1677676" y="0"/>
                  </a:lnTo>
                  <a:lnTo>
                    <a:pt x="1880876" y="1042402"/>
                  </a:lnTo>
                  <a:lnTo>
                    <a:pt x="1677676" y="2084805"/>
                  </a:lnTo>
                  <a:lnTo>
                    <a:pt x="0" y="2084805"/>
                  </a:lnTo>
                  <a:lnTo>
                    <a:pt x="203200" y="1042402"/>
                  </a:lnTo>
                  <a:lnTo>
                    <a:pt x="0" y="0"/>
                  </a:lnTo>
                  <a:close/>
                </a:path>
              </a:pathLst>
            </a:custGeom>
            <a:solidFill>
              <a:srgbClr val="F5F6F7"/>
            </a:solidFill>
            <a:ln>
              <a:noFill/>
            </a:ln>
          </p:spPr>
        </p:sp>
        <p:sp>
          <p:nvSpPr>
            <p:cNvPr id="381" name="Google Shape;381;p22"/>
            <p:cNvSpPr txBox="1"/>
            <p:nvPr/>
          </p:nvSpPr>
          <p:spPr>
            <a:xfrm>
              <a:off x="177800" y="-57150"/>
              <a:ext cx="1626876" cy="214195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82" name="Google Shape;382;p22"/>
          <p:cNvSpPr txBox="1"/>
          <p:nvPr/>
        </p:nvSpPr>
        <p:spPr>
          <a:xfrm>
            <a:off x="261662" y="1330166"/>
            <a:ext cx="13167600" cy="1676100"/>
          </a:xfrm>
          <a:prstGeom prst="rect">
            <a:avLst/>
          </a:prstGeom>
          <a:noFill/>
          <a:ln>
            <a:noFill/>
          </a:ln>
        </p:spPr>
        <p:txBody>
          <a:bodyPr spcFirstLastPara="1" wrap="square" lIns="0" tIns="0" rIns="0" bIns="0" anchor="t" anchorCtr="0">
            <a:spAutoFit/>
          </a:bodyPr>
          <a:lstStyle/>
          <a:p>
            <a:pPr marL="0" marR="0" lvl="0" indent="0" algn="l" rtl="0">
              <a:lnSpc>
                <a:spcPct val="98999"/>
              </a:lnSpc>
              <a:spcBef>
                <a:spcPts val="0"/>
              </a:spcBef>
              <a:spcAft>
                <a:spcPts val="0"/>
              </a:spcAft>
              <a:buNone/>
            </a:pPr>
            <a:r>
              <a:rPr lang="en-US" sz="5500" b="1" i="0" u="none" strike="noStrike" cap="none">
                <a:solidFill>
                  <a:srgbClr val="FFFFFF"/>
                </a:solidFill>
                <a:latin typeface="Poppins"/>
                <a:ea typeface="Poppins"/>
                <a:cs typeface="Poppins"/>
                <a:sym typeface="Poppins"/>
              </a:rPr>
              <a:t>Exploratory Data Analyst</a:t>
            </a:r>
            <a:endParaRPr sz="5500"/>
          </a:p>
          <a:p>
            <a:pPr marL="0" marR="0" lvl="0" indent="0" algn="l" rtl="0">
              <a:lnSpc>
                <a:spcPct val="98999"/>
              </a:lnSpc>
              <a:spcBef>
                <a:spcPts val="0"/>
              </a:spcBef>
              <a:spcAft>
                <a:spcPts val="0"/>
              </a:spcAft>
              <a:buNone/>
            </a:pPr>
            <a:r>
              <a:rPr lang="en-US" sz="5500" b="1" i="0" u="none" strike="noStrike" cap="none">
                <a:solidFill>
                  <a:srgbClr val="FFFFFF"/>
                </a:solidFill>
                <a:latin typeface="Poppins"/>
                <a:ea typeface="Poppins"/>
                <a:cs typeface="Poppins"/>
                <a:sym typeface="Poppins"/>
              </a:rPr>
              <a:t>Questions</a:t>
            </a:r>
            <a:endParaRPr sz="5500"/>
          </a:p>
        </p:txBody>
      </p:sp>
      <p:sp>
        <p:nvSpPr>
          <p:cNvPr id="383" name="Google Shape;383;p22"/>
          <p:cNvSpPr/>
          <p:nvPr/>
        </p:nvSpPr>
        <p:spPr>
          <a:xfrm>
            <a:off x="14362100" y="-157750"/>
            <a:ext cx="3923070" cy="5400079"/>
          </a:xfrm>
          <a:custGeom>
            <a:avLst/>
            <a:gdLst/>
            <a:ahLst/>
            <a:cxnLst/>
            <a:rect l="l" t="t" r="r" b="b"/>
            <a:pathLst>
              <a:path w="5644705" h="7322141" extrusionOk="0">
                <a:moveTo>
                  <a:pt x="0" y="0"/>
                </a:moveTo>
                <a:lnTo>
                  <a:pt x="5644705" y="0"/>
                </a:lnTo>
                <a:lnTo>
                  <a:pt x="5644705" y="7322141"/>
                </a:lnTo>
                <a:lnTo>
                  <a:pt x="0" y="7322141"/>
                </a:lnTo>
                <a:lnTo>
                  <a:pt x="0" y="0"/>
                </a:lnTo>
                <a:close/>
              </a:path>
            </a:pathLst>
          </a:custGeom>
          <a:blipFill rotWithShape="1">
            <a:blip r:embed="rId3">
              <a:alphaModFix/>
            </a:blip>
            <a:stretch>
              <a:fillRect/>
            </a:stretch>
          </a:blipFill>
          <a:ln>
            <a:noFill/>
          </a:ln>
        </p:spPr>
      </p:sp>
      <p:sp>
        <p:nvSpPr>
          <p:cNvPr id="384" name="Google Shape;384;p22"/>
          <p:cNvSpPr/>
          <p:nvPr/>
        </p:nvSpPr>
        <p:spPr>
          <a:xfrm>
            <a:off x="261650" y="3240150"/>
            <a:ext cx="7637807" cy="6394865"/>
          </a:xfrm>
          <a:custGeom>
            <a:avLst/>
            <a:gdLst/>
            <a:ahLst/>
            <a:cxnLst/>
            <a:rect l="l" t="t" r="r" b="b"/>
            <a:pathLst>
              <a:path w="7637807" h="6749198" extrusionOk="0">
                <a:moveTo>
                  <a:pt x="0" y="0"/>
                </a:moveTo>
                <a:lnTo>
                  <a:pt x="7637807" y="0"/>
                </a:lnTo>
                <a:lnTo>
                  <a:pt x="7637807" y="6749198"/>
                </a:lnTo>
                <a:lnTo>
                  <a:pt x="0" y="6749198"/>
                </a:lnTo>
                <a:lnTo>
                  <a:pt x="0" y="0"/>
                </a:lnTo>
                <a:close/>
              </a:path>
            </a:pathLst>
          </a:custGeom>
          <a:blipFill rotWithShape="1">
            <a:blip r:embed="rId4">
              <a:alphaModFix/>
            </a:blip>
            <a:stretch>
              <a:fillRect/>
            </a:stretch>
          </a:blipFill>
          <a:ln>
            <a:noFill/>
          </a:ln>
        </p:spPr>
      </p:sp>
      <p:sp>
        <p:nvSpPr>
          <p:cNvPr id="385" name="Google Shape;385;p22"/>
          <p:cNvSpPr/>
          <p:nvPr/>
        </p:nvSpPr>
        <p:spPr>
          <a:xfrm>
            <a:off x="8356037" y="3240150"/>
            <a:ext cx="6840263" cy="2941445"/>
          </a:xfrm>
          <a:custGeom>
            <a:avLst/>
            <a:gdLst/>
            <a:ahLst/>
            <a:cxnLst/>
            <a:rect l="l" t="t" r="r" b="b"/>
            <a:pathLst>
              <a:path w="6840263" h="3104427" extrusionOk="0">
                <a:moveTo>
                  <a:pt x="0" y="0"/>
                </a:moveTo>
                <a:lnTo>
                  <a:pt x="6840262" y="0"/>
                </a:lnTo>
                <a:lnTo>
                  <a:pt x="6840262" y="3104427"/>
                </a:lnTo>
                <a:lnTo>
                  <a:pt x="0" y="3104427"/>
                </a:lnTo>
                <a:lnTo>
                  <a:pt x="0" y="0"/>
                </a:lnTo>
                <a:close/>
              </a:path>
            </a:pathLst>
          </a:custGeom>
          <a:blipFill rotWithShape="1">
            <a:blip r:embed="rId5">
              <a:alphaModFix/>
            </a:blip>
            <a:stretch>
              <a:fillRect/>
            </a:stretch>
          </a:blipFill>
          <a:ln>
            <a:noFill/>
          </a:ln>
        </p:spPr>
      </p:sp>
      <p:sp>
        <p:nvSpPr>
          <p:cNvPr id="386" name="Google Shape;386;p22"/>
          <p:cNvSpPr txBox="1"/>
          <p:nvPr/>
        </p:nvSpPr>
        <p:spPr>
          <a:xfrm>
            <a:off x="4051576" y="2261375"/>
            <a:ext cx="9787500" cy="744900"/>
          </a:xfrm>
          <a:prstGeom prst="rect">
            <a:avLst/>
          </a:prstGeom>
          <a:noFill/>
          <a:ln>
            <a:noFill/>
          </a:ln>
        </p:spPr>
        <p:txBody>
          <a:bodyPr spcFirstLastPara="1" wrap="square" lIns="0" tIns="0" rIns="0" bIns="0" anchor="t" anchorCtr="0">
            <a:spAutoFit/>
          </a:bodyPr>
          <a:lstStyle/>
          <a:p>
            <a:pPr marL="0" marR="0" lvl="0" indent="0" algn="just" rtl="0">
              <a:lnSpc>
                <a:spcPct val="142018"/>
              </a:lnSpc>
              <a:spcBef>
                <a:spcPts val="0"/>
              </a:spcBef>
              <a:spcAft>
                <a:spcPts val="0"/>
              </a:spcAft>
              <a:buNone/>
            </a:pPr>
            <a:r>
              <a:rPr lang="en-US" sz="2000" b="0" i="0" u="none" strike="noStrike" cap="none">
                <a:solidFill>
                  <a:srgbClr val="FFFFFF"/>
                </a:solidFill>
                <a:latin typeface="Poppins"/>
                <a:ea typeface="Poppins"/>
                <a:cs typeface="Poppins"/>
                <a:sym typeface="Poppins"/>
              </a:rPr>
              <a:t>Berapa persen kenaikan / Penurunan penjualan setelah mengoptimalkan alokasi biaya?</a:t>
            </a:r>
            <a:endParaRPr sz="2000" b="0" i="0" u="none" strike="noStrike" cap="none">
              <a:solidFill>
                <a:srgbClr val="FFFFFF"/>
              </a:solidFill>
              <a:latin typeface="Poppins"/>
              <a:ea typeface="Poppins"/>
              <a:cs typeface="Poppins"/>
              <a:sym typeface="Poppins"/>
            </a:endParaRPr>
          </a:p>
        </p:txBody>
      </p:sp>
      <p:sp>
        <p:nvSpPr>
          <p:cNvPr id="387" name="Google Shape;387;p22"/>
          <p:cNvSpPr txBox="1"/>
          <p:nvPr/>
        </p:nvSpPr>
        <p:spPr>
          <a:xfrm>
            <a:off x="8356051" y="6840050"/>
            <a:ext cx="8106900" cy="18528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315" b="1" i="0" u="none" strike="noStrike" cap="none">
                <a:solidFill>
                  <a:srgbClr val="FFFFFF"/>
                </a:solidFill>
                <a:latin typeface="Poppins"/>
                <a:ea typeface="Poppins"/>
                <a:cs typeface="Poppins"/>
                <a:sym typeface="Poppins"/>
              </a:rPr>
              <a:t>terjadi kenaikan penjualan produk sebesar 324493.58 dengan presentase 15,39% setelah mengoptimalkan alokasi biaya iklan.</a:t>
            </a:r>
            <a:endParaRPr/>
          </a:p>
          <a:p>
            <a:pPr marL="0" marR="0" lvl="0" indent="0" algn="l" rtl="0">
              <a:lnSpc>
                <a:spcPct val="140000"/>
              </a:lnSpc>
              <a:spcBef>
                <a:spcPts val="0"/>
              </a:spcBef>
              <a:spcAft>
                <a:spcPts val="0"/>
              </a:spcAft>
              <a:buNone/>
            </a:pPr>
            <a:endParaRPr sz="2315" b="1" i="0" u="none" strike="noStrike" cap="none">
              <a:solidFill>
                <a:srgbClr val="FFFFFF"/>
              </a:solidFill>
              <a:latin typeface="Poppins"/>
              <a:ea typeface="Poppins"/>
              <a:cs typeface="Poppins"/>
              <a:sym typeface="Poppins"/>
            </a:endParaRPr>
          </a:p>
        </p:txBody>
      </p:sp>
      <p:sp>
        <p:nvSpPr>
          <p:cNvPr id="388" name="Google Shape;388;p22"/>
          <p:cNvSpPr txBox="1"/>
          <p:nvPr/>
        </p:nvSpPr>
        <p:spPr>
          <a:xfrm>
            <a:off x="8356100" y="9081125"/>
            <a:ext cx="6400500" cy="5541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1500">
                <a:solidFill>
                  <a:srgbClr val="FFFFFF"/>
                </a:solidFill>
                <a:latin typeface="Poppins"/>
                <a:ea typeface="Poppins"/>
                <a:cs typeface="Poppins"/>
                <a:sym typeface="Poppins"/>
              </a:rPr>
              <a:t>Note:</a:t>
            </a:r>
            <a:endParaRPr sz="1500">
              <a:solidFill>
                <a:srgbClr val="FFFFFF"/>
              </a:solidFill>
              <a:latin typeface="Poppins"/>
              <a:ea typeface="Poppins"/>
              <a:cs typeface="Poppins"/>
              <a:sym typeface="Poppins"/>
            </a:endParaRPr>
          </a:p>
          <a:p>
            <a:pPr marL="0" marR="0" lvl="0" indent="0" algn="l" rtl="0">
              <a:lnSpc>
                <a:spcPct val="140000"/>
              </a:lnSpc>
              <a:spcBef>
                <a:spcPts val="0"/>
              </a:spcBef>
              <a:spcAft>
                <a:spcPts val="0"/>
              </a:spcAft>
              <a:buNone/>
            </a:pPr>
            <a:r>
              <a:rPr lang="en-US" sz="1500">
                <a:solidFill>
                  <a:srgbClr val="FFFFFF"/>
                </a:solidFill>
                <a:latin typeface="Poppins"/>
                <a:ea typeface="Poppins"/>
                <a:cs typeface="Poppins"/>
                <a:sym typeface="Poppins"/>
              </a:rPr>
              <a:t>prediksi penjualan produk secara total</a:t>
            </a:r>
            <a:endParaRPr sz="1500" i="0" u="none" strike="noStrike" cap="none">
              <a:solidFill>
                <a:srgbClr val="FFFFFF"/>
              </a:solidFill>
              <a:latin typeface="Poppins"/>
              <a:ea typeface="Poppins"/>
              <a:cs typeface="Poppins"/>
              <a:sym typeface="Poppins"/>
            </a:endParaRP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grpSp>
        <p:nvGrpSpPr>
          <p:cNvPr id="393" name="Google Shape;393;p23"/>
          <p:cNvGrpSpPr/>
          <p:nvPr/>
        </p:nvGrpSpPr>
        <p:grpSpPr>
          <a:xfrm>
            <a:off x="14912141" y="8539951"/>
            <a:ext cx="4261061" cy="1327819"/>
            <a:chOff x="0" y="-57150"/>
            <a:chExt cx="2236621" cy="696969"/>
          </a:xfrm>
        </p:grpSpPr>
        <p:sp>
          <p:nvSpPr>
            <p:cNvPr id="394" name="Google Shape;394;p23"/>
            <p:cNvSpPr/>
            <p:nvPr/>
          </p:nvSpPr>
          <p:spPr>
            <a:xfrm>
              <a:off x="0" y="0"/>
              <a:ext cx="2236621" cy="639819"/>
            </a:xfrm>
            <a:custGeom>
              <a:avLst/>
              <a:gdLst/>
              <a:ahLst/>
              <a:cxnLst/>
              <a:rect l="l" t="t" r="r" b="b"/>
              <a:pathLst>
                <a:path w="2236621" h="639819" extrusionOk="0">
                  <a:moveTo>
                    <a:pt x="203200" y="0"/>
                  </a:moveTo>
                  <a:lnTo>
                    <a:pt x="2236621" y="0"/>
                  </a:lnTo>
                  <a:lnTo>
                    <a:pt x="2033421" y="639819"/>
                  </a:lnTo>
                  <a:lnTo>
                    <a:pt x="0" y="639819"/>
                  </a:lnTo>
                  <a:lnTo>
                    <a:pt x="203200" y="0"/>
                  </a:lnTo>
                  <a:close/>
                </a:path>
              </a:pathLst>
            </a:custGeom>
            <a:gradFill>
              <a:gsLst>
                <a:gs pos="0">
                  <a:srgbClr val="0C306D"/>
                </a:gs>
                <a:gs pos="100000">
                  <a:srgbClr val="AD73B5">
                    <a:alpha val="0"/>
                  </a:srgbClr>
                </a:gs>
              </a:gsLst>
              <a:lin ang="0" scaled="0"/>
            </a:gradFill>
            <a:ln>
              <a:noFill/>
            </a:ln>
          </p:spPr>
        </p:sp>
        <p:sp>
          <p:nvSpPr>
            <p:cNvPr id="395" name="Google Shape;395;p23"/>
            <p:cNvSpPr txBox="1"/>
            <p:nvPr/>
          </p:nvSpPr>
          <p:spPr>
            <a:xfrm>
              <a:off x="101600" y="-57150"/>
              <a:ext cx="2033421" cy="69696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396" name="Google Shape;396;p23"/>
          <p:cNvCxnSpPr/>
          <p:nvPr/>
        </p:nvCxnSpPr>
        <p:spPr>
          <a:xfrm>
            <a:off x="6444849" y="9829671"/>
            <a:ext cx="8507297" cy="19050"/>
          </a:xfrm>
          <a:prstGeom prst="straightConnector1">
            <a:avLst/>
          </a:prstGeom>
          <a:noFill/>
          <a:ln w="38100" cap="rnd" cmpd="sng">
            <a:solidFill>
              <a:srgbClr val="0C306D"/>
            </a:solidFill>
            <a:prstDash val="solid"/>
            <a:round/>
            <a:headEnd type="none" w="sm" len="sm"/>
            <a:tailEnd type="none" w="sm" len="sm"/>
          </a:ln>
        </p:spPr>
      </p:cxnSp>
      <p:sp>
        <p:nvSpPr>
          <p:cNvPr id="397" name="Google Shape;397;p23"/>
          <p:cNvSpPr txBox="1"/>
          <p:nvPr/>
        </p:nvSpPr>
        <p:spPr>
          <a:xfrm>
            <a:off x="3595709" y="971550"/>
            <a:ext cx="11096581" cy="1123315"/>
          </a:xfrm>
          <a:prstGeom prst="rect">
            <a:avLst/>
          </a:prstGeom>
          <a:noFill/>
          <a:ln>
            <a:noFill/>
          </a:ln>
        </p:spPr>
        <p:txBody>
          <a:bodyPr spcFirstLastPara="1" wrap="square" lIns="0" tIns="0" rIns="0" bIns="0" anchor="t" anchorCtr="0">
            <a:spAutoFit/>
          </a:bodyPr>
          <a:lstStyle/>
          <a:p>
            <a:pPr marL="0" marR="0" lvl="0" indent="0" algn="ctr" rtl="0">
              <a:lnSpc>
                <a:spcPct val="119002"/>
              </a:lnSpc>
              <a:spcBef>
                <a:spcPts val="0"/>
              </a:spcBef>
              <a:spcAft>
                <a:spcPts val="0"/>
              </a:spcAft>
              <a:buNone/>
            </a:pPr>
            <a:r>
              <a:rPr lang="en-US" sz="6999" b="1" i="0" u="none" strike="noStrike" cap="none">
                <a:solidFill>
                  <a:srgbClr val="082C54"/>
                </a:solidFill>
                <a:latin typeface="Poppins"/>
                <a:ea typeface="Poppins"/>
                <a:cs typeface="Poppins"/>
                <a:sym typeface="Poppins"/>
              </a:rPr>
              <a:t>Conclusion</a:t>
            </a:r>
            <a:endParaRPr/>
          </a:p>
        </p:txBody>
      </p:sp>
      <p:sp>
        <p:nvSpPr>
          <p:cNvPr id="398" name="Google Shape;398;p23"/>
          <p:cNvSpPr txBox="1"/>
          <p:nvPr/>
        </p:nvSpPr>
        <p:spPr>
          <a:xfrm>
            <a:off x="514350" y="2194950"/>
            <a:ext cx="17259300" cy="73251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US" sz="3499" b="1" i="0" u="none" strike="noStrike" cap="none">
                <a:solidFill>
                  <a:srgbClr val="000000"/>
                </a:solidFill>
                <a:latin typeface="Poppins"/>
                <a:ea typeface="Poppins"/>
                <a:cs typeface="Poppins"/>
                <a:sym typeface="Poppins"/>
              </a:rPr>
              <a:t>INSIGHT</a:t>
            </a:r>
            <a:endParaRPr sz="1100"/>
          </a:p>
          <a:p>
            <a:pPr marL="820409" marR="0" lvl="1" indent="-391155" algn="l" rtl="0">
              <a:lnSpc>
                <a:spcPct val="140010"/>
              </a:lnSpc>
              <a:spcBef>
                <a:spcPts val="0"/>
              </a:spcBef>
              <a:spcAft>
                <a:spcPts val="0"/>
              </a:spcAft>
              <a:buClr>
                <a:srgbClr val="000000"/>
              </a:buClr>
              <a:buSzPts val="3499"/>
              <a:buFont typeface="Arial"/>
              <a:buChar char="•"/>
            </a:pPr>
            <a:r>
              <a:rPr lang="en-US" sz="3499" b="0" i="0" u="none" strike="noStrike" cap="none">
                <a:solidFill>
                  <a:srgbClr val="000000"/>
                </a:solidFill>
                <a:latin typeface="Poppins"/>
                <a:ea typeface="Poppins"/>
                <a:cs typeface="Poppins"/>
                <a:sym typeface="Poppins"/>
              </a:rPr>
              <a:t>Saluran iklan memiliki pengaruh yang berbeda-beda terhadap penjualan</a:t>
            </a:r>
            <a:endParaRPr sz="1100"/>
          </a:p>
          <a:p>
            <a:pPr marL="820409" marR="0" lvl="1" indent="-391155" algn="l" rtl="0">
              <a:lnSpc>
                <a:spcPct val="140010"/>
              </a:lnSpc>
              <a:spcBef>
                <a:spcPts val="0"/>
              </a:spcBef>
              <a:spcAft>
                <a:spcPts val="0"/>
              </a:spcAft>
              <a:buClr>
                <a:srgbClr val="000000"/>
              </a:buClr>
              <a:buSzPts val="3499"/>
              <a:buFont typeface="Arial"/>
              <a:buChar char="•"/>
            </a:pPr>
            <a:r>
              <a:rPr lang="en-US" sz="3499" b="0" i="0" u="none" strike="noStrike" cap="none">
                <a:solidFill>
                  <a:srgbClr val="000000"/>
                </a:solidFill>
                <a:latin typeface="Poppins"/>
                <a:ea typeface="Poppins"/>
                <a:cs typeface="Poppins"/>
                <a:sym typeface="Poppins"/>
              </a:rPr>
              <a:t>berdasarkan koefisien nya, alokasi biaya yang ada tidak efektif</a:t>
            </a:r>
            <a:endParaRPr sz="1100"/>
          </a:p>
          <a:p>
            <a:pPr marL="0" marR="0" lvl="0" indent="0" algn="l" rtl="0">
              <a:lnSpc>
                <a:spcPct val="140010"/>
              </a:lnSpc>
              <a:spcBef>
                <a:spcPts val="0"/>
              </a:spcBef>
              <a:spcAft>
                <a:spcPts val="0"/>
              </a:spcAft>
              <a:buNone/>
            </a:pPr>
            <a:r>
              <a:rPr lang="en-US" sz="3499" b="1" i="0" u="none" strike="noStrike" cap="none">
                <a:solidFill>
                  <a:srgbClr val="000000"/>
                </a:solidFill>
                <a:latin typeface="Poppins"/>
                <a:ea typeface="Poppins"/>
                <a:cs typeface="Poppins"/>
                <a:sym typeface="Poppins"/>
              </a:rPr>
              <a:t>Recommendation:</a:t>
            </a:r>
            <a:endParaRPr sz="1100"/>
          </a:p>
          <a:p>
            <a:pPr marL="820409" marR="0" lvl="1" indent="-391155" algn="l" rtl="0">
              <a:lnSpc>
                <a:spcPct val="140010"/>
              </a:lnSpc>
              <a:spcBef>
                <a:spcPts val="0"/>
              </a:spcBef>
              <a:spcAft>
                <a:spcPts val="0"/>
              </a:spcAft>
              <a:buClr>
                <a:srgbClr val="000000"/>
              </a:buClr>
              <a:buSzPts val="3499"/>
              <a:buFont typeface="Arial"/>
              <a:buChar char="•"/>
            </a:pPr>
            <a:r>
              <a:rPr lang="en-US" sz="3499" b="0" i="0" u="none" strike="noStrike" cap="none">
                <a:solidFill>
                  <a:srgbClr val="000000"/>
                </a:solidFill>
                <a:latin typeface="Poppins"/>
                <a:ea typeface="Poppins"/>
                <a:cs typeface="Poppins"/>
                <a:sym typeface="Poppins"/>
              </a:rPr>
              <a:t>Alokasi kan biaya sesuai dengan pengaruh saluran iklan nya</a:t>
            </a:r>
            <a:endParaRPr sz="1100"/>
          </a:p>
          <a:p>
            <a:pPr marL="820409" marR="0" lvl="1" indent="-391155" algn="l" rtl="0">
              <a:lnSpc>
                <a:spcPct val="140010"/>
              </a:lnSpc>
              <a:spcBef>
                <a:spcPts val="0"/>
              </a:spcBef>
              <a:spcAft>
                <a:spcPts val="0"/>
              </a:spcAft>
              <a:buClr>
                <a:srgbClr val="000000"/>
              </a:buClr>
              <a:buSzPts val="3499"/>
              <a:buFont typeface="Arial"/>
              <a:buChar char="•"/>
            </a:pPr>
            <a:r>
              <a:rPr lang="en-US" sz="3499" b="0" i="0" u="none" strike="noStrike" cap="none">
                <a:solidFill>
                  <a:srgbClr val="000000"/>
                </a:solidFill>
                <a:latin typeface="Poppins"/>
                <a:ea typeface="Poppins"/>
                <a:cs typeface="Poppins"/>
                <a:sym typeface="Poppins"/>
              </a:rPr>
              <a:t>Evaluasi kualitas setiap saluran iklan, contoh: apakah Influencer_marketing yang dipakai memiliki engagement tinggi? </a:t>
            </a:r>
            <a:endParaRPr sz="1100"/>
          </a:p>
          <a:p>
            <a:pPr marL="820409" marR="0" lvl="1" indent="-391155" algn="l" rtl="0">
              <a:lnSpc>
                <a:spcPct val="140010"/>
              </a:lnSpc>
              <a:spcBef>
                <a:spcPts val="0"/>
              </a:spcBef>
              <a:spcAft>
                <a:spcPts val="0"/>
              </a:spcAft>
              <a:buClr>
                <a:srgbClr val="000000"/>
              </a:buClr>
              <a:buSzPts val="3499"/>
              <a:buFont typeface="Arial"/>
              <a:buChar char="•"/>
            </a:pPr>
            <a:r>
              <a:rPr lang="en-US" sz="3499" b="0" i="0" u="none" strike="noStrike" cap="none">
                <a:solidFill>
                  <a:srgbClr val="000000"/>
                </a:solidFill>
                <a:latin typeface="Poppins"/>
                <a:ea typeface="Poppins"/>
                <a:cs typeface="Poppins"/>
                <a:sym typeface="Poppins"/>
              </a:rPr>
              <a:t>Lakukan uji coba terhadap alokasi biaya baru dan terus pantau kinerjanya.</a:t>
            </a:r>
            <a:endParaRPr sz="1100"/>
          </a:p>
          <a:p>
            <a:pPr marL="820409" marR="0" lvl="1" indent="-391155" algn="l" rtl="0">
              <a:lnSpc>
                <a:spcPct val="140010"/>
              </a:lnSpc>
              <a:spcBef>
                <a:spcPts val="0"/>
              </a:spcBef>
              <a:spcAft>
                <a:spcPts val="0"/>
              </a:spcAft>
              <a:buClr>
                <a:srgbClr val="000000"/>
              </a:buClr>
              <a:buSzPts val="3499"/>
              <a:buFont typeface="Arial"/>
              <a:buChar char="•"/>
            </a:pPr>
            <a:r>
              <a:rPr lang="en-US" sz="3499" b="0" i="0" u="none" strike="noStrike" cap="none">
                <a:solidFill>
                  <a:srgbClr val="000000"/>
                </a:solidFill>
                <a:latin typeface="Poppins"/>
                <a:ea typeface="Poppins"/>
                <a:cs typeface="Poppins"/>
                <a:sym typeface="Poppins"/>
              </a:rPr>
              <a:t>tambahkan fitur-fitur baru</a:t>
            </a:r>
            <a:endParaRPr sz="1100"/>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324D9C"/>
            </a:gs>
            <a:gs pos="100000">
              <a:srgbClr val="102564"/>
            </a:gs>
          </a:gsLst>
          <a:lin ang="2700000" scaled="0"/>
        </a:gradFill>
        <a:effectLst/>
      </p:bgPr>
    </p:bg>
    <p:spTree>
      <p:nvGrpSpPr>
        <p:cNvPr id="1" name="Shape 402"/>
        <p:cNvGrpSpPr/>
        <p:nvPr/>
      </p:nvGrpSpPr>
      <p:grpSpPr>
        <a:xfrm>
          <a:off x="0" y="0"/>
          <a:ext cx="0" cy="0"/>
          <a:chOff x="0" y="0"/>
          <a:chExt cx="0" cy="0"/>
        </a:xfrm>
      </p:grpSpPr>
      <p:grpSp>
        <p:nvGrpSpPr>
          <p:cNvPr id="403" name="Google Shape;403;p24"/>
          <p:cNvGrpSpPr/>
          <p:nvPr/>
        </p:nvGrpSpPr>
        <p:grpSpPr>
          <a:xfrm>
            <a:off x="16210436" y="5733680"/>
            <a:ext cx="2775357" cy="4553320"/>
            <a:chOff x="0" y="-57150"/>
            <a:chExt cx="406400" cy="666750"/>
          </a:xfrm>
        </p:grpSpPr>
        <p:sp>
          <p:nvSpPr>
            <p:cNvPr id="404" name="Google Shape;404;p24"/>
            <p:cNvSpPr/>
            <p:nvPr/>
          </p:nvSpPr>
          <p:spPr>
            <a:xfrm>
              <a:off x="0" y="0"/>
              <a:ext cx="406400" cy="609600"/>
            </a:xfrm>
            <a:custGeom>
              <a:avLst/>
              <a:gdLst/>
              <a:ahLst/>
              <a:cxnLst/>
              <a:rect l="l" t="t" r="r" b="b"/>
              <a:pathLst>
                <a:path w="406400" h="609600" extrusionOk="0">
                  <a:moveTo>
                    <a:pt x="203200" y="0"/>
                  </a:moveTo>
                  <a:lnTo>
                    <a:pt x="406400" y="0"/>
                  </a:lnTo>
                  <a:lnTo>
                    <a:pt x="203200" y="609600"/>
                  </a:lnTo>
                  <a:lnTo>
                    <a:pt x="0" y="609600"/>
                  </a:lnTo>
                  <a:lnTo>
                    <a:pt x="203200" y="0"/>
                  </a:lnTo>
                  <a:close/>
                </a:path>
              </a:pathLst>
            </a:custGeom>
            <a:gradFill>
              <a:gsLst>
                <a:gs pos="0">
                  <a:srgbClr val="3E71A9"/>
                </a:gs>
                <a:gs pos="100000">
                  <a:srgbClr val="DDC0FF">
                    <a:alpha val="0"/>
                  </a:srgbClr>
                </a:gs>
              </a:gsLst>
              <a:lin ang="0" scaled="0"/>
            </a:gradFill>
            <a:ln>
              <a:noFill/>
            </a:ln>
          </p:spPr>
        </p:sp>
        <p:sp>
          <p:nvSpPr>
            <p:cNvPr id="405" name="Google Shape;405;p24"/>
            <p:cNvSpPr txBox="1"/>
            <p:nvPr/>
          </p:nvSpPr>
          <p:spPr>
            <a:xfrm>
              <a:off x="101600" y="-57150"/>
              <a:ext cx="203200" cy="66675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06" name="Google Shape;406;p24"/>
          <p:cNvGrpSpPr/>
          <p:nvPr/>
        </p:nvGrpSpPr>
        <p:grpSpPr>
          <a:xfrm>
            <a:off x="-697793" y="-390285"/>
            <a:ext cx="2775357" cy="4553320"/>
            <a:chOff x="0" y="-57150"/>
            <a:chExt cx="406400" cy="666750"/>
          </a:xfrm>
        </p:grpSpPr>
        <p:sp>
          <p:nvSpPr>
            <p:cNvPr id="407" name="Google Shape;407;p24"/>
            <p:cNvSpPr/>
            <p:nvPr/>
          </p:nvSpPr>
          <p:spPr>
            <a:xfrm>
              <a:off x="0" y="0"/>
              <a:ext cx="406400" cy="609600"/>
            </a:xfrm>
            <a:custGeom>
              <a:avLst/>
              <a:gdLst/>
              <a:ahLst/>
              <a:cxnLst/>
              <a:rect l="l" t="t" r="r" b="b"/>
              <a:pathLst>
                <a:path w="406400" h="609600" extrusionOk="0">
                  <a:moveTo>
                    <a:pt x="203200" y="0"/>
                  </a:moveTo>
                  <a:lnTo>
                    <a:pt x="406400" y="0"/>
                  </a:lnTo>
                  <a:lnTo>
                    <a:pt x="203200" y="609600"/>
                  </a:lnTo>
                  <a:lnTo>
                    <a:pt x="0" y="609600"/>
                  </a:lnTo>
                  <a:lnTo>
                    <a:pt x="203200" y="0"/>
                  </a:lnTo>
                  <a:close/>
                </a:path>
              </a:pathLst>
            </a:custGeom>
            <a:gradFill>
              <a:gsLst>
                <a:gs pos="0">
                  <a:srgbClr val="3E71A9"/>
                </a:gs>
                <a:gs pos="100000">
                  <a:srgbClr val="DDC0FF">
                    <a:alpha val="0"/>
                  </a:srgbClr>
                </a:gs>
              </a:gsLst>
              <a:lin ang="0" scaled="0"/>
            </a:gradFill>
            <a:ln>
              <a:noFill/>
            </a:ln>
          </p:spPr>
        </p:sp>
        <p:sp>
          <p:nvSpPr>
            <p:cNvPr id="408" name="Google Shape;408;p24"/>
            <p:cNvSpPr txBox="1"/>
            <p:nvPr/>
          </p:nvSpPr>
          <p:spPr>
            <a:xfrm>
              <a:off x="101600" y="-57150"/>
              <a:ext cx="203200" cy="66675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409" name="Google Shape;409;p24"/>
          <p:cNvCxnSpPr/>
          <p:nvPr/>
        </p:nvCxnSpPr>
        <p:spPr>
          <a:xfrm rot="10800000" flipH="1">
            <a:off x="-268171" y="2613952"/>
            <a:ext cx="2190572" cy="6111512"/>
          </a:xfrm>
          <a:prstGeom prst="straightConnector1">
            <a:avLst/>
          </a:prstGeom>
          <a:noFill/>
          <a:ln w="38100" cap="flat" cmpd="sng">
            <a:solidFill>
              <a:srgbClr val="FFFFFF"/>
            </a:solidFill>
            <a:prstDash val="solid"/>
            <a:round/>
            <a:headEnd type="none" w="sm" len="sm"/>
            <a:tailEnd type="none" w="sm" len="sm"/>
          </a:ln>
        </p:spPr>
      </p:cxnSp>
      <p:cxnSp>
        <p:nvCxnSpPr>
          <p:cNvPr id="410" name="Google Shape;410;p24"/>
          <p:cNvCxnSpPr/>
          <p:nvPr/>
        </p:nvCxnSpPr>
        <p:spPr>
          <a:xfrm rot="10800000" flipH="1">
            <a:off x="16365599" y="1561537"/>
            <a:ext cx="2190572" cy="6111512"/>
          </a:xfrm>
          <a:prstGeom prst="straightConnector1">
            <a:avLst/>
          </a:prstGeom>
          <a:noFill/>
          <a:ln w="38100" cap="flat" cmpd="sng">
            <a:solidFill>
              <a:srgbClr val="FFFFFF"/>
            </a:solidFill>
            <a:prstDash val="solid"/>
            <a:round/>
            <a:headEnd type="none" w="sm" len="sm"/>
            <a:tailEnd type="none" w="sm" len="sm"/>
          </a:ln>
        </p:spPr>
      </p:cxnSp>
      <p:sp>
        <p:nvSpPr>
          <p:cNvPr id="411" name="Google Shape;411;p24"/>
          <p:cNvSpPr txBox="1"/>
          <p:nvPr/>
        </p:nvSpPr>
        <p:spPr>
          <a:xfrm>
            <a:off x="5107916" y="3355619"/>
            <a:ext cx="8072167" cy="3718636"/>
          </a:xfrm>
          <a:prstGeom prst="rect">
            <a:avLst/>
          </a:prstGeom>
          <a:noFill/>
          <a:ln>
            <a:noFill/>
          </a:ln>
        </p:spPr>
        <p:txBody>
          <a:bodyPr spcFirstLastPara="1" wrap="square" lIns="0" tIns="0" rIns="0" bIns="0" anchor="t" anchorCtr="0">
            <a:spAutoFit/>
          </a:bodyPr>
          <a:lstStyle/>
          <a:p>
            <a:pPr marL="0" marR="0" lvl="0" indent="0" algn="ctr" rtl="0">
              <a:lnSpc>
                <a:spcPct val="99005"/>
              </a:lnSpc>
              <a:spcBef>
                <a:spcPts val="0"/>
              </a:spcBef>
              <a:spcAft>
                <a:spcPts val="0"/>
              </a:spcAft>
              <a:buNone/>
            </a:pPr>
            <a:r>
              <a:rPr lang="en-US" sz="13883" b="1" i="0" u="none" strike="noStrike" cap="none">
                <a:solidFill>
                  <a:srgbClr val="FFFFFF"/>
                </a:solidFill>
                <a:latin typeface="Poppins Black"/>
                <a:ea typeface="Poppins Black"/>
                <a:cs typeface="Poppins Black"/>
                <a:sym typeface="Poppins Black"/>
              </a:rPr>
              <a:t>THANK YOU</a:t>
            </a:r>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pSp>
        <p:nvGrpSpPr>
          <p:cNvPr id="117" name="Google Shape;117;p3"/>
          <p:cNvGrpSpPr/>
          <p:nvPr/>
        </p:nvGrpSpPr>
        <p:grpSpPr>
          <a:xfrm>
            <a:off x="-3616530" y="-2446417"/>
            <a:ext cx="19635337" cy="12848473"/>
            <a:chOff x="0" y="-57150"/>
            <a:chExt cx="1018943" cy="666750"/>
          </a:xfrm>
        </p:grpSpPr>
        <p:sp>
          <p:nvSpPr>
            <p:cNvPr id="118" name="Google Shape;118;p3"/>
            <p:cNvSpPr/>
            <p:nvPr/>
          </p:nvSpPr>
          <p:spPr>
            <a:xfrm>
              <a:off x="0" y="0"/>
              <a:ext cx="1018943" cy="609600"/>
            </a:xfrm>
            <a:custGeom>
              <a:avLst/>
              <a:gdLst/>
              <a:ahLst/>
              <a:cxnLst/>
              <a:rect l="l" t="t" r="r" b="b"/>
              <a:pathLst>
                <a:path w="1018943" h="609600" extrusionOk="0">
                  <a:moveTo>
                    <a:pt x="203200" y="0"/>
                  </a:moveTo>
                  <a:lnTo>
                    <a:pt x="1018943" y="0"/>
                  </a:lnTo>
                  <a:lnTo>
                    <a:pt x="815743" y="609600"/>
                  </a:lnTo>
                  <a:lnTo>
                    <a:pt x="0" y="609600"/>
                  </a:lnTo>
                  <a:lnTo>
                    <a:pt x="203200" y="0"/>
                  </a:lnTo>
                  <a:close/>
                </a:path>
              </a:pathLst>
            </a:custGeom>
            <a:gradFill>
              <a:gsLst>
                <a:gs pos="0">
                  <a:srgbClr val="324D9C"/>
                </a:gs>
                <a:gs pos="100000">
                  <a:srgbClr val="102564"/>
                </a:gs>
              </a:gsLst>
              <a:lin ang="2700000" scaled="0"/>
            </a:gradFill>
            <a:ln>
              <a:noFill/>
            </a:ln>
          </p:spPr>
        </p:sp>
        <p:sp>
          <p:nvSpPr>
            <p:cNvPr id="119" name="Google Shape;119;p3"/>
            <p:cNvSpPr txBox="1"/>
            <p:nvPr/>
          </p:nvSpPr>
          <p:spPr>
            <a:xfrm>
              <a:off x="101600" y="-57150"/>
              <a:ext cx="815743" cy="66675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0" name="Google Shape;120;p3"/>
          <p:cNvGrpSpPr/>
          <p:nvPr/>
        </p:nvGrpSpPr>
        <p:grpSpPr>
          <a:xfrm>
            <a:off x="9814069" y="8417871"/>
            <a:ext cx="4260987" cy="1327796"/>
            <a:chOff x="0" y="-57150"/>
            <a:chExt cx="2236621" cy="696969"/>
          </a:xfrm>
        </p:grpSpPr>
        <p:sp>
          <p:nvSpPr>
            <p:cNvPr id="121" name="Google Shape;121;p3"/>
            <p:cNvSpPr/>
            <p:nvPr/>
          </p:nvSpPr>
          <p:spPr>
            <a:xfrm>
              <a:off x="0" y="0"/>
              <a:ext cx="2236621" cy="639819"/>
            </a:xfrm>
            <a:custGeom>
              <a:avLst/>
              <a:gdLst/>
              <a:ahLst/>
              <a:cxnLst/>
              <a:rect l="l" t="t" r="r" b="b"/>
              <a:pathLst>
                <a:path w="2236621" h="639819" extrusionOk="0">
                  <a:moveTo>
                    <a:pt x="203200" y="0"/>
                  </a:moveTo>
                  <a:lnTo>
                    <a:pt x="2236621" y="0"/>
                  </a:lnTo>
                  <a:lnTo>
                    <a:pt x="2033421" y="639819"/>
                  </a:lnTo>
                  <a:lnTo>
                    <a:pt x="0" y="639819"/>
                  </a:lnTo>
                  <a:lnTo>
                    <a:pt x="203200" y="0"/>
                  </a:lnTo>
                  <a:close/>
                </a:path>
              </a:pathLst>
            </a:custGeom>
            <a:gradFill>
              <a:gsLst>
                <a:gs pos="0">
                  <a:srgbClr val="FFFFFF"/>
                </a:gs>
                <a:gs pos="100000">
                  <a:srgbClr val="868686">
                    <a:alpha val="0"/>
                  </a:srgbClr>
                </a:gs>
              </a:gsLst>
              <a:lin ang="0" scaled="0"/>
            </a:gradFill>
            <a:ln>
              <a:noFill/>
            </a:ln>
          </p:spPr>
        </p:sp>
        <p:sp>
          <p:nvSpPr>
            <p:cNvPr id="122" name="Google Shape;122;p3"/>
            <p:cNvSpPr txBox="1"/>
            <p:nvPr/>
          </p:nvSpPr>
          <p:spPr>
            <a:xfrm>
              <a:off x="101600" y="-57150"/>
              <a:ext cx="2033421" cy="69696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23" name="Google Shape;123;p3"/>
          <p:cNvCxnSpPr/>
          <p:nvPr/>
        </p:nvCxnSpPr>
        <p:spPr>
          <a:xfrm>
            <a:off x="1414842" y="9829671"/>
            <a:ext cx="8507297" cy="19050"/>
          </a:xfrm>
          <a:prstGeom prst="straightConnector1">
            <a:avLst/>
          </a:prstGeom>
          <a:noFill/>
          <a:ln w="38100" cap="rnd" cmpd="sng">
            <a:solidFill>
              <a:srgbClr val="FFFFFF"/>
            </a:solidFill>
            <a:prstDash val="solid"/>
            <a:round/>
            <a:headEnd type="none" w="sm" len="sm"/>
            <a:tailEnd type="none" w="sm" len="sm"/>
          </a:ln>
        </p:spPr>
      </p:cxnSp>
      <p:grpSp>
        <p:nvGrpSpPr>
          <p:cNvPr id="124" name="Google Shape;124;p3"/>
          <p:cNvGrpSpPr/>
          <p:nvPr/>
        </p:nvGrpSpPr>
        <p:grpSpPr>
          <a:xfrm>
            <a:off x="13917929" y="-2144364"/>
            <a:ext cx="2775346" cy="4553302"/>
            <a:chOff x="0" y="-57150"/>
            <a:chExt cx="406400" cy="666750"/>
          </a:xfrm>
        </p:grpSpPr>
        <p:sp>
          <p:nvSpPr>
            <p:cNvPr id="125" name="Google Shape;125;p3"/>
            <p:cNvSpPr/>
            <p:nvPr/>
          </p:nvSpPr>
          <p:spPr>
            <a:xfrm>
              <a:off x="0" y="0"/>
              <a:ext cx="406400" cy="609600"/>
            </a:xfrm>
            <a:custGeom>
              <a:avLst/>
              <a:gdLst/>
              <a:ahLst/>
              <a:cxnLst/>
              <a:rect l="l" t="t" r="r" b="b"/>
              <a:pathLst>
                <a:path w="406400" h="609600" extrusionOk="0">
                  <a:moveTo>
                    <a:pt x="203200" y="0"/>
                  </a:moveTo>
                  <a:lnTo>
                    <a:pt x="406400" y="0"/>
                  </a:lnTo>
                  <a:lnTo>
                    <a:pt x="203200" y="609600"/>
                  </a:lnTo>
                  <a:lnTo>
                    <a:pt x="0" y="609600"/>
                  </a:lnTo>
                  <a:lnTo>
                    <a:pt x="203200" y="0"/>
                  </a:lnTo>
                  <a:close/>
                </a:path>
              </a:pathLst>
            </a:custGeom>
            <a:gradFill>
              <a:gsLst>
                <a:gs pos="0">
                  <a:srgbClr val="3E71A9"/>
                </a:gs>
                <a:gs pos="100000">
                  <a:srgbClr val="DDC0FF">
                    <a:alpha val="0"/>
                  </a:srgbClr>
                </a:gs>
              </a:gsLst>
              <a:lin ang="0" scaled="0"/>
            </a:gradFill>
            <a:ln>
              <a:noFill/>
            </a:ln>
          </p:spPr>
        </p:sp>
        <p:sp>
          <p:nvSpPr>
            <p:cNvPr id="126" name="Google Shape;126;p3"/>
            <p:cNvSpPr txBox="1"/>
            <p:nvPr/>
          </p:nvSpPr>
          <p:spPr>
            <a:xfrm>
              <a:off x="101600" y="-57150"/>
              <a:ext cx="203200" cy="66675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27" name="Google Shape;127;p3"/>
          <p:cNvSpPr/>
          <p:nvPr/>
        </p:nvSpPr>
        <p:spPr>
          <a:xfrm>
            <a:off x="12371973" y="5616756"/>
            <a:ext cx="5449141" cy="4379128"/>
          </a:xfrm>
          <a:custGeom>
            <a:avLst/>
            <a:gdLst/>
            <a:ahLst/>
            <a:cxnLst/>
            <a:rect l="l" t="t" r="r" b="b"/>
            <a:pathLst>
              <a:path w="5449141" h="4379128" extrusionOk="0">
                <a:moveTo>
                  <a:pt x="0" y="0"/>
                </a:moveTo>
                <a:lnTo>
                  <a:pt x="5449141" y="0"/>
                </a:lnTo>
                <a:lnTo>
                  <a:pt x="5449141" y="4379128"/>
                </a:lnTo>
                <a:lnTo>
                  <a:pt x="0" y="4379128"/>
                </a:lnTo>
                <a:lnTo>
                  <a:pt x="0" y="0"/>
                </a:lnTo>
                <a:close/>
              </a:path>
            </a:pathLst>
          </a:custGeom>
          <a:blipFill rotWithShape="1">
            <a:blip r:embed="rId3">
              <a:alphaModFix/>
            </a:blip>
            <a:stretch>
              <a:fillRect/>
            </a:stretch>
          </a:blipFill>
          <a:ln>
            <a:noFill/>
          </a:ln>
        </p:spPr>
      </p:sp>
      <p:sp>
        <p:nvSpPr>
          <p:cNvPr id="128" name="Google Shape;128;p3"/>
          <p:cNvSpPr txBox="1"/>
          <p:nvPr/>
        </p:nvSpPr>
        <p:spPr>
          <a:xfrm>
            <a:off x="1028700" y="1104900"/>
            <a:ext cx="9195513" cy="986790"/>
          </a:xfrm>
          <a:prstGeom prst="rect">
            <a:avLst/>
          </a:prstGeom>
          <a:noFill/>
          <a:ln>
            <a:noFill/>
          </a:ln>
        </p:spPr>
        <p:txBody>
          <a:bodyPr spcFirstLastPara="1" wrap="square" lIns="0" tIns="0" rIns="0" bIns="0" anchor="t" anchorCtr="0">
            <a:spAutoFit/>
          </a:bodyPr>
          <a:lstStyle/>
          <a:p>
            <a:pPr marL="0" marR="0" lvl="0" indent="0" algn="l" rtl="0">
              <a:lnSpc>
                <a:spcPct val="98999"/>
              </a:lnSpc>
              <a:spcBef>
                <a:spcPts val="0"/>
              </a:spcBef>
              <a:spcAft>
                <a:spcPts val="0"/>
              </a:spcAft>
              <a:buNone/>
            </a:pPr>
            <a:r>
              <a:rPr lang="en-US" sz="6999" b="1" i="0" u="none" strike="noStrike" cap="none">
                <a:solidFill>
                  <a:srgbClr val="FFFFFF"/>
                </a:solidFill>
                <a:latin typeface="Poppins"/>
                <a:ea typeface="Poppins"/>
                <a:cs typeface="Poppins"/>
                <a:sym typeface="Poppins"/>
              </a:rPr>
              <a:t>Background</a:t>
            </a:r>
            <a:endParaRPr/>
          </a:p>
        </p:txBody>
      </p:sp>
      <p:sp>
        <p:nvSpPr>
          <p:cNvPr id="129" name="Google Shape;129;p3"/>
          <p:cNvSpPr txBox="1"/>
          <p:nvPr/>
        </p:nvSpPr>
        <p:spPr>
          <a:xfrm>
            <a:off x="393425" y="2491650"/>
            <a:ext cx="6822000" cy="407340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450" i="0" u="none" strike="noStrike" cap="none">
                <a:solidFill>
                  <a:srgbClr val="FFFFFF"/>
                </a:solidFill>
                <a:latin typeface="Poppins"/>
                <a:ea typeface="Poppins"/>
                <a:cs typeface="Poppins"/>
                <a:sym typeface="Poppins"/>
              </a:rPr>
              <a:t>Dalam lingkungan bisnis yang semakin kompetitif, sebuah perusahaan akan menghadapi tekanan untuk memaksimalkan efisiensi sumber daya mereka, termasuk alokasi biaya pemasaran. Penentuan alokasi biaya yang efektif menjadi kunci dalam mencapai hasil pemasaran yang optimal.</a:t>
            </a:r>
            <a:endParaRPr sz="2450">
              <a:latin typeface="Poppins"/>
              <a:ea typeface="Poppins"/>
              <a:cs typeface="Poppins"/>
              <a:sym typeface="Poppins"/>
            </a:endParaRPr>
          </a:p>
        </p:txBody>
      </p:sp>
      <p:pic>
        <p:nvPicPr>
          <p:cNvPr id="130" name="Google Shape;130;p3"/>
          <p:cNvPicPr preferRelativeResize="0"/>
          <p:nvPr/>
        </p:nvPicPr>
        <p:blipFill>
          <a:blip r:embed="rId4">
            <a:alphaModFix/>
          </a:blip>
          <a:stretch>
            <a:fillRect/>
          </a:stretch>
        </p:blipFill>
        <p:spPr>
          <a:xfrm>
            <a:off x="7901700" y="2491649"/>
            <a:ext cx="5181978" cy="4154699"/>
          </a:xfrm>
          <a:prstGeom prst="rect">
            <a:avLst/>
          </a:prstGeom>
          <a:noFill/>
          <a:ln>
            <a:noFill/>
          </a:ln>
        </p:spPr>
      </p:pic>
      <p:sp>
        <p:nvSpPr>
          <p:cNvPr id="131" name="Google Shape;131;p3"/>
          <p:cNvSpPr txBox="1"/>
          <p:nvPr/>
        </p:nvSpPr>
        <p:spPr>
          <a:xfrm>
            <a:off x="393425" y="7046300"/>
            <a:ext cx="12006300" cy="143310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450">
                <a:solidFill>
                  <a:srgbClr val="FFFFFF"/>
                </a:solidFill>
                <a:latin typeface="Poppins"/>
                <a:ea typeface="Poppins"/>
                <a:cs typeface="Poppins"/>
                <a:sym typeface="Poppins"/>
              </a:rPr>
              <a:t>Di tengah tantangan bisnis dan preferensi pelanggan yang terus berubah, banyak perusahaan mulai mengadopsi analisis prediktif sebagai alat untuk membantu dalam pengambilan keputusan pemasaran. </a:t>
            </a:r>
            <a:endParaRPr sz="2450">
              <a:latin typeface="Poppins"/>
              <a:ea typeface="Poppins"/>
              <a:cs typeface="Poppins"/>
              <a:sym typeface="Poppins"/>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324D9C"/>
            </a:gs>
            <a:gs pos="100000">
              <a:srgbClr val="102564"/>
            </a:gs>
          </a:gsLst>
          <a:lin ang="2700000" scaled="0"/>
        </a:gradFill>
        <a:effectLst/>
      </p:bgPr>
    </p:bg>
    <p:spTree>
      <p:nvGrpSpPr>
        <p:cNvPr id="1" name="Shape 135"/>
        <p:cNvGrpSpPr/>
        <p:nvPr/>
      </p:nvGrpSpPr>
      <p:grpSpPr>
        <a:xfrm>
          <a:off x="0" y="0"/>
          <a:ext cx="0" cy="0"/>
          <a:chOff x="0" y="0"/>
          <a:chExt cx="0" cy="0"/>
        </a:xfrm>
      </p:grpSpPr>
      <p:grpSp>
        <p:nvGrpSpPr>
          <p:cNvPr id="136" name="Google Shape;136;p4"/>
          <p:cNvGrpSpPr/>
          <p:nvPr/>
        </p:nvGrpSpPr>
        <p:grpSpPr>
          <a:xfrm>
            <a:off x="14608141" y="8539951"/>
            <a:ext cx="4261061" cy="1327819"/>
            <a:chOff x="0" y="-57150"/>
            <a:chExt cx="2236621" cy="696969"/>
          </a:xfrm>
        </p:grpSpPr>
        <p:sp>
          <p:nvSpPr>
            <p:cNvPr id="137" name="Google Shape;137;p4"/>
            <p:cNvSpPr/>
            <p:nvPr/>
          </p:nvSpPr>
          <p:spPr>
            <a:xfrm>
              <a:off x="0" y="0"/>
              <a:ext cx="2236621" cy="639819"/>
            </a:xfrm>
            <a:custGeom>
              <a:avLst/>
              <a:gdLst/>
              <a:ahLst/>
              <a:cxnLst/>
              <a:rect l="l" t="t" r="r" b="b"/>
              <a:pathLst>
                <a:path w="2236621" h="639819" extrusionOk="0">
                  <a:moveTo>
                    <a:pt x="203200" y="0"/>
                  </a:moveTo>
                  <a:lnTo>
                    <a:pt x="2236621" y="0"/>
                  </a:lnTo>
                  <a:lnTo>
                    <a:pt x="2033421" y="639819"/>
                  </a:lnTo>
                  <a:lnTo>
                    <a:pt x="0" y="639819"/>
                  </a:lnTo>
                  <a:lnTo>
                    <a:pt x="203200" y="0"/>
                  </a:lnTo>
                  <a:close/>
                </a:path>
              </a:pathLst>
            </a:custGeom>
            <a:gradFill>
              <a:gsLst>
                <a:gs pos="0">
                  <a:srgbClr val="FFFFFF"/>
                </a:gs>
                <a:gs pos="100000">
                  <a:srgbClr val="868686">
                    <a:alpha val="0"/>
                  </a:srgbClr>
                </a:gs>
              </a:gsLst>
              <a:lin ang="0" scaled="0"/>
            </a:gradFill>
            <a:ln>
              <a:noFill/>
            </a:ln>
          </p:spPr>
        </p:sp>
        <p:sp>
          <p:nvSpPr>
            <p:cNvPr id="138" name="Google Shape;138;p4"/>
            <p:cNvSpPr txBox="1"/>
            <p:nvPr/>
          </p:nvSpPr>
          <p:spPr>
            <a:xfrm>
              <a:off x="101600" y="-57150"/>
              <a:ext cx="2033421" cy="69696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9" name="Google Shape;139;p4"/>
          <p:cNvGrpSpPr/>
          <p:nvPr/>
        </p:nvGrpSpPr>
        <p:grpSpPr>
          <a:xfrm>
            <a:off x="-704850" y="-515168"/>
            <a:ext cx="8856772" cy="10802177"/>
            <a:chOff x="0" y="-57150"/>
            <a:chExt cx="982524" cy="1198337"/>
          </a:xfrm>
        </p:grpSpPr>
        <p:sp>
          <p:nvSpPr>
            <p:cNvPr id="140" name="Google Shape;140;p4"/>
            <p:cNvSpPr/>
            <p:nvPr/>
          </p:nvSpPr>
          <p:spPr>
            <a:xfrm>
              <a:off x="0" y="0"/>
              <a:ext cx="982524" cy="1141187"/>
            </a:xfrm>
            <a:custGeom>
              <a:avLst/>
              <a:gdLst/>
              <a:ahLst/>
              <a:cxnLst/>
              <a:rect l="l" t="t" r="r" b="b"/>
              <a:pathLst>
                <a:path w="982524" h="1141187" extrusionOk="0">
                  <a:moveTo>
                    <a:pt x="779324" y="0"/>
                  </a:moveTo>
                  <a:lnTo>
                    <a:pt x="0" y="0"/>
                  </a:lnTo>
                  <a:lnTo>
                    <a:pt x="0" y="1141187"/>
                  </a:lnTo>
                  <a:lnTo>
                    <a:pt x="779324" y="1141187"/>
                  </a:lnTo>
                  <a:lnTo>
                    <a:pt x="982524" y="570593"/>
                  </a:lnTo>
                  <a:lnTo>
                    <a:pt x="779324" y="0"/>
                  </a:lnTo>
                  <a:close/>
                </a:path>
              </a:pathLst>
            </a:custGeom>
            <a:gradFill>
              <a:gsLst>
                <a:gs pos="0">
                  <a:srgbClr val="324D9C"/>
                </a:gs>
                <a:gs pos="100000">
                  <a:srgbClr val="102564"/>
                </a:gs>
              </a:gsLst>
              <a:lin ang="2700000" scaled="0"/>
            </a:gradFill>
            <a:ln>
              <a:noFill/>
            </a:ln>
          </p:spPr>
        </p:sp>
        <p:sp>
          <p:nvSpPr>
            <p:cNvPr id="141" name="Google Shape;141;p4"/>
            <p:cNvSpPr txBox="1"/>
            <p:nvPr/>
          </p:nvSpPr>
          <p:spPr>
            <a:xfrm>
              <a:off x="0" y="-57150"/>
              <a:ext cx="868224" cy="1198336"/>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42" name="Google Shape;142;p4"/>
          <p:cNvCxnSpPr/>
          <p:nvPr/>
        </p:nvCxnSpPr>
        <p:spPr>
          <a:xfrm>
            <a:off x="6140849" y="9829671"/>
            <a:ext cx="8507297" cy="19050"/>
          </a:xfrm>
          <a:prstGeom prst="straightConnector1">
            <a:avLst/>
          </a:prstGeom>
          <a:noFill/>
          <a:ln w="38100" cap="rnd" cmpd="sng">
            <a:solidFill>
              <a:srgbClr val="FFFFFF"/>
            </a:solidFill>
            <a:prstDash val="solid"/>
            <a:round/>
            <a:headEnd type="none" w="sm" len="sm"/>
            <a:tailEnd type="none" w="sm" len="sm"/>
          </a:ln>
        </p:spPr>
      </p:cxnSp>
      <p:sp>
        <p:nvSpPr>
          <p:cNvPr id="143" name="Google Shape;143;p4"/>
          <p:cNvSpPr txBox="1"/>
          <p:nvPr/>
        </p:nvSpPr>
        <p:spPr>
          <a:xfrm>
            <a:off x="4847151" y="1104900"/>
            <a:ext cx="8593800" cy="1066500"/>
          </a:xfrm>
          <a:prstGeom prst="rect">
            <a:avLst/>
          </a:prstGeom>
          <a:noFill/>
          <a:ln>
            <a:noFill/>
          </a:ln>
        </p:spPr>
        <p:txBody>
          <a:bodyPr spcFirstLastPara="1" wrap="square" lIns="0" tIns="0" rIns="0" bIns="0" anchor="t" anchorCtr="0">
            <a:spAutoFit/>
          </a:bodyPr>
          <a:lstStyle/>
          <a:p>
            <a:pPr marL="0" marR="0" lvl="0" indent="0" algn="l" rtl="0">
              <a:lnSpc>
                <a:spcPct val="98999"/>
              </a:lnSpc>
              <a:spcBef>
                <a:spcPts val="0"/>
              </a:spcBef>
              <a:spcAft>
                <a:spcPts val="0"/>
              </a:spcAft>
              <a:buNone/>
            </a:pPr>
            <a:r>
              <a:rPr lang="en-US" sz="6999" b="1" i="0" u="none" strike="noStrike" cap="none">
                <a:solidFill>
                  <a:srgbClr val="FFFFFF"/>
                </a:solidFill>
                <a:latin typeface="Poppins"/>
                <a:ea typeface="Poppins"/>
                <a:cs typeface="Poppins"/>
                <a:sym typeface="Poppins"/>
              </a:rPr>
              <a:t>Business Question</a:t>
            </a:r>
            <a:endParaRPr/>
          </a:p>
        </p:txBody>
      </p:sp>
      <p:sp>
        <p:nvSpPr>
          <p:cNvPr id="144" name="Google Shape;144;p4"/>
          <p:cNvSpPr txBox="1"/>
          <p:nvPr/>
        </p:nvSpPr>
        <p:spPr>
          <a:xfrm>
            <a:off x="-905975" y="3398250"/>
            <a:ext cx="18890700" cy="3025200"/>
          </a:xfrm>
          <a:prstGeom prst="rect">
            <a:avLst/>
          </a:prstGeom>
          <a:noFill/>
          <a:ln>
            <a:noFill/>
          </a:ln>
        </p:spPr>
        <p:txBody>
          <a:bodyPr spcFirstLastPara="1" wrap="square" lIns="0" tIns="0" rIns="0" bIns="0" anchor="t" anchorCtr="0">
            <a:spAutoFit/>
          </a:bodyPr>
          <a:lstStyle/>
          <a:p>
            <a:pPr marL="914400" marR="0" lvl="0" indent="0" algn="ctr" rtl="0">
              <a:lnSpc>
                <a:spcPct val="202025"/>
              </a:lnSpc>
              <a:spcBef>
                <a:spcPts val="0"/>
              </a:spcBef>
              <a:spcAft>
                <a:spcPts val="0"/>
              </a:spcAft>
              <a:buNone/>
            </a:pPr>
            <a:r>
              <a:rPr lang="en-US" sz="3899" b="0" i="0" u="none" strike="noStrike" cap="none">
                <a:solidFill>
                  <a:srgbClr val="FFFFFF"/>
                </a:solidFill>
                <a:latin typeface="Poppins"/>
                <a:ea typeface="Poppins"/>
                <a:cs typeface="Poppins"/>
                <a:sym typeface="Poppins"/>
              </a:rPr>
              <a:t>Apakah alokasi biaya iklan sudah efektif?</a:t>
            </a:r>
            <a:endParaRPr sz="1300"/>
          </a:p>
          <a:p>
            <a:pPr marL="914400" marR="0" lvl="0" indent="0" algn="ctr" rtl="0">
              <a:lnSpc>
                <a:spcPct val="202025"/>
              </a:lnSpc>
              <a:spcBef>
                <a:spcPts val="0"/>
              </a:spcBef>
              <a:spcAft>
                <a:spcPts val="0"/>
              </a:spcAft>
              <a:buNone/>
            </a:pPr>
            <a:r>
              <a:rPr lang="en-US" sz="3899" b="0" i="0" u="none" strike="noStrike" cap="none">
                <a:solidFill>
                  <a:srgbClr val="FFFFFF"/>
                </a:solidFill>
                <a:latin typeface="Poppins"/>
                <a:ea typeface="Poppins"/>
                <a:cs typeface="Poppins"/>
                <a:sym typeface="Poppins"/>
              </a:rPr>
              <a:t>Bagaimana cara mengoptimalkan alokasi biaya iklan agar mendapatkan penjualan yang maksimal?</a:t>
            </a:r>
            <a:endParaRPr sz="1300"/>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324D9C"/>
            </a:gs>
            <a:gs pos="100000">
              <a:srgbClr val="102564"/>
            </a:gs>
          </a:gsLst>
          <a:lin ang="2700000" scaled="0"/>
        </a:gradFill>
        <a:effectLst/>
      </p:bgPr>
    </p:bg>
    <p:spTree>
      <p:nvGrpSpPr>
        <p:cNvPr id="1" name="Shape 148"/>
        <p:cNvGrpSpPr/>
        <p:nvPr/>
      </p:nvGrpSpPr>
      <p:grpSpPr>
        <a:xfrm>
          <a:off x="0" y="0"/>
          <a:ext cx="0" cy="0"/>
          <a:chOff x="0" y="0"/>
          <a:chExt cx="0" cy="0"/>
        </a:xfrm>
      </p:grpSpPr>
      <p:grpSp>
        <p:nvGrpSpPr>
          <p:cNvPr id="149" name="Google Shape;149;p5"/>
          <p:cNvGrpSpPr/>
          <p:nvPr/>
        </p:nvGrpSpPr>
        <p:grpSpPr>
          <a:xfrm>
            <a:off x="12490800" y="-1234790"/>
            <a:ext cx="10341523" cy="11777000"/>
            <a:chOff x="0" y="-57150"/>
            <a:chExt cx="1880876" cy="2141955"/>
          </a:xfrm>
        </p:grpSpPr>
        <p:sp>
          <p:nvSpPr>
            <p:cNvPr id="150" name="Google Shape;150;p5"/>
            <p:cNvSpPr/>
            <p:nvPr/>
          </p:nvSpPr>
          <p:spPr>
            <a:xfrm>
              <a:off x="0" y="0"/>
              <a:ext cx="1880876" cy="2084805"/>
            </a:xfrm>
            <a:custGeom>
              <a:avLst/>
              <a:gdLst/>
              <a:ahLst/>
              <a:cxnLst/>
              <a:rect l="l" t="t" r="r" b="b"/>
              <a:pathLst>
                <a:path w="1880876" h="2084805" extrusionOk="0">
                  <a:moveTo>
                    <a:pt x="0" y="0"/>
                  </a:moveTo>
                  <a:lnTo>
                    <a:pt x="1677676" y="0"/>
                  </a:lnTo>
                  <a:lnTo>
                    <a:pt x="1880876" y="1042402"/>
                  </a:lnTo>
                  <a:lnTo>
                    <a:pt x="1677676" y="2084805"/>
                  </a:lnTo>
                  <a:lnTo>
                    <a:pt x="0" y="2084805"/>
                  </a:lnTo>
                  <a:lnTo>
                    <a:pt x="203200" y="1042402"/>
                  </a:lnTo>
                  <a:lnTo>
                    <a:pt x="0" y="0"/>
                  </a:lnTo>
                  <a:close/>
                </a:path>
              </a:pathLst>
            </a:custGeom>
            <a:solidFill>
              <a:srgbClr val="F5F6F7"/>
            </a:solidFill>
            <a:ln>
              <a:noFill/>
            </a:ln>
          </p:spPr>
        </p:sp>
        <p:sp>
          <p:nvSpPr>
            <p:cNvPr id="151" name="Google Shape;151;p5"/>
            <p:cNvSpPr txBox="1"/>
            <p:nvPr/>
          </p:nvSpPr>
          <p:spPr>
            <a:xfrm>
              <a:off x="177800" y="-57150"/>
              <a:ext cx="1626876" cy="214195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2" name="Google Shape;152;p5"/>
          <p:cNvGrpSpPr/>
          <p:nvPr/>
        </p:nvGrpSpPr>
        <p:grpSpPr>
          <a:xfrm>
            <a:off x="10597959" y="8539951"/>
            <a:ext cx="4261061" cy="1327819"/>
            <a:chOff x="0" y="-57150"/>
            <a:chExt cx="2236621" cy="696969"/>
          </a:xfrm>
        </p:grpSpPr>
        <p:sp>
          <p:nvSpPr>
            <p:cNvPr id="153" name="Google Shape;153;p5"/>
            <p:cNvSpPr/>
            <p:nvPr/>
          </p:nvSpPr>
          <p:spPr>
            <a:xfrm>
              <a:off x="0" y="0"/>
              <a:ext cx="2236621" cy="639819"/>
            </a:xfrm>
            <a:custGeom>
              <a:avLst/>
              <a:gdLst/>
              <a:ahLst/>
              <a:cxnLst/>
              <a:rect l="l" t="t" r="r" b="b"/>
              <a:pathLst>
                <a:path w="2236621" h="639819" extrusionOk="0">
                  <a:moveTo>
                    <a:pt x="203200" y="0"/>
                  </a:moveTo>
                  <a:lnTo>
                    <a:pt x="2236621" y="0"/>
                  </a:lnTo>
                  <a:lnTo>
                    <a:pt x="2033421" y="639819"/>
                  </a:lnTo>
                  <a:lnTo>
                    <a:pt x="0" y="639819"/>
                  </a:lnTo>
                  <a:lnTo>
                    <a:pt x="203200" y="0"/>
                  </a:lnTo>
                  <a:close/>
                </a:path>
              </a:pathLst>
            </a:custGeom>
            <a:gradFill>
              <a:gsLst>
                <a:gs pos="0">
                  <a:srgbClr val="FFFFFF"/>
                </a:gs>
                <a:gs pos="100000">
                  <a:srgbClr val="868686">
                    <a:alpha val="0"/>
                  </a:srgbClr>
                </a:gs>
              </a:gsLst>
              <a:lin ang="0" scaled="0"/>
            </a:gradFill>
            <a:ln>
              <a:noFill/>
            </a:ln>
          </p:spPr>
        </p:sp>
        <p:sp>
          <p:nvSpPr>
            <p:cNvPr id="154" name="Google Shape;154;p5"/>
            <p:cNvSpPr txBox="1"/>
            <p:nvPr/>
          </p:nvSpPr>
          <p:spPr>
            <a:xfrm>
              <a:off x="101600" y="-57150"/>
              <a:ext cx="2033421" cy="69696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55" name="Google Shape;155;p5"/>
          <p:cNvCxnSpPr/>
          <p:nvPr/>
        </p:nvCxnSpPr>
        <p:spPr>
          <a:xfrm>
            <a:off x="2130667" y="9829671"/>
            <a:ext cx="8507297" cy="19050"/>
          </a:xfrm>
          <a:prstGeom prst="straightConnector1">
            <a:avLst/>
          </a:prstGeom>
          <a:noFill/>
          <a:ln w="38100" cap="rnd" cmpd="sng">
            <a:solidFill>
              <a:srgbClr val="FFFFFF"/>
            </a:solidFill>
            <a:prstDash val="solid"/>
            <a:round/>
            <a:headEnd type="none" w="sm" len="sm"/>
            <a:tailEnd type="none" w="sm" len="sm"/>
          </a:ln>
        </p:spPr>
      </p:cxnSp>
      <p:sp>
        <p:nvSpPr>
          <p:cNvPr id="156" name="Google Shape;156;p5"/>
          <p:cNvSpPr/>
          <p:nvPr/>
        </p:nvSpPr>
        <p:spPr>
          <a:xfrm>
            <a:off x="12643295" y="1582422"/>
            <a:ext cx="5644705" cy="7322141"/>
          </a:xfrm>
          <a:custGeom>
            <a:avLst/>
            <a:gdLst/>
            <a:ahLst/>
            <a:cxnLst/>
            <a:rect l="l" t="t" r="r" b="b"/>
            <a:pathLst>
              <a:path w="5644705" h="7322141" extrusionOk="0">
                <a:moveTo>
                  <a:pt x="0" y="0"/>
                </a:moveTo>
                <a:lnTo>
                  <a:pt x="5644705" y="0"/>
                </a:lnTo>
                <a:lnTo>
                  <a:pt x="5644705" y="7322141"/>
                </a:lnTo>
                <a:lnTo>
                  <a:pt x="0" y="7322141"/>
                </a:lnTo>
                <a:lnTo>
                  <a:pt x="0" y="0"/>
                </a:lnTo>
                <a:close/>
              </a:path>
            </a:pathLst>
          </a:custGeom>
          <a:blipFill rotWithShape="1">
            <a:blip r:embed="rId3">
              <a:alphaModFix/>
            </a:blip>
            <a:stretch>
              <a:fillRect/>
            </a:stretch>
          </a:blipFill>
          <a:ln>
            <a:noFill/>
          </a:ln>
        </p:spPr>
      </p:sp>
      <p:sp>
        <p:nvSpPr>
          <p:cNvPr id="157" name="Google Shape;157;p5"/>
          <p:cNvSpPr/>
          <p:nvPr/>
        </p:nvSpPr>
        <p:spPr>
          <a:xfrm>
            <a:off x="406734" y="3392538"/>
            <a:ext cx="11828689" cy="2836570"/>
          </a:xfrm>
          <a:custGeom>
            <a:avLst/>
            <a:gdLst/>
            <a:ahLst/>
            <a:cxnLst/>
            <a:rect l="l" t="t" r="r" b="b"/>
            <a:pathLst>
              <a:path w="11828689" h="2836570" extrusionOk="0">
                <a:moveTo>
                  <a:pt x="0" y="0"/>
                </a:moveTo>
                <a:lnTo>
                  <a:pt x="11828689" y="0"/>
                </a:lnTo>
                <a:lnTo>
                  <a:pt x="11828689" y="2836570"/>
                </a:lnTo>
                <a:lnTo>
                  <a:pt x="0" y="2836570"/>
                </a:lnTo>
                <a:lnTo>
                  <a:pt x="0" y="0"/>
                </a:lnTo>
                <a:close/>
              </a:path>
            </a:pathLst>
          </a:custGeom>
          <a:blipFill rotWithShape="1">
            <a:blip r:embed="rId4">
              <a:alphaModFix/>
            </a:blip>
            <a:stretch>
              <a:fillRect/>
            </a:stretch>
          </a:blipFill>
          <a:ln>
            <a:noFill/>
          </a:ln>
        </p:spPr>
      </p:sp>
      <p:sp>
        <p:nvSpPr>
          <p:cNvPr id="158" name="Google Shape;158;p5"/>
          <p:cNvSpPr txBox="1"/>
          <p:nvPr/>
        </p:nvSpPr>
        <p:spPr>
          <a:xfrm>
            <a:off x="406734" y="6581533"/>
            <a:ext cx="12084066" cy="1802041"/>
          </a:xfrm>
          <a:prstGeom prst="rect">
            <a:avLst/>
          </a:prstGeom>
          <a:noFill/>
          <a:ln>
            <a:noFill/>
          </a:ln>
        </p:spPr>
        <p:txBody>
          <a:bodyPr spcFirstLastPara="1" wrap="square" lIns="0" tIns="0" rIns="0" bIns="0" anchor="t" anchorCtr="0">
            <a:spAutoFit/>
          </a:bodyPr>
          <a:lstStyle/>
          <a:p>
            <a:pPr marL="0" marR="0" lvl="0" indent="0" algn="l" rtl="0">
              <a:lnSpc>
                <a:spcPct val="139992"/>
              </a:lnSpc>
              <a:spcBef>
                <a:spcPts val="0"/>
              </a:spcBef>
              <a:spcAft>
                <a:spcPts val="0"/>
              </a:spcAft>
              <a:buNone/>
            </a:pPr>
            <a:r>
              <a:rPr lang="en-US" sz="2553" b="0" i="0" u="none" strike="noStrike" cap="none">
                <a:solidFill>
                  <a:srgbClr val="FFFFFF"/>
                </a:solidFill>
                <a:latin typeface="Poppins"/>
                <a:ea typeface="Poppins"/>
                <a:cs typeface="Poppins"/>
                <a:sym typeface="Poppins"/>
              </a:rPr>
              <a:t>Keterangan:</a:t>
            </a:r>
            <a:endParaRPr/>
          </a:p>
          <a:p>
            <a:pPr marL="551304" marR="0" lvl="1" indent="-275651" algn="l" rtl="0">
              <a:lnSpc>
                <a:spcPct val="139992"/>
              </a:lnSpc>
              <a:spcBef>
                <a:spcPts val="0"/>
              </a:spcBef>
              <a:spcAft>
                <a:spcPts val="0"/>
              </a:spcAft>
              <a:buClr>
                <a:srgbClr val="FFFFFF"/>
              </a:buClr>
              <a:buSzPts val="2553"/>
              <a:buFont typeface="Arial"/>
              <a:buChar char="•"/>
            </a:pPr>
            <a:r>
              <a:rPr lang="en-US" sz="2553" b="0" i="0" u="none" strike="noStrike" cap="none">
                <a:solidFill>
                  <a:srgbClr val="FFFFFF"/>
                </a:solidFill>
                <a:latin typeface="Poppins"/>
                <a:ea typeface="Poppins"/>
                <a:cs typeface="Poppins"/>
                <a:sym typeface="Poppins"/>
              </a:rPr>
              <a:t>Dataset : Advertising Product Data</a:t>
            </a:r>
            <a:endParaRPr/>
          </a:p>
          <a:p>
            <a:pPr marL="551304" marR="0" lvl="1" indent="-275651" algn="l" rtl="0">
              <a:lnSpc>
                <a:spcPct val="139992"/>
              </a:lnSpc>
              <a:spcBef>
                <a:spcPts val="0"/>
              </a:spcBef>
              <a:spcAft>
                <a:spcPts val="0"/>
              </a:spcAft>
              <a:buClr>
                <a:srgbClr val="FFFFFF"/>
              </a:buClr>
              <a:buSzPts val="2553"/>
              <a:buFont typeface="Arial"/>
              <a:buChar char="•"/>
            </a:pPr>
            <a:r>
              <a:rPr lang="en-US" sz="2553" b="0" i="0" u="none" strike="noStrike" cap="none">
                <a:solidFill>
                  <a:srgbClr val="FFFFFF"/>
                </a:solidFill>
                <a:latin typeface="Poppins"/>
                <a:ea typeface="Poppins"/>
                <a:cs typeface="Poppins"/>
                <a:sym typeface="Poppins"/>
              </a:rPr>
              <a:t>terdapat 7 kolom : 6 kolom fitur iklan dan 1 kolom penjualan</a:t>
            </a:r>
            <a:endParaRPr/>
          </a:p>
          <a:p>
            <a:pPr marL="551304" marR="0" lvl="1" indent="-275651" algn="l" rtl="0">
              <a:lnSpc>
                <a:spcPct val="139992"/>
              </a:lnSpc>
              <a:spcBef>
                <a:spcPts val="0"/>
              </a:spcBef>
              <a:spcAft>
                <a:spcPts val="0"/>
              </a:spcAft>
              <a:buClr>
                <a:srgbClr val="FFFFFF"/>
              </a:buClr>
              <a:buSzPts val="2553"/>
              <a:buFont typeface="Arial"/>
              <a:buChar char="•"/>
            </a:pPr>
            <a:r>
              <a:rPr lang="en-US" sz="2553" b="0" i="0" u="none" strike="noStrike" cap="none">
                <a:solidFill>
                  <a:srgbClr val="FFFFFF"/>
                </a:solidFill>
                <a:latin typeface="Poppins"/>
                <a:ea typeface="Poppins"/>
                <a:cs typeface="Poppins"/>
                <a:sym typeface="Poppins"/>
              </a:rPr>
              <a:t>Semua kolom berisi numeric</a:t>
            </a:r>
            <a:endParaRPr/>
          </a:p>
        </p:txBody>
      </p:sp>
      <p:sp>
        <p:nvSpPr>
          <p:cNvPr id="159" name="Google Shape;159;p5"/>
          <p:cNvSpPr txBox="1"/>
          <p:nvPr/>
        </p:nvSpPr>
        <p:spPr>
          <a:xfrm>
            <a:off x="406734" y="8713155"/>
            <a:ext cx="9150900" cy="393000"/>
          </a:xfrm>
          <a:prstGeom prst="rect">
            <a:avLst/>
          </a:prstGeom>
          <a:noFill/>
          <a:ln>
            <a:noFill/>
          </a:ln>
        </p:spPr>
        <p:txBody>
          <a:bodyPr spcFirstLastPara="1" wrap="square" lIns="0" tIns="0" rIns="0" bIns="0" anchor="t" anchorCtr="0">
            <a:spAutoFit/>
          </a:bodyPr>
          <a:lstStyle/>
          <a:p>
            <a:pPr marL="0" marR="0" lvl="0" indent="0" algn="just" rtl="0">
              <a:lnSpc>
                <a:spcPct val="139992"/>
              </a:lnSpc>
              <a:spcBef>
                <a:spcPts val="0"/>
              </a:spcBef>
              <a:spcAft>
                <a:spcPts val="0"/>
              </a:spcAft>
              <a:buNone/>
            </a:pPr>
            <a:r>
              <a:rPr lang="en-US" sz="2553" b="0" i="0" u="none" strike="noStrike" cap="none">
                <a:solidFill>
                  <a:srgbClr val="FFFFFF"/>
                </a:solidFill>
                <a:latin typeface="Poppins"/>
                <a:ea typeface="Poppins"/>
                <a:cs typeface="Poppins"/>
                <a:sym typeface="Poppins"/>
              </a:rPr>
              <a:t>tidak ada missing value &amp; duplicate data !</a:t>
            </a:r>
            <a:endParaRPr/>
          </a:p>
        </p:txBody>
      </p:sp>
      <p:sp>
        <p:nvSpPr>
          <p:cNvPr id="160" name="Google Shape;160;p5"/>
          <p:cNvSpPr txBox="1"/>
          <p:nvPr/>
        </p:nvSpPr>
        <p:spPr>
          <a:xfrm>
            <a:off x="427991" y="1104900"/>
            <a:ext cx="11102700" cy="2133000"/>
          </a:xfrm>
          <a:prstGeom prst="rect">
            <a:avLst/>
          </a:prstGeom>
          <a:noFill/>
          <a:ln>
            <a:noFill/>
          </a:ln>
        </p:spPr>
        <p:txBody>
          <a:bodyPr spcFirstLastPara="1" wrap="square" lIns="0" tIns="0" rIns="0" bIns="0" anchor="t" anchorCtr="0">
            <a:spAutoFit/>
          </a:bodyPr>
          <a:lstStyle/>
          <a:p>
            <a:pPr marL="0" marR="0" lvl="0" indent="0" algn="l" rtl="0">
              <a:lnSpc>
                <a:spcPct val="98999"/>
              </a:lnSpc>
              <a:spcBef>
                <a:spcPts val="0"/>
              </a:spcBef>
              <a:spcAft>
                <a:spcPts val="0"/>
              </a:spcAft>
              <a:buNone/>
            </a:pPr>
            <a:r>
              <a:rPr lang="en-US" sz="6999" b="1">
                <a:solidFill>
                  <a:srgbClr val="FFFFFF"/>
                </a:solidFill>
                <a:latin typeface="Poppins"/>
                <a:ea typeface="Poppins"/>
                <a:cs typeface="Poppins"/>
                <a:sym typeface="Poppins"/>
              </a:rPr>
              <a:t>Preliminary Look &amp; Data Cleansing</a:t>
            </a:r>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324D9C"/>
            </a:gs>
            <a:gs pos="100000">
              <a:srgbClr val="102564"/>
            </a:gs>
          </a:gsLst>
          <a:lin ang="2700000" scaled="0"/>
        </a:gradFill>
        <a:effectLst/>
      </p:bgPr>
    </p:bg>
    <p:spTree>
      <p:nvGrpSpPr>
        <p:cNvPr id="1" name="Shape 164"/>
        <p:cNvGrpSpPr/>
        <p:nvPr/>
      </p:nvGrpSpPr>
      <p:grpSpPr>
        <a:xfrm>
          <a:off x="0" y="0"/>
          <a:ext cx="0" cy="0"/>
          <a:chOff x="0" y="0"/>
          <a:chExt cx="0" cy="0"/>
        </a:xfrm>
      </p:grpSpPr>
      <p:grpSp>
        <p:nvGrpSpPr>
          <p:cNvPr id="165" name="Google Shape;165;p6"/>
          <p:cNvGrpSpPr/>
          <p:nvPr/>
        </p:nvGrpSpPr>
        <p:grpSpPr>
          <a:xfrm>
            <a:off x="12490800" y="-1234790"/>
            <a:ext cx="10341523" cy="11777000"/>
            <a:chOff x="0" y="-57150"/>
            <a:chExt cx="1880876" cy="2141955"/>
          </a:xfrm>
        </p:grpSpPr>
        <p:sp>
          <p:nvSpPr>
            <p:cNvPr id="166" name="Google Shape;166;p6"/>
            <p:cNvSpPr/>
            <p:nvPr/>
          </p:nvSpPr>
          <p:spPr>
            <a:xfrm>
              <a:off x="0" y="0"/>
              <a:ext cx="1880876" cy="2084805"/>
            </a:xfrm>
            <a:custGeom>
              <a:avLst/>
              <a:gdLst/>
              <a:ahLst/>
              <a:cxnLst/>
              <a:rect l="l" t="t" r="r" b="b"/>
              <a:pathLst>
                <a:path w="1880876" h="2084805" extrusionOk="0">
                  <a:moveTo>
                    <a:pt x="0" y="0"/>
                  </a:moveTo>
                  <a:lnTo>
                    <a:pt x="1677676" y="0"/>
                  </a:lnTo>
                  <a:lnTo>
                    <a:pt x="1880876" y="1042402"/>
                  </a:lnTo>
                  <a:lnTo>
                    <a:pt x="1677676" y="2084805"/>
                  </a:lnTo>
                  <a:lnTo>
                    <a:pt x="0" y="2084805"/>
                  </a:lnTo>
                  <a:lnTo>
                    <a:pt x="203200" y="1042402"/>
                  </a:lnTo>
                  <a:lnTo>
                    <a:pt x="0" y="0"/>
                  </a:lnTo>
                  <a:close/>
                </a:path>
              </a:pathLst>
            </a:custGeom>
            <a:solidFill>
              <a:srgbClr val="F5F6F7"/>
            </a:solidFill>
            <a:ln>
              <a:noFill/>
            </a:ln>
          </p:spPr>
        </p:sp>
        <p:sp>
          <p:nvSpPr>
            <p:cNvPr id="167" name="Google Shape;167;p6"/>
            <p:cNvSpPr txBox="1"/>
            <p:nvPr/>
          </p:nvSpPr>
          <p:spPr>
            <a:xfrm>
              <a:off x="177800" y="-57150"/>
              <a:ext cx="1626876" cy="214195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8" name="Google Shape;168;p6"/>
          <p:cNvSpPr/>
          <p:nvPr/>
        </p:nvSpPr>
        <p:spPr>
          <a:xfrm>
            <a:off x="12643295" y="1582422"/>
            <a:ext cx="5644705" cy="7322141"/>
          </a:xfrm>
          <a:custGeom>
            <a:avLst/>
            <a:gdLst/>
            <a:ahLst/>
            <a:cxnLst/>
            <a:rect l="l" t="t" r="r" b="b"/>
            <a:pathLst>
              <a:path w="5644705" h="7322141" extrusionOk="0">
                <a:moveTo>
                  <a:pt x="0" y="0"/>
                </a:moveTo>
                <a:lnTo>
                  <a:pt x="5644705" y="0"/>
                </a:lnTo>
                <a:lnTo>
                  <a:pt x="5644705" y="7322141"/>
                </a:lnTo>
                <a:lnTo>
                  <a:pt x="0" y="7322141"/>
                </a:lnTo>
                <a:lnTo>
                  <a:pt x="0" y="0"/>
                </a:lnTo>
                <a:close/>
              </a:path>
            </a:pathLst>
          </a:custGeom>
          <a:blipFill rotWithShape="1">
            <a:blip r:embed="rId3">
              <a:alphaModFix/>
            </a:blip>
            <a:stretch>
              <a:fillRect/>
            </a:stretch>
          </a:blipFill>
          <a:ln>
            <a:noFill/>
          </a:ln>
        </p:spPr>
      </p:sp>
      <p:sp>
        <p:nvSpPr>
          <p:cNvPr id="169" name="Google Shape;169;p6"/>
          <p:cNvSpPr/>
          <p:nvPr/>
        </p:nvSpPr>
        <p:spPr>
          <a:xfrm>
            <a:off x="428000" y="2333687"/>
            <a:ext cx="12062810" cy="4604641"/>
          </a:xfrm>
          <a:custGeom>
            <a:avLst/>
            <a:gdLst/>
            <a:ahLst/>
            <a:cxnLst/>
            <a:rect l="l" t="t" r="r" b="b"/>
            <a:pathLst>
              <a:path w="12062810" h="4846990" extrusionOk="0">
                <a:moveTo>
                  <a:pt x="0" y="0"/>
                </a:moveTo>
                <a:lnTo>
                  <a:pt x="12062809" y="0"/>
                </a:lnTo>
                <a:lnTo>
                  <a:pt x="12062809" y="4846990"/>
                </a:lnTo>
                <a:lnTo>
                  <a:pt x="0" y="4846990"/>
                </a:lnTo>
                <a:lnTo>
                  <a:pt x="0" y="0"/>
                </a:lnTo>
                <a:close/>
              </a:path>
            </a:pathLst>
          </a:custGeom>
          <a:blipFill rotWithShape="1">
            <a:blip r:embed="rId4">
              <a:alphaModFix/>
            </a:blip>
            <a:stretch>
              <a:fillRect/>
            </a:stretch>
          </a:blipFill>
          <a:ln>
            <a:noFill/>
          </a:ln>
        </p:spPr>
      </p:sp>
      <p:sp>
        <p:nvSpPr>
          <p:cNvPr id="170" name="Google Shape;170;p6"/>
          <p:cNvSpPr txBox="1"/>
          <p:nvPr/>
        </p:nvSpPr>
        <p:spPr>
          <a:xfrm>
            <a:off x="427991" y="1104900"/>
            <a:ext cx="11102808" cy="986790"/>
          </a:xfrm>
          <a:prstGeom prst="rect">
            <a:avLst/>
          </a:prstGeom>
          <a:noFill/>
          <a:ln>
            <a:noFill/>
          </a:ln>
        </p:spPr>
        <p:txBody>
          <a:bodyPr spcFirstLastPara="1" wrap="square" lIns="0" tIns="0" rIns="0" bIns="0" anchor="t" anchorCtr="0">
            <a:spAutoFit/>
          </a:bodyPr>
          <a:lstStyle/>
          <a:p>
            <a:pPr marL="0" marR="0" lvl="0" indent="0" algn="l" rtl="0">
              <a:lnSpc>
                <a:spcPct val="98999"/>
              </a:lnSpc>
              <a:spcBef>
                <a:spcPts val="0"/>
              </a:spcBef>
              <a:spcAft>
                <a:spcPts val="0"/>
              </a:spcAft>
              <a:buNone/>
            </a:pPr>
            <a:r>
              <a:rPr lang="en-US" sz="6999" b="1" i="0" u="none" strike="noStrike" cap="none">
                <a:solidFill>
                  <a:srgbClr val="FFFFFF"/>
                </a:solidFill>
                <a:latin typeface="Poppins"/>
                <a:ea typeface="Poppins"/>
                <a:cs typeface="Poppins"/>
                <a:sym typeface="Poppins"/>
              </a:rPr>
              <a:t>Data Understanding</a:t>
            </a:r>
            <a:endParaRPr/>
          </a:p>
        </p:txBody>
      </p:sp>
      <p:sp>
        <p:nvSpPr>
          <p:cNvPr id="171" name="Google Shape;171;p6"/>
          <p:cNvSpPr txBox="1"/>
          <p:nvPr/>
        </p:nvSpPr>
        <p:spPr>
          <a:xfrm>
            <a:off x="427991" y="7108458"/>
            <a:ext cx="12062810" cy="2585631"/>
          </a:xfrm>
          <a:prstGeom prst="rect">
            <a:avLst/>
          </a:prstGeom>
          <a:noFill/>
          <a:ln>
            <a:noFill/>
          </a:ln>
        </p:spPr>
        <p:txBody>
          <a:bodyPr spcFirstLastPara="1" wrap="square" lIns="0" tIns="0" rIns="0" bIns="0" anchor="t" anchorCtr="0">
            <a:spAutoFit/>
          </a:bodyPr>
          <a:lstStyle/>
          <a:p>
            <a:pPr marL="0" marR="0" lvl="0" indent="0" algn="l" rtl="0">
              <a:lnSpc>
                <a:spcPct val="139991"/>
              </a:lnSpc>
              <a:spcBef>
                <a:spcPts val="0"/>
              </a:spcBef>
              <a:spcAft>
                <a:spcPts val="0"/>
              </a:spcAft>
              <a:buNone/>
            </a:pPr>
            <a:r>
              <a:rPr lang="en-US" sz="2453" b="0" i="0" u="none" strike="noStrike" cap="none" dirty="0" err="1">
                <a:solidFill>
                  <a:srgbClr val="FFFFFF"/>
                </a:solidFill>
                <a:latin typeface="Poppins"/>
                <a:ea typeface="Poppins"/>
                <a:cs typeface="Poppins"/>
                <a:sym typeface="Poppins"/>
              </a:rPr>
              <a:t>Keterangan</a:t>
            </a:r>
            <a:r>
              <a:rPr lang="en-US" sz="2453" b="0" i="0" u="none" strike="noStrike" cap="none" dirty="0">
                <a:solidFill>
                  <a:srgbClr val="FFFFFF"/>
                </a:solidFill>
                <a:latin typeface="Poppins"/>
                <a:ea typeface="Poppins"/>
                <a:cs typeface="Poppins"/>
                <a:sym typeface="Poppins"/>
              </a:rPr>
              <a:t>:</a:t>
            </a:r>
            <a:endParaRPr dirty="0"/>
          </a:p>
          <a:p>
            <a:pPr marL="529715" marR="0" lvl="1" indent="-264857" algn="l" rtl="0">
              <a:lnSpc>
                <a:spcPct val="139991"/>
              </a:lnSpc>
              <a:spcBef>
                <a:spcPts val="0"/>
              </a:spcBef>
              <a:spcAft>
                <a:spcPts val="0"/>
              </a:spcAft>
              <a:buClr>
                <a:srgbClr val="FFFFFF"/>
              </a:buClr>
              <a:buSzPts val="2453"/>
              <a:buFont typeface="Arial"/>
              <a:buChar char="•"/>
            </a:pPr>
            <a:r>
              <a:rPr lang="en-US" sz="2453" b="0" i="0" u="none" strike="noStrike" cap="none" dirty="0">
                <a:solidFill>
                  <a:srgbClr val="FFFFFF"/>
                </a:solidFill>
                <a:latin typeface="Poppins"/>
                <a:ea typeface="Poppins"/>
                <a:cs typeface="Poppins"/>
                <a:sym typeface="Poppins"/>
              </a:rPr>
              <a:t>Minimum dan </a:t>
            </a:r>
            <a:r>
              <a:rPr lang="en-US" sz="2453" b="0" i="0" u="none" strike="noStrike" cap="none" dirty="0" err="1">
                <a:solidFill>
                  <a:srgbClr val="FFFFFF"/>
                </a:solidFill>
                <a:latin typeface="Poppins"/>
                <a:ea typeface="Poppins"/>
                <a:cs typeface="Poppins"/>
                <a:sym typeface="Poppins"/>
              </a:rPr>
              <a:t>maksimum</a:t>
            </a:r>
            <a:r>
              <a:rPr lang="en-US" sz="2453" b="0" i="0" u="none" strike="noStrike" cap="none" dirty="0">
                <a:solidFill>
                  <a:srgbClr val="FFFFFF"/>
                </a:solidFill>
                <a:latin typeface="Poppins"/>
                <a:ea typeface="Poppins"/>
                <a:cs typeface="Poppins"/>
                <a:sym typeface="Poppins"/>
              </a:rPr>
              <a:t> values </a:t>
            </a:r>
            <a:r>
              <a:rPr lang="en-US" sz="2453" b="0" i="0" u="none" strike="noStrike" cap="none" dirty="0" err="1">
                <a:solidFill>
                  <a:srgbClr val="FFFFFF"/>
                </a:solidFill>
                <a:latin typeface="Poppins"/>
                <a:ea typeface="Poppins"/>
                <a:cs typeface="Poppins"/>
                <a:sym typeface="Poppins"/>
              </a:rPr>
              <a:t>terlihat</a:t>
            </a:r>
            <a:r>
              <a:rPr lang="en-US" sz="2453" b="0" i="0" u="none" strike="noStrike" cap="none" dirty="0">
                <a:solidFill>
                  <a:srgbClr val="FFFFFF"/>
                </a:solidFill>
                <a:latin typeface="Poppins"/>
                <a:ea typeface="Poppins"/>
                <a:cs typeface="Poppins"/>
                <a:sym typeface="Poppins"/>
              </a:rPr>
              <a:t> normal</a:t>
            </a:r>
            <a:endParaRPr dirty="0"/>
          </a:p>
          <a:p>
            <a:pPr marL="529715" marR="0" lvl="1" indent="-264857" algn="l" rtl="0">
              <a:lnSpc>
                <a:spcPct val="139991"/>
              </a:lnSpc>
              <a:spcBef>
                <a:spcPts val="0"/>
              </a:spcBef>
              <a:spcAft>
                <a:spcPts val="0"/>
              </a:spcAft>
              <a:buClr>
                <a:srgbClr val="FFFFFF"/>
              </a:buClr>
              <a:buSzPts val="2453"/>
              <a:buFont typeface="Arial"/>
              <a:buChar char="•"/>
            </a:pPr>
            <a:r>
              <a:rPr lang="en-US" sz="2453" b="0" i="0" u="none" strike="noStrike" cap="none" dirty="0" err="1">
                <a:solidFill>
                  <a:srgbClr val="FFFFFF"/>
                </a:solidFill>
                <a:latin typeface="Poppins"/>
                <a:ea typeface="Poppins"/>
                <a:cs typeface="Poppins"/>
                <a:sym typeface="Poppins"/>
              </a:rPr>
              <a:t>Product_sold</a:t>
            </a:r>
            <a:r>
              <a:rPr lang="en-US" sz="2453" b="0" i="0" u="none" strike="noStrike" cap="none" dirty="0">
                <a:solidFill>
                  <a:srgbClr val="FFFFFF"/>
                </a:solidFill>
                <a:latin typeface="Poppins"/>
                <a:ea typeface="Poppins"/>
                <a:cs typeface="Poppins"/>
                <a:sym typeface="Poppins"/>
              </a:rPr>
              <a:t> </a:t>
            </a:r>
            <a:r>
              <a:rPr lang="en-US" sz="2453" b="0" i="0" u="none" strike="noStrike" cap="none" dirty="0" err="1">
                <a:solidFill>
                  <a:srgbClr val="FFFFFF"/>
                </a:solidFill>
                <a:latin typeface="Poppins"/>
                <a:ea typeface="Poppins"/>
                <a:cs typeface="Poppins"/>
                <a:sym typeface="Poppins"/>
              </a:rPr>
              <a:t>berisi</a:t>
            </a:r>
            <a:r>
              <a:rPr lang="en-US" sz="2453" b="0" i="0" u="none" strike="noStrike" cap="none" dirty="0">
                <a:solidFill>
                  <a:srgbClr val="FFFFFF"/>
                </a:solidFill>
                <a:latin typeface="Poppins"/>
                <a:ea typeface="Poppins"/>
                <a:cs typeface="Poppins"/>
                <a:sym typeface="Poppins"/>
              </a:rPr>
              <a:t> </a:t>
            </a:r>
            <a:r>
              <a:rPr lang="en-US" sz="2453" b="0" i="0" u="none" strike="noStrike" cap="none" dirty="0" err="1">
                <a:solidFill>
                  <a:srgbClr val="FFFFFF"/>
                </a:solidFill>
                <a:latin typeface="Poppins"/>
                <a:ea typeface="Poppins"/>
                <a:cs typeface="Poppins"/>
                <a:sym typeface="Poppins"/>
              </a:rPr>
              <a:t>penjualan</a:t>
            </a:r>
            <a:r>
              <a:rPr lang="en-US" sz="2453" b="0" i="0" u="none" strike="noStrike" cap="none" dirty="0">
                <a:solidFill>
                  <a:srgbClr val="FFFFFF"/>
                </a:solidFill>
                <a:latin typeface="Poppins"/>
                <a:ea typeface="Poppins"/>
                <a:cs typeface="Poppins"/>
                <a:sym typeface="Poppins"/>
              </a:rPr>
              <a:t> dan </a:t>
            </a:r>
            <a:r>
              <a:rPr lang="en-US" sz="2453" b="0" i="0" u="none" strike="noStrike" cap="none" dirty="0" err="1">
                <a:solidFill>
                  <a:srgbClr val="FFFFFF"/>
                </a:solidFill>
                <a:latin typeface="Poppins"/>
                <a:ea typeface="Poppins"/>
                <a:cs typeface="Poppins"/>
                <a:sym typeface="Poppins"/>
              </a:rPr>
              <a:t>akan</a:t>
            </a:r>
            <a:r>
              <a:rPr lang="en-US" sz="2453" b="0" i="0" u="none" strike="noStrike" cap="none" dirty="0">
                <a:solidFill>
                  <a:srgbClr val="FFFFFF"/>
                </a:solidFill>
                <a:latin typeface="Poppins"/>
                <a:ea typeface="Poppins"/>
                <a:cs typeface="Poppins"/>
                <a:sym typeface="Poppins"/>
              </a:rPr>
              <a:t> </a:t>
            </a:r>
            <a:r>
              <a:rPr lang="en-US" sz="2453" b="0" i="0" u="none" strike="noStrike" cap="none" dirty="0" err="1">
                <a:solidFill>
                  <a:srgbClr val="FFFFFF"/>
                </a:solidFill>
                <a:latin typeface="Poppins"/>
                <a:ea typeface="Poppins"/>
                <a:cs typeface="Poppins"/>
                <a:sym typeface="Poppins"/>
              </a:rPr>
              <a:t>dijadikan</a:t>
            </a:r>
            <a:r>
              <a:rPr lang="en-US" sz="2453" b="0" i="0" u="none" strike="noStrike" cap="none" dirty="0">
                <a:solidFill>
                  <a:srgbClr val="FFFFFF"/>
                </a:solidFill>
                <a:latin typeface="Poppins"/>
                <a:ea typeface="Poppins"/>
                <a:cs typeface="Poppins"/>
                <a:sym typeface="Poppins"/>
              </a:rPr>
              <a:t> target </a:t>
            </a:r>
            <a:r>
              <a:rPr lang="en-US" sz="2453" b="0" i="0" u="none" strike="noStrike" cap="none" dirty="0" err="1">
                <a:solidFill>
                  <a:srgbClr val="FFFFFF"/>
                </a:solidFill>
                <a:latin typeface="Poppins"/>
                <a:ea typeface="Poppins"/>
                <a:cs typeface="Poppins"/>
                <a:sym typeface="Poppins"/>
              </a:rPr>
              <a:t>untuk</a:t>
            </a:r>
            <a:r>
              <a:rPr lang="en-US" sz="2453" b="0" i="0" u="none" strike="noStrike" cap="none" dirty="0">
                <a:solidFill>
                  <a:srgbClr val="FFFFFF"/>
                </a:solidFill>
                <a:latin typeface="Poppins"/>
                <a:ea typeface="Poppins"/>
                <a:cs typeface="Poppins"/>
                <a:sym typeface="Poppins"/>
              </a:rPr>
              <a:t> modeling</a:t>
            </a:r>
            <a:endParaRPr dirty="0"/>
          </a:p>
          <a:p>
            <a:pPr marL="529715" marR="0" lvl="1" indent="-264857" algn="l" rtl="0">
              <a:lnSpc>
                <a:spcPct val="139991"/>
              </a:lnSpc>
              <a:spcBef>
                <a:spcPts val="0"/>
              </a:spcBef>
              <a:spcAft>
                <a:spcPts val="0"/>
              </a:spcAft>
              <a:buClr>
                <a:srgbClr val="FFFFFF"/>
              </a:buClr>
              <a:buSzPts val="2453"/>
              <a:buFont typeface="Arial"/>
              <a:buChar char="•"/>
            </a:pPr>
            <a:r>
              <a:rPr lang="en-US" sz="2453" b="0" i="0" u="none" strike="noStrike" cap="none" dirty="0">
                <a:solidFill>
                  <a:srgbClr val="FFFFFF"/>
                </a:solidFill>
                <a:latin typeface="Poppins"/>
                <a:ea typeface="Poppins"/>
                <a:cs typeface="Poppins"/>
                <a:sym typeface="Poppins"/>
              </a:rPr>
              <a:t>Tv, Billboards, </a:t>
            </a:r>
            <a:r>
              <a:rPr lang="en-US" sz="2453" b="0" i="0" u="none" strike="noStrike" cap="none" dirty="0" err="1">
                <a:solidFill>
                  <a:srgbClr val="FFFFFF"/>
                </a:solidFill>
                <a:latin typeface="Poppins"/>
                <a:ea typeface="Poppins"/>
                <a:cs typeface="Poppins"/>
                <a:sym typeface="Poppins"/>
              </a:rPr>
              <a:t>Google_Ads</a:t>
            </a:r>
            <a:r>
              <a:rPr lang="en-US" sz="2453" b="0" i="0" u="none" strike="noStrike" cap="none" dirty="0">
                <a:solidFill>
                  <a:srgbClr val="FFFFFF"/>
                </a:solidFill>
                <a:latin typeface="Poppins"/>
                <a:ea typeface="Poppins"/>
                <a:cs typeface="Poppins"/>
                <a:sym typeface="Poppins"/>
              </a:rPr>
              <a:t>, </a:t>
            </a:r>
            <a:r>
              <a:rPr lang="en-US" sz="2453" b="0" i="0" u="none" strike="noStrike" cap="none" dirty="0" err="1">
                <a:solidFill>
                  <a:srgbClr val="FFFFFF"/>
                </a:solidFill>
                <a:latin typeface="Poppins"/>
                <a:ea typeface="Poppins"/>
                <a:cs typeface="Poppins"/>
                <a:sym typeface="Poppins"/>
              </a:rPr>
              <a:t>Social_media</a:t>
            </a:r>
            <a:r>
              <a:rPr lang="en-US" sz="2453" b="0" i="0" u="none" strike="noStrike" cap="none" dirty="0">
                <a:solidFill>
                  <a:srgbClr val="FFFFFF"/>
                </a:solidFill>
                <a:latin typeface="Poppins"/>
                <a:ea typeface="Poppins"/>
                <a:cs typeface="Poppins"/>
                <a:sym typeface="Poppins"/>
              </a:rPr>
              <a:t>, </a:t>
            </a:r>
            <a:r>
              <a:rPr lang="en-US" sz="2453" b="0" i="0" u="none" strike="noStrike" cap="none" dirty="0" err="1">
                <a:solidFill>
                  <a:srgbClr val="FFFFFF"/>
                </a:solidFill>
                <a:latin typeface="Poppins"/>
                <a:ea typeface="Poppins"/>
                <a:cs typeface="Poppins"/>
                <a:sym typeface="Poppins"/>
              </a:rPr>
              <a:t>Influencer_marketing</a:t>
            </a:r>
            <a:r>
              <a:rPr lang="en-US" sz="2453" b="0" i="0" u="none" strike="noStrike" cap="none" dirty="0">
                <a:solidFill>
                  <a:srgbClr val="FFFFFF"/>
                </a:solidFill>
                <a:latin typeface="Poppins"/>
                <a:ea typeface="Poppins"/>
                <a:cs typeface="Poppins"/>
                <a:sym typeface="Poppins"/>
              </a:rPr>
              <a:t>, </a:t>
            </a:r>
            <a:r>
              <a:rPr lang="en-US" sz="2453" b="0" i="0" u="none" strike="noStrike" cap="none" dirty="0" err="1">
                <a:solidFill>
                  <a:srgbClr val="FFFFFF"/>
                </a:solidFill>
                <a:latin typeface="Poppins"/>
                <a:ea typeface="Poppins"/>
                <a:cs typeface="Poppins"/>
                <a:sym typeface="Poppins"/>
              </a:rPr>
              <a:t>Affiliate_Marketing</a:t>
            </a:r>
            <a:r>
              <a:rPr lang="en-US" sz="2453" b="0" i="0" u="none" strike="noStrike" cap="none" dirty="0">
                <a:solidFill>
                  <a:srgbClr val="FFFFFF"/>
                </a:solidFill>
                <a:latin typeface="Poppins"/>
                <a:ea typeface="Poppins"/>
                <a:cs typeface="Poppins"/>
                <a:sym typeface="Poppins"/>
              </a:rPr>
              <a:t> </a:t>
            </a:r>
            <a:r>
              <a:rPr lang="en-US" sz="2453" b="0" i="0" u="none" strike="noStrike" cap="none" dirty="0" err="1">
                <a:solidFill>
                  <a:srgbClr val="FFFFFF"/>
                </a:solidFill>
                <a:latin typeface="Poppins"/>
                <a:ea typeface="Poppins"/>
                <a:cs typeface="Poppins"/>
                <a:sym typeface="Poppins"/>
              </a:rPr>
              <a:t>berisi</a:t>
            </a:r>
            <a:r>
              <a:rPr lang="en-US" sz="2453" b="0" i="0" u="none" strike="noStrike" cap="none" dirty="0">
                <a:solidFill>
                  <a:srgbClr val="FFFFFF"/>
                </a:solidFill>
                <a:latin typeface="Poppins"/>
                <a:ea typeface="Poppins"/>
                <a:cs typeface="Poppins"/>
                <a:sym typeface="Poppins"/>
              </a:rPr>
              <a:t> </a:t>
            </a:r>
            <a:r>
              <a:rPr lang="en-US" sz="2453" b="0" i="0" u="none" strike="noStrike" cap="none" dirty="0" err="1">
                <a:solidFill>
                  <a:srgbClr val="FFFFFF"/>
                </a:solidFill>
                <a:latin typeface="Poppins"/>
                <a:ea typeface="Poppins"/>
                <a:cs typeface="Poppins"/>
                <a:sym typeface="Poppins"/>
              </a:rPr>
              <a:t>biaya</a:t>
            </a:r>
            <a:r>
              <a:rPr lang="en-US" sz="2453" b="0" i="0" u="none" strike="noStrike" cap="none" dirty="0">
                <a:solidFill>
                  <a:srgbClr val="FFFFFF"/>
                </a:solidFill>
                <a:latin typeface="Poppins"/>
                <a:ea typeface="Poppins"/>
                <a:cs typeface="Poppins"/>
                <a:sym typeface="Poppins"/>
              </a:rPr>
              <a:t> </a:t>
            </a:r>
            <a:r>
              <a:rPr lang="en-US" sz="2453" b="0" i="0" u="none" strike="noStrike" cap="none" dirty="0" err="1">
                <a:solidFill>
                  <a:srgbClr val="FFFFFF"/>
                </a:solidFill>
                <a:latin typeface="Poppins"/>
                <a:ea typeface="Poppins"/>
                <a:cs typeface="Poppins"/>
                <a:sym typeface="Poppins"/>
              </a:rPr>
              <a:t>iklan</a:t>
            </a:r>
            <a:r>
              <a:rPr lang="en-US" sz="2453" b="0" i="0" u="none" strike="noStrike" cap="none" dirty="0">
                <a:solidFill>
                  <a:srgbClr val="FFFFFF"/>
                </a:solidFill>
                <a:latin typeface="Poppins"/>
                <a:ea typeface="Poppins"/>
                <a:cs typeface="Poppins"/>
                <a:sym typeface="Poppins"/>
              </a:rPr>
              <a:t> yang </a:t>
            </a:r>
            <a:r>
              <a:rPr lang="en-US" sz="2453" b="0" i="0" u="none" strike="noStrike" cap="none" dirty="0" err="1">
                <a:solidFill>
                  <a:srgbClr val="FFFFFF"/>
                </a:solidFill>
                <a:latin typeface="Poppins"/>
                <a:ea typeface="Poppins"/>
                <a:cs typeface="Poppins"/>
                <a:sym typeface="Poppins"/>
              </a:rPr>
              <a:t>akan</a:t>
            </a:r>
            <a:r>
              <a:rPr lang="en-US" sz="2453" b="0" i="0" u="none" strike="noStrike" cap="none" dirty="0">
                <a:solidFill>
                  <a:srgbClr val="FFFFFF"/>
                </a:solidFill>
                <a:latin typeface="Poppins"/>
                <a:ea typeface="Poppins"/>
                <a:cs typeface="Poppins"/>
                <a:sym typeface="Poppins"/>
              </a:rPr>
              <a:t> </a:t>
            </a:r>
            <a:r>
              <a:rPr lang="en-US" sz="2453" b="0" i="0" u="none" strike="noStrike" cap="none" dirty="0" err="1">
                <a:solidFill>
                  <a:srgbClr val="FFFFFF"/>
                </a:solidFill>
                <a:latin typeface="Poppins"/>
                <a:ea typeface="Poppins"/>
                <a:cs typeface="Poppins"/>
                <a:sym typeface="Poppins"/>
              </a:rPr>
              <a:t>menjadi</a:t>
            </a:r>
            <a:r>
              <a:rPr lang="en-US" sz="2453" b="0" i="0" u="none" strike="noStrike" cap="none" dirty="0">
                <a:solidFill>
                  <a:srgbClr val="FFFFFF"/>
                </a:solidFill>
                <a:latin typeface="Poppins"/>
                <a:ea typeface="Poppins"/>
                <a:cs typeface="Poppins"/>
                <a:sym typeface="Poppins"/>
              </a:rPr>
              <a:t> features di modeling</a:t>
            </a:r>
            <a:endParaRPr dirty="0"/>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324D9C"/>
            </a:gs>
            <a:gs pos="100000">
              <a:srgbClr val="102564"/>
            </a:gs>
          </a:gsLst>
          <a:lin ang="2700000" scaled="0"/>
        </a:gradFill>
        <a:effectLst/>
      </p:bgPr>
    </p:bg>
    <p:spTree>
      <p:nvGrpSpPr>
        <p:cNvPr id="1" name="Shape 175"/>
        <p:cNvGrpSpPr/>
        <p:nvPr/>
      </p:nvGrpSpPr>
      <p:grpSpPr>
        <a:xfrm>
          <a:off x="0" y="0"/>
          <a:ext cx="0" cy="0"/>
          <a:chOff x="0" y="0"/>
          <a:chExt cx="0" cy="0"/>
        </a:xfrm>
      </p:grpSpPr>
      <p:grpSp>
        <p:nvGrpSpPr>
          <p:cNvPr id="176" name="Google Shape;176;p7"/>
          <p:cNvGrpSpPr/>
          <p:nvPr/>
        </p:nvGrpSpPr>
        <p:grpSpPr>
          <a:xfrm>
            <a:off x="12490800" y="-1234787"/>
            <a:ext cx="10341432" cy="11776897"/>
            <a:chOff x="0" y="-57150"/>
            <a:chExt cx="1880876" cy="2141955"/>
          </a:xfrm>
        </p:grpSpPr>
        <p:sp>
          <p:nvSpPr>
            <p:cNvPr id="177" name="Google Shape;177;p7"/>
            <p:cNvSpPr/>
            <p:nvPr/>
          </p:nvSpPr>
          <p:spPr>
            <a:xfrm>
              <a:off x="0" y="0"/>
              <a:ext cx="1880876" cy="2084805"/>
            </a:xfrm>
            <a:custGeom>
              <a:avLst/>
              <a:gdLst/>
              <a:ahLst/>
              <a:cxnLst/>
              <a:rect l="l" t="t" r="r" b="b"/>
              <a:pathLst>
                <a:path w="1880876" h="2084805" extrusionOk="0">
                  <a:moveTo>
                    <a:pt x="0" y="0"/>
                  </a:moveTo>
                  <a:lnTo>
                    <a:pt x="1677676" y="0"/>
                  </a:lnTo>
                  <a:lnTo>
                    <a:pt x="1880876" y="1042402"/>
                  </a:lnTo>
                  <a:lnTo>
                    <a:pt x="1677676" y="2084805"/>
                  </a:lnTo>
                  <a:lnTo>
                    <a:pt x="0" y="2084805"/>
                  </a:lnTo>
                  <a:lnTo>
                    <a:pt x="203200" y="1042402"/>
                  </a:lnTo>
                  <a:lnTo>
                    <a:pt x="0" y="0"/>
                  </a:lnTo>
                  <a:close/>
                </a:path>
              </a:pathLst>
            </a:custGeom>
            <a:solidFill>
              <a:srgbClr val="F5F6F7"/>
            </a:solidFill>
            <a:ln>
              <a:noFill/>
            </a:ln>
          </p:spPr>
        </p:sp>
        <p:sp>
          <p:nvSpPr>
            <p:cNvPr id="178" name="Google Shape;178;p7"/>
            <p:cNvSpPr txBox="1"/>
            <p:nvPr/>
          </p:nvSpPr>
          <p:spPr>
            <a:xfrm>
              <a:off x="177800" y="-57150"/>
              <a:ext cx="1626876" cy="214195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79" name="Google Shape;179;p7"/>
          <p:cNvSpPr/>
          <p:nvPr/>
        </p:nvSpPr>
        <p:spPr>
          <a:xfrm>
            <a:off x="12643295" y="1582422"/>
            <a:ext cx="5644705" cy="7322141"/>
          </a:xfrm>
          <a:custGeom>
            <a:avLst/>
            <a:gdLst/>
            <a:ahLst/>
            <a:cxnLst/>
            <a:rect l="l" t="t" r="r" b="b"/>
            <a:pathLst>
              <a:path w="5644705" h="7322141" extrusionOk="0">
                <a:moveTo>
                  <a:pt x="0" y="0"/>
                </a:moveTo>
                <a:lnTo>
                  <a:pt x="5644705" y="0"/>
                </a:lnTo>
                <a:lnTo>
                  <a:pt x="5644705" y="7322141"/>
                </a:lnTo>
                <a:lnTo>
                  <a:pt x="0" y="7322141"/>
                </a:lnTo>
                <a:lnTo>
                  <a:pt x="0" y="0"/>
                </a:lnTo>
                <a:close/>
              </a:path>
            </a:pathLst>
          </a:custGeom>
          <a:blipFill rotWithShape="1">
            <a:blip r:embed="rId3">
              <a:alphaModFix/>
            </a:blip>
            <a:stretch>
              <a:fillRect/>
            </a:stretch>
          </a:blipFill>
          <a:ln>
            <a:noFill/>
          </a:ln>
        </p:spPr>
      </p:sp>
      <p:sp>
        <p:nvSpPr>
          <p:cNvPr id="180" name="Google Shape;180;p7"/>
          <p:cNvSpPr/>
          <p:nvPr/>
        </p:nvSpPr>
        <p:spPr>
          <a:xfrm>
            <a:off x="261650" y="2252777"/>
            <a:ext cx="11441167" cy="5220110"/>
          </a:xfrm>
          <a:custGeom>
            <a:avLst/>
            <a:gdLst/>
            <a:ahLst/>
            <a:cxnLst/>
            <a:rect l="l" t="t" r="r" b="b"/>
            <a:pathLst>
              <a:path w="11441167" h="5480430" extrusionOk="0">
                <a:moveTo>
                  <a:pt x="0" y="0"/>
                </a:moveTo>
                <a:lnTo>
                  <a:pt x="11441167" y="0"/>
                </a:lnTo>
                <a:lnTo>
                  <a:pt x="11441167" y="5480430"/>
                </a:lnTo>
                <a:lnTo>
                  <a:pt x="0" y="5480430"/>
                </a:lnTo>
                <a:lnTo>
                  <a:pt x="0" y="0"/>
                </a:lnTo>
                <a:close/>
              </a:path>
            </a:pathLst>
          </a:custGeom>
          <a:blipFill rotWithShape="1">
            <a:blip r:embed="rId4">
              <a:alphaModFix/>
            </a:blip>
            <a:stretch>
              <a:fillRect/>
            </a:stretch>
          </a:blipFill>
          <a:ln>
            <a:noFill/>
          </a:ln>
        </p:spPr>
      </p:sp>
      <p:sp>
        <p:nvSpPr>
          <p:cNvPr id="181" name="Google Shape;181;p7"/>
          <p:cNvSpPr/>
          <p:nvPr/>
        </p:nvSpPr>
        <p:spPr>
          <a:xfrm>
            <a:off x="252137" y="7587108"/>
            <a:ext cx="11441167" cy="1679268"/>
          </a:xfrm>
          <a:custGeom>
            <a:avLst/>
            <a:gdLst/>
            <a:ahLst/>
            <a:cxnLst/>
            <a:rect l="l" t="t" r="r" b="b"/>
            <a:pathLst>
              <a:path w="11441167" h="1679268" extrusionOk="0">
                <a:moveTo>
                  <a:pt x="0" y="0"/>
                </a:moveTo>
                <a:lnTo>
                  <a:pt x="11441167" y="0"/>
                </a:lnTo>
                <a:lnTo>
                  <a:pt x="11441167" y="1679268"/>
                </a:lnTo>
                <a:lnTo>
                  <a:pt x="0" y="1679268"/>
                </a:lnTo>
                <a:lnTo>
                  <a:pt x="0" y="0"/>
                </a:lnTo>
                <a:close/>
              </a:path>
            </a:pathLst>
          </a:custGeom>
          <a:blipFill rotWithShape="1">
            <a:blip r:embed="rId5">
              <a:alphaModFix/>
            </a:blip>
            <a:stretch>
              <a:fillRect/>
            </a:stretch>
          </a:blipFill>
          <a:ln>
            <a:noFill/>
          </a:ln>
        </p:spPr>
      </p:sp>
      <p:sp>
        <p:nvSpPr>
          <p:cNvPr id="182" name="Google Shape;182;p7"/>
          <p:cNvSpPr txBox="1"/>
          <p:nvPr/>
        </p:nvSpPr>
        <p:spPr>
          <a:xfrm>
            <a:off x="261662" y="1104900"/>
            <a:ext cx="13167746" cy="986790"/>
          </a:xfrm>
          <a:prstGeom prst="rect">
            <a:avLst/>
          </a:prstGeom>
          <a:noFill/>
          <a:ln>
            <a:noFill/>
          </a:ln>
        </p:spPr>
        <p:txBody>
          <a:bodyPr spcFirstLastPara="1" wrap="square" lIns="0" tIns="0" rIns="0" bIns="0" anchor="t" anchorCtr="0">
            <a:spAutoFit/>
          </a:bodyPr>
          <a:lstStyle/>
          <a:p>
            <a:pPr marL="0" marR="0" lvl="0" indent="0" algn="l" rtl="0">
              <a:lnSpc>
                <a:spcPct val="98999"/>
              </a:lnSpc>
              <a:spcBef>
                <a:spcPts val="0"/>
              </a:spcBef>
              <a:spcAft>
                <a:spcPts val="0"/>
              </a:spcAft>
              <a:buNone/>
            </a:pPr>
            <a:r>
              <a:rPr lang="en-US" sz="6999" b="1" i="0" u="none" strike="noStrike" cap="none">
                <a:solidFill>
                  <a:srgbClr val="FFFFFF"/>
                </a:solidFill>
                <a:latin typeface="Poppins"/>
                <a:ea typeface="Poppins"/>
                <a:cs typeface="Poppins"/>
                <a:sym typeface="Poppins"/>
              </a:rPr>
              <a:t>Exploratory Data Analyst</a:t>
            </a:r>
            <a:endParaRPr/>
          </a:p>
        </p:txBody>
      </p:sp>
      <p:sp>
        <p:nvSpPr>
          <p:cNvPr id="183" name="Google Shape;183;p7"/>
          <p:cNvSpPr txBox="1"/>
          <p:nvPr/>
        </p:nvSpPr>
        <p:spPr>
          <a:xfrm>
            <a:off x="261662" y="9275901"/>
            <a:ext cx="11441167" cy="826046"/>
          </a:xfrm>
          <a:prstGeom prst="rect">
            <a:avLst/>
          </a:prstGeom>
          <a:noFill/>
          <a:ln>
            <a:noFill/>
          </a:ln>
        </p:spPr>
        <p:txBody>
          <a:bodyPr spcFirstLastPara="1" wrap="square" lIns="0" tIns="0" rIns="0" bIns="0" anchor="t" anchorCtr="0">
            <a:spAutoFit/>
          </a:bodyPr>
          <a:lstStyle/>
          <a:p>
            <a:pPr marL="0" marR="0" lvl="0" indent="0" algn="l" rtl="0">
              <a:lnSpc>
                <a:spcPct val="139991"/>
              </a:lnSpc>
              <a:spcBef>
                <a:spcPts val="0"/>
              </a:spcBef>
              <a:spcAft>
                <a:spcPts val="0"/>
              </a:spcAft>
              <a:buNone/>
            </a:pPr>
            <a:r>
              <a:rPr lang="en-US" sz="2353" b="0" i="0" u="none" strike="noStrike" cap="none" dirty="0" err="1">
                <a:solidFill>
                  <a:srgbClr val="FFFFFF"/>
                </a:solidFill>
                <a:latin typeface="Poppins"/>
                <a:ea typeface="Poppins"/>
                <a:cs typeface="Poppins"/>
                <a:sym typeface="Poppins"/>
              </a:rPr>
              <a:t>Keterangan</a:t>
            </a:r>
            <a:r>
              <a:rPr lang="en-US" sz="2353" b="0" i="0" u="none" strike="noStrike" cap="none" dirty="0">
                <a:solidFill>
                  <a:srgbClr val="FFFFFF"/>
                </a:solidFill>
                <a:latin typeface="Poppins"/>
                <a:ea typeface="Poppins"/>
                <a:cs typeface="Poppins"/>
                <a:sym typeface="Poppins"/>
              </a:rPr>
              <a:t>:</a:t>
            </a:r>
            <a:endParaRPr dirty="0"/>
          </a:p>
          <a:p>
            <a:pPr marL="508126" marR="0" lvl="1" indent="-254062" algn="l" rtl="0">
              <a:lnSpc>
                <a:spcPct val="139991"/>
              </a:lnSpc>
              <a:spcBef>
                <a:spcPts val="0"/>
              </a:spcBef>
              <a:spcAft>
                <a:spcPts val="0"/>
              </a:spcAft>
              <a:buClr>
                <a:srgbClr val="FFFFFF"/>
              </a:buClr>
              <a:buSzPts val="2353"/>
              <a:buFont typeface="Arial"/>
              <a:buChar char="•"/>
            </a:pPr>
            <a:r>
              <a:rPr lang="en-US" sz="2353" b="0" i="0" u="none" strike="noStrike" cap="none" dirty="0" err="1">
                <a:solidFill>
                  <a:srgbClr val="FFFFFF"/>
                </a:solidFill>
                <a:latin typeface="Poppins"/>
                <a:ea typeface="Poppins"/>
                <a:cs typeface="Poppins"/>
                <a:sym typeface="Poppins"/>
              </a:rPr>
              <a:t>terdeteksi</a:t>
            </a:r>
            <a:r>
              <a:rPr lang="en-US" sz="2353" b="0" i="0" u="none" strike="noStrike" cap="none" dirty="0">
                <a:solidFill>
                  <a:srgbClr val="FFFFFF"/>
                </a:solidFill>
                <a:latin typeface="Poppins"/>
                <a:ea typeface="Poppins"/>
                <a:cs typeface="Poppins"/>
                <a:sym typeface="Poppins"/>
              </a:rPr>
              <a:t> </a:t>
            </a:r>
            <a:r>
              <a:rPr lang="en-US" sz="2353" b="0" i="0" u="none" strike="noStrike" cap="none" dirty="0" err="1">
                <a:solidFill>
                  <a:srgbClr val="FFFFFF"/>
                </a:solidFill>
                <a:latin typeface="Poppins"/>
                <a:ea typeface="Poppins"/>
                <a:cs typeface="Poppins"/>
                <a:sym typeface="Poppins"/>
              </a:rPr>
              <a:t>ada</a:t>
            </a:r>
            <a:r>
              <a:rPr lang="en-US" sz="2353" b="0" i="0" u="none" strike="noStrike" cap="none" dirty="0">
                <a:solidFill>
                  <a:srgbClr val="FFFFFF"/>
                </a:solidFill>
                <a:latin typeface="Poppins"/>
                <a:ea typeface="Poppins"/>
                <a:cs typeface="Poppins"/>
                <a:sym typeface="Poppins"/>
              </a:rPr>
              <a:t> outlier di </a:t>
            </a:r>
            <a:r>
              <a:rPr lang="en-US" sz="2353" b="0" i="0" u="none" strike="noStrike" cap="none" dirty="0" err="1">
                <a:solidFill>
                  <a:srgbClr val="FFFFFF"/>
                </a:solidFill>
                <a:latin typeface="Poppins"/>
                <a:ea typeface="Poppins"/>
                <a:cs typeface="Poppins"/>
                <a:sym typeface="Poppins"/>
              </a:rPr>
              <a:t>product_sold</a:t>
            </a:r>
            <a:r>
              <a:rPr lang="en-US" sz="2353" b="0" i="0" u="none" strike="noStrike" cap="none" dirty="0">
                <a:solidFill>
                  <a:srgbClr val="FFFFFF"/>
                </a:solidFill>
                <a:latin typeface="Poppins"/>
                <a:ea typeface="Poppins"/>
                <a:cs typeface="Poppins"/>
                <a:sym typeface="Poppins"/>
              </a:rPr>
              <a:t>, </a:t>
            </a:r>
            <a:r>
              <a:rPr lang="en-US" sz="2353" b="0" i="0" u="none" strike="noStrike" cap="none" dirty="0" err="1">
                <a:solidFill>
                  <a:srgbClr val="FFFFFF"/>
                </a:solidFill>
                <a:latin typeface="Poppins"/>
                <a:ea typeface="Poppins"/>
                <a:cs typeface="Poppins"/>
                <a:sym typeface="Poppins"/>
              </a:rPr>
              <a:t>namun</a:t>
            </a:r>
            <a:r>
              <a:rPr lang="en-US" sz="2353" b="0" i="0" u="none" strike="noStrike" cap="none" dirty="0">
                <a:solidFill>
                  <a:srgbClr val="FFFFFF"/>
                </a:solidFill>
                <a:latin typeface="Poppins"/>
                <a:ea typeface="Poppins"/>
                <a:cs typeface="Poppins"/>
                <a:sym typeface="Poppins"/>
              </a:rPr>
              <a:t> </a:t>
            </a:r>
            <a:r>
              <a:rPr lang="en-US" sz="2353" b="0" i="0" u="none" strike="noStrike" cap="none" dirty="0" err="1">
                <a:solidFill>
                  <a:srgbClr val="FFFFFF"/>
                </a:solidFill>
                <a:latin typeface="Poppins"/>
                <a:ea typeface="Poppins"/>
                <a:cs typeface="Poppins"/>
                <a:sym typeface="Poppins"/>
              </a:rPr>
              <a:t>tidak</a:t>
            </a:r>
            <a:r>
              <a:rPr lang="en-US" sz="2353" b="0" i="0" u="none" strike="noStrike" cap="none" dirty="0">
                <a:solidFill>
                  <a:srgbClr val="FFFFFF"/>
                </a:solidFill>
                <a:latin typeface="Poppins"/>
                <a:ea typeface="Poppins"/>
                <a:cs typeface="Poppins"/>
                <a:sym typeface="Poppins"/>
              </a:rPr>
              <a:t> </a:t>
            </a:r>
            <a:r>
              <a:rPr lang="en-US" sz="2353" b="0" i="0" u="none" strike="noStrike" cap="none" dirty="0" err="1">
                <a:solidFill>
                  <a:srgbClr val="FFFFFF"/>
                </a:solidFill>
                <a:latin typeface="Poppins"/>
                <a:ea typeface="Poppins"/>
                <a:cs typeface="Poppins"/>
                <a:sym typeface="Poppins"/>
              </a:rPr>
              <a:t>perlu</a:t>
            </a:r>
            <a:r>
              <a:rPr lang="en-US" sz="2353" b="0" i="0" u="none" strike="noStrike" cap="none" dirty="0">
                <a:solidFill>
                  <a:srgbClr val="FFFFFF"/>
                </a:solidFill>
                <a:latin typeface="Poppins"/>
                <a:ea typeface="Poppins"/>
                <a:cs typeface="Poppins"/>
                <a:sym typeface="Poppins"/>
              </a:rPr>
              <a:t> di drop</a:t>
            </a:r>
            <a:endParaRPr dirty="0"/>
          </a:p>
        </p:txBody>
      </p:sp>
      <p:sp>
        <p:nvSpPr>
          <p:cNvPr id="2" name="Google Shape;183;p7">
            <a:extLst>
              <a:ext uri="{FF2B5EF4-FFF2-40B4-BE49-F238E27FC236}">
                <a16:creationId xmlns:a16="http://schemas.microsoft.com/office/drawing/2014/main" id="{36C9204D-9B98-BD45-0417-85BBB6439EF0}"/>
              </a:ext>
            </a:extLst>
          </p:cNvPr>
          <p:cNvSpPr txBox="1"/>
          <p:nvPr/>
        </p:nvSpPr>
        <p:spPr>
          <a:xfrm>
            <a:off x="261650" y="574200"/>
            <a:ext cx="11441167" cy="506934"/>
          </a:xfrm>
          <a:prstGeom prst="rect">
            <a:avLst/>
          </a:prstGeom>
          <a:noFill/>
          <a:ln>
            <a:noFill/>
          </a:ln>
        </p:spPr>
        <p:txBody>
          <a:bodyPr spcFirstLastPara="1" wrap="square" lIns="0" tIns="0" rIns="0" bIns="0" anchor="t" anchorCtr="0">
            <a:spAutoFit/>
          </a:bodyPr>
          <a:lstStyle/>
          <a:p>
            <a:pPr marL="0" marR="0" lvl="0" indent="0" algn="l" rtl="0">
              <a:lnSpc>
                <a:spcPct val="139991"/>
              </a:lnSpc>
              <a:spcBef>
                <a:spcPts val="0"/>
              </a:spcBef>
              <a:spcAft>
                <a:spcPts val="0"/>
              </a:spcAft>
              <a:buNone/>
            </a:pPr>
            <a:r>
              <a:rPr lang="en-US" sz="2353" b="0" i="0" u="none" strike="noStrike" cap="none" dirty="0" err="1">
                <a:solidFill>
                  <a:srgbClr val="FFFFFF"/>
                </a:solidFill>
                <a:latin typeface="Poppins"/>
                <a:ea typeface="Poppins"/>
                <a:cs typeface="Poppins"/>
                <a:sym typeface="Poppins"/>
              </a:rPr>
              <a:t>Identifikasi</a:t>
            </a:r>
            <a:r>
              <a:rPr lang="en-US" sz="2353" b="0" i="0" u="none" strike="noStrike" cap="none" dirty="0">
                <a:solidFill>
                  <a:srgbClr val="FFFFFF"/>
                </a:solidFill>
                <a:latin typeface="Poppins"/>
                <a:ea typeface="Poppins"/>
                <a:cs typeface="Poppins"/>
                <a:sym typeface="Poppins"/>
              </a:rPr>
              <a:t> Outlier</a:t>
            </a:r>
            <a:endParaRPr dirty="0"/>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324D9C"/>
            </a:gs>
            <a:gs pos="100000">
              <a:srgbClr val="102564"/>
            </a:gs>
          </a:gsLst>
          <a:lin ang="2700000" scaled="0"/>
        </a:gradFill>
        <a:effectLst/>
      </p:bgPr>
    </p:bg>
    <p:spTree>
      <p:nvGrpSpPr>
        <p:cNvPr id="1" name="Shape 187"/>
        <p:cNvGrpSpPr/>
        <p:nvPr/>
      </p:nvGrpSpPr>
      <p:grpSpPr>
        <a:xfrm>
          <a:off x="0" y="0"/>
          <a:ext cx="0" cy="0"/>
          <a:chOff x="0" y="0"/>
          <a:chExt cx="0" cy="0"/>
        </a:xfrm>
      </p:grpSpPr>
      <p:grpSp>
        <p:nvGrpSpPr>
          <p:cNvPr id="188" name="Google Shape;188;p8"/>
          <p:cNvGrpSpPr/>
          <p:nvPr/>
        </p:nvGrpSpPr>
        <p:grpSpPr>
          <a:xfrm>
            <a:off x="15194099" y="-314225"/>
            <a:ext cx="10341523" cy="11777000"/>
            <a:chOff x="0" y="-57150"/>
            <a:chExt cx="1880876" cy="2141955"/>
          </a:xfrm>
        </p:grpSpPr>
        <p:sp>
          <p:nvSpPr>
            <p:cNvPr id="189" name="Google Shape;189;p8"/>
            <p:cNvSpPr/>
            <p:nvPr/>
          </p:nvSpPr>
          <p:spPr>
            <a:xfrm>
              <a:off x="0" y="0"/>
              <a:ext cx="1880876" cy="2084805"/>
            </a:xfrm>
            <a:custGeom>
              <a:avLst/>
              <a:gdLst/>
              <a:ahLst/>
              <a:cxnLst/>
              <a:rect l="l" t="t" r="r" b="b"/>
              <a:pathLst>
                <a:path w="1880876" h="2084805" extrusionOk="0">
                  <a:moveTo>
                    <a:pt x="0" y="0"/>
                  </a:moveTo>
                  <a:lnTo>
                    <a:pt x="1677676" y="0"/>
                  </a:lnTo>
                  <a:lnTo>
                    <a:pt x="1880876" y="1042402"/>
                  </a:lnTo>
                  <a:lnTo>
                    <a:pt x="1677676" y="2084805"/>
                  </a:lnTo>
                  <a:lnTo>
                    <a:pt x="0" y="2084805"/>
                  </a:lnTo>
                  <a:lnTo>
                    <a:pt x="203200" y="1042402"/>
                  </a:lnTo>
                  <a:lnTo>
                    <a:pt x="0" y="0"/>
                  </a:lnTo>
                  <a:close/>
                </a:path>
              </a:pathLst>
            </a:custGeom>
            <a:solidFill>
              <a:srgbClr val="F5F6F7"/>
            </a:solidFill>
            <a:ln>
              <a:noFill/>
            </a:ln>
          </p:spPr>
        </p:sp>
        <p:sp>
          <p:nvSpPr>
            <p:cNvPr id="190" name="Google Shape;190;p8"/>
            <p:cNvSpPr txBox="1"/>
            <p:nvPr/>
          </p:nvSpPr>
          <p:spPr>
            <a:xfrm>
              <a:off x="177800" y="-57150"/>
              <a:ext cx="1626876" cy="214195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91" name="Google Shape;191;p8"/>
          <p:cNvSpPr/>
          <p:nvPr/>
        </p:nvSpPr>
        <p:spPr>
          <a:xfrm>
            <a:off x="261650" y="2192960"/>
            <a:ext cx="12104016" cy="5698087"/>
          </a:xfrm>
          <a:custGeom>
            <a:avLst/>
            <a:gdLst/>
            <a:ahLst/>
            <a:cxnLst/>
            <a:rect l="l" t="t" r="r" b="b"/>
            <a:pathLst>
              <a:path w="12104016" h="5966583" extrusionOk="0">
                <a:moveTo>
                  <a:pt x="0" y="0"/>
                </a:moveTo>
                <a:lnTo>
                  <a:pt x="12104016" y="0"/>
                </a:lnTo>
                <a:lnTo>
                  <a:pt x="12104016" y="5966584"/>
                </a:lnTo>
                <a:lnTo>
                  <a:pt x="0" y="5966584"/>
                </a:lnTo>
                <a:lnTo>
                  <a:pt x="0" y="0"/>
                </a:lnTo>
                <a:close/>
              </a:path>
            </a:pathLst>
          </a:custGeom>
          <a:blipFill rotWithShape="1">
            <a:blip r:embed="rId3">
              <a:alphaModFix/>
            </a:blip>
            <a:stretch>
              <a:fillRect/>
            </a:stretch>
          </a:blipFill>
          <a:ln>
            <a:noFill/>
          </a:ln>
        </p:spPr>
      </p:sp>
      <p:sp>
        <p:nvSpPr>
          <p:cNvPr id="192" name="Google Shape;192;p8"/>
          <p:cNvSpPr txBox="1"/>
          <p:nvPr/>
        </p:nvSpPr>
        <p:spPr>
          <a:xfrm>
            <a:off x="261662" y="1104411"/>
            <a:ext cx="13167746" cy="986790"/>
          </a:xfrm>
          <a:prstGeom prst="rect">
            <a:avLst/>
          </a:prstGeom>
          <a:noFill/>
          <a:ln>
            <a:noFill/>
          </a:ln>
        </p:spPr>
        <p:txBody>
          <a:bodyPr spcFirstLastPara="1" wrap="square" lIns="0" tIns="0" rIns="0" bIns="0" anchor="t" anchorCtr="0">
            <a:spAutoFit/>
          </a:bodyPr>
          <a:lstStyle/>
          <a:p>
            <a:pPr marL="0" marR="0" lvl="0" indent="0" algn="l" rtl="0">
              <a:lnSpc>
                <a:spcPct val="98999"/>
              </a:lnSpc>
              <a:spcBef>
                <a:spcPts val="0"/>
              </a:spcBef>
              <a:spcAft>
                <a:spcPts val="0"/>
              </a:spcAft>
              <a:buNone/>
            </a:pPr>
            <a:r>
              <a:rPr lang="en-US" sz="6999" b="1" i="0" u="none" strike="noStrike" cap="none">
                <a:solidFill>
                  <a:srgbClr val="FFFFFF"/>
                </a:solidFill>
                <a:latin typeface="Poppins"/>
                <a:ea typeface="Poppins"/>
                <a:cs typeface="Poppins"/>
                <a:sym typeface="Poppins"/>
              </a:rPr>
              <a:t>Exploratory Data Analyst</a:t>
            </a:r>
            <a:endParaRPr/>
          </a:p>
        </p:txBody>
      </p:sp>
      <p:sp>
        <p:nvSpPr>
          <p:cNvPr id="193" name="Google Shape;193;p8"/>
          <p:cNvSpPr txBox="1"/>
          <p:nvPr/>
        </p:nvSpPr>
        <p:spPr>
          <a:xfrm>
            <a:off x="261662" y="7906445"/>
            <a:ext cx="13416859" cy="2154436"/>
          </a:xfrm>
          <a:prstGeom prst="rect">
            <a:avLst/>
          </a:prstGeom>
          <a:noFill/>
          <a:ln>
            <a:noFill/>
          </a:ln>
        </p:spPr>
        <p:txBody>
          <a:bodyPr spcFirstLastPara="1" wrap="square" lIns="0" tIns="0" rIns="0" bIns="0" anchor="t" anchorCtr="0">
            <a:spAutoFit/>
          </a:bodyPr>
          <a:lstStyle/>
          <a:p>
            <a:pPr marL="0" marR="0" lvl="0" indent="0" algn="l" rtl="0">
              <a:lnSpc>
                <a:spcPct val="139991"/>
              </a:lnSpc>
              <a:spcBef>
                <a:spcPts val="0"/>
              </a:spcBef>
              <a:spcAft>
                <a:spcPts val="0"/>
              </a:spcAft>
              <a:buNone/>
            </a:pPr>
            <a:r>
              <a:rPr lang="en-US" sz="2000" b="0" i="0" u="none" strike="noStrike" cap="none" dirty="0" err="1">
                <a:solidFill>
                  <a:srgbClr val="FFFFFF"/>
                </a:solidFill>
                <a:latin typeface="Poppins"/>
                <a:ea typeface="Poppins"/>
                <a:cs typeface="Poppins"/>
                <a:sym typeface="Poppins"/>
              </a:rPr>
              <a:t>Keterangan</a:t>
            </a:r>
            <a:r>
              <a:rPr lang="en-US" sz="2000" b="0" i="0" u="none" strike="noStrike" cap="none" dirty="0">
                <a:solidFill>
                  <a:srgbClr val="FFFFFF"/>
                </a:solidFill>
                <a:latin typeface="Poppins"/>
                <a:ea typeface="Poppins"/>
                <a:cs typeface="Poppins"/>
                <a:sym typeface="Poppins"/>
              </a:rPr>
              <a:t>:</a:t>
            </a:r>
            <a:endParaRPr sz="1200" dirty="0"/>
          </a:p>
          <a:p>
            <a:pPr marL="486502" marR="0" lvl="1" indent="-243251" algn="l" rtl="0">
              <a:lnSpc>
                <a:spcPct val="139991"/>
              </a:lnSpc>
              <a:spcBef>
                <a:spcPts val="0"/>
              </a:spcBef>
              <a:spcAft>
                <a:spcPts val="0"/>
              </a:spcAft>
              <a:buClr>
                <a:srgbClr val="FFFFFF"/>
              </a:buClr>
              <a:buSzPts val="2253"/>
              <a:buFont typeface="Arial"/>
              <a:buChar char="•"/>
            </a:pPr>
            <a:r>
              <a:rPr lang="en-US" sz="2000" b="0" i="0" u="none" strike="noStrike" cap="none" dirty="0">
                <a:solidFill>
                  <a:srgbClr val="FFFFFF"/>
                </a:solidFill>
                <a:latin typeface="Poppins"/>
                <a:ea typeface="Poppins"/>
                <a:cs typeface="Poppins"/>
                <a:sym typeface="Poppins"/>
              </a:rPr>
              <a:t>Tv, </a:t>
            </a:r>
            <a:r>
              <a:rPr lang="en-US" sz="2000" b="0" i="0" u="none" strike="noStrike" cap="none" dirty="0" err="1">
                <a:solidFill>
                  <a:srgbClr val="FFFFFF"/>
                </a:solidFill>
                <a:latin typeface="Poppins"/>
                <a:ea typeface="Poppins"/>
                <a:cs typeface="Poppins"/>
                <a:sym typeface="Poppins"/>
              </a:rPr>
              <a:t>Influencer_marketing</a:t>
            </a:r>
            <a:r>
              <a:rPr lang="en-US" sz="2000" b="0" i="0" u="none" strike="noStrike" cap="none" dirty="0">
                <a:solidFill>
                  <a:srgbClr val="FFFFFF"/>
                </a:solidFill>
                <a:latin typeface="Poppins"/>
                <a:ea typeface="Poppins"/>
                <a:cs typeface="Poppins"/>
                <a:sym typeface="Poppins"/>
              </a:rPr>
              <a:t>, </a:t>
            </a:r>
            <a:r>
              <a:rPr lang="en-US" sz="2000" b="0" i="0" u="none" strike="noStrike" cap="none" dirty="0" err="1">
                <a:solidFill>
                  <a:srgbClr val="FFFFFF"/>
                </a:solidFill>
                <a:latin typeface="Poppins"/>
                <a:ea typeface="Poppins"/>
                <a:cs typeface="Poppins"/>
                <a:sym typeface="Poppins"/>
              </a:rPr>
              <a:t>Affiliate_marketing</a:t>
            </a:r>
            <a:r>
              <a:rPr lang="en-US" sz="2000" b="0" i="0" u="none" strike="noStrike" cap="none" dirty="0">
                <a:solidFill>
                  <a:srgbClr val="FFFFFF"/>
                </a:solidFill>
                <a:latin typeface="Poppins"/>
                <a:ea typeface="Poppins"/>
                <a:cs typeface="Poppins"/>
                <a:sym typeface="Poppins"/>
              </a:rPr>
              <a:t> </a:t>
            </a:r>
            <a:r>
              <a:rPr lang="en-US" sz="2000" b="0" i="0" u="none" strike="noStrike" cap="none" dirty="0" err="1">
                <a:solidFill>
                  <a:srgbClr val="FFFFFF"/>
                </a:solidFill>
                <a:latin typeface="Poppins"/>
                <a:ea typeface="Poppins"/>
                <a:cs typeface="Poppins"/>
                <a:sym typeface="Poppins"/>
              </a:rPr>
              <a:t>condong</a:t>
            </a:r>
            <a:r>
              <a:rPr lang="en-US" sz="2000" b="0" i="0" u="none" strike="noStrike" cap="none" dirty="0">
                <a:solidFill>
                  <a:srgbClr val="FFFFFF"/>
                </a:solidFill>
                <a:latin typeface="Poppins"/>
                <a:ea typeface="Poppins"/>
                <a:cs typeface="Poppins"/>
                <a:sym typeface="Poppins"/>
              </a:rPr>
              <a:t> </a:t>
            </a:r>
            <a:r>
              <a:rPr lang="en-US" sz="2000" b="0" i="0" u="none" strike="noStrike" cap="none" dirty="0" err="1">
                <a:solidFill>
                  <a:srgbClr val="FFFFFF"/>
                </a:solidFill>
                <a:latin typeface="Poppins"/>
                <a:ea typeface="Poppins"/>
                <a:cs typeface="Poppins"/>
                <a:sym typeface="Poppins"/>
              </a:rPr>
              <a:t>kekiri</a:t>
            </a:r>
            <a:r>
              <a:rPr lang="en-US" sz="2000" b="0" i="0" u="none" strike="noStrike" cap="none" dirty="0">
                <a:solidFill>
                  <a:srgbClr val="FFFFFF"/>
                </a:solidFill>
                <a:latin typeface="Poppins"/>
                <a:ea typeface="Poppins"/>
                <a:cs typeface="Poppins"/>
                <a:sym typeface="Poppins"/>
              </a:rPr>
              <a:t>, </a:t>
            </a:r>
            <a:r>
              <a:rPr lang="en-US" sz="2000" b="0" i="0" u="none" strike="noStrike" cap="none" dirty="0" err="1">
                <a:solidFill>
                  <a:srgbClr val="FFFFFF"/>
                </a:solidFill>
                <a:latin typeface="Poppins"/>
                <a:ea typeface="Poppins"/>
                <a:cs typeface="Poppins"/>
                <a:sym typeface="Poppins"/>
              </a:rPr>
              <a:t>mengartikan</a:t>
            </a:r>
            <a:r>
              <a:rPr lang="en-US" sz="2000" b="0" i="0" u="none" strike="noStrike" cap="none" dirty="0">
                <a:solidFill>
                  <a:srgbClr val="FFFFFF"/>
                </a:solidFill>
                <a:latin typeface="Poppins"/>
                <a:ea typeface="Poppins"/>
                <a:cs typeface="Poppins"/>
                <a:sym typeface="Poppins"/>
              </a:rPr>
              <a:t> </a:t>
            </a:r>
            <a:r>
              <a:rPr lang="en-US" sz="2000" b="0" i="0" u="none" strike="noStrike" cap="none" dirty="0" err="1">
                <a:solidFill>
                  <a:srgbClr val="FFFFFF"/>
                </a:solidFill>
                <a:latin typeface="Poppins"/>
                <a:ea typeface="Poppins"/>
                <a:cs typeface="Poppins"/>
                <a:sym typeface="Poppins"/>
              </a:rPr>
              <a:t>biaya</a:t>
            </a:r>
            <a:r>
              <a:rPr lang="en-US" sz="2000" b="0" i="0" u="none" strike="noStrike" cap="none" dirty="0">
                <a:solidFill>
                  <a:srgbClr val="FFFFFF"/>
                </a:solidFill>
                <a:latin typeface="Poppins"/>
                <a:ea typeface="Poppins"/>
                <a:cs typeface="Poppins"/>
                <a:sym typeface="Poppins"/>
              </a:rPr>
              <a:t> yang </a:t>
            </a:r>
            <a:r>
              <a:rPr lang="en-US" sz="2000" b="0" i="0" u="none" strike="noStrike" cap="none" dirty="0" err="1">
                <a:solidFill>
                  <a:srgbClr val="FFFFFF"/>
                </a:solidFill>
                <a:latin typeface="Poppins"/>
                <a:ea typeface="Poppins"/>
                <a:cs typeface="Poppins"/>
                <a:sym typeface="Poppins"/>
              </a:rPr>
              <a:t>dikeluarkan</a:t>
            </a:r>
            <a:r>
              <a:rPr lang="en-US" sz="2000" b="0" i="0" u="none" strike="noStrike" cap="none" dirty="0">
                <a:solidFill>
                  <a:srgbClr val="FFFFFF"/>
                </a:solidFill>
                <a:latin typeface="Poppins"/>
                <a:ea typeface="Poppins"/>
                <a:cs typeface="Poppins"/>
                <a:sym typeface="Poppins"/>
              </a:rPr>
              <a:t> </a:t>
            </a:r>
            <a:r>
              <a:rPr lang="en-US" sz="2000" b="0" i="0" u="none" strike="noStrike" cap="none" dirty="0" err="1">
                <a:solidFill>
                  <a:srgbClr val="FFFFFF"/>
                </a:solidFill>
                <a:latin typeface="Poppins"/>
                <a:ea typeface="Poppins"/>
                <a:cs typeface="Poppins"/>
                <a:sym typeface="Poppins"/>
              </a:rPr>
              <a:t>relatif</a:t>
            </a:r>
            <a:r>
              <a:rPr lang="en-US" sz="2000" b="0" i="0" u="none" strike="noStrike" cap="none" dirty="0">
                <a:solidFill>
                  <a:srgbClr val="FFFFFF"/>
                </a:solidFill>
                <a:latin typeface="Poppins"/>
                <a:ea typeface="Poppins"/>
                <a:cs typeface="Poppins"/>
                <a:sym typeface="Poppins"/>
              </a:rPr>
              <a:t> </a:t>
            </a:r>
            <a:r>
              <a:rPr lang="en-US" sz="2000" b="0" i="0" u="none" strike="noStrike" cap="none" dirty="0" err="1">
                <a:solidFill>
                  <a:srgbClr val="FFFFFF"/>
                </a:solidFill>
                <a:latin typeface="Poppins"/>
                <a:ea typeface="Poppins"/>
                <a:cs typeface="Poppins"/>
                <a:sym typeface="Poppins"/>
              </a:rPr>
              <a:t>lebih</a:t>
            </a:r>
            <a:r>
              <a:rPr lang="en-US" sz="2000" b="0" i="0" u="none" strike="noStrike" cap="none" dirty="0">
                <a:solidFill>
                  <a:srgbClr val="FFFFFF"/>
                </a:solidFill>
                <a:latin typeface="Poppins"/>
                <a:ea typeface="Poppins"/>
                <a:cs typeface="Poppins"/>
                <a:sym typeface="Poppins"/>
              </a:rPr>
              <a:t> </a:t>
            </a:r>
            <a:r>
              <a:rPr lang="en-US" sz="2000" b="0" i="0" u="none" strike="noStrike" cap="none" dirty="0" err="1">
                <a:solidFill>
                  <a:srgbClr val="FFFFFF"/>
                </a:solidFill>
                <a:latin typeface="Poppins"/>
                <a:ea typeface="Poppins"/>
                <a:cs typeface="Poppins"/>
                <a:sym typeface="Poppins"/>
              </a:rPr>
              <a:t>rendah</a:t>
            </a:r>
            <a:endParaRPr sz="1200" dirty="0"/>
          </a:p>
          <a:p>
            <a:pPr marL="486502" marR="0" lvl="1" indent="-243251" algn="l" rtl="0">
              <a:lnSpc>
                <a:spcPct val="139991"/>
              </a:lnSpc>
              <a:spcBef>
                <a:spcPts val="0"/>
              </a:spcBef>
              <a:spcAft>
                <a:spcPts val="0"/>
              </a:spcAft>
              <a:buClr>
                <a:srgbClr val="FFFFFF"/>
              </a:buClr>
              <a:buSzPts val="2253"/>
              <a:buFont typeface="Arial"/>
              <a:buChar char="•"/>
            </a:pPr>
            <a:r>
              <a:rPr lang="en-US" sz="2000" b="0" i="0" u="none" strike="noStrike" cap="none" dirty="0" err="1">
                <a:solidFill>
                  <a:srgbClr val="FFFFFF"/>
                </a:solidFill>
                <a:latin typeface="Poppins"/>
                <a:ea typeface="Poppins"/>
                <a:cs typeface="Poppins"/>
                <a:sym typeface="Poppins"/>
              </a:rPr>
              <a:t>Google_Ads</a:t>
            </a:r>
            <a:r>
              <a:rPr lang="en-US" sz="2000" b="0" i="0" u="none" strike="noStrike" cap="none" dirty="0">
                <a:solidFill>
                  <a:srgbClr val="FFFFFF"/>
                </a:solidFill>
                <a:latin typeface="Poppins"/>
                <a:ea typeface="Poppins"/>
                <a:cs typeface="Poppins"/>
                <a:sym typeface="Poppins"/>
              </a:rPr>
              <a:t> </a:t>
            </a:r>
            <a:r>
              <a:rPr lang="en-US" sz="2000" b="0" i="0" u="none" strike="noStrike" cap="none" dirty="0" err="1">
                <a:solidFill>
                  <a:srgbClr val="FFFFFF"/>
                </a:solidFill>
                <a:latin typeface="Poppins"/>
                <a:ea typeface="Poppins"/>
                <a:cs typeface="Poppins"/>
                <a:sym typeface="Poppins"/>
              </a:rPr>
              <a:t>condong</a:t>
            </a:r>
            <a:r>
              <a:rPr lang="en-US" sz="2000" b="0" i="0" u="none" strike="noStrike" cap="none" dirty="0">
                <a:solidFill>
                  <a:srgbClr val="FFFFFF"/>
                </a:solidFill>
                <a:latin typeface="Poppins"/>
                <a:ea typeface="Poppins"/>
                <a:cs typeface="Poppins"/>
                <a:sym typeface="Poppins"/>
              </a:rPr>
              <a:t> </a:t>
            </a:r>
            <a:r>
              <a:rPr lang="en-US" sz="2000" b="0" i="0" u="none" strike="noStrike" cap="none" dirty="0" err="1">
                <a:solidFill>
                  <a:srgbClr val="FFFFFF"/>
                </a:solidFill>
                <a:latin typeface="Poppins"/>
                <a:ea typeface="Poppins"/>
                <a:cs typeface="Poppins"/>
                <a:sym typeface="Poppins"/>
              </a:rPr>
              <a:t>ke</a:t>
            </a:r>
            <a:r>
              <a:rPr lang="en-US" sz="2000" b="0" i="0" u="none" strike="noStrike" cap="none" dirty="0">
                <a:solidFill>
                  <a:srgbClr val="FFFFFF"/>
                </a:solidFill>
                <a:latin typeface="Poppins"/>
                <a:ea typeface="Poppins"/>
                <a:cs typeface="Poppins"/>
                <a:sym typeface="Poppins"/>
              </a:rPr>
              <a:t> </a:t>
            </a:r>
            <a:r>
              <a:rPr lang="en-US" sz="2000" b="0" i="0" u="none" strike="noStrike" cap="none" dirty="0" err="1">
                <a:solidFill>
                  <a:srgbClr val="FFFFFF"/>
                </a:solidFill>
                <a:latin typeface="Poppins"/>
                <a:ea typeface="Poppins"/>
                <a:cs typeface="Poppins"/>
                <a:sym typeface="Poppins"/>
              </a:rPr>
              <a:t>kanan</a:t>
            </a:r>
            <a:r>
              <a:rPr lang="en-US" sz="2000" b="0" i="0" u="none" strike="noStrike" cap="none" dirty="0">
                <a:solidFill>
                  <a:srgbClr val="FFFFFF"/>
                </a:solidFill>
                <a:latin typeface="Poppins"/>
                <a:ea typeface="Poppins"/>
                <a:cs typeface="Poppins"/>
                <a:sym typeface="Poppins"/>
              </a:rPr>
              <a:t>, </a:t>
            </a:r>
            <a:r>
              <a:rPr lang="en-US" sz="2000" b="0" i="0" u="none" strike="noStrike" cap="none" dirty="0" err="1">
                <a:solidFill>
                  <a:srgbClr val="FFFFFF"/>
                </a:solidFill>
                <a:latin typeface="Poppins"/>
                <a:ea typeface="Poppins"/>
                <a:cs typeface="Poppins"/>
                <a:sym typeface="Poppins"/>
              </a:rPr>
              <a:t>mengartikan</a:t>
            </a:r>
            <a:r>
              <a:rPr lang="en-US" sz="2000" b="0" i="0" u="none" strike="noStrike" cap="none" dirty="0">
                <a:solidFill>
                  <a:srgbClr val="FFFFFF"/>
                </a:solidFill>
                <a:latin typeface="Poppins"/>
                <a:ea typeface="Poppins"/>
                <a:cs typeface="Poppins"/>
                <a:sym typeface="Poppins"/>
              </a:rPr>
              <a:t> </a:t>
            </a:r>
            <a:r>
              <a:rPr lang="en-US" sz="2000" b="0" i="0" u="none" strike="noStrike" cap="none" dirty="0" err="1">
                <a:solidFill>
                  <a:srgbClr val="FFFFFF"/>
                </a:solidFill>
                <a:latin typeface="Poppins"/>
                <a:ea typeface="Poppins"/>
                <a:cs typeface="Poppins"/>
                <a:sym typeface="Poppins"/>
              </a:rPr>
              <a:t>biaya</a:t>
            </a:r>
            <a:r>
              <a:rPr lang="en-US" sz="2000" b="0" i="0" u="none" strike="noStrike" cap="none" dirty="0">
                <a:solidFill>
                  <a:srgbClr val="FFFFFF"/>
                </a:solidFill>
                <a:latin typeface="Poppins"/>
                <a:ea typeface="Poppins"/>
                <a:cs typeface="Poppins"/>
                <a:sym typeface="Poppins"/>
              </a:rPr>
              <a:t> yang </a:t>
            </a:r>
            <a:r>
              <a:rPr lang="en-US" sz="2000" b="0" i="0" u="none" strike="noStrike" cap="none" dirty="0" err="1">
                <a:solidFill>
                  <a:srgbClr val="FFFFFF"/>
                </a:solidFill>
                <a:latin typeface="Poppins"/>
                <a:ea typeface="Poppins"/>
                <a:cs typeface="Poppins"/>
                <a:sym typeface="Poppins"/>
              </a:rPr>
              <a:t>dikeluarkan</a:t>
            </a:r>
            <a:r>
              <a:rPr lang="en-US" sz="2000" b="0" i="0" u="none" strike="noStrike" cap="none" dirty="0">
                <a:solidFill>
                  <a:srgbClr val="FFFFFF"/>
                </a:solidFill>
                <a:latin typeface="Poppins"/>
                <a:ea typeface="Poppins"/>
                <a:cs typeface="Poppins"/>
                <a:sym typeface="Poppins"/>
              </a:rPr>
              <a:t> </a:t>
            </a:r>
            <a:r>
              <a:rPr lang="en-US" sz="2000" b="0" i="0" u="none" strike="noStrike" cap="none" dirty="0" err="1">
                <a:solidFill>
                  <a:srgbClr val="FFFFFF"/>
                </a:solidFill>
                <a:latin typeface="Poppins"/>
                <a:ea typeface="Poppins"/>
                <a:cs typeface="Poppins"/>
                <a:sym typeface="Poppins"/>
              </a:rPr>
              <a:t>relatif</a:t>
            </a:r>
            <a:r>
              <a:rPr lang="en-US" sz="2000" b="0" i="0" u="none" strike="noStrike" cap="none" dirty="0">
                <a:solidFill>
                  <a:srgbClr val="FFFFFF"/>
                </a:solidFill>
                <a:latin typeface="Poppins"/>
                <a:ea typeface="Poppins"/>
                <a:cs typeface="Poppins"/>
                <a:sym typeface="Poppins"/>
              </a:rPr>
              <a:t> </a:t>
            </a:r>
            <a:r>
              <a:rPr lang="en-US" sz="2000" b="0" i="0" u="none" strike="noStrike" cap="none" dirty="0" err="1">
                <a:solidFill>
                  <a:srgbClr val="FFFFFF"/>
                </a:solidFill>
                <a:latin typeface="Poppins"/>
                <a:ea typeface="Poppins"/>
                <a:cs typeface="Poppins"/>
                <a:sym typeface="Poppins"/>
              </a:rPr>
              <a:t>lebih</a:t>
            </a:r>
            <a:r>
              <a:rPr lang="en-US" sz="2000" b="0" i="0" u="none" strike="noStrike" cap="none" dirty="0">
                <a:solidFill>
                  <a:srgbClr val="FFFFFF"/>
                </a:solidFill>
                <a:latin typeface="Poppins"/>
                <a:ea typeface="Poppins"/>
                <a:cs typeface="Poppins"/>
                <a:sym typeface="Poppins"/>
              </a:rPr>
              <a:t> </a:t>
            </a:r>
            <a:r>
              <a:rPr lang="en-US" sz="2000" b="0" i="0" u="none" strike="noStrike" cap="none" dirty="0" err="1">
                <a:solidFill>
                  <a:srgbClr val="FFFFFF"/>
                </a:solidFill>
                <a:latin typeface="Poppins"/>
                <a:ea typeface="Poppins"/>
                <a:cs typeface="Poppins"/>
                <a:sym typeface="Poppins"/>
              </a:rPr>
              <a:t>tinggi</a:t>
            </a:r>
            <a:endParaRPr sz="1200" dirty="0"/>
          </a:p>
          <a:p>
            <a:pPr marL="486502" marR="0" lvl="1" indent="-243251" algn="l" rtl="0">
              <a:lnSpc>
                <a:spcPct val="139991"/>
              </a:lnSpc>
              <a:spcBef>
                <a:spcPts val="0"/>
              </a:spcBef>
              <a:spcAft>
                <a:spcPts val="0"/>
              </a:spcAft>
              <a:buClr>
                <a:srgbClr val="FFFFFF"/>
              </a:buClr>
              <a:buSzPts val="2253"/>
              <a:buFont typeface="Arial"/>
              <a:buChar char="•"/>
            </a:pPr>
            <a:r>
              <a:rPr lang="en-US" sz="2000" b="0" i="0" u="none" strike="noStrike" cap="none" dirty="0">
                <a:solidFill>
                  <a:srgbClr val="FFFFFF"/>
                </a:solidFill>
                <a:latin typeface="Poppins"/>
                <a:ea typeface="Poppins"/>
                <a:cs typeface="Poppins"/>
                <a:sym typeface="Poppins"/>
              </a:rPr>
              <a:t>Billboards, </a:t>
            </a:r>
            <a:r>
              <a:rPr lang="en-US" sz="2000" b="0" i="0" u="none" strike="noStrike" cap="none" dirty="0" err="1">
                <a:solidFill>
                  <a:srgbClr val="FFFFFF"/>
                </a:solidFill>
                <a:latin typeface="Poppins"/>
                <a:ea typeface="Poppins"/>
                <a:cs typeface="Poppins"/>
                <a:sym typeface="Poppins"/>
              </a:rPr>
              <a:t>Social_media</a:t>
            </a:r>
            <a:r>
              <a:rPr lang="en-US" sz="2000" b="0" i="0" u="none" strike="noStrike" cap="none" dirty="0">
                <a:solidFill>
                  <a:srgbClr val="FFFFFF"/>
                </a:solidFill>
                <a:latin typeface="Poppins"/>
                <a:ea typeface="Poppins"/>
                <a:cs typeface="Poppins"/>
                <a:sym typeface="Poppins"/>
              </a:rPr>
              <a:t>, </a:t>
            </a:r>
            <a:r>
              <a:rPr lang="en-US" sz="2000" b="0" i="0" u="none" strike="noStrike" cap="none" dirty="0" err="1">
                <a:solidFill>
                  <a:srgbClr val="FFFFFF"/>
                </a:solidFill>
                <a:latin typeface="Poppins"/>
                <a:ea typeface="Poppins"/>
                <a:cs typeface="Poppins"/>
                <a:sym typeface="Poppins"/>
              </a:rPr>
              <a:t>Product_sold</a:t>
            </a:r>
            <a:r>
              <a:rPr lang="en-US" sz="2000" b="0" i="0" u="none" strike="noStrike" cap="none" dirty="0">
                <a:solidFill>
                  <a:srgbClr val="FFFFFF"/>
                </a:solidFill>
                <a:latin typeface="Poppins"/>
                <a:ea typeface="Poppins"/>
                <a:cs typeface="Poppins"/>
                <a:sym typeface="Poppins"/>
              </a:rPr>
              <a:t> </a:t>
            </a:r>
            <a:r>
              <a:rPr lang="en-US" sz="2000" b="0" i="0" u="none" strike="noStrike" cap="none" dirty="0" err="1">
                <a:solidFill>
                  <a:srgbClr val="FFFFFF"/>
                </a:solidFill>
                <a:latin typeface="Poppins"/>
                <a:ea typeface="Poppins"/>
                <a:cs typeface="Poppins"/>
                <a:sym typeface="Poppins"/>
              </a:rPr>
              <a:t>terlihat</a:t>
            </a:r>
            <a:r>
              <a:rPr lang="en-US" sz="2000" b="0" i="0" u="none" strike="noStrike" cap="none" dirty="0">
                <a:solidFill>
                  <a:srgbClr val="FFFFFF"/>
                </a:solidFill>
                <a:latin typeface="Poppins"/>
                <a:ea typeface="Poppins"/>
                <a:cs typeface="Poppins"/>
                <a:sym typeface="Poppins"/>
              </a:rPr>
              <a:t> normal</a:t>
            </a:r>
            <a:endParaRPr sz="1200" dirty="0"/>
          </a:p>
        </p:txBody>
      </p:sp>
      <p:sp>
        <p:nvSpPr>
          <p:cNvPr id="194" name="Google Shape;194;p8"/>
          <p:cNvSpPr/>
          <p:nvPr/>
        </p:nvSpPr>
        <p:spPr>
          <a:xfrm>
            <a:off x="12643295" y="1582422"/>
            <a:ext cx="5644705" cy="7322141"/>
          </a:xfrm>
          <a:custGeom>
            <a:avLst/>
            <a:gdLst/>
            <a:ahLst/>
            <a:cxnLst/>
            <a:rect l="l" t="t" r="r" b="b"/>
            <a:pathLst>
              <a:path w="5644705" h="7322141" extrusionOk="0">
                <a:moveTo>
                  <a:pt x="0" y="0"/>
                </a:moveTo>
                <a:lnTo>
                  <a:pt x="5644705" y="0"/>
                </a:lnTo>
                <a:lnTo>
                  <a:pt x="5644705" y="7322141"/>
                </a:lnTo>
                <a:lnTo>
                  <a:pt x="0" y="7322141"/>
                </a:lnTo>
                <a:lnTo>
                  <a:pt x="0" y="0"/>
                </a:lnTo>
                <a:close/>
              </a:path>
            </a:pathLst>
          </a:custGeom>
          <a:blipFill rotWithShape="1">
            <a:blip r:embed="rId4">
              <a:alphaModFix/>
            </a:blip>
            <a:stretch>
              <a:fillRect/>
            </a:stretch>
          </a:blipFill>
          <a:ln>
            <a:noFill/>
          </a:ln>
        </p:spPr>
      </p:sp>
      <p:sp>
        <p:nvSpPr>
          <p:cNvPr id="2" name="Google Shape;183;p7">
            <a:extLst>
              <a:ext uri="{FF2B5EF4-FFF2-40B4-BE49-F238E27FC236}">
                <a16:creationId xmlns:a16="http://schemas.microsoft.com/office/drawing/2014/main" id="{F78D8782-DF8D-760F-6606-80459ED25165}"/>
              </a:ext>
            </a:extLst>
          </p:cNvPr>
          <p:cNvSpPr txBox="1"/>
          <p:nvPr/>
        </p:nvSpPr>
        <p:spPr>
          <a:xfrm>
            <a:off x="261650" y="574200"/>
            <a:ext cx="11441167" cy="506934"/>
          </a:xfrm>
          <a:prstGeom prst="rect">
            <a:avLst/>
          </a:prstGeom>
          <a:noFill/>
          <a:ln>
            <a:noFill/>
          </a:ln>
        </p:spPr>
        <p:txBody>
          <a:bodyPr spcFirstLastPara="1" wrap="square" lIns="0" tIns="0" rIns="0" bIns="0" anchor="t" anchorCtr="0">
            <a:spAutoFit/>
          </a:bodyPr>
          <a:lstStyle/>
          <a:p>
            <a:pPr marL="0" marR="0" lvl="0" indent="0" algn="l" rtl="0">
              <a:lnSpc>
                <a:spcPct val="139991"/>
              </a:lnSpc>
              <a:spcBef>
                <a:spcPts val="0"/>
              </a:spcBef>
              <a:spcAft>
                <a:spcPts val="0"/>
              </a:spcAft>
              <a:buNone/>
            </a:pPr>
            <a:r>
              <a:rPr lang="en-US" sz="2353" b="0" i="0" u="none" strike="noStrike" cap="none" dirty="0" err="1">
                <a:solidFill>
                  <a:srgbClr val="FFFFFF"/>
                </a:solidFill>
                <a:latin typeface="Poppins"/>
                <a:ea typeface="Poppins"/>
                <a:cs typeface="Poppins"/>
                <a:sym typeface="Poppins"/>
              </a:rPr>
              <a:t>Distribusi</a:t>
            </a:r>
            <a:r>
              <a:rPr lang="en-US" sz="2353" b="0" i="0" u="none" strike="noStrike" cap="none" dirty="0">
                <a:solidFill>
                  <a:srgbClr val="FFFFFF"/>
                </a:solidFill>
                <a:latin typeface="Poppins"/>
                <a:ea typeface="Poppins"/>
                <a:cs typeface="Poppins"/>
                <a:sym typeface="Poppins"/>
              </a:rPr>
              <a:t> Data</a:t>
            </a:r>
            <a:endParaRPr dirty="0"/>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324D9C"/>
            </a:gs>
            <a:gs pos="100000">
              <a:srgbClr val="102564"/>
            </a:gs>
          </a:gsLst>
          <a:lin ang="2700000" scaled="0"/>
        </a:gradFill>
        <a:effectLst/>
      </p:bgPr>
    </p:bg>
    <p:spTree>
      <p:nvGrpSpPr>
        <p:cNvPr id="1" name="Shape 198"/>
        <p:cNvGrpSpPr/>
        <p:nvPr/>
      </p:nvGrpSpPr>
      <p:grpSpPr>
        <a:xfrm>
          <a:off x="0" y="0"/>
          <a:ext cx="0" cy="0"/>
          <a:chOff x="0" y="0"/>
          <a:chExt cx="0" cy="0"/>
        </a:xfrm>
      </p:grpSpPr>
      <p:grpSp>
        <p:nvGrpSpPr>
          <p:cNvPr id="199" name="Google Shape;199;p9"/>
          <p:cNvGrpSpPr/>
          <p:nvPr/>
        </p:nvGrpSpPr>
        <p:grpSpPr>
          <a:xfrm>
            <a:off x="14745777" y="-802120"/>
            <a:ext cx="10341523" cy="11777000"/>
            <a:chOff x="0" y="-57150"/>
            <a:chExt cx="1880876" cy="2141955"/>
          </a:xfrm>
        </p:grpSpPr>
        <p:sp>
          <p:nvSpPr>
            <p:cNvPr id="200" name="Google Shape;200;p9"/>
            <p:cNvSpPr/>
            <p:nvPr/>
          </p:nvSpPr>
          <p:spPr>
            <a:xfrm>
              <a:off x="0" y="0"/>
              <a:ext cx="1880876" cy="2084805"/>
            </a:xfrm>
            <a:custGeom>
              <a:avLst/>
              <a:gdLst/>
              <a:ahLst/>
              <a:cxnLst/>
              <a:rect l="l" t="t" r="r" b="b"/>
              <a:pathLst>
                <a:path w="1880876" h="2084805" extrusionOk="0">
                  <a:moveTo>
                    <a:pt x="0" y="0"/>
                  </a:moveTo>
                  <a:lnTo>
                    <a:pt x="1677676" y="0"/>
                  </a:lnTo>
                  <a:lnTo>
                    <a:pt x="1880876" y="1042402"/>
                  </a:lnTo>
                  <a:lnTo>
                    <a:pt x="1677676" y="2084805"/>
                  </a:lnTo>
                  <a:lnTo>
                    <a:pt x="0" y="2084805"/>
                  </a:lnTo>
                  <a:lnTo>
                    <a:pt x="203200" y="1042402"/>
                  </a:lnTo>
                  <a:lnTo>
                    <a:pt x="0" y="0"/>
                  </a:lnTo>
                  <a:close/>
                </a:path>
              </a:pathLst>
            </a:custGeom>
            <a:solidFill>
              <a:srgbClr val="F5F6F7"/>
            </a:solidFill>
            <a:ln>
              <a:noFill/>
            </a:ln>
          </p:spPr>
        </p:sp>
        <p:sp>
          <p:nvSpPr>
            <p:cNvPr id="201" name="Google Shape;201;p9"/>
            <p:cNvSpPr txBox="1"/>
            <p:nvPr/>
          </p:nvSpPr>
          <p:spPr>
            <a:xfrm>
              <a:off x="177800" y="-57150"/>
              <a:ext cx="1626876" cy="214195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02" name="Google Shape;202;p9"/>
          <p:cNvSpPr txBox="1"/>
          <p:nvPr/>
        </p:nvSpPr>
        <p:spPr>
          <a:xfrm>
            <a:off x="261662" y="1104900"/>
            <a:ext cx="13167746" cy="986790"/>
          </a:xfrm>
          <a:prstGeom prst="rect">
            <a:avLst/>
          </a:prstGeom>
          <a:noFill/>
          <a:ln>
            <a:noFill/>
          </a:ln>
        </p:spPr>
        <p:txBody>
          <a:bodyPr spcFirstLastPara="1" wrap="square" lIns="0" tIns="0" rIns="0" bIns="0" anchor="t" anchorCtr="0">
            <a:spAutoFit/>
          </a:bodyPr>
          <a:lstStyle/>
          <a:p>
            <a:pPr marL="0" marR="0" lvl="0" indent="0" algn="l" rtl="0">
              <a:lnSpc>
                <a:spcPct val="98999"/>
              </a:lnSpc>
              <a:spcBef>
                <a:spcPts val="0"/>
              </a:spcBef>
              <a:spcAft>
                <a:spcPts val="0"/>
              </a:spcAft>
              <a:buNone/>
            </a:pPr>
            <a:r>
              <a:rPr lang="en-US" sz="6999" b="1" i="0" u="none" strike="noStrike" cap="none">
                <a:solidFill>
                  <a:srgbClr val="FFFFFF"/>
                </a:solidFill>
                <a:latin typeface="Poppins"/>
                <a:ea typeface="Poppins"/>
                <a:cs typeface="Poppins"/>
                <a:sym typeface="Poppins"/>
              </a:rPr>
              <a:t>Exploratory Data Analyst</a:t>
            </a:r>
            <a:endParaRPr/>
          </a:p>
        </p:txBody>
      </p:sp>
      <p:sp>
        <p:nvSpPr>
          <p:cNvPr id="203" name="Google Shape;203;p9"/>
          <p:cNvSpPr txBox="1"/>
          <p:nvPr/>
        </p:nvSpPr>
        <p:spPr>
          <a:xfrm>
            <a:off x="10072388" y="3221223"/>
            <a:ext cx="4035136" cy="3777879"/>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389" b="0" i="0" u="none" strike="noStrike" cap="none">
                <a:solidFill>
                  <a:srgbClr val="FFFFFF"/>
                </a:solidFill>
                <a:latin typeface="Poppins"/>
                <a:ea typeface="Poppins"/>
                <a:cs typeface="Poppins"/>
                <a:sym typeface="Poppins"/>
              </a:rPr>
              <a:t>Keterangan:</a:t>
            </a:r>
            <a:endParaRPr/>
          </a:p>
          <a:p>
            <a:pPr marL="515912" marR="0" lvl="1" indent="-257956" algn="l" rtl="0">
              <a:lnSpc>
                <a:spcPct val="140016"/>
              </a:lnSpc>
              <a:spcBef>
                <a:spcPts val="0"/>
              </a:spcBef>
              <a:spcAft>
                <a:spcPts val="0"/>
              </a:spcAft>
              <a:buClr>
                <a:srgbClr val="FFFFFF"/>
              </a:buClr>
              <a:buSzPts val="2389"/>
              <a:buFont typeface="Arial"/>
              <a:buChar char="•"/>
            </a:pPr>
            <a:r>
              <a:rPr lang="en-US" sz="2389" b="0" i="0" u="none" strike="noStrike" cap="none">
                <a:solidFill>
                  <a:srgbClr val="FFFFFF"/>
                </a:solidFill>
                <a:latin typeface="Poppins"/>
                <a:ea typeface="Poppins"/>
                <a:cs typeface="Poppins"/>
                <a:sym typeface="Poppins"/>
              </a:rPr>
              <a:t>Product_sold memiliki korelasi paling tinggi dengan Affiliate_Marketing</a:t>
            </a:r>
            <a:endParaRPr/>
          </a:p>
          <a:p>
            <a:pPr marL="515912" marR="0" lvl="1" indent="-257956" algn="l" rtl="0">
              <a:lnSpc>
                <a:spcPct val="140016"/>
              </a:lnSpc>
              <a:spcBef>
                <a:spcPts val="0"/>
              </a:spcBef>
              <a:spcAft>
                <a:spcPts val="0"/>
              </a:spcAft>
              <a:buClr>
                <a:srgbClr val="FFFFFF"/>
              </a:buClr>
              <a:buSzPts val="2389"/>
              <a:buFont typeface="Arial"/>
              <a:buChar char="•"/>
            </a:pPr>
            <a:r>
              <a:rPr lang="en-US" sz="2389" b="0" i="0" u="none" strike="noStrike" cap="none">
                <a:solidFill>
                  <a:srgbClr val="FFFFFF"/>
                </a:solidFill>
                <a:latin typeface="Poppins"/>
                <a:ea typeface="Poppins"/>
                <a:cs typeface="Poppins"/>
                <a:sym typeface="Poppins"/>
              </a:rPr>
              <a:t>Product_sold memiliki korelasi paling rendah dengan influencer_Marketing</a:t>
            </a:r>
            <a:endParaRPr/>
          </a:p>
        </p:txBody>
      </p:sp>
      <p:sp>
        <p:nvSpPr>
          <p:cNvPr id="204" name="Google Shape;204;p9"/>
          <p:cNvSpPr/>
          <p:nvPr/>
        </p:nvSpPr>
        <p:spPr>
          <a:xfrm>
            <a:off x="261650" y="2317575"/>
            <a:ext cx="9577964" cy="7617880"/>
          </a:xfrm>
          <a:custGeom>
            <a:avLst/>
            <a:gdLst/>
            <a:ahLst/>
            <a:cxnLst/>
            <a:rect l="l" t="t" r="r" b="b"/>
            <a:pathLst>
              <a:path w="9577964" h="7714309" extrusionOk="0">
                <a:moveTo>
                  <a:pt x="0" y="0"/>
                </a:moveTo>
                <a:lnTo>
                  <a:pt x="9577964" y="0"/>
                </a:lnTo>
                <a:lnTo>
                  <a:pt x="9577964" y="7714309"/>
                </a:lnTo>
                <a:lnTo>
                  <a:pt x="0" y="7714309"/>
                </a:lnTo>
                <a:lnTo>
                  <a:pt x="0" y="0"/>
                </a:lnTo>
                <a:close/>
              </a:path>
            </a:pathLst>
          </a:custGeom>
          <a:blipFill rotWithShape="1">
            <a:blip r:embed="rId3">
              <a:alphaModFix/>
            </a:blip>
            <a:stretch>
              <a:fillRect/>
            </a:stretch>
          </a:blipFill>
          <a:ln>
            <a:noFill/>
          </a:ln>
        </p:spPr>
      </p:sp>
      <p:sp>
        <p:nvSpPr>
          <p:cNvPr id="205" name="Google Shape;205;p9"/>
          <p:cNvSpPr/>
          <p:nvPr/>
        </p:nvSpPr>
        <p:spPr>
          <a:xfrm>
            <a:off x="14107524" y="1028700"/>
            <a:ext cx="4180476" cy="5422788"/>
          </a:xfrm>
          <a:custGeom>
            <a:avLst/>
            <a:gdLst/>
            <a:ahLst/>
            <a:cxnLst/>
            <a:rect l="l" t="t" r="r" b="b"/>
            <a:pathLst>
              <a:path w="4180476" h="5422788" extrusionOk="0">
                <a:moveTo>
                  <a:pt x="0" y="0"/>
                </a:moveTo>
                <a:lnTo>
                  <a:pt x="4180476" y="0"/>
                </a:lnTo>
                <a:lnTo>
                  <a:pt x="4180476" y="5422788"/>
                </a:lnTo>
                <a:lnTo>
                  <a:pt x="0" y="5422788"/>
                </a:lnTo>
                <a:lnTo>
                  <a:pt x="0" y="0"/>
                </a:lnTo>
                <a:close/>
              </a:path>
            </a:pathLst>
          </a:custGeom>
          <a:blipFill rotWithShape="1">
            <a:blip r:embed="rId4">
              <a:alphaModFix/>
            </a:blip>
            <a:stretch>
              <a:fillRect/>
            </a:stretch>
          </a:blipFill>
          <a:ln>
            <a:noFill/>
          </a:ln>
        </p:spPr>
      </p:sp>
      <p:sp>
        <p:nvSpPr>
          <p:cNvPr id="2" name="Google Shape;183;p7">
            <a:extLst>
              <a:ext uri="{FF2B5EF4-FFF2-40B4-BE49-F238E27FC236}">
                <a16:creationId xmlns:a16="http://schemas.microsoft.com/office/drawing/2014/main" id="{4AB9DE3D-D175-3566-BCFF-6279F5F35150}"/>
              </a:ext>
            </a:extLst>
          </p:cNvPr>
          <p:cNvSpPr txBox="1"/>
          <p:nvPr/>
        </p:nvSpPr>
        <p:spPr>
          <a:xfrm>
            <a:off x="261650" y="574200"/>
            <a:ext cx="11441167" cy="506934"/>
          </a:xfrm>
          <a:prstGeom prst="rect">
            <a:avLst/>
          </a:prstGeom>
          <a:noFill/>
          <a:ln>
            <a:noFill/>
          </a:ln>
        </p:spPr>
        <p:txBody>
          <a:bodyPr spcFirstLastPara="1" wrap="square" lIns="0" tIns="0" rIns="0" bIns="0" anchor="t" anchorCtr="0">
            <a:spAutoFit/>
          </a:bodyPr>
          <a:lstStyle/>
          <a:p>
            <a:pPr marL="0" marR="0" lvl="0" indent="0" algn="l" rtl="0">
              <a:lnSpc>
                <a:spcPct val="139991"/>
              </a:lnSpc>
              <a:spcBef>
                <a:spcPts val="0"/>
              </a:spcBef>
              <a:spcAft>
                <a:spcPts val="0"/>
              </a:spcAft>
              <a:buNone/>
            </a:pPr>
            <a:r>
              <a:rPr lang="en-US" sz="2353" b="0" i="0" u="none" strike="noStrike" cap="none" dirty="0" err="1">
                <a:solidFill>
                  <a:srgbClr val="FFFFFF"/>
                </a:solidFill>
                <a:latin typeface="Poppins"/>
                <a:ea typeface="Poppins"/>
                <a:cs typeface="Poppins"/>
                <a:sym typeface="Poppins"/>
              </a:rPr>
              <a:t>Korelasi</a:t>
            </a:r>
            <a:r>
              <a:rPr lang="en-US" sz="2353" b="0" i="0" u="none" strike="noStrike" cap="none" dirty="0">
                <a:solidFill>
                  <a:srgbClr val="FFFFFF"/>
                </a:solidFill>
                <a:latin typeface="Poppins"/>
                <a:ea typeface="Poppins"/>
                <a:cs typeface="Poppins"/>
                <a:sym typeface="Poppins"/>
              </a:rPr>
              <a:t> </a:t>
            </a:r>
            <a:r>
              <a:rPr lang="en-US" sz="2353" b="0" i="0" u="none" strike="noStrike" cap="none" dirty="0" err="1">
                <a:solidFill>
                  <a:srgbClr val="FFFFFF"/>
                </a:solidFill>
                <a:latin typeface="Poppins"/>
                <a:ea typeface="Poppins"/>
                <a:cs typeface="Poppins"/>
                <a:sym typeface="Poppins"/>
              </a:rPr>
              <a:t>Variabel</a:t>
            </a:r>
            <a:endParaRPr dirty="0"/>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725</Words>
  <Application>Microsoft Office PowerPoint</Application>
  <PresentationFormat>Custom</PresentationFormat>
  <Paragraphs>115</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Poppins</vt:lpstr>
      <vt:lpstr>Arial</vt:lpstr>
      <vt:lpstr>Poppins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Lenovo id</cp:lastModifiedBy>
  <cp:revision>1</cp:revision>
  <dcterms:created xsi:type="dcterms:W3CDTF">2006-08-16T00:00:00Z</dcterms:created>
  <dcterms:modified xsi:type="dcterms:W3CDTF">2024-02-24T07:49:17Z</dcterms:modified>
</cp:coreProperties>
</file>