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entury Schoolbook" panose="02040604050505020304" pitchFamily="18" charset="0"/>
      <p:regular r:id="rId27"/>
      <p:bold r:id="rId28"/>
      <p:italic r:id="rId29"/>
      <p:boldItalic r:id="rId30"/>
    </p:embeddedFont>
    <p:embeddedFont>
      <p:font typeface="Montserrat Classic" panose="020B0604020202020204" charset="0"/>
      <p:regular r:id="rId31"/>
    </p:embeddedFont>
    <p:embeddedFont>
      <p:font typeface="Montserrat Classic Bold" panose="020B0604020202020204" charset="0"/>
      <p:regular r:id="rId32"/>
    </p:embeddedFont>
    <p:embeddedFont>
      <p:font typeface="Open Sans Extra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61214" y="4276128"/>
            <a:ext cx="11274750" cy="2333625"/>
          </a:xfrm>
          <a:prstGeom prst="rect">
            <a:avLst/>
          </a:prstGeom>
        </p:spPr>
        <p:txBody>
          <a:bodyPr lIns="0" tIns="0" rIns="0" bIns="0" rtlCol="0" anchor="t">
            <a:spAutoFit/>
          </a:bodyPr>
          <a:lstStyle/>
          <a:p>
            <a:pPr algn="ctr">
              <a:lnSpc>
                <a:spcPts val="6000"/>
              </a:lnSpc>
            </a:pPr>
            <a:r>
              <a:rPr lang="en-US" sz="6000">
                <a:solidFill>
                  <a:srgbClr val="000000"/>
                </a:solidFill>
                <a:latin typeface="Montserrat Classic Bold"/>
              </a:rPr>
              <a:t>TESTING DAN QA PERANGKAT LUNAK</a:t>
            </a:r>
          </a:p>
          <a:p>
            <a:pPr algn="ctr">
              <a:lnSpc>
                <a:spcPts val="6000"/>
              </a:lnSpc>
            </a:pPr>
            <a:endParaRPr lang="en-US" sz="6000">
              <a:solidFill>
                <a:srgbClr val="000000"/>
              </a:solidFill>
              <a:latin typeface="Montserrat Classic Bold"/>
            </a:endParaRPr>
          </a:p>
        </p:txBody>
      </p:sp>
      <p:grpSp>
        <p:nvGrpSpPr>
          <p:cNvPr id="3" name="Group 3"/>
          <p:cNvGrpSpPr/>
          <p:nvPr/>
        </p:nvGrpSpPr>
        <p:grpSpPr>
          <a:xfrm>
            <a:off x="2689694" y="1994432"/>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26468" y="2579170"/>
            <a:ext cx="9235063" cy="1568763"/>
          </a:xfrm>
          <a:prstGeom prst="rect">
            <a:avLst/>
          </a:prstGeom>
        </p:spPr>
        <p:txBody>
          <a:bodyPr lIns="0" tIns="0" rIns="0" bIns="0" rtlCol="0" anchor="t">
            <a:spAutoFit/>
          </a:bodyPr>
          <a:lstStyle/>
          <a:p>
            <a:pPr algn="ctr">
              <a:lnSpc>
                <a:spcPts val="12000"/>
              </a:lnSpc>
            </a:pPr>
            <a:r>
              <a:rPr lang="en-US" sz="15000" dirty="0">
                <a:solidFill>
                  <a:srgbClr val="000000"/>
                </a:solidFill>
                <a:latin typeface="Century Schoolbook" panose="02040604050505020304" pitchFamily="18" charset="0"/>
              </a:rPr>
              <a:t>UTS</a:t>
            </a:r>
          </a:p>
        </p:txBody>
      </p:sp>
      <p:sp>
        <p:nvSpPr>
          <p:cNvPr id="7" name="TextBox 7"/>
          <p:cNvSpPr txBox="1"/>
          <p:nvPr/>
        </p:nvSpPr>
        <p:spPr>
          <a:xfrm>
            <a:off x="3661214" y="4266603"/>
            <a:ext cx="11274750" cy="2333625"/>
          </a:xfrm>
          <a:prstGeom prst="rect">
            <a:avLst/>
          </a:prstGeom>
        </p:spPr>
        <p:txBody>
          <a:bodyPr lIns="0" tIns="0" rIns="0" bIns="0" rtlCol="0" anchor="t">
            <a:spAutoFit/>
          </a:bodyPr>
          <a:lstStyle/>
          <a:p>
            <a:pPr algn="ctr">
              <a:lnSpc>
                <a:spcPts val="6000"/>
              </a:lnSpc>
            </a:pPr>
            <a:r>
              <a:rPr lang="en-US" sz="6000" dirty="0">
                <a:solidFill>
                  <a:srgbClr val="000000"/>
                </a:solidFill>
                <a:latin typeface="Montserrat Classic Bold"/>
              </a:rPr>
              <a:t>TESTING DAN QA PERANGKAT LUNAK</a:t>
            </a:r>
          </a:p>
          <a:p>
            <a:pPr algn="ctr">
              <a:lnSpc>
                <a:spcPts val="6000"/>
              </a:lnSpc>
            </a:pPr>
            <a:endParaRPr lang="en-US" sz="6000" dirty="0">
              <a:solidFill>
                <a:srgbClr val="000000"/>
              </a:solidFill>
              <a:latin typeface="Montserrat Classic Bold"/>
            </a:endParaRPr>
          </a:p>
        </p:txBody>
      </p:sp>
      <p:sp>
        <p:nvSpPr>
          <p:cNvPr id="8" name="TextBox 8"/>
          <p:cNvSpPr txBox="1"/>
          <p:nvPr/>
        </p:nvSpPr>
        <p:spPr>
          <a:xfrm>
            <a:off x="5062300" y="6312708"/>
            <a:ext cx="8472579" cy="1298575"/>
          </a:xfrm>
          <a:prstGeom prst="rect">
            <a:avLst/>
          </a:prstGeom>
        </p:spPr>
        <p:txBody>
          <a:bodyPr lIns="0" tIns="0" rIns="0" bIns="0" rtlCol="0" anchor="t">
            <a:spAutoFit/>
          </a:bodyPr>
          <a:lstStyle/>
          <a:p>
            <a:pPr algn="ctr">
              <a:lnSpc>
                <a:spcPts val="3499"/>
              </a:lnSpc>
            </a:pPr>
            <a:r>
              <a:rPr lang="en-US" sz="2499" spc="124">
                <a:solidFill>
                  <a:srgbClr val="000000"/>
                </a:solidFill>
                <a:latin typeface="Montserrat Classic"/>
              </a:rPr>
              <a:t>Rizky Destyan Pulunggono - 201011401750</a:t>
            </a:r>
          </a:p>
          <a:p>
            <a:pPr algn="ctr">
              <a:lnSpc>
                <a:spcPts val="3499"/>
              </a:lnSpc>
            </a:pPr>
            <a:endParaRPr lang="en-US" sz="2499" spc="124">
              <a:solidFill>
                <a:srgbClr val="000000"/>
              </a:solidFill>
              <a:latin typeface="Montserrat Classic"/>
            </a:endParaRPr>
          </a:p>
          <a:p>
            <a:pPr algn="ctr">
              <a:lnSpc>
                <a:spcPts val="3499"/>
              </a:lnSpc>
            </a:pPr>
            <a:r>
              <a:rPr lang="en-US" sz="2499" spc="124">
                <a:solidFill>
                  <a:srgbClr val="000000"/>
                </a:solidFill>
                <a:latin typeface="Montserrat Classic"/>
              </a:rPr>
              <a:t>07TPLE005</a:t>
            </a:r>
          </a:p>
        </p:txBody>
      </p:sp>
      <p:sp>
        <p:nvSpPr>
          <p:cNvPr id="9" name="TextBox 9"/>
          <p:cNvSpPr txBox="1"/>
          <p:nvPr/>
        </p:nvSpPr>
        <p:spPr>
          <a:xfrm>
            <a:off x="4526468" y="8448675"/>
            <a:ext cx="9235063" cy="769441"/>
          </a:xfrm>
          <a:prstGeom prst="rect">
            <a:avLst/>
          </a:prstGeom>
        </p:spPr>
        <p:txBody>
          <a:bodyPr lIns="0" tIns="0" rIns="0" bIns="0" rtlCol="0" anchor="t">
            <a:spAutoFit/>
          </a:bodyPr>
          <a:lstStyle/>
          <a:p>
            <a:pPr algn="ctr">
              <a:lnSpc>
                <a:spcPts val="6000"/>
              </a:lnSpc>
            </a:pPr>
            <a:r>
              <a:rPr lang="en-US" sz="6000" dirty="0">
                <a:solidFill>
                  <a:srgbClr val="000000"/>
                </a:solidFill>
                <a:latin typeface="Century Schoolbook" panose="02040604050505020304" pitchFamily="18" charset="0"/>
              </a:rPr>
              <a:t>Universitas </a:t>
            </a:r>
            <a:r>
              <a:rPr lang="en-US" sz="6000" dirty="0" err="1">
                <a:solidFill>
                  <a:srgbClr val="000000"/>
                </a:solidFill>
                <a:latin typeface="Century Schoolbook" panose="02040604050505020304" pitchFamily="18" charset="0"/>
              </a:rPr>
              <a:t>Pamulang</a:t>
            </a:r>
            <a:endParaRPr lang="en-US" sz="6000" dirty="0">
              <a:solidFill>
                <a:srgbClr val="000000"/>
              </a:solidFill>
              <a:latin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108559" y="-276396"/>
            <a:ext cx="7389721" cy="10839793"/>
            <a:chOff x="0" y="0"/>
            <a:chExt cx="1946264" cy="2854925"/>
          </a:xfrm>
        </p:grpSpPr>
        <p:sp>
          <p:nvSpPr>
            <p:cNvPr id="3" name="Freeform 3"/>
            <p:cNvSpPr/>
            <p:nvPr/>
          </p:nvSpPr>
          <p:spPr>
            <a:xfrm>
              <a:off x="0" y="0"/>
              <a:ext cx="1946264" cy="2854925"/>
            </a:xfrm>
            <a:custGeom>
              <a:avLst/>
              <a:gdLst/>
              <a:ahLst/>
              <a:cxnLst/>
              <a:rect l="l" t="t" r="r" b="b"/>
              <a:pathLst>
                <a:path w="1946264" h="2854925">
                  <a:moveTo>
                    <a:pt x="0" y="0"/>
                  </a:moveTo>
                  <a:lnTo>
                    <a:pt x="1946264" y="0"/>
                  </a:lnTo>
                  <a:lnTo>
                    <a:pt x="1946264" y="2854925"/>
                  </a:lnTo>
                  <a:lnTo>
                    <a:pt x="0" y="2854925"/>
                  </a:lnTo>
                  <a:close/>
                </a:path>
              </a:pathLst>
            </a:custGeom>
            <a:solidFill>
              <a:srgbClr val="FFFFFF"/>
            </a:solidFill>
            <a:ln w="47625" cap="sq">
              <a:solidFill>
                <a:srgbClr val="000000"/>
              </a:solidFill>
              <a:prstDash val="solid"/>
              <a:miter/>
            </a:ln>
          </p:spPr>
        </p:sp>
        <p:sp>
          <p:nvSpPr>
            <p:cNvPr id="4" name="TextBox 4"/>
            <p:cNvSpPr txBox="1"/>
            <p:nvPr/>
          </p:nvSpPr>
          <p:spPr>
            <a:xfrm>
              <a:off x="0" y="-38100"/>
              <a:ext cx="1946264"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934673" y="500896"/>
            <a:ext cx="9698847" cy="9285208"/>
            <a:chOff x="0" y="0"/>
            <a:chExt cx="12931796" cy="12380277"/>
          </a:xfrm>
        </p:grpSpPr>
        <p:pic>
          <p:nvPicPr>
            <p:cNvPr id="6" name="Picture 6"/>
            <p:cNvPicPr>
              <a:picLocks noChangeAspect="1"/>
            </p:cNvPicPr>
            <p:nvPr/>
          </p:nvPicPr>
          <p:blipFill>
            <a:blip r:embed="rId2"/>
            <a:srcRect t="572" b="572"/>
            <a:stretch>
              <a:fillRect/>
            </a:stretch>
          </p:blipFill>
          <p:spPr>
            <a:xfrm>
              <a:off x="0" y="0"/>
              <a:ext cx="12931796" cy="12380277"/>
            </a:xfrm>
            <a:prstGeom prst="rect">
              <a:avLst/>
            </a:prstGeom>
          </p:spPr>
        </p:pic>
      </p:grpSp>
      <p:sp>
        <p:nvSpPr>
          <p:cNvPr id="7" name="TextBox 7"/>
          <p:cNvSpPr txBox="1"/>
          <p:nvPr/>
        </p:nvSpPr>
        <p:spPr>
          <a:xfrm>
            <a:off x="796888" y="4251325"/>
            <a:ext cx="5578828" cy="26130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Selanjutnya, buat modul </a:t>
            </a:r>
            <a:r>
              <a:rPr lang="en-US" sz="2499">
                <a:solidFill>
                  <a:srgbClr val="000000"/>
                </a:solidFill>
                <a:latin typeface="Montserrat Classic Bold"/>
              </a:rPr>
              <a:t>‘test_login_logout.py’</a:t>
            </a:r>
            <a:r>
              <a:rPr lang="en-US" sz="2499">
                <a:solidFill>
                  <a:srgbClr val="000000"/>
                </a:solidFill>
                <a:latin typeface="Montserrat Classic"/>
              </a:rPr>
              <a:t> untuk melakukan unit testing. Dalam modul ini, kita akan menentukan langkah-langkah pengujian dengan menggunakan </a:t>
            </a:r>
            <a:r>
              <a:rPr lang="en-US" sz="2499">
                <a:solidFill>
                  <a:srgbClr val="000000"/>
                </a:solidFill>
                <a:latin typeface="Montserrat Classic Bold"/>
              </a:rPr>
              <a:t>‘unittest’</a:t>
            </a:r>
            <a:r>
              <a:rPr lang="en-US" sz="2499">
                <a:solidFill>
                  <a:srgbClr val="000000"/>
                </a:solidFill>
                <a:latin typeface="Montserrat Classic"/>
              </a:rPr>
              <a:t>.</a:t>
            </a:r>
          </a:p>
        </p:txBody>
      </p:sp>
      <p:sp>
        <p:nvSpPr>
          <p:cNvPr id="8" name="TextBox 8"/>
          <p:cNvSpPr txBox="1"/>
          <p:nvPr/>
        </p:nvSpPr>
        <p:spPr>
          <a:xfrm>
            <a:off x="2834084" y="2562643"/>
            <a:ext cx="1504436" cy="1257300"/>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8929176" y="-212613"/>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FFF"/>
            </a:solidFill>
          </p:spPr>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13248" y="688907"/>
            <a:ext cx="5873170" cy="2430780"/>
          </a:xfrm>
          <a:prstGeom prst="rect">
            <a:avLst/>
          </a:prstGeom>
        </p:spPr>
        <p:txBody>
          <a:bodyPr lIns="0" tIns="0" rIns="0" bIns="0" rtlCol="0" anchor="t">
            <a:spAutoFit/>
          </a:bodyPr>
          <a:lstStyle/>
          <a:p>
            <a:pPr>
              <a:lnSpc>
                <a:spcPts val="6360"/>
              </a:lnSpc>
            </a:pPr>
            <a:r>
              <a:rPr lang="en-US" sz="6000">
                <a:solidFill>
                  <a:srgbClr val="000000"/>
                </a:solidFill>
                <a:latin typeface="Montserrat Classic Bold"/>
              </a:rPr>
              <a:t>LANGKAH-LANGKAH PENGUJIAN:</a:t>
            </a:r>
          </a:p>
        </p:txBody>
      </p:sp>
      <p:sp>
        <p:nvSpPr>
          <p:cNvPr id="6" name="TextBox 6"/>
          <p:cNvSpPr txBox="1"/>
          <p:nvPr/>
        </p:nvSpPr>
        <p:spPr>
          <a:xfrm>
            <a:off x="676831" y="3503623"/>
            <a:ext cx="7404836" cy="6252002"/>
          </a:xfrm>
          <a:prstGeom prst="rect">
            <a:avLst/>
          </a:prstGeom>
        </p:spPr>
        <p:txBody>
          <a:bodyPr lIns="0" tIns="0" rIns="0" bIns="0" rtlCol="0" anchor="t">
            <a:spAutoFit/>
          </a:bodyPr>
          <a:lstStyle/>
          <a:p>
            <a:pPr marL="518158" lvl="1" indent="-259079">
              <a:lnSpc>
                <a:spcPts val="3359"/>
              </a:lnSpc>
              <a:buFont typeface="Arial"/>
              <a:buChar char="•"/>
            </a:pPr>
            <a:r>
              <a:rPr lang="en-US" sz="2399" spc="38">
                <a:solidFill>
                  <a:srgbClr val="000000"/>
                </a:solidFill>
                <a:latin typeface="Montserrat Classic Bold"/>
              </a:rPr>
              <a:t>‘setUp’</a:t>
            </a:r>
            <a:r>
              <a:rPr lang="en-US" sz="2399" spc="38">
                <a:solidFill>
                  <a:srgbClr val="000000"/>
                </a:solidFill>
                <a:latin typeface="Montserrat Classic"/>
              </a:rPr>
              <a:t>: Fungsi ini dijalankan sebelum setiap metode pengujian dan digunakan untuk inisialisasi objek </a:t>
            </a:r>
            <a:r>
              <a:rPr lang="en-US" sz="2399" spc="38">
                <a:solidFill>
                  <a:srgbClr val="000000"/>
                </a:solidFill>
                <a:latin typeface="Montserrat Classic Bold"/>
              </a:rPr>
              <a:t>‘AuthSystem’</a:t>
            </a:r>
            <a:r>
              <a:rPr lang="en-US" sz="2399" spc="38">
                <a:solidFill>
                  <a:srgbClr val="000000"/>
                </a:solidFill>
                <a:latin typeface="Montserrat Classic"/>
              </a:rPr>
              <a:t>.</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‘test_login_success’</a:t>
            </a:r>
            <a:r>
              <a:rPr lang="en-US" sz="2399" spc="38">
                <a:solidFill>
                  <a:srgbClr val="000000"/>
                </a:solidFill>
                <a:latin typeface="Montserrat Classic"/>
              </a:rPr>
              <a:t>: Pengujian untuk memastikan login berhasil dengan credential yang benar.</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‘test_login_failure’</a:t>
            </a:r>
            <a:r>
              <a:rPr lang="en-US" sz="2399" spc="38">
                <a:solidFill>
                  <a:srgbClr val="000000"/>
                </a:solidFill>
                <a:latin typeface="Montserrat Classic"/>
              </a:rPr>
              <a:t>: Pengujian untuk memastikan login gagal dengan credential yang salah.</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‘test_logout_success’</a:t>
            </a:r>
            <a:r>
              <a:rPr lang="en-US" sz="2399" spc="38">
                <a:solidFill>
                  <a:srgbClr val="000000"/>
                </a:solidFill>
                <a:latin typeface="Montserrat Classic"/>
              </a:rPr>
              <a:t>: Pengujian untuk memastikan logout berhasil setelah login.</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‘test_logout_failure’</a:t>
            </a:r>
            <a:r>
              <a:rPr lang="en-US" sz="2399" spc="38">
                <a:solidFill>
                  <a:srgbClr val="000000"/>
                </a:solidFill>
                <a:latin typeface="Montserrat Classic"/>
              </a:rPr>
              <a:t>: Pengujian untuk memastikan logout gagal ketika tidak ada sesi login yang aktif.</a:t>
            </a:r>
          </a:p>
        </p:txBody>
      </p:sp>
      <p:grpSp>
        <p:nvGrpSpPr>
          <p:cNvPr id="7" name="Group 7"/>
          <p:cNvGrpSpPr/>
          <p:nvPr/>
        </p:nvGrpSpPr>
        <p:grpSpPr>
          <a:xfrm>
            <a:off x="9846648" y="2354483"/>
            <a:ext cx="7542931" cy="5578034"/>
            <a:chOff x="0" y="0"/>
            <a:chExt cx="10057242" cy="7437379"/>
          </a:xfrm>
        </p:grpSpPr>
        <p:grpSp>
          <p:nvGrpSpPr>
            <p:cNvPr id="8" name="Group 8"/>
            <p:cNvGrpSpPr/>
            <p:nvPr/>
          </p:nvGrpSpPr>
          <p:grpSpPr>
            <a:xfrm>
              <a:off x="0" y="0"/>
              <a:ext cx="10057242" cy="1710267"/>
              <a:chOff x="0" y="0"/>
              <a:chExt cx="1986616" cy="337830"/>
            </a:xfrm>
          </p:grpSpPr>
          <p:sp>
            <p:nvSpPr>
              <p:cNvPr id="9" name="Freeform 9"/>
              <p:cNvSpPr/>
              <p:nvPr/>
            </p:nvSpPr>
            <p:spPr>
              <a:xfrm>
                <a:off x="0" y="0"/>
                <a:ext cx="1986616" cy="337830"/>
              </a:xfrm>
              <a:custGeom>
                <a:avLst/>
                <a:gdLst/>
                <a:ahLst/>
                <a:cxnLst/>
                <a:rect l="l" t="t" r="r" b="b"/>
                <a:pathLst>
                  <a:path w="1986616" h="337830">
                    <a:moveTo>
                      <a:pt x="0" y="0"/>
                    </a:moveTo>
                    <a:lnTo>
                      <a:pt x="1986616" y="0"/>
                    </a:lnTo>
                    <a:lnTo>
                      <a:pt x="1986616" y="337830"/>
                    </a:lnTo>
                    <a:lnTo>
                      <a:pt x="0" y="337830"/>
                    </a:lnTo>
                    <a:close/>
                  </a:path>
                </a:pathLst>
              </a:custGeom>
              <a:solidFill>
                <a:srgbClr val="FFF6E3">
                  <a:alpha val="74902"/>
                </a:srgbClr>
              </a:solidFill>
            </p:spPr>
          </p:sp>
          <p:sp>
            <p:nvSpPr>
              <p:cNvPr id="10" name="TextBox 10"/>
              <p:cNvSpPr txBox="1"/>
              <p:nvPr/>
            </p:nvSpPr>
            <p:spPr>
              <a:xfrm>
                <a:off x="0" y="-38100"/>
                <a:ext cx="1986616" cy="37593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622521" y="1958858"/>
              <a:ext cx="6812199" cy="1394200"/>
            </a:xfrm>
            <a:custGeom>
              <a:avLst/>
              <a:gdLst/>
              <a:ahLst/>
              <a:cxnLst/>
              <a:rect l="l" t="t" r="r" b="b"/>
              <a:pathLst>
                <a:path w="6812199" h="1394200">
                  <a:moveTo>
                    <a:pt x="0" y="0"/>
                  </a:moveTo>
                  <a:lnTo>
                    <a:pt x="6812199" y="0"/>
                  </a:lnTo>
                  <a:lnTo>
                    <a:pt x="6812199" y="1394201"/>
                  </a:lnTo>
                  <a:lnTo>
                    <a:pt x="0" y="1394201"/>
                  </a:lnTo>
                  <a:lnTo>
                    <a:pt x="0" y="0"/>
                  </a:lnTo>
                  <a:close/>
                </a:path>
              </a:pathLst>
            </a:custGeom>
            <a:blipFill>
              <a:blip r:embed="rId2"/>
              <a:stretch>
                <a:fillRect r="-148664"/>
              </a:stretch>
            </a:blipFill>
          </p:spPr>
        </p:sp>
        <p:sp>
          <p:nvSpPr>
            <p:cNvPr id="12" name="TextBox 12"/>
            <p:cNvSpPr txBox="1"/>
            <p:nvPr/>
          </p:nvSpPr>
          <p:spPr>
            <a:xfrm>
              <a:off x="92063" y="289348"/>
              <a:ext cx="9873115" cy="1083945"/>
            </a:xfrm>
            <a:prstGeom prst="rect">
              <a:avLst/>
            </a:prstGeom>
          </p:spPr>
          <p:txBody>
            <a:bodyPr lIns="0" tIns="0" rIns="0" bIns="0" rtlCol="0" anchor="t">
              <a:spAutoFit/>
            </a:bodyPr>
            <a:lstStyle/>
            <a:p>
              <a:pPr algn="ctr">
                <a:lnSpc>
                  <a:spcPts val="3359"/>
                </a:lnSpc>
              </a:pPr>
              <a:r>
                <a:rPr lang="en-US" sz="2399" spc="38">
                  <a:solidFill>
                    <a:srgbClr val="000000"/>
                  </a:solidFill>
                  <a:latin typeface="Montserrat Classic"/>
                </a:rPr>
                <a:t>Jalankan modul </a:t>
              </a:r>
              <a:r>
                <a:rPr lang="en-US" sz="2399" spc="38">
                  <a:solidFill>
                    <a:srgbClr val="000000"/>
                  </a:solidFill>
                  <a:latin typeface="Montserrat Classic Bold"/>
                </a:rPr>
                <a:t>‘test_login_logout.py’</a:t>
              </a:r>
              <a:r>
                <a:rPr lang="en-US" sz="2399" spc="38">
                  <a:solidFill>
                    <a:srgbClr val="000000"/>
                  </a:solidFill>
                  <a:latin typeface="Montserrat Classic"/>
                </a:rPr>
                <a:t> untuk menjalankan pengujian unit:</a:t>
              </a:r>
            </a:p>
          </p:txBody>
        </p:sp>
        <p:sp>
          <p:nvSpPr>
            <p:cNvPr id="13" name="TextBox 13"/>
            <p:cNvSpPr txBox="1"/>
            <p:nvPr/>
          </p:nvSpPr>
          <p:spPr>
            <a:xfrm>
              <a:off x="92063" y="3559434"/>
              <a:ext cx="9873115" cy="3877945"/>
            </a:xfrm>
            <a:prstGeom prst="rect">
              <a:avLst/>
            </a:prstGeom>
          </p:spPr>
          <p:txBody>
            <a:bodyPr lIns="0" tIns="0" rIns="0" bIns="0" rtlCol="0" anchor="t">
              <a:spAutoFit/>
            </a:bodyPr>
            <a:lstStyle/>
            <a:p>
              <a:pPr algn="ctr">
                <a:lnSpc>
                  <a:spcPts val="3359"/>
                </a:lnSpc>
              </a:pPr>
              <a:r>
                <a:rPr lang="en-US" sz="2399" spc="38">
                  <a:solidFill>
                    <a:srgbClr val="000000"/>
                  </a:solidFill>
                  <a:latin typeface="Montserrat Classic"/>
                </a:rPr>
                <a:t>Hasil pengujian akan menampilkan apakah setiap pengujian berhasil atau gagal. Unit testing ini membantu memastikan bahwa sistem login dan logout berperilaku sesuai dengan yang diharapkan. Jika ada masalah, akan lebih mudah untuk mengidentifikasinya dan memperbaikinya.</a:t>
              </a:r>
            </a:p>
          </p:txBody>
        </p:sp>
      </p:grpSp>
      <p:sp>
        <p:nvSpPr>
          <p:cNvPr id="14" name="AutoShape 14"/>
          <p:cNvSpPr/>
          <p:nvPr/>
        </p:nvSpPr>
        <p:spPr>
          <a:xfrm>
            <a:off x="8910126" y="0"/>
            <a:ext cx="0" cy="1028700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8559" y="4805149"/>
            <a:ext cx="18727018" cy="5700718"/>
            <a:chOff x="0" y="0"/>
            <a:chExt cx="4932219" cy="1501424"/>
          </a:xfrm>
        </p:grpSpPr>
        <p:sp>
          <p:nvSpPr>
            <p:cNvPr id="3" name="Freeform 3"/>
            <p:cNvSpPr/>
            <p:nvPr/>
          </p:nvSpPr>
          <p:spPr>
            <a:xfrm>
              <a:off x="0" y="0"/>
              <a:ext cx="4932219" cy="1501424"/>
            </a:xfrm>
            <a:custGeom>
              <a:avLst/>
              <a:gdLst/>
              <a:ahLst/>
              <a:cxnLst/>
              <a:rect l="l" t="t" r="r" b="b"/>
              <a:pathLst>
                <a:path w="4932219" h="1501424">
                  <a:moveTo>
                    <a:pt x="0" y="0"/>
                  </a:moveTo>
                  <a:lnTo>
                    <a:pt x="4932219" y="0"/>
                  </a:lnTo>
                  <a:lnTo>
                    <a:pt x="4932219" y="1501424"/>
                  </a:lnTo>
                  <a:lnTo>
                    <a:pt x="0" y="1501424"/>
                  </a:lnTo>
                  <a:close/>
                </a:path>
              </a:pathLst>
            </a:custGeom>
            <a:solidFill>
              <a:srgbClr val="FFF6E3"/>
            </a:solidFill>
            <a:ln w="47625" cap="sq">
              <a:solidFill>
                <a:srgbClr val="000000"/>
              </a:solidFill>
              <a:prstDash val="solid"/>
              <a:miter/>
            </a:ln>
          </p:spPr>
        </p:sp>
        <p:sp>
          <p:nvSpPr>
            <p:cNvPr id="4" name="TextBox 4"/>
            <p:cNvSpPr txBox="1"/>
            <p:nvPr/>
          </p:nvSpPr>
          <p:spPr>
            <a:xfrm>
              <a:off x="0" y="-38100"/>
              <a:ext cx="4932219" cy="153952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198209" y="1104900"/>
            <a:ext cx="13891582" cy="830580"/>
          </a:xfrm>
          <a:prstGeom prst="rect">
            <a:avLst/>
          </a:prstGeom>
        </p:spPr>
        <p:txBody>
          <a:bodyPr lIns="0" tIns="0" rIns="0" bIns="0" rtlCol="0" anchor="t">
            <a:spAutoFit/>
          </a:bodyPr>
          <a:lstStyle/>
          <a:p>
            <a:pPr>
              <a:lnSpc>
                <a:spcPts val="6360"/>
              </a:lnSpc>
            </a:pPr>
            <a:r>
              <a:rPr lang="en-US" sz="6000" spc="413">
                <a:solidFill>
                  <a:srgbClr val="000000"/>
                </a:solidFill>
                <a:latin typeface="Montserrat Classic Bold"/>
              </a:rPr>
              <a:t>CONTINUOUS INTEGRATION (CI)</a:t>
            </a:r>
          </a:p>
        </p:txBody>
      </p:sp>
      <p:sp>
        <p:nvSpPr>
          <p:cNvPr id="6" name="TextBox 6"/>
          <p:cNvSpPr txBox="1"/>
          <p:nvPr/>
        </p:nvSpPr>
        <p:spPr>
          <a:xfrm>
            <a:off x="1411617" y="2460088"/>
            <a:ext cx="15464767" cy="129857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CI adalah langkah awal dalam siklus CI/CD. Ini melibatkan penggabungan kode oleh anggota tim pengembang ke repositori utama secara teratur, misalnya beberapa kali sehari. Setiap kali perubahan kode digabungkan, otomatisasi pengujian dan build dilakukan.</a:t>
            </a:r>
          </a:p>
        </p:txBody>
      </p:sp>
      <p:sp>
        <p:nvSpPr>
          <p:cNvPr id="7" name="TextBox 7"/>
          <p:cNvSpPr txBox="1"/>
          <p:nvPr/>
        </p:nvSpPr>
        <p:spPr>
          <a:xfrm>
            <a:off x="2479072"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TUJUAN</a:t>
            </a:r>
          </a:p>
        </p:txBody>
      </p:sp>
      <p:sp>
        <p:nvSpPr>
          <p:cNvPr id="8" name="TextBox 8"/>
          <p:cNvSpPr txBox="1"/>
          <p:nvPr/>
        </p:nvSpPr>
        <p:spPr>
          <a:xfrm>
            <a:off x="11858625"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KOMPONEN UTAMA</a:t>
            </a:r>
          </a:p>
        </p:txBody>
      </p:sp>
      <p:sp>
        <p:nvSpPr>
          <p:cNvPr id="9" name="AutoShape 9"/>
          <p:cNvSpPr/>
          <p:nvPr/>
        </p:nvSpPr>
        <p:spPr>
          <a:xfrm>
            <a:off x="9124950" y="4805149"/>
            <a:ext cx="16044" cy="5700718"/>
          </a:xfrm>
          <a:prstGeom prst="line">
            <a:avLst/>
          </a:prstGeom>
          <a:ln w="38100" cap="flat">
            <a:solidFill>
              <a:srgbClr val="000000"/>
            </a:solidFill>
            <a:prstDash val="solid"/>
            <a:headEnd type="none" w="sm" len="sm"/>
            <a:tailEnd type="none" w="sm" len="sm"/>
          </a:ln>
        </p:spPr>
      </p:sp>
      <p:sp>
        <p:nvSpPr>
          <p:cNvPr id="10" name="TextBox 10"/>
          <p:cNvSpPr txBox="1"/>
          <p:nvPr/>
        </p:nvSpPr>
        <p:spPr>
          <a:xfrm>
            <a:off x="579597" y="6349729"/>
            <a:ext cx="7711153" cy="21748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Memastikan bahwa setiap perubahan kode yang digabungkan tidak mengakibatkan kerusakan di perangkat lunak yang ada. Ini membantu dalam mendeteksi dan memperbaiki kesalahan sejak dini.</a:t>
            </a:r>
          </a:p>
        </p:txBody>
      </p:sp>
      <p:sp>
        <p:nvSpPr>
          <p:cNvPr id="11" name="TextBox 11"/>
          <p:cNvSpPr txBox="1"/>
          <p:nvPr/>
        </p:nvSpPr>
        <p:spPr>
          <a:xfrm>
            <a:off x="9959150"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Pemantauan repositori kode sumber, otomatisasi build, dan otomatisasi pengujian unit.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238559" y="4805149"/>
            <a:ext cx="18727018" cy="5700718"/>
            <a:chOff x="0" y="0"/>
            <a:chExt cx="4932219" cy="1501424"/>
          </a:xfrm>
        </p:grpSpPr>
        <p:sp>
          <p:nvSpPr>
            <p:cNvPr id="3" name="Freeform 3"/>
            <p:cNvSpPr/>
            <p:nvPr/>
          </p:nvSpPr>
          <p:spPr>
            <a:xfrm>
              <a:off x="0" y="0"/>
              <a:ext cx="4932219" cy="1501424"/>
            </a:xfrm>
            <a:custGeom>
              <a:avLst/>
              <a:gdLst/>
              <a:ahLst/>
              <a:cxnLst/>
              <a:rect l="l" t="t" r="r" b="b"/>
              <a:pathLst>
                <a:path w="4932219" h="1501424">
                  <a:moveTo>
                    <a:pt x="0" y="0"/>
                  </a:moveTo>
                  <a:lnTo>
                    <a:pt x="4932219" y="0"/>
                  </a:lnTo>
                  <a:lnTo>
                    <a:pt x="4932219" y="1501424"/>
                  </a:lnTo>
                  <a:lnTo>
                    <a:pt x="0" y="1501424"/>
                  </a:lnTo>
                  <a:close/>
                </a:path>
              </a:pathLst>
            </a:custGeom>
            <a:solidFill>
              <a:srgbClr val="FFFFFF"/>
            </a:solidFill>
            <a:ln w="47625" cap="sq">
              <a:solidFill>
                <a:srgbClr val="000000"/>
              </a:solidFill>
              <a:prstDash val="solid"/>
              <a:miter/>
            </a:ln>
          </p:spPr>
        </p:sp>
        <p:sp>
          <p:nvSpPr>
            <p:cNvPr id="4" name="TextBox 4"/>
            <p:cNvSpPr txBox="1"/>
            <p:nvPr/>
          </p:nvSpPr>
          <p:spPr>
            <a:xfrm>
              <a:off x="0" y="-38100"/>
              <a:ext cx="4932219" cy="153952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083660" y="1105633"/>
            <a:ext cx="14120680" cy="830580"/>
          </a:xfrm>
          <a:prstGeom prst="rect">
            <a:avLst/>
          </a:prstGeom>
        </p:spPr>
        <p:txBody>
          <a:bodyPr lIns="0" tIns="0" rIns="0" bIns="0" rtlCol="0" anchor="t">
            <a:spAutoFit/>
          </a:bodyPr>
          <a:lstStyle/>
          <a:p>
            <a:pPr>
              <a:lnSpc>
                <a:spcPts val="6360"/>
              </a:lnSpc>
            </a:pPr>
            <a:r>
              <a:rPr lang="en-US" sz="6000" spc="413">
                <a:solidFill>
                  <a:srgbClr val="000000"/>
                </a:solidFill>
                <a:latin typeface="Montserrat Classic Bold"/>
              </a:rPr>
              <a:t>CONTINUOUS DEPLOYMENT (CD)</a:t>
            </a:r>
          </a:p>
        </p:txBody>
      </p:sp>
      <p:sp>
        <p:nvSpPr>
          <p:cNvPr id="6" name="TextBox 6"/>
          <p:cNvSpPr txBox="1"/>
          <p:nvPr/>
        </p:nvSpPr>
        <p:spPr>
          <a:xfrm>
            <a:off x="1411617" y="2460088"/>
            <a:ext cx="15464767" cy="17367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CD adalah langkah berikutnya setelah CI. Ini melibatkan otomatisasi pengiriman dan penyebaran perangkat lunak ke lingkungan produksi setelah pengujian berhasil dilakukan pada setiap perubahan kode. CD dapat terdiri dari Continuous Delivery (CD) atau Continuous Deployment (CD).</a:t>
            </a:r>
          </a:p>
        </p:txBody>
      </p:sp>
      <p:sp>
        <p:nvSpPr>
          <p:cNvPr id="7" name="TextBox 7"/>
          <p:cNvSpPr txBox="1"/>
          <p:nvPr/>
        </p:nvSpPr>
        <p:spPr>
          <a:xfrm>
            <a:off x="2479072"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TUJUAN</a:t>
            </a:r>
          </a:p>
        </p:txBody>
      </p:sp>
      <p:sp>
        <p:nvSpPr>
          <p:cNvPr id="8" name="TextBox 8"/>
          <p:cNvSpPr txBox="1"/>
          <p:nvPr/>
        </p:nvSpPr>
        <p:spPr>
          <a:xfrm>
            <a:off x="11858625"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KOMPONEN UTAMA</a:t>
            </a:r>
          </a:p>
        </p:txBody>
      </p:sp>
      <p:sp>
        <p:nvSpPr>
          <p:cNvPr id="9" name="AutoShape 9"/>
          <p:cNvSpPr/>
          <p:nvPr/>
        </p:nvSpPr>
        <p:spPr>
          <a:xfrm flipH="1">
            <a:off x="9108906" y="4805150"/>
            <a:ext cx="16044" cy="5700718"/>
          </a:xfrm>
          <a:prstGeom prst="line">
            <a:avLst/>
          </a:prstGeom>
          <a:ln w="38100" cap="flat">
            <a:solidFill>
              <a:srgbClr val="000000"/>
            </a:solidFill>
            <a:prstDash val="solid"/>
            <a:headEnd type="none" w="sm" len="sm"/>
            <a:tailEnd type="none" w="sm" len="sm"/>
          </a:ln>
        </p:spPr>
      </p:sp>
      <p:sp>
        <p:nvSpPr>
          <p:cNvPr id="10" name="TextBox 10"/>
          <p:cNvSpPr txBox="1"/>
          <p:nvPr/>
        </p:nvSpPr>
        <p:spPr>
          <a:xfrm>
            <a:off x="579597"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Memastikan bahwa perangkat lunak dapat secara otomatis diterapkan ke lingkungan produksi tanpa risiko berlebihan.</a:t>
            </a:r>
          </a:p>
        </p:txBody>
      </p:sp>
      <p:sp>
        <p:nvSpPr>
          <p:cNvPr id="11" name="TextBox 11"/>
          <p:cNvSpPr txBox="1"/>
          <p:nvPr/>
        </p:nvSpPr>
        <p:spPr>
          <a:xfrm>
            <a:off x="9959150"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Otomatisasi pengiriman, manajemen konfigurasi, dan otomatisasi pengujian integrasi dan uji coba fungsional.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5461000" y="585768"/>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FFF"/>
            </a:solidFill>
            <a:ln w="47625" cap="sq">
              <a:solidFill>
                <a:srgbClr val="000000"/>
              </a:solidFill>
              <a:prstDash val="solid"/>
              <a:miter/>
            </a:ln>
          </p:spPr>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044531" y="847667"/>
            <a:ext cx="4198938" cy="679450"/>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Arsitektur CI/CD</a:t>
            </a:r>
          </a:p>
        </p:txBody>
      </p:sp>
      <p:grpSp>
        <p:nvGrpSpPr>
          <p:cNvPr id="6" name="Group 6"/>
          <p:cNvGrpSpPr/>
          <p:nvPr/>
        </p:nvGrpSpPr>
        <p:grpSpPr>
          <a:xfrm>
            <a:off x="1028700" y="2218603"/>
            <a:ext cx="16230600" cy="7482341"/>
            <a:chOff x="0" y="0"/>
            <a:chExt cx="4274726" cy="1970658"/>
          </a:xfrm>
        </p:grpSpPr>
        <p:sp>
          <p:nvSpPr>
            <p:cNvPr id="7" name="Freeform 7"/>
            <p:cNvSpPr/>
            <p:nvPr/>
          </p:nvSpPr>
          <p:spPr>
            <a:xfrm>
              <a:off x="0" y="0"/>
              <a:ext cx="4274726" cy="1970658"/>
            </a:xfrm>
            <a:custGeom>
              <a:avLst/>
              <a:gdLst/>
              <a:ahLst/>
              <a:cxnLst/>
              <a:rect l="l" t="t" r="r" b="b"/>
              <a:pathLst>
                <a:path w="4274726" h="1970658">
                  <a:moveTo>
                    <a:pt x="7155" y="0"/>
                  </a:moveTo>
                  <a:lnTo>
                    <a:pt x="4267571" y="0"/>
                  </a:lnTo>
                  <a:cubicBezTo>
                    <a:pt x="4271523" y="0"/>
                    <a:pt x="4274726" y="3203"/>
                    <a:pt x="4274726" y="7155"/>
                  </a:cubicBezTo>
                  <a:lnTo>
                    <a:pt x="4274726" y="1963503"/>
                  </a:lnTo>
                  <a:cubicBezTo>
                    <a:pt x="4274726" y="1965400"/>
                    <a:pt x="4273972" y="1967220"/>
                    <a:pt x="4272630" y="1968562"/>
                  </a:cubicBezTo>
                  <a:cubicBezTo>
                    <a:pt x="4271289" y="1969904"/>
                    <a:pt x="4269468" y="1970658"/>
                    <a:pt x="4267571" y="1970658"/>
                  </a:cubicBezTo>
                  <a:lnTo>
                    <a:pt x="7155" y="1970658"/>
                  </a:lnTo>
                  <a:cubicBezTo>
                    <a:pt x="3203" y="1970658"/>
                    <a:pt x="0" y="1967454"/>
                    <a:pt x="0" y="1963503"/>
                  </a:cubicBezTo>
                  <a:lnTo>
                    <a:pt x="0" y="7155"/>
                  </a:lnTo>
                  <a:cubicBezTo>
                    <a:pt x="0" y="5257"/>
                    <a:pt x="754" y="3437"/>
                    <a:pt x="2096" y="2096"/>
                  </a:cubicBezTo>
                  <a:cubicBezTo>
                    <a:pt x="3437" y="754"/>
                    <a:pt x="5257" y="0"/>
                    <a:pt x="7155" y="0"/>
                  </a:cubicBezTo>
                  <a:close/>
                </a:path>
              </a:pathLst>
            </a:custGeom>
            <a:solidFill>
              <a:srgbClr val="FFFFFF"/>
            </a:solidFill>
            <a:ln w="47625" cap="sq">
              <a:solidFill>
                <a:srgbClr val="000000"/>
              </a:solidFill>
              <a:prstDash val="solid"/>
              <a:miter/>
            </a:ln>
          </p:spPr>
        </p:sp>
        <p:sp>
          <p:nvSpPr>
            <p:cNvPr id="8" name="TextBox 8"/>
            <p:cNvSpPr txBox="1"/>
            <p:nvPr/>
          </p:nvSpPr>
          <p:spPr>
            <a:xfrm>
              <a:off x="0" y="-38100"/>
              <a:ext cx="4274726" cy="200875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847843" y="2480500"/>
            <a:ext cx="14592314" cy="6910920"/>
          </a:xfrm>
          <a:prstGeom prst="rect">
            <a:avLst/>
          </a:prstGeom>
        </p:spPr>
        <p:txBody>
          <a:bodyPr lIns="0" tIns="0" rIns="0" bIns="0" rtlCol="0" anchor="t">
            <a:spAutoFit/>
          </a:bodyPr>
          <a:lstStyle/>
          <a:p>
            <a:pPr marL="539748" lvl="1" indent="-269874">
              <a:lnSpc>
                <a:spcPts val="3499"/>
              </a:lnSpc>
              <a:buFont typeface="Arial"/>
              <a:buChar char="•"/>
            </a:pPr>
            <a:r>
              <a:rPr lang="en-US" sz="2499" spc="39">
                <a:solidFill>
                  <a:srgbClr val="000000"/>
                </a:solidFill>
                <a:latin typeface="Montserrat Classic Bold"/>
              </a:rPr>
              <a:t>Repository Version Control</a:t>
            </a:r>
          </a:p>
          <a:p>
            <a:pPr>
              <a:lnSpc>
                <a:spcPts val="3499"/>
              </a:lnSpc>
            </a:pPr>
            <a:r>
              <a:rPr lang="en-US" sz="2499" spc="39">
                <a:solidFill>
                  <a:srgbClr val="000000"/>
                </a:solidFill>
                <a:latin typeface="Montserrat Classic"/>
              </a:rPr>
              <a:t>Semua perubahan kode dikelola dan disimpan dalam repositori seperti Git. Setiap perubahan diintegrasikan ke branch utama secara berkala.</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Build Server</a:t>
            </a:r>
          </a:p>
          <a:p>
            <a:pPr>
              <a:lnSpc>
                <a:spcPts val="3499"/>
              </a:lnSpc>
            </a:pPr>
            <a:r>
              <a:rPr lang="en-US" sz="2499" spc="39">
                <a:solidFill>
                  <a:srgbClr val="000000"/>
                </a:solidFill>
                <a:latin typeface="Montserrat Classic"/>
              </a:rPr>
              <a:t>Saat ada perubahan kode, server CI/CD melakukan build otomatisasi untuk menghasilkan perangkat lunak yang dapat diuji dan diterapkan.</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Testing Environments</a:t>
            </a:r>
          </a:p>
          <a:p>
            <a:pPr>
              <a:lnSpc>
                <a:spcPts val="3499"/>
              </a:lnSpc>
            </a:pPr>
            <a:r>
              <a:rPr lang="en-US" sz="2499" spc="39">
                <a:solidFill>
                  <a:srgbClr val="000000"/>
                </a:solidFill>
                <a:latin typeface="Montserrat Classic"/>
              </a:rPr>
              <a:t>Berbagai lingkungan pengujian seperti lingkungan pengujian integrasi, uji coba fungsional, dan uji beban digunakan untuk memeriksa perangkat lunak.</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Deployment Pipeline</a:t>
            </a:r>
          </a:p>
          <a:p>
            <a:pPr>
              <a:lnSpc>
                <a:spcPts val="3499"/>
              </a:lnSpc>
            </a:pPr>
            <a:r>
              <a:rPr lang="en-US" sz="2499" spc="39">
                <a:solidFill>
                  <a:srgbClr val="000000"/>
                </a:solidFill>
                <a:latin typeface="Montserrat Classic"/>
              </a:rPr>
              <a:t>Ini adalah alur kerja yang terdiri dari langkah-langkah untuk otomatisasi penyebaran perangkat lunak ke lingkungan produksi atau uji coba.</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Monitoring and Feedback</a:t>
            </a:r>
          </a:p>
          <a:p>
            <a:pPr>
              <a:lnSpc>
                <a:spcPts val="3499"/>
              </a:lnSpc>
            </a:pPr>
            <a:r>
              <a:rPr lang="en-US" sz="2499" spc="39">
                <a:solidFill>
                  <a:srgbClr val="000000"/>
                </a:solidFill>
                <a:latin typeface="Montserrat Classic"/>
              </a:rPr>
              <a:t>Sistem monitoring memantau aplikasi di lingkungan produksi. Hasil pengujian dan log perangkat lunak digunakan untuk memberikan umpan balik ke pengembang.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63362" y="1865312"/>
            <a:ext cx="14741878" cy="2341499"/>
          </a:xfrm>
          <a:prstGeom prst="rect">
            <a:avLst/>
          </a:prstGeom>
        </p:spPr>
        <p:txBody>
          <a:bodyPr lIns="0" tIns="0" rIns="0" bIns="0" rtlCol="0" anchor="t">
            <a:spAutoFit/>
          </a:bodyPr>
          <a:lstStyle/>
          <a:p>
            <a:pPr>
              <a:lnSpc>
                <a:spcPts val="6147"/>
              </a:lnSpc>
            </a:pPr>
            <a:r>
              <a:rPr lang="en-US" sz="5799" spc="400">
                <a:solidFill>
                  <a:srgbClr val="000000"/>
                </a:solidFill>
                <a:latin typeface="Montserrat Classic Bold"/>
              </a:rPr>
              <a:t>LANGKAH-LANGKAH KONFIGURASI CI/CD MENGGUNAKAN GITHUB ACTIONS DALAM PROYEK PYTHON</a:t>
            </a:r>
          </a:p>
        </p:txBody>
      </p:sp>
      <p:sp>
        <p:nvSpPr>
          <p:cNvPr id="3" name="TextBox 3"/>
          <p:cNvSpPr txBox="1"/>
          <p:nvPr/>
        </p:nvSpPr>
        <p:spPr>
          <a:xfrm>
            <a:off x="1763362" y="567826"/>
            <a:ext cx="8752238" cy="1359346"/>
          </a:xfrm>
          <a:prstGeom prst="rect">
            <a:avLst/>
          </a:prstGeom>
        </p:spPr>
        <p:txBody>
          <a:bodyPr wrap="square" lIns="0" tIns="0" rIns="0" bIns="0" rtlCol="0" anchor="t">
            <a:spAutoFit/>
          </a:bodyPr>
          <a:lstStyle/>
          <a:p>
            <a:pPr>
              <a:lnSpc>
                <a:spcPts val="10599"/>
              </a:lnSpc>
            </a:pPr>
            <a:r>
              <a:rPr lang="en-US" sz="9999" dirty="0" err="1">
                <a:solidFill>
                  <a:srgbClr val="000000"/>
                </a:solidFill>
                <a:latin typeface="Century Schoolbook" panose="02040604050505020304" pitchFamily="18" charset="0"/>
              </a:rPr>
              <a:t>Contoh</a:t>
            </a:r>
            <a:endParaRPr lang="en-US" sz="9999" dirty="0">
              <a:solidFill>
                <a:srgbClr val="000000"/>
              </a:solidFill>
              <a:latin typeface="Century Schoolbook" panose="02040604050505020304" pitchFamily="18" charset="0"/>
            </a:endParaRPr>
          </a:p>
        </p:txBody>
      </p:sp>
      <p:grpSp>
        <p:nvGrpSpPr>
          <p:cNvPr id="4" name="Group 4"/>
          <p:cNvGrpSpPr/>
          <p:nvPr/>
        </p:nvGrpSpPr>
        <p:grpSpPr>
          <a:xfrm>
            <a:off x="0" y="5124447"/>
            <a:ext cx="18288000" cy="5181616"/>
            <a:chOff x="0" y="595"/>
            <a:chExt cx="24384000" cy="6908821"/>
          </a:xfrm>
        </p:grpSpPr>
        <p:sp>
          <p:nvSpPr>
            <p:cNvPr id="5" name="AutoShape 5"/>
            <p:cNvSpPr/>
            <p:nvPr/>
          </p:nvSpPr>
          <p:spPr>
            <a:xfrm>
              <a:off x="0" y="25400"/>
              <a:ext cx="24384000" cy="0"/>
            </a:xfrm>
            <a:prstGeom prst="line">
              <a:avLst/>
            </a:prstGeom>
            <a:ln w="50800" cap="flat">
              <a:solidFill>
                <a:srgbClr val="000000"/>
              </a:solidFill>
              <a:prstDash val="solid"/>
              <a:headEnd type="none" w="sm" len="sm"/>
              <a:tailEnd type="none" w="sm" len="sm"/>
            </a:ln>
          </p:spPr>
        </p:sp>
        <p:grpSp>
          <p:nvGrpSpPr>
            <p:cNvPr id="6" name="Group 6"/>
            <p:cNvGrpSpPr/>
            <p:nvPr/>
          </p:nvGrpSpPr>
          <p:grpSpPr>
            <a:xfrm>
              <a:off x="0" y="50800"/>
              <a:ext cx="24384000" cy="6858616"/>
              <a:chOff x="0" y="0"/>
              <a:chExt cx="4932219" cy="1387311"/>
            </a:xfrm>
          </p:grpSpPr>
          <p:sp>
            <p:nvSpPr>
              <p:cNvPr id="7" name="Freeform 7"/>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8" name="TextBox 8"/>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flipH="1">
              <a:off x="7797156" y="595"/>
              <a:ext cx="4575" cy="6883404"/>
            </a:xfrm>
            <a:prstGeom prst="line">
              <a:avLst/>
            </a:prstGeom>
            <a:ln w="50800" cap="flat">
              <a:solidFill>
                <a:srgbClr val="000000"/>
              </a:solidFill>
              <a:prstDash val="solid"/>
              <a:headEnd type="none" w="sm" len="sm"/>
              <a:tailEnd type="none" w="sm" len="sm"/>
            </a:ln>
          </p:spPr>
        </p:sp>
        <p:sp>
          <p:nvSpPr>
            <p:cNvPr id="10" name="AutoShape 10"/>
            <p:cNvSpPr/>
            <p:nvPr/>
          </p:nvSpPr>
          <p:spPr>
            <a:xfrm>
              <a:off x="16189472" y="595"/>
              <a:ext cx="0" cy="6883404"/>
            </a:xfrm>
            <a:prstGeom prst="line">
              <a:avLst/>
            </a:prstGeom>
            <a:ln w="50800" cap="flat">
              <a:solidFill>
                <a:srgbClr val="000000"/>
              </a:solidFill>
              <a:prstDash val="solid"/>
              <a:headEnd type="none" w="sm" len="sm"/>
              <a:tailEnd type="none" w="sm" len="sm"/>
            </a:ln>
          </p:spPr>
        </p:sp>
        <p:sp>
          <p:nvSpPr>
            <p:cNvPr id="11" name="TextBox 11"/>
            <p:cNvSpPr txBox="1"/>
            <p:nvPr/>
          </p:nvSpPr>
          <p:spPr>
            <a:xfrm>
              <a:off x="1444377" y="607785"/>
              <a:ext cx="4032871" cy="503132"/>
            </a:xfrm>
            <a:prstGeom prst="rect">
              <a:avLst/>
            </a:prstGeom>
          </p:spPr>
          <p:txBody>
            <a:bodyPr wrap="square" lIns="0" tIns="0" rIns="0" bIns="0" rtlCol="0" anchor="t">
              <a:spAutoFit/>
            </a:bodyPr>
            <a:lstStyle/>
            <a:p>
              <a:pPr>
                <a:lnSpc>
                  <a:spcPts val="3220"/>
                </a:lnSpc>
              </a:pPr>
              <a:r>
                <a:rPr lang="en-US" sz="2300" spc="117" dirty="0" err="1">
                  <a:solidFill>
                    <a:srgbClr val="000000"/>
                  </a:solidFill>
                  <a:latin typeface="Montserrat Classic Bold"/>
                </a:rPr>
                <a:t>Persiapan</a:t>
              </a:r>
              <a:r>
                <a:rPr lang="en-US" sz="2300" spc="117" dirty="0">
                  <a:solidFill>
                    <a:srgbClr val="000000"/>
                  </a:solidFill>
                  <a:latin typeface="Montserrat Classic Bold"/>
                </a:rPr>
                <a:t> </a:t>
              </a:r>
              <a:r>
                <a:rPr lang="en-US" sz="2300" spc="117" dirty="0" err="1">
                  <a:solidFill>
                    <a:srgbClr val="000000"/>
                  </a:solidFill>
                  <a:latin typeface="Montserrat Classic Bold"/>
                </a:rPr>
                <a:t>Proyek</a:t>
              </a:r>
              <a:endParaRPr lang="en-US" sz="2300" spc="117" dirty="0">
                <a:solidFill>
                  <a:srgbClr val="000000"/>
                </a:solidFill>
                <a:latin typeface="Montserrat Classic Bold"/>
              </a:endParaRPr>
            </a:p>
          </p:txBody>
        </p:sp>
        <p:sp>
          <p:nvSpPr>
            <p:cNvPr id="12" name="TextBox 12"/>
            <p:cNvSpPr txBox="1"/>
            <p:nvPr/>
          </p:nvSpPr>
          <p:spPr>
            <a:xfrm>
              <a:off x="360499"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01</a:t>
              </a:r>
            </a:p>
          </p:txBody>
        </p:sp>
        <p:sp>
          <p:nvSpPr>
            <p:cNvPr id="13" name="TextBox 13"/>
            <p:cNvSpPr txBox="1"/>
            <p:nvPr/>
          </p:nvSpPr>
          <p:spPr>
            <a:xfrm>
              <a:off x="360499" y="1582311"/>
              <a:ext cx="6993718" cy="3681873"/>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Pastikan proyek Python Anda memiliki struktur direktori yang teratur dan file </a:t>
              </a:r>
              <a:r>
                <a:rPr lang="en-US" sz="2200" spc="112">
                  <a:solidFill>
                    <a:srgbClr val="000000"/>
                  </a:solidFill>
                  <a:latin typeface="Montserrat Classic Bold"/>
                </a:rPr>
                <a:t>‘requirements.txt’</a:t>
              </a:r>
              <a:r>
                <a:rPr lang="en-US" sz="2200" spc="112">
                  <a:solidFill>
                    <a:srgbClr val="000000"/>
                  </a:solidFill>
                  <a:latin typeface="Montserrat Classic"/>
                </a:rPr>
                <a:t> yang berisi dependensi proyek.</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Simpan proyek Anda di repositori Git, seperti GitHub.</a:t>
              </a:r>
            </a:p>
          </p:txBody>
        </p:sp>
        <p:sp>
          <p:nvSpPr>
            <p:cNvPr id="14" name="TextBox 14"/>
            <p:cNvSpPr txBox="1"/>
            <p:nvPr/>
          </p:nvSpPr>
          <p:spPr>
            <a:xfrm>
              <a:off x="9582622" y="607785"/>
              <a:ext cx="5734226" cy="503132"/>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Bold"/>
                </a:rPr>
                <a:t>Pengelolaan Kode Sumber</a:t>
              </a:r>
            </a:p>
          </p:txBody>
        </p:sp>
        <p:sp>
          <p:nvSpPr>
            <p:cNvPr id="15" name="TextBox 15"/>
            <p:cNvSpPr txBox="1"/>
            <p:nvPr/>
          </p:nvSpPr>
          <p:spPr>
            <a:xfrm>
              <a:off x="8498743"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02</a:t>
              </a:r>
            </a:p>
          </p:txBody>
        </p:sp>
        <p:sp>
          <p:nvSpPr>
            <p:cNvPr id="16" name="TextBox 16"/>
            <p:cNvSpPr txBox="1"/>
            <p:nvPr/>
          </p:nvSpPr>
          <p:spPr>
            <a:xfrm>
              <a:off x="8498743" y="1582311"/>
              <a:ext cx="6993718" cy="4711984"/>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Simpan proyek Anda di repositori Git (misalnya, GitHub).</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Pastikan Anda telah membuat file</a:t>
              </a:r>
              <a:r>
                <a:rPr lang="en-US" sz="2200" spc="112">
                  <a:solidFill>
                    <a:srgbClr val="000000"/>
                  </a:solidFill>
                  <a:latin typeface="Montserrat Classic Bold"/>
                </a:rPr>
                <a:t> ‘.gitignore’ </a:t>
              </a:r>
              <a:r>
                <a:rPr lang="en-US" sz="2200" spc="112">
                  <a:solidFill>
                    <a:srgbClr val="000000"/>
                  </a:solidFill>
                  <a:latin typeface="Montserrat Classic"/>
                </a:rPr>
                <a:t>untuk mengabaikan file yang tidak perlu di-repo (seperti berkas </a:t>
              </a:r>
              <a:r>
                <a:rPr lang="en-US" sz="2200" spc="112">
                  <a:solidFill>
                    <a:srgbClr val="000000"/>
                  </a:solidFill>
                  <a:latin typeface="Montserrat Classic Bold"/>
                </a:rPr>
                <a:t>‘.pyc’</a:t>
              </a:r>
              <a:r>
                <a:rPr lang="en-US" sz="2200" spc="112">
                  <a:solidFill>
                    <a:srgbClr val="000000"/>
                  </a:solidFill>
                  <a:latin typeface="Montserrat Classic"/>
                </a:rPr>
                <a:t> atau direktori virtual environment).</a:t>
              </a:r>
            </a:p>
          </p:txBody>
        </p:sp>
        <p:sp>
          <p:nvSpPr>
            <p:cNvPr id="17" name="TextBox 17"/>
            <p:cNvSpPr txBox="1"/>
            <p:nvPr/>
          </p:nvSpPr>
          <p:spPr>
            <a:xfrm>
              <a:off x="17994828" y="607785"/>
              <a:ext cx="3775957" cy="503132"/>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Kendali Versi</a:t>
              </a:r>
            </a:p>
          </p:txBody>
        </p:sp>
        <p:sp>
          <p:nvSpPr>
            <p:cNvPr id="18" name="TextBox 18"/>
            <p:cNvSpPr txBox="1"/>
            <p:nvPr/>
          </p:nvSpPr>
          <p:spPr>
            <a:xfrm>
              <a:off x="16910949"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03</a:t>
              </a:r>
            </a:p>
          </p:txBody>
        </p:sp>
        <p:sp>
          <p:nvSpPr>
            <p:cNvPr id="19" name="TextBox 19"/>
            <p:cNvSpPr txBox="1"/>
            <p:nvPr/>
          </p:nvSpPr>
          <p:spPr>
            <a:xfrm>
              <a:off x="16910949" y="1582311"/>
              <a:ext cx="6993718" cy="3166817"/>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Gunakan manajer versi seperti Git untuk mengontrol versi kode Anda.</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Gunakan tag versi dalam repositori untuk menandai rilis penting.</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752" y="0"/>
            <a:ext cx="7417965" cy="10560503"/>
            <a:chOff x="0" y="0"/>
            <a:chExt cx="1953703" cy="2781367"/>
          </a:xfrm>
        </p:grpSpPr>
        <p:sp>
          <p:nvSpPr>
            <p:cNvPr id="3" name="Freeform 3"/>
            <p:cNvSpPr/>
            <p:nvPr/>
          </p:nvSpPr>
          <p:spPr>
            <a:xfrm>
              <a:off x="0" y="0"/>
              <a:ext cx="1953703" cy="2781367"/>
            </a:xfrm>
            <a:custGeom>
              <a:avLst/>
              <a:gdLst/>
              <a:ahLst/>
              <a:cxnLst/>
              <a:rect l="l" t="t" r="r" b="b"/>
              <a:pathLst>
                <a:path w="1953703" h="2781367">
                  <a:moveTo>
                    <a:pt x="0" y="0"/>
                  </a:moveTo>
                  <a:lnTo>
                    <a:pt x="1953703" y="0"/>
                  </a:lnTo>
                  <a:lnTo>
                    <a:pt x="1953703" y="2781367"/>
                  </a:lnTo>
                  <a:lnTo>
                    <a:pt x="0" y="2781367"/>
                  </a:lnTo>
                  <a:close/>
                </a:path>
              </a:pathLst>
            </a:custGeom>
            <a:solidFill>
              <a:srgbClr val="FFF6E3"/>
            </a:solidFill>
            <a:ln w="47625" cap="sq">
              <a:solidFill>
                <a:srgbClr val="000000"/>
              </a:solidFill>
              <a:prstDash val="solid"/>
              <a:miter/>
            </a:ln>
          </p:spPr>
        </p:sp>
        <p:sp>
          <p:nvSpPr>
            <p:cNvPr id="4" name="TextBox 4"/>
            <p:cNvSpPr txBox="1"/>
            <p:nvPr/>
          </p:nvSpPr>
          <p:spPr>
            <a:xfrm>
              <a:off x="0" y="-38100"/>
              <a:ext cx="1953703" cy="28194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585026" y="1629550"/>
            <a:ext cx="8499541" cy="8229600"/>
            <a:chOff x="0" y="0"/>
            <a:chExt cx="11332721" cy="10972800"/>
          </a:xfrm>
        </p:grpSpPr>
        <p:pic>
          <p:nvPicPr>
            <p:cNvPr id="6" name="Picture 6"/>
            <p:cNvPicPr>
              <a:picLocks noChangeAspect="1"/>
            </p:cNvPicPr>
            <p:nvPr/>
          </p:nvPicPr>
          <p:blipFill>
            <a:blip r:embed="rId2"/>
            <a:srcRect l="67" r="67"/>
            <a:stretch>
              <a:fillRect/>
            </a:stretch>
          </p:blipFill>
          <p:spPr>
            <a:xfrm>
              <a:off x="0" y="0"/>
              <a:ext cx="11332721" cy="10972800"/>
            </a:xfrm>
            <a:prstGeom prst="rect">
              <a:avLst/>
            </a:prstGeom>
          </p:spPr>
        </p:pic>
      </p:grpSp>
      <p:sp>
        <p:nvSpPr>
          <p:cNvPr id="7" name="AutoShape 7"/>
          <p:cNvSpPr/>
          <p:nvPr/>
        </p:nvSpPr>
        <p:spPr>
          <a:xfrm flipV="1">
            <a:off x="-136752" y="3981111"/>
            <a:ext cx="7417965" cy="2620"/>
          </a:xfrm>
          <a:prstGeom prst="line">
            <a:avLst/>
          </a:prstGeom>
          <a:ln w="47625" cap="flat">
            <a:solidFill>
              <a:srgbClr val="040606"/>
            </a:solidFill>
            <a:prstDash val="solid"/>
            <a:headEnd type="none" w="sm" len="sm"/>
            <a:tailEnd type="none" w="sm" len="sm"/>
          </a:ln>
        </p:spPr>
      </p:sp>
      <p:sp>
        <p:nvSpPr>
          <p:cNvPr id="8" name="TextBox 8"/>
          <p:cNvSpPr txBox="1"/>
          <p:nvPr/>
        </p:nvSpPr>
        <p:spPr>
          <a:xfrm>
            <a:off x="1361447" y="349652"/>
            <a:ext cx="3720306"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Buat Konfigurasi CI/CD</a:t>
            </a:r>
          </a:p>
        </p:txBody>
      </p:sp>
      <p:sp>
        <p:nvSpPr>
          <p:cNvPr id="9" name="TextBox 9"/>
          <p:cNvSpPr txBox="1"/>
          <p:nvPr/>
        </p:nvSpPr>
        <p:spPr>
          <a:xfrm>
            <a:off x="368392" y="244243"/>
            <a:ext cx="993055"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04</a:t>
            </a:r>
          </a:p>
        </p:txBody>
      </p:sp>
      <p:sp>
        <p:nvSpPr>
          <p:cNvPr id="10" name="TextBox 10"/>
          <p:cNvSpPr txBox="1"/>
          <p:nvPr/>
        </p:nvSpPr>
        <p:spPr>
          <a:xfrm>
            <a:off x="368392" y="1082928"/>
            <a:ext cx="6407677"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Buat file konfigurasi CI/CD di direktori </a:t>
            </a:r>
            <a:r>
              <a:rPr lang="en-US" sz="2200" spc="112">
                <a:solidFill>
                  <a:srgbClr val="000000"/>
                </a:solidFill>
                <a:latin typeface="Montserrat Classic Bold"/>
              </a:rPr>
              <a:t>‘.github/workflows’</a:t>
            </a:r>
            <a:r>
              <a:rPr lang="en-US" sz="2200" spc="112">
                <a:solidFill>
                  <a:srgbClr val="000000"/>
                </a:solidFill>
                <a:latin typeface="Montserrat Classic"/>
              </a:rPr>
              <a:t>, misalnya, </a:t>
            </a:r>
            <a:r>
              <a:rPr lang="en-US" sz="2200" spc="112">
                <a:solidFill>
                  <a:srgbClr val="000000"/>
                </a:solidFill>
                <a:latin typeface="Montserrat Classic Bold"/>
              </a:rPr>
              <a:t>‘python-ci.yml’</a:t>
            </a:r>
            <a:r>
              <a:rPr lang="en-US" sz="2200" spc="112">
                <a:solidFill>
                  <a:srgbClr val="000000"/>
                </a:solidFill>
                <a:latin typeface="Montserrat Classic"/>
              </a:rPr>
              <a:t>. Di dalamnya, Anda akan mendefinisikan tindakan (actions) yang akan dijalankan oleh GitHub Actions.</a:t>
            </a:r>
          </a:p>
        </p:txBody>
      </p:sp>
      <p:grpSp>
        <p:nvGrpSpPr>
          <p:cNvPr id="11" name="Group 11"/>
          <p:cNvGrpSpPr/>
          <p:nvPr/>
        </p:nvGrpSpPr>
        <p:grpSpPr>
          <a:xfrm>
            <a:off x="368392" y="4408715"/>
            <a:ext cx="6407677" cy="5313532"/>
            <a:chOff x="0" y="0"/>
            <a:chExt cx="8543570" cy="7084709"/>
          </a:xfrm>
        </p:grpSpPr>
        <p:sp>
          <p:nvSpPr>
            <p:cNvPr id="12" name="TextBox 12"/>
            <p:cNvSpPr txBox="1"/>
            <p:nvPr/>
          </p:nvSpPr>
          <p:spPr>
            <a:xfrm>
              <a:off x="1324074" y="29420"/>
              <a:ext cx="5285846" cy="503132"/>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Konfigurasi Unit Testing</a:t>
              </a:r>
            </a:p>
          </p:txBody>
        </p:sp>
        <p:sp>
          <p:nvSpPr>
            <p:cNvPr id="13" name="TextBox 13"/>
            <p:cNvSpPr txBox="1"/>
            <p:nvPr/>
          </p:nvSpPr>
          <p:spPr>
            <a:xfrm>
              <a:off x="0" y="-95250"/>
              <a:ext cx="1324074"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05</a:t>
              </a:r>
            </a:p>
          </p:txBody>
        </p:sp>
        <p:sp>
          <p:nvSpPr>
            <p:cNvPr id="14" name="TextBox 14"/>
            <p:cNvSpPr txBox="1"/>
            <p:nvPr/>
          </p:nvSpPr>
          <p:spPr>
            <a:xfrm>
              <a:off x="0" y="1003946"/>
              <a:ext cx="8543570" cy="6080763"/>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Di dalam konfigurasi CI/CD (file </a:t>
              </a:r>
              <a:r>
                <a:rPr lang="en-US" sz="2200" spc="112">
                  <a:solidFill>
                    <a:srgbClr val="000000"/>
                  </a:solidFill>
                  <a:latin typeface="Montserrat Classic Bold"/>
                </a:rPr>
                <a:t>‘python-ci.yml’</a:t>
              </a:r>
              <a:r>
                <a:rPr lang="en-US" sz="2200" spc="112">
                  <a:solidFill>
                    <a:srgbClr val="000000"/>
                  </a:solidFill>
                  <a:latin typeface="Montserrat Classic"/>
                </a:rPr>
                <a:t>), tentukan langkah-langkah yang akan dijalankan, seperti:</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Mengatur lingkungan Python.</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Mengambil kode sumber dari repositori.</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Menginstal dependensi proyek dari file</a:t>
              </a:r>
              <a:r>
                <a:rPr lang="en-US" sz="2200" spc="112">
                  <a:solidFill>
                    <a:srgbClr val="000000"/>
                  </a:solidFill>
                  <a:latin typeface="Montserrat Classic Bold"/>
                </a:rPr>
                <a:t> ‘requirements.txt’</a:t>
              </a:r>
              <a:r>
                <a:rPr lang="en-US" sz="2200" spc="112">
                  <a:solidFill>
                    <a:srgbClr val="000000"/>
                  </a:solidFill>
                  <a:latin typeface="Montserrat Classic"/>
                </a:rPr>
                <a:t>.</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Menjalankan unit test Python menggunakan</a:t>
              </a:r>
              <a:r>
                <a:rPr lang="en-US" sz="2200" spc="112">
                  <a:solidFill>
                    <a:srgbClr val="000000"/>
                  </a:solidFill>
                  <a:latin typeface="Montserrat Classic Bold"/>
                </a:rPr>
                <a:t> ‘unittest’</a:t>
              </a:r>
              <a:r>
                <a:rPr lang="en-US" sz="2200" spc="112">
                  <a:solidFill>
                    <a:srgbClr val="000000"/>
                  </a:solidFill>
                  <a:latin typeface="Montserrat Classic"/>
                </a:rPr>
                <a:t>, </a:t>
              </a:r>
              <a:r>
                <a:rPr lang="en-US" sz="2200" spc="112">
                  <a:solidFill>
                    <a:srgbClr val="000000"/>
                  </a:solidFill>
                  <a:latin typeface="Montserrat Classic Bold"/>
                </a:rPr>
                <a:t>‘pytest’</a:t>
              </a:r>
              <a:r>
                <a:rPr lang="en-US" sz="2200" spc="112">
                  <a:solidFill>
                    <a:srgbClr val="000000"/>
                  </a:solidFill>
                  <a:latin typeface="Montserrat Classic"/>
                </a:rPr>
                <a:t>, atau kerangka kerja pengujian lainnya.</a:t>
              </a:r>
            </a:p>
          </p:txBody>
        </p:sp>
      </p:grpSp>
      <p:grpSp>
        <p:nvGrpSpPr>
          <p:cNvPr id="15" name="Group 15"/>
          <p:cNvGrpSpPr/>
          <p:nvPr/>
        </p:nvGrpSpPr>
        <p:grpSpPr>
          <a:xfrm>
            <a:off x="8585026" y="155341"/>
            <a:ext cx="8499541" cy="1169584"/>
            <a:chOff x="0" y="0"/>
            <a:chExt cx="2238562" cy="308039"/>
          </a:xfrm>
        </p:grpSpPr>
        <p:sp>
          <p:nvSpPr>
            <p:cNvPr id="16" name="Freeform 16"/>
            <p:cNvSpPr/>
            <p:nvPr/>
          </p:nvSpPr>
          <p:spPr>
            <a:xfrm>
              <a:off x="0" y="0"/>
              <a:ext cx="2238562" cy="308039"/>
            </a:xfrm>
            <a:custGeom>
              <a:avLst/>
              <a:gdLst/>
              <a:ahLst/>
              <a:cxnLst/>
              <a:rect l="l" t="t" r="r" b="b"/>
              <a:pathLst>
                <a:path w="2238562" h="308039">
                  <a:moveTo>
                    <a:pt x="0" y="0"/>
                  </a:moveTo>
                  <a:lnTo>
                    <a:pt x="2238562" y="0"/>
                  </a:lnTo>
                  <a:lnTo>
                    <a:pt x="2238562" y="308039"/>
                  </a:lnTo>
                  <a:lnTo>
                    <a:pt x="0" y="308039"/>
                  </a:lnTo>
                  <a:close/>
                </a:path>
              </a:pathLst>
            </a:custGeom>
            <a:solidFill>
              <a:srgbClr val="FFF6E3">
                <a:alpha val="74902"/>
              </a:srgbClr>
            </a:solidFill>
            <a:ln w="19050" cap="sq">
              <a:solidFill>
                <a:srgbClr val="000000">
                  <a:alpha val="74902"/>
                </a:srgbClr>
              </a:solidFill>
              <a:prstDash val="solid"/>
              <a:miter/>
            </a:ln>
          </p:spPr>
        </p:sp>
        <p:sp>
          <p:nvSpPr>
            <p:cNvPr id="17" name="TextBox 17"/>
            <p:cNvSpPr txBox="1"/>
            <p:nvPr/>
          </p:nvSpPr>
          <p:spPr>
            <a:xfrm>
              <a:off x="0" y="-38100"/>
              <a:ext cx="2238562" cy="346139"/>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8813894" y="378226"/>
            <a:ext cx="8041805" cy="789305"/>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a:rPr>
              <a:t>Contoh Kode Konfigurasi GitHub Actions (</a:t>
            </a:r>
            <a:r>
              <a:rPr lang="en-US" sz="2300" spc="117">
                <a:solidFill>
                  <a:srgbClr val="000000"/>
                </a:solidFill>
                <a:latin typeface="Montserrat Classic Bold"/>
              </a:rPr>
              <a:t>‘python-ci.yml’</a:t>
            </a:r>
            <a:r>
              <a:rPr lang="en-US" sz="2300" spc="117">
                <a:solidFill>
                  <a:srgbClr val="000000"/>
                </a:solidFill>
                <a:latin typeface="Montserrat Classic"/>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143051"/>
            <a:ext cx="18288000" cy="0"/>
          </a:xfrm>
          <a:prstGeom prst="line">
            <a:avLst/>
          </a:prstGeom>
          <a:ln w="38100" cap="flat">
            <a:solidFill>
              <a:srgbClr val="000000"/>
            </a:solidFill>
            <a:prstDash val="solid"/>
            <a:headEnd type="none" w="sm" len="sm"/>
            <a:tailEnd type="none" w="sm" len="sm"/>
          </a:ln>
        </p:spPr>
      </p:sp>
      <p:grpSp>
        <p:nvGrpSpPr>
          <p:cNvPr id="3" name="Group 3"/>
          <p:cNvGrpSpPr/>
          <p:nvPr/>
        </p:nvGrpSpPr>
        <p:grpSpPr>
          <a:xfrm>
            <a:off x="0" y="5162101"/>
            <a:ext cx="18288000" cy="5143962"/>
            <a:chOff x="0" y="0"/>
            <a:chExt cx="4932219" cy="1387311"/>
          </a:xfrm>
        </p:grpSpPr>
        <p:sp>
          <p:nvSpPr>
            <p:cNvPr id="4" name="Freeform 4"/>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5" name="TextBox 5"/>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42854" y="5435502"/>
            <a:ext cx="2470277" cy="7632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Bold"/>
              </a:rPr>
              <a:t>Monitoring dan Pemberitahuan</a:t>
            </a:r>
          </a:p>
        </p:txBody>
      </p:sp>
      <p:sp>
        <p:nvSpPr>
          <p:cNvPr id="7" name="TextBox 7"/>
          <p:cNvSpPr txBox="1"/>
          <p:nvPr/>
        </p:nvSpPr>
        <p:spPr>
          <a:xfrm>
            <a:off x="215791"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09</a:t>
            </a:r>
          </a:p>
        </p:txBody>
      </p:sp>
      <p:sp>
        <p:nvSpPr>
          <p:cNvPr id="8" name="TextBox 8"/>
          <p:cNvSpPr txBox="1"/>
          <p:nvPr/>
        </p:nvSpPr>
        <p:spPr>
          <a:xfrm>
            <a:off x="270375" y="6472172"/>
            <a:ext cx="5245288"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Pastikan Anda menerima pemberitahuan jika ada kegagalan pada tahap CI/CD. Jika ada kegagalan, periksa log untuk menemukan penyebabnya.</a:t>
            </a:r>
          </a:p>
        </p:txBody>
      </p:sp>
      <p:sp>
        <p:nvSpPr>
          <p:cNvPr id="9" name="TextBox 9"/>
          <p:cNvSpPr txBox="1"/>
          <p:nvPr/>
        </p:nvSpPr>
        <p:spPr>
          <a:xfrm>
            <a:off x="7048178" y="5567933"/>
            <a:ext cx="4300670"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Pemeliharaan</a:t>
            </a:r>
          </a:p>
        </p:txBody>
      </p:sp>
      <p:sp>
        <p:nvSpPr>
          <p:cNvPr id="10" name="TextBox 10"/>
          <p:cNvSpPr txBox="1"/>
          <p:nvPr/>
        </p:nvSpPr>
        <p:spPr>
          <a:xfrm>
            <a:off x="6207297"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10</a:t>
            </a:r>
          </a:p>
        </p:txBody>
      </p:sp>
      <p:sp>
        <p:nvSpPr>
          <p:cNvPr id="11" name="TextBox 11"/>
          <p:cNvSpPr txBox="1"/>
          <p:nvPr/>
        </p:nvSpPr>
        <p:spPr>
          <a:xfrm>
            <a:off x="6369858" y="6472172"/>
            <a:ext cx="5245288" cy="154432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Terus pantau, perbaiki, dan tingkatkan konfigurasi CI/CD Anda seiring dengan perkembangan proyek.</a:t>
            </a:r>
          </a:p>
        </p:txBody>
      </p:sp>
      <p:sp>
        <p:nvSpPr>
          <p:cNvPr id="12" name="TextBox 12"/>
          <p:cNvSpPr txBox="1"/>
          <p:nvPr/>
        </p:nvSpPr>
        <p:spPr>
          <a:xfrm>
            <a:off x="13313679" y="5377433"/>
            <a:ext cx="4961512" cy="7632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Bold"/>
              </a:rPr>
              <a:t>Dokumentasi dan Manajemen Siklus Hidup Aplikasi</a:t>
            </a:r>
          </a:p>
        </p:txBody>
      </p:sp>
      <p:sp>
        <p:nvSpPr>
          <p:cNvPr id="13" name="TextBox 13"/>
          <p:cNvSpPr txBox="1"/>
          <p:nvPr/>
        </p:nvSpPr>
        <p:spPr>
          <a:xfrm>
            <a:off x="12504054"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11</a:t>
            </a:r>
          </a:p>
        </p:txBody>
      </p:sp>
      <p:sp>
        <p:nvSpPr>
          <p:cNvPr id="14" name="TextBox 14"/>
          <p:cNvSpPr txBox="1"/>
          <p:nvPr/>
        </p:nvSpPr>
        <p:spPr>
          <a:xfrm>
            <a:off x="12683212" y="6472172"/>
            <a:ext cx="5245288"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Penting untuk memiliki dokumentasi yang baik dan sistem manajemen siklus hidup aplikasi (ALM) yang mengintegrasikan proses CI/CD.</a:t>
            </a:r>
          </a:p>
        </p:txBody>
      </p:sp>
      <p:grpSp>
        <p:nvGrpSpPr>
          <p:cNvPr id="15" name="Group 15"/>
          <p:cNvGrpSpPr/>
          <p:nvPr/>
        </p:nvGrpSpPr>
        <p:grpSpPr>
          <a:xfrm>
            <a:off x="0" y="-19961"/>
            <a:ext cx="18288000" cy="5143962"/>
            <a:chOff x="0" y="0"/>
            <a:chExt cx="4932219" cy="1387311"/>
          </a:xfrm>
        </p:grpSpPr>
        <p:sp>
          <p:nvSpPr>
            <p:cNvPr id="16" name="Freeform 16"/>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17" name="TextBox 17"/>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18" name="AutoShape 18"/>
          <p:cNvSpPr/>
          <p:nvPr/>
        </p:nvSpPr>
        <p:spPr>
          <a:xfrm flipH="1">
            <a:off x="5847867" y="-161231"/>
            <a:ext cx="19533" cy="10448231"/>
          </a:xfrm>
          <a:prstGeom prst="line">
            <a:avLst/>
          </a:prstGeom>
          <a:ln w="38100" cap="flat">
            <a:solidFill>
              <a:srgbClr val="000000"/>
            </a:solidFill>
            <a:prstDash val="solid"/>
            <a:headEnd type="none" w="sm" len="sm"/>
            <a:tailEnd type="none" w="sm" len="sm"/>
          </a:ln>
        </p:spPr>
      </p:sp>
      <p:sp>
        <p:nvSpPr>
          <p:cNvPr id="19" name="AutoShape 19"/>
          <p:cNvSpPr/>
          <p:nvPr/>
        </p:nvSpPr>
        <p:spPr>
          <a:xfrm flipH="1">
            <a:off x="12142103" y="-161231"/>
            <a:ext cx="85583" cy="10448231"/>
          </a:xfrm>
          <a:prstGeom prst="line">
            <a:avLst/>
          </a:prstGeom>
          <a:ln w="38100" cap="flat">
            <a:solidFill>
              <a:srgbClr val="000000"/>
            </a:solidFill>
            <a:prstDash val="solid"/>
            <a:headEnd type="none" w="sm" len="sm"/>
            <a:tailEnd type="none" w="sm" len="sm"/>
          </a:ln>
        </p:spPr>
      </p:sp>
      <p:sp>
        <p:nvSpPr>
          <p:cNvPr id="20" name="TextBox 20"/>
          <p:cNvSpPr txBox="1"/>
          <p:nvPr/>
        </p:nvSpPr>
        <p:spPr>
          <a:xfrm>
            <a:off x="1042854" y="385871"/>
            <a:ext cx="3700330"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Pengujian Otomatisasi</a:t>
            </a:r>
          </a:p>
        </p:txBody>
      </p:sp>
      <p:sp>
        <p:nvSpPr>
          <p:cNvPr id="21" name="TextBox 21"/>
          <p:cNvSpPr txBox="1"/>
          <p:nvPr/>
        </p:nvSpPr>
        <p:spPr>
          <a:xfrm>
            <a:off x="215791" y="280462"/>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06</a:t>
            </a:r>
          </a:p>
        </p:txBody>
      </p:sp>
      <p:sp>
        <p:nvSpPr>
          <p:cNvPr id="22" name="TextBox 22"/>
          <p:cNvSpPr txBox="1"/>
          <p:nvPr/>
        </p:nvSpPr>
        <p:spPr>
          <a:xfrm>
            <a:off x="270375" y="1119147"/>
            <a:ext cx="5245288" cy="23253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Pastikan Anda telah menambahkan unit test ke dalam proyek Python Anda. Gunakan kerangka kerja pengujian yang sesuai seperti </a:t>
            </a:r>
            <a:r>
              <a:rPr lang="en-US" sz="2200" spc="112">
                <a:solidFill>
                  <a:srgbClr val="000000"/>
                </a:solidFill>
                <a:latin typeface="Montserrat Classic Bold"/>
              </a:rPr>
              <a:t>‘unittest’</a:t>
            </a:r>
            <a:r>
              <a:rPr lang="en-US" sz="2200" spc="112">
                <a:solidFill>
                  <a:srgbClr val="000000"/>
                </a:solidFill>
                <a:latin typeface="Montserrat Classic"/>
              </a:rPr>
              <a:t>, </a:t>
            </a:r>
            <a:r>
              <a:rPr lang="en-US" sz="2200" spc="112">
                <a:solidFill>
                  <a:srgbClr val="000000"/>
                </a:solidFill>
                <a:latin typeface="Montserrat Classic Bold"/>
              </a:rPr>
              <a:t>‘pytest’</a:t>
            </a:r>
            <a:r>
              <a:rPr lang="en-US" sz="2200" spc="112">
                <a:solidFill>
                  <a:srgbClr val="000000"/>
                </a:solidFill>
                <a:latin typeface="Montserrat Classic"/>
              </a:rPr>
              <a:t>, atau yang lain sesuai kebutuhan.</a:t>
            </a:r>
          </a:p>
        </p:txBody>
      </p:sp>
      <p:sp>
        <p:nvSpPr>
          <p:cNvPr id="23" name="TextBox 23"/>
          <p:cNvSpPr txBox="1"/>
          <p:nvPr/>
        </p:nvSpPr>
        <p:spPr>
          <a:xfrm>
            <a:off x="7029731" y="385871"/>
            <a:ext cx="4300670" cy="389255"/>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Bold"/>
              </a:rPr>
              <a:t>Pengelolaan Kode Sumber</a:t>
            </a:r>
          </a:p>
        </p:txBody>
      </p:sp>
      <p:sp>
        <p:nvSpPr>
          <p:cNvPr id="24" name="TextBox 24"/>
          <p:cNvSpPr txBox="1"/>
          <p:nvPr/>
        </p:nvSpPr>
        <p:spPr>
          <a:xfrm>
            <a:off x="6207297" y="299999"/>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07</a:t>
            </a:r>
          </a:p>
        </p:txBody>
      </p:sp>
      <p:sp>
        <p:nvSpPr>
          <p:cNvPr id="25" name="TextBox 25"/>
          <p:cNvSpPr txBox="1"/>
          <p:nvPr/>
        </p:nvSpPr>
        <p:spPr>
          <a:xfrm>
            <a:off x="6207297" y="1119147"/>
            <a:ext cx="5570411" cy="3851912"/>
          </a:xfrm>
          <a:prstGeom prst="rect">
            <a:avLst/>
          </a:prstGeom>
        </p:spPr>
        <p:txBody>
          <a:bodyPr lIns="0" tIns="0" rIns="0" bIns="0" rtlCol="0" anchor="t">
            <a:spAutoFit/>
          </a:bodyPr>
          <a:lstStyle/>
          <a:p>
            <a:pPr>
              <a:lnSpc>
                <a:spcPts val="2940"/>
              </a:lnSpc>
            </a:pPr>
            <a:r>
              <a:rPr lang="en-US" sz="2100" spc="107">
                <a:solidFill>
                  <a:srgbClr val="000000"/>
                </a:solidFill>
                <a:latin typeface="Montserrat Classic"/>
              </a:rPr>
              <a:t>Jika ingin melakukan Continuous Deployment, tambahkan langkah-langkah berikut ke konfigurasi CI/CD:</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Membangun dan mengemas aplikasi.</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Mengunggah aplikasi ke server tujuan.</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Melakukan migrasi basis data atau langkah-langkah lain yang diperlukan.</a:t>
            </a:r>
          </a:p>
        </p:txBody>
      </p:sp>
      <p:sp>
        <p:nvSpPr>
          <p:cNvPr id="26" name="TextBox 26"/>
          <p:cNvSpPr txBox="1"/>
          <p:nvPr/>
        </p:nvSpPr>
        <p:spPr>
          <a:xfrm>
            <a:off x="13326488" y="385871"/>
            <a:ext cx="4505987"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Lakukan Push ke Repositori</a:t>
            </a:r>
          </a:p>
        </p:txBody>
      </p:sp>
      <p:sp>
        <p:nvSpPr>
          <p:cNvPr id="27" name="TextBox 27"/>
          <p:cNvSpPr txBox="1"/>
          <p:nvPr/>
        </p:nvSpPr>
        <p:spPr>
          <a:xfrm>
            <a:off x="12504054" y="299999"/>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08</a:t>
            </a:r>
          </a:p>
        </p:txBody>
      </p:sp>
      <p:sp>
        <p:nvSpPr>
          <p:cNvPr id="28" name="TextBox 28"/>
          <p:cNvSpPr txBox="1"/>
          <p:nvPr/>
        </p:nvSpPr>
        <p:spPr>
          <a:xfrm>
            <a:off x="12504054" y="1119147"/>
            <a:ext cx="5424446" cy="23253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Setiap kali Anda melakukan perubahan pada kode sumber, lakukan </a:t>
            </a:r>
            <a:r>
              <a:rPr lang="en-US" sz="2200" spc="112">
                <a:solidFill>
                  <a:srgbClr val="000000"/>
                </a:solidFill>
                <a:latin typeface="Montserrat Classic Bold"/>
              </a:rPr>
              <a:t>‘git push’</a:t>
            </a:r>
            <a:r>
              <a:rPr lang="en-US" sz="2200" spc="112">
                <a:solidFill>
                  <a:srgbClr val="000000"/>
                </a:solidFill>
                <a:latin typeface="Montserrat Classic"/>
              </a:rPr>
              <a:t> ke repositori. GitHub Actions (atau alat CI/CD lainnya yang Anda gunakan) akan menjalankan unit test otomatis.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13390" y="4337050"/>
            <a:ext cx="12214887"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REFERENCES</a:t>
            </a:r>
          </a:p>
        </p:txBody>
      </p:sp>
      <p:grpSp>
        <p:nvGrpSpPr>
          <p:cNvPr id="3" name="Group 3"/>
          <p:cNvGrpSpPr/>
          <p:nvPr/>
        </p:nvGrpSpPr>
        <p:grpSpPr>
          <a:xfrm>
            <a:off x="2659723" y="2408675"/>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a:ln w="19050" cap="sq">
              <a:solidFill>
                <a:srgbClr val="000000"/>
              </a:solidFill>
              <a:prstDash val="solid"/>
              <a:miter/>
            </a:ln>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4151068" y="8792183"/>
            <a:ext cx="7315200" cy="4014216"/>
          </a:xfrm>
          <a:custGeom>
            <a:avLst/>
            <a:gdLst/>
            <a:ahLst/>
            <a:cxnLst/>
            <a:rect l="l" t="t" r="r" b="b"/>
            <a:pathLst>
              <a:path w="7315200" h="4014216">
                <a:moveTo>
                  <a:pt x="0" y="0"/>
                </a:moveTo>
                <a:lnTo>
                  <a:pt x="7315200" y="0"/>
                </a:lnTo>
                <a:lnTo>
                  <a:pt x="7315200" y="4014216"/>
                </a:lnTo>
                <a:lnTo>
                  <a:pt x="0" y="4014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6230600" y="-14159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3413390" y="4337050"/>
            <a:ext cx="12214887"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REFERENCES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sp>
        <p:nvSpPr>
          <p:cNvPr id="2" name="TextBox 2"/>
          <p:cNvSpPr txBox="1"/>
          <p:nvPr/>
        </p:nvSpPr>
        <p:spPr>
          <a:xfrm>
            <a:off x="993730" y="447040"/>
            <a:ext cx="16300540" cy="9354820"/>
          </a:xfrm>
          <a:prstGeom prst="rect">
            <a:avLst/>
          </a:prstGeom>
        </p:spPr>
        <p:txBody>
          <a:bodyPr lIns="0" tIns="0" rIns="0" bIns="0" rtlCol="0" anchor="t">
            <a:spAutoFit/>
          </a:bodyPr>
          <a:lstStyle/>
          <a:p>
            <a:pPr>
              <a:lnSpc>
                <a:spcPts val="3080"/>
              </a:lnSpc>
            </a:pPr>
            <a:r>
              <a:rPr lang="en-US" sz="2200">
                <a:solidFill>
                  <a:srgbClr val="000000"/>
                </a:solidFill>
                <a:latin typeface="Montserrat Classic Bold"/>
              </a:rPr>
              <a:t>1. Dicoding. (n.d.). White Box Testing. Retrieved October 26, 2023, from https://www.dicoding.com/blog/white-box-testing/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2. GeeksforGeeks. (2023, April 19). Differences between Black Box Testing vs White Box Testing. https://www.geeksforgeeks.org/differences-between-black-box-testing-vs-white-box-testing/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3. Guru99. (n.d.). White Box Testing. Retrieved October 26, 2023, from https://www.guru99.com/white-box-testing.html</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4. Kusumastuti, D. P. R. (2018). Analisis White Box Testing pada Aplikasi E-Commerce. Universitas Islam Indonesia. https://dspace.uii.ac.id/bitstream/handle/123456789/28341/13523202%20Dwi%20Kusumastuti%20Puji%20Rahayu.pdf?isAllowed=y&amp;sequence=1</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5. LambdaTest. (n.d.). White Box Testing. Retrieved October 26, 2023, from https://www.lambdatest.com/learning-hub/white-box-testing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6. Python Software Foundation. (n.d.). unittest — Unit testing framework. Retrieved October 26, 2023, from https://docs.python.org/3/library/unittest.html</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7. Razzubair. (2019, January 14). Bab 2: Seri DevOps - Arsitektur Pipeline CI/CD dalam Seri DevOps. Medium. https://razzubair.medium.com/bab-2-seri-devops-arsitektur-pipeline-ci-cd-dalam-seri-devops-f1e3d2182c89</a:t>
            </a:r>
          </a:p>
          <a:p>
            <a:pPr>
              <a:lnSpc>
                <a:spcPts val="3080"/>
              </a:lnSpc>
            </a:pPr>
            <a:endParaRPr lang="en-US" sz="2200">
              <a:solidFill>
                <a:srgbClr val="000000"/>
              </a:solidFill>
              <a:latin typeface="Montserrat Classic Bold"/>
            </a:endParaRPr>
          </a:p>
          <a:p>
            <a:pPr marL="0" lvl="0" indent="0" algn="l">
              <a:lnSpc>
                <a:spcPts val="3080"/>
              </a:lnSpc>
            </a:pPr>
            <a:r>
              <a:rPr lang="en-US" sz="2200">
                <a:solidFill>
                  <a:srgbClr val="000000"/>
                </a:solidFill>
                <a:latin typeface="Montserrat Classic Bold"/>
              </a:rPr>
              <a:t>8. RevoU. (2023, September 21). Apa itu White Box Testing? Pengertian dan contoh 2023. https://revou.co/kosakata/white-box-testing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20684" y="5416154"/>
            <a:ext cx="6754335" cy="1069976"/>
          </a:xfrm>
          <a:prstGeom prst="rect">
            <a:avLst/>
          </a:prstGeom>
        </p:spPr>
        <p:txBody>
          <a:bodyPr lIns="0" tIns="0" rIns="0" bIns="0" rtlCol="0" anchor="t">
            <a:spAutoFit/>
          </a:bodyPr>
          <a:lstStyle/>
          <a:p>
            <a:pPr>
              <a:lnSpc>
                <a:spcPts val="8000"/>
              </a:lnSpc>
            </a:pPr>
            <a:r>
              <a:rPr lang="en-US" sz="8000">
                <a:solidFill>
                  <a:srgbClr val="000000"/>
                </a:solidFill>
                <a:latin typeface="Montserrat Classic Bold"/>
              </a:rPr>
              <a:t>PRESENTASI</a:t>
            </a:r>
          </a:p>
        </p:txBody>
      </p:sp>
      <p:sp>
        <p:nvSpPr>
          <p:cNvPr id="3" name="TextBox 3"/>
          <p:cNvSpPr txBox="1"/>
          <p:nvPr/>
        </p:nvSpPr>
        <p:spPr>
          <a:xfrm>
            <a:off x="1220684" y="3934221"/>
            <a:ext cx="6086683" cy="1359346"/>
          </a:xfrm>
          <a:prstGeom prst="rect">
            <a:avLst/>
          </a:prstGeom>
        </p:spPr>
        <p:txBody>
          <a:bodyPr wrap="square" lIns="0" tIns="0" rIns="0" bIns="0" rtlCol="0" anchor="t">
            <a:spAutoFit/>
          </a:bodyPr>
          <a:lstStyle/>
          <a:p>
            <a:pPr>
              <a:lnSpc>
                <a:spcPts val="10599"/>
              </a:lnSpc>
            </a:pPr>
            <a:r>
              <a:rPr lang="en-US" sz="9999" dirty="0">
                <a:solidFill>
                  <a:srgbClr val="000000"/>
                </a:solidFill>
                <a:latin typeface="Century Schoolbook" panose="02040604050505020304" pitchFamily="18" charset="0"/>
              </a:rPr>
              <a:t>Daftar Isi</a:t>
            </a:r>
          </a:p>
        </p:txBody>
      </p:sp>
      <p:grpSp>
        <p:nvGrpSpPr>
          <p:cNvPr id="4" name="Group 4"/>
          <p:cNvGrpSpPr/>
          <p:nvPr/>
        </p:nvGrpSpPr>
        <p:grpSpPr>
          <a:xfrm rot="-1330815">
            <a:off x="9144000" y="0"/>
            <a:ext cx="9235941" cy="10287000"/>
            <a:chOff x="0" y="0"/>
            <a:chExt cx="2432511" cy="2709333"/>
          </a:xfrm>
        </p:grpSpPr>
        <p:sp>
          <p:nvSpPr>
            <p:cNvPr id="5" name="Freeform 5"/>
            <p:cNvSpPr/>
            <p:nvPr/>
          </p:nvSpPr>
          <p:spPr>
            <a:xfrm>
              <a:off x="0" y="0"/>
              <a:ext cx="2432511" cy="2709333"/>
            </a:xfrm>
            <a:custGeom>
              <a:avLst/>
              <a:gdLst/>
              <a:ahLst/>
              <a:cxnLst/>
              <a:rect l="l" t="t" r="r" b="b"/>
              <a:pathLst>
                <a:path w="2432511" h="2709333">
                  <a:moveTo>
                    <a:pt x="0" y="0"/>
                  </a:moveTo>
                  <a:lnTo>
                    <a:pt x="2432511" y="0"/>
                  </a:lnTo>
                  <a:lnTo>
                    <a:pt x="2432511" y="2709333"/>
                  </a:lnTo>
                  <a:lnTo>
                    <a:pt x="0" y="2709333"/>
                  </a:lnTo>
                  <a:close/>
                </a:path>
              </a:pathLst>
            </a:custGeom>
            <a:solidFill>
              <a:srgbClr val="FFF6E3"/>
            </a:solidFill>
          </p:spPr>
        </p:sp>
        <p:sp>
          <p:nvSpPr>
            <p:cNvPr id="6" name="TextBox 6"/>
            <p:cNvSpPr txBox="1"/>
            <p:nvPr/>
          </p:nvSpPr>
          <p:spPr>
            <a:xfrm>
              <a:off x="0" y="-38100"/>
              <a:ext cx="2432511" cy="274743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9144000" y="1625688"/>
            <a:ext cx="5353644" cy="1966265"/>
            <a:chOff x="0" y="0"/>
            <a:chExt cx="7138192" cy="2621687"/>
          </a:xfrm>
        </p:grpSpPr>
        <p:sp>
          <p:nvSpPr>
            <p:cNvPr id="8" name="TextBox 8"/>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01</a:t>
              </a:r>
            </a:p>
          </p:txBody>
        </p:sp>
        <p:sp>
          <p:nvSpPr>
            <p:cNvPr id="9" name="TextBox 9"/>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0" name="TextBox 10"/>
            <p:cNvSpPr txBox="1"/>
            <p:nvPr/>
          </p:nvSpPr>
          <p:spPr>
            <a:xfrm>
              <a:off x="2321349" y="762196"/>
              <a:ext cx="4816843" cy="18594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Whitebox Testing dan Unit Test Fundamental, dan contoh implementasinya dalam python.</a:t>
              </a:r>
            </a:p>
          </p:txBody>
        </p:sp>
      </p:grpSp>
      <p:grpSp>
        <p:nvGrpSpPr>
          <p:cNvPr id="11" name="Group 11"/>
          <p:cNvGrpSpPr/>
          <p:nvPr/>
        </p:nvGrpSpPr>
        <p:grpSpPr>
          <a:xfrm>
            <a:off x="10287000" y="4512792"/>
            <a:ext cx="5353644" cy="1966265"/>
            <a:chOff x="0" y="0"/>
            <a:chExt cx="7138192" cy="2621687"/>
          </a:xfrm>
        </p:grpSpPr>
        <p:sp>
          <p:nvSpPr>
            <p:cNvPr id="12" name="TextBox 12"/>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02</a:t>
              </a:r>
            </a:p>
          </p:txBody>
        </p:sp>
        <p:sp>
          <p:nvSpPr>
            <p:cNvPr id="13" name="TextBox 13"/>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4" name="TextBox 14"/>
            <p:cNvSpPr txBox="1"/>
            <p:nvPr/>
          </p:nvSpPr>
          <p:spPr>
            <a:xfrm>
              <a:off x="2321349" y="762196"/>
              <a:ext cx="4816843" cy="18594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CI/CD Fundamental, dan contoh langkah-langkah konfigurasinya untuk project python.</a:t>
              </a:r>
            </a:p>
          </p:txBody>
        </p:sp>
      </p:grpSp>
      <p:grpSp>
        <p:nvGrpSpPr>
          <p:cNvPr id="15" name="Group 15"/>
          <p:cNvGrpSpPr/>
          <p:nvPr/>
        </p:nvGrpSpPr>
        <p:grpSpPr>
          <a:xfrm>
            <a:off x="11905656" y="7399896"/>
            <a:ext cx="5353644" cy="1159345"/>
            <a:chOff x="0" y="0"/>
            <a:chExt cx="7138192" cy="1545794"/>
          </a:xfrm>
        </p:grpSpPr>
        <p:sp>
          <p:nvSpPr>
            <p:cNvPr id="16" name="TextBox 16"/>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03</a:t>
              </a:r>
            </a:p>
          </p:txBody>
        </p:sp>
        <p:sp>
          <p:nvSpPr>
            <p:cNvPr id="17" name="TextBox 17"/>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8" name="TextBox 18"/>
            <p:cNvSpPr txBox="1"/>
            <p:nvPr/>
          </p:nvSpPr>
          <p:spPr>
            <a:xfrm>
              <a:off x="2321349" y="762196"/>
              <a:ext cx="4816843" cy="4497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Referensi</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sp>
        <p:nvSpPr>
          <p:cNvPr id="2" name="TextBox 2"/>
          <p:cNvSpPr txBox="1"/>
          <p:nvPr/>
        </p:nvSpPr>
        <p:spPr>
          <a:xfrm>
            <a:off x="993730" y="447040"/>
            <a:ext cx="16300540" cy="9354820"/>
          </a:xfrm>
          <a:prstGeom prst="rect">
            <a:avLst/>
          </a:prstGeom>
        </p:spPr>
        <p:txBody>
          <a:bodyPr lIns="0" tIns="0" rIns="0" bIns="0" rtlCol="0" anchor="t">
            <a:spAutoFit/>
          </a:bodyPr>
          <a:lstStyle/>
          <a:p>
            <a:pPr>
              <a:lnSpc>
                <a:spcPts val="3080"/>
              </a:lnSpc>
            </a:pPr>
            <a:r>
              <a:rPr lang="en-US" sz="2200">
                <a:solidFill>
                  <a:srgbClr val="000000"/>
                </a:solidFill>
                <a:latin typeface="Montserrat Classic Bold"/>
              </a:rPr>
              <a:t>9. School of Computer Science | BINUS University. (2020, June 30). Software Testing. https://socs.binus.ac.id/2020/06/30/software-testing/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10. School of Computer Science | BINUS University. (2020, July 2). Teknik Dalam White-box dan Black-box Testing. https://socs.binus.ac.id/2020/07/02/teknik-dalam-white-box-dan-black-box-testing/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11. Stack Exchange. (2018, May 26). Is Python Doctest a White-Box or Black-Box technique. https://softwareengineering.stackexchange.com/questions/371610/is-python-doctest-a-white-box-or-black-box-technique</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12. Student Activity. (2016, October). Perbedaan White Box Testing dan Black Box Testing. https://student-activity.binus.ac.id/himsisfo/2016/10/perbedaan-white-box-testing-dan-black-box-testing/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13. Wikipedia. (n.d.). White-box testing. Retrieved October 26, 2023, from https://en.wikipedia.org/wiki/White-box_testing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14. Domainesia. (n.d.). CI/CD Adalah: Pengertian, Manfaat, dan Cara Kerja. Retrieved October 26, 2023, from https://www.domainesia.com/tips/ci-cd-adalah/</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15. Google Cloud. (n.d.). Modern CI/CD Anthos Reference Architecture. Retrieved October 26, 2023, from https://cloud.google.com/anthos-config-management/docs/tutorials/modern-cicd-anthos-reference-architecture</a:t>
            </a:r>
          </a:p>
          <a:p>
            <a:pPr>
              <a:lnSpc>
                <a:spcPts val="3080"/>
              </a:lnSpc>
            </a:pPr>
            <a:endParaRPr lang="en-US" sz="2200">
              <a:solidFill>
                <a:srgbClr val="000000"/>
              </a:solidFill>
              <a:latin typeface="Montserrat Classic Bold"/>
            </a:endParaRPr>
          </a:p>
          <a:p>
            <a:pPr marL="0" lvl="0" indent="0" algn="l">
              <a:lnSpc>
                <a:spcPts val="3080"/>
              </a:lnSpc>
            </a:pPr>
            <a:r>
              <a:rPr lang="en-US" sz="2200">
                <a:solidFill>
                  <a:srgbClr val="000000"/>
                </a:solidFill>
                <a:latin typeface="Montserrat Classic Bold"/>
              </a:rPr>
              <a:t>16. Domainesia. (n.d.). White Box Testing. Retrieved October 26, 2023, from https://www.domainesia.com/berita/white-box-testing/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4691044" y="2097868"/>
            <a:ext cx="8905912" cy="1907231"/>
            <a:chOff x="0" y="0"/>
            <a:chExt cx="2095686" cy="448798"/>
          </a:xfrm>
        </p:grpSpPr>
        <p:sp>
          <p:nvSpPr>
            <p:cNvPr id="3" name="Freeform 3"/>
            <p:cNvSpPr/>
            <p:nvPr/>
          </p:nvSpPr>
          <p:spPr>
            <a:xfrm>
              <a:off x="0" y="0"/>
              <a:ext cx="2095686" cy="448798"/>
            </a:xfrm>
            <a:custGeom>
              <a:avLst/>
              <a:gdLst/>
              <a:ahLst/>
              <a:cxnLst/>
              <a:rect l="l" t="t" r="r" b="b"/>
              <a:pathLst>
                <a:path w="2095686" h="448798">
                  <a:moveTo>
                    <a:pt x="13909" y="0"/>
                  </a:moveTo>
                  <a:lnTo>
                    <a:pt x="2081777" y="0"/>
                  </a:lnTo>
                  <a:cubicBezTo>
                    <a:pt x="2085466" y="0"/>
                    <a:pt x="2089004" y="1465"/>
                    <a:pt x="2091612" y="4074"/>
                  </a:cubicBezTo>
                  <a:cubicBezTo>
                    <a:pt x="2094221" y="6682"/>
                    <a:pt x="2095686" y="10220"/>
                    <a:pt x="2095686" y="13909"/>
                  </a:cubicBezTo>
                  <a:lnTo>
                    <a:pt x="2095686" y="434889"/>
                  </a:lnTo>
                  <a:cubicBezTo>
                    <a:pt x="2095686" y="438578"/>
                    <a:pt x="2094221" y="442116"/>
                    <a:pt x="2091612" y="444724"/>
                  </a:cubicBezTo>
                  <a:cubicBezTo>
                    <a:pt x="2089004" y="447333"/>
                    <a:pt x="2085466" y="448798"/>
                    <a:pt x="2081777" y="448798"/>
                  </a:cubicBezTo>
                  <a:lnTo>
                    <a:pt x="13909" y="448798"/>
                  </a:lnTo>
                  <a:cubicBezTo>
                    <a:pt x="6227" y="448798"/>
                    <a:pt x="0" y="442571"/>
                    <a:pt x="0" y="434889"/>
                  </a:cubicBezTo>
                  <a:lnTo>
                    <a:pt x="0" y="13909"/>
                  </a:lnTo>
                  <a:cubicBezTo>
                    <a:pt x="0" y="10220"/>
                    <a:pt x="1465" y="6682"/>
                    <a:pt x="4074" y="4074"/>
                  </a:cubicBezTo>
                  <a:cubicBezTo>
                    <a:pt x="6682" y="1465"/>
                    <a:pt x="10220" y="0"/>
                    <a:pt x="13909" y="0"/>
                  </a:cubicBezTo>
                  <a:close/>
                </a:path>
              </a:pathLst>
            </a:custGeom>
            <a:solidFill>
              <a:srgbClr val="D8A21E"/>
            </a:solidFill>
          </p:spPr>
        </p:sp>
        <p:sp>
          <p:nvSpPr>
            <p:cNvPr id="4" name="TextBox 4"/>
            <p:cNvSpPr txBox="1"/>
            <p:nvPr/>
          </p:nvSpPr>
          <p:spPr>
            <a:xfrm>
              <a:off x="0" y="-38100"/>
              <a:ext cx="2095686" cy="486898"/>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13453584" y="9563100"/>
            <a:ext cx="4834416" cy="0"/>
          </a:xfrm>
          <a:prstGeom prst="line">
            <a:avLst/>
          </a:prstGeom>
          <a:ln w="95250" cap="flat">
            <a:solidFill>
              <a:srgbClr val="D8A21E"/>
            </a:solidFill>
            <a:prstDash val="solid"/>
            <a:headEnd type="none" w="sm" len="sm"/>
            <a:tailEnd type="none" w="sm" len="sm"/>
          </a:ln>
        </p:spPr>
      </p:sp>
      <p:sp>
        <p:nvSpPr>
          <p:cNvPr id="6" name="AutoShape 6"/>
          <p:cNvSpPr/>
          <p:nvPr/>
        </p:nvSpPr>
        <p:spPr>
          <a:xfrm>
            <a:off x="-172221" y="9610725"/>
            <a:ext cx="4834416" cy="0"/>
          </a:xfrm>
          <a:prstGeom prst="line">
            <a:avLst/>
          </a:prstGeom>
          <a:ln w="95250" cap="flat">
            <a:solidFill>
              <a:srgbClr val="D8A21E"/>
            </a:solidFill>
            <a:prstDash val="solid"/>
            <a:headEnd type="none" w="sm" len="sm"/>
            <a:tailEnd type="none" w="sm" len="sm"/>
          </a:ln>
        </p:spPr>
      </p:sp>
      <p:sp>
        <p:nvSpPr>
          <p:cNvPr id="7" name="Freeform 7"/>
          <p:cNvSpPr/>
          <p:nvPr/>
        </p:nvSpPr>
        <p:spPr>
          <a:xfrm>
            <a:off x="5953515" y="4533027"/>
            <a:ext cx="6686651" cy="4457767"/>
          </a:xfrm>
          <a:custGeom>
            <a:avLst/>
            <a:gdLst/>
            <a:ahLst/>
            <a:cxnLst/>
            <a:rect l="l" t="t" r="r" b="b"/>
            <a:pathLst>
              <a:path w="6686651" h="4457767">
                <a:moveTo>
                  <a:pt x="0" y="0"/>
                </a:moveTo>
                <a:lnTo>
                  <a:pt x="6686651" y="0"/>
                </a:lnTo>
                <a:lnTo>
                  <a:pt x="6686651" y="4457767"/>
                </a:lnTo>
                <a:lnTo>
                  <a:pt x="0" y="4457767"/>
                </a:lnTo>
                <a:lnTo>
                  <a:pt x="0" y="0"/>
                </a:lnTo>
                <a:close/>
              </a:path>
            </a:pathLst>
          </a:custGeom>
          <a:blipFill>
            <a:blip r:embed="rId2"/>
            <a:stretch>
              <a:fillRect/>
            </a:stretch>
          </a:blipFill>
          <a:ln w="57150" cap="sq">
            <a:solidFill>
              <a:srgbClr val="000000"/>
            </a:solidFill>
            <a:prstDash val="solid"/>
            <a:miter/>
          </a:ln>
        </p:spPr>
      </p:sp>
      <p:sp>
        <p:nvSpPr>
          <p:cNvPr id="8" name="Freeform 8"/>
          <p:cNvSpPr/>
          <p:nvPr/>
        </p:nvSpPr>
        <p:spPr>
          <a:xfrm>
            <a:off x="-2089137" y="6782055"/>
            <a:ext cx="3480810" cy="1910095"/>
          </a:xfrm>
          <a:custGeom>
            <a:avLst/>
            <a:gdLst/>
            <a:ahLst/>
            <a:cxnLst/>
            <a:rect l="l" t="t" r="r" b="b"/>
            <a:pathLst>
              <a:path w="3480810" h="1910095">
                <a:moveTo>
                  <a:pt x="0" y="0"/>
                </a:moveTo>
                <a:lnTo>
                  <a:pt x="3480810" y="0"/>
                </a:lnTo>
                <a:lnTo>
                  <a:pt x="3480810" y="1910095"/>
                </a:lnTo>
                <a:lnTo>
                  <a:pt x="0" y="1910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6909182" y="6761911"/>
            <a:ext cx="3480810" cy="1910095"/>
          </a:xfrm>
          <a:custGeom>
            <a:avLst/>
            <a:gdLst/>
            <a:ahLst/>
            <a:cxnLst/>
            <a:rect l="l" t="t" r="r" b="b"/>
            <a:pathLst>
              <a:path w="3480810" h="1910095">
                <a:moveTo>
                  <a:pt x="0" y="0"/>
                </a:moveTo>
                <a:lnTo>
                  <a:pt x="3480810" y="0"/>
                </a:lnTo>
                <a:lnTo>
                  <a:pt x="3480810" y="1910094"/>
                </a:lnTo>
                <a:lnTo>
                  <a:pt x="0" y="19100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4926185" y="2503140"/>
            <a:ext cx="8435631" cy="1296714"/>
          </a:xfrm>
          <a:prstGeom prst="rect">
            <a:avLst/>
          </a:prstGeom>
        </p:spPr>
        <p:txBody>
          <a:bodyPr lIns="0" tIns="0" rIns="0" bIns="0" rtlCol="0" anchor="t">
            <a:spAutoFit/>
          </a:bodyPr>
          <a:lstStyle/>
          <a:p>
            <a:pPr algn="ctr">
              <a:lnSpc>
                <a:spcPts val="9776"/>
              </a:lnSpc>
            </a:pPr>
            <a:r>
              <a:rPr lang="en-US" sz="9875">
                <a:solidFill>
                  <a:srgbClr val="000000"/>
                </a:solidFill>
                <a:latin typeface="Open Sans Extra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6E3"/>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53847" y="1502138"/>
            <a:ext cx="10980305"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WHITE BOX TESTING</a:t>
            </a:r>
          </a:p>
        </p:txBody>
      </p:sp>
      <p:sp>
        <p:nvSpPr>
          <p:cNvPr id="6" name="TextBox 6"/>
          <p:cNvSpPr txBox="1"/>
          <p:nvPr/>
        </p:nvSpPr>
        <p:spPr>
          <a:xfrm>
            <a:off x="1931413" y="3568901"/>
            <a:ext cx="14425174" cy="3648076"/>
          </a:xfrm>
          <a:prstGeom prst="rect">
            <a:avLst/>
          </a:prstGeom>
        </p:spPr>
        <p:txBody>
          <a:bodyPr lIns="0" tIns="0" rIns="0" bIns="0" rtlCol="0" anchor="t">
            <a:spAutoFit/>
          </a:bodyPr>
          <a:lstStyle/>
          <a:p>
            <a:pPr algn="ctr">
              <a:lnSpc>
                <a:spcPts val="4199"/>
              </a:lnSpc>
            </a:pPr>
            <a:r>
              <a:rPr lang="en-US" sz="2999">
                <a:solidFill>
                  <a:srgbClr val="000000"/>
                </a:solidFill>
                <a:latin typeface="Montserrat Classic"/>
              </a:rPr>
              <a:t>White box testing adalah teknik pengujian perangkat lunak yang berfokus pada struktur internal dan kode dari perangkat lunak. Dalam white box testing, penguji memeriksa kode sumber, logika, dan struktur perangkat lunak untuk mengidentifikasi potensi masalah dan mengoptimalkan kinerja, skalabilitas, dan pemeliharaan perangkat lunak. Penguji harus memahami struktur kode dan aliran kontrol dari perangkat lunak yang diuji untuk melakukan pengujian secara efektif.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58886" y="2751857"/>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6E3"/>
            </a:solidFill>
            <a:ln w="47625" cap="sq">
              <a:solidFill>
                <a:srgbClr val="000000"/>
              </a:solidFill>
              <a:prstDash val="solid"/>
              <a:miter/>
            </a:ln>
          </p:spPr>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1816333" y="3013756"/>
            <a:ext cx="3851106" cy="679450"/>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Aliran Kontrol</a:t>
            </a:r>
          </a:p>
        </p:txBody>
      </p:sp>
      <p:grpSp>
        <p:nvGrpSpPr>
          <p:cNvPr id="6" name="Group 6"/>
          <p:cNvGrpSpPr/>
          <p:nvPr/>
        </p:nvGrpSpPr>
        <p:grpSpPr>
          <a:xfrm>
            <a:off x="0" y="0"/>
            <a:ext cx="9144000" cy="10287000"/>
            <a:chOff x="0" y="0"/>
            <a:chExt cx="2408296" cy="2709333"/>
          </a:xfrm>
        </p:grpSpPr>
        <p:sp>
          <p:nvSpPr>
            <p:cNvPr id="7" name="Freeform 7"/>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6E3"/>
            </a:solidFill>
          </p:spPr>
        </p:sp>
        <p:sp>
          <p:nvSpPr>
            <p:cNvPr id="8" name="TextBox 8"/>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89000" y="4526606"/>
            <a:ext cx="7366000" cy="261302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Struktur kode adalah cara di mana kode sumber dikelompokkan dan diatur dalam sebuah program. Struktur kode yang baik dapat memudahkan penguji untuk memahami alur program dan menemukan masalah yang mungkin terjadi.</a:t>
            </a:r>
          </a:p>
        </p:txBody>
      </p:sp>
      <p:grpSp>
        <p:nvGrpSpPr>
          <p:cNvPr id="10" name="Group 10"/>
          <p:cNvGrpSpPr/>
          <p:nvPr/>
        </p:nvGrpSpPr>
        <p:grpSpPr>
          <a:xfrm>
            <a:off x="889000" y="2751857"/>
            <a:ext cx="7366000" cy="1279449"/>
            <a:chOff x="0" y="0"/>
            <a:chExt cx="1940016" cy="336974"/>
          </a:xfrm>
        </p:grpSpPr>
        <p:sp>
          <p:nvSpPr>
            <p:cNvPr id="11" name="Freeform 11"/>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FFF"/>
            </a:solidFill>
            <a:ln w="47625" cap="sq">
              <a:solidFill>
                <a:srgbClr val="000000"/>
              </a:solidFill>
              <a:prstDash val="solid"/>
              <a:miter/>
            </a:ln>
          </p:spPr>
        </p:sp>
        <p:sp>
          <p:nvSpPr>
            <p:cNvPr id="12" name="TextBox 12"/>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646447" y="3013756"/>
            <a:ext cx="3851106" cy="679451"/>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Struktur Kode</a:t>
            </a:r>
          </a:p>
        </p:txBody>
      </p:sp>
      <p:grpSp>
        <p:nvGrpSpPr>
          <p:cNvPr id="14" name="Group 14"/>
          <p:cNvGrpSpPr/>
          <p:nvPr/>
        </p:nvGrpSpPr>
        <p:grpSpPr>
          <a:xfrm>
            <a:off x="2935821" y="405223"/>
            <a:ext cx="12416358" cy="2006838"/>
            <a:chOff x="0" y="0"/>
            <a:chExt cx="3270152" cy="528550"/>
          </a:xfrm>
        </p:grpSpPr>
        <p:sp>
          <p:nvSpPr>
            <p:cNvPr id="15" name="Freeform 15"/>
            <p:cNvSpPr/>
            <p:nvPr/>
          </p:nvSpPr>
          <p:spPr>
            <a:xfrm>
              <a:off x="0" y="0"/>
              <a:ext cx="3270152" cy="528550"/>
            </a:xfrm>
            <a:custGeom>
              <a:avLst/>
              <a:gdLst/>
              <a:ahLst/>
              <a:cxnLst/>
              <a:rect l="l" t="t" r="r" b="b"/>
              <a:pathLst>
                <a:path w="3270152" h="528550">
                  <a:moveTo>
                    <a:pt x="9353" y="0"/>
                  </a:moveTo>
                  <a:lnTo>
                    <a:pt x="3260799" y="0"/>
                  </a:lnTo>
                  <a:cubicBezTo>
                    <a:pt x="3263279" y="0"/>
                    <a:pt x="3265658" y="985"/>
                    <a:pt x="3267413" y="2739"/>
                  </a:cubicBezTo>
                  <a:cubicBezTo>
                    <a:pt x="3269167" y="4493"/>
                    <a:pt x="3270152" y="6872"/>
                    <a:pt x="3270152" y="9353"/>
                  </a:cubicBezTo>
                  <a:lnTo>
                    <a:pt x="3270152" y="519197"/>
                  </a:lnTo>
                  <a:cubicBezTo>
                    <a:pt x="3270152" y="521678"/>
                    <a:pt x="3269167" y="524057"/>
                    <a:pt x="3267413" y="525811"/>
                  </a:cubicBezTo>
                  <a:cubicBezTo>
                    <a:pt x="3265658" y="527565"/>
                    <a:pt x="3263279" y="528550"/>
                    <a:pt x="3260799" y="528550"/>
                  </a:cubicBezTo>
                  <a:lnTo>
                    <a:pt x="9353" y="528550"/>
                  </a:lnTo>
                  <a:cubicBezTo>
                    <a:pt x="6872" y="528550"/>
                    <a:pt x="4493" y="527565"/>
                    <a:pt x="2739" y="525811"/>
                  </a:cubicBezTo>
                  <a:cubicBezTo>
                    <a:pt x="985" y="524057"/>
                    <a:pt x="0" y="521678"/>
                    <a:pt x="0" y="519197"/>
                  </a:cubicBezTo>
                  <a:lnTo>
                    <a:pt x="0" y="9353"/>
                  </a:lnTo>
                  <a:cubicBezTo>
                    <a:pt x="0" y="6872"/>
                    <a:pt x="985" y="4493"/>
                    <a:pt x="2739" y="2739"/>
                  </a:cubicBezTo>
                  <a:cubicBezTo>
                    <a:pt x="4493" y="985"/>
                    <a:pt x="6872" y="0"/>
                    <a:pt x="9353" y="0"/>
                  </a:cubicBezTo>
                  <a:close/>
                </a:path>
              </a:pathLst>
            </a:custGeom>
            <a:solidFill>
              <a:srgbClr val="000000"/>
            </a:solidFill>
          </p:spPr>
        </p:sp>
        <p:sp>
          <p:nvSpPr>
            <p:cNvPr id="16" name="TextBox 16"/>
            <p:cNvSpPr txBox="1"/>
            <p:nvPr/>
          </p:nvSpPr>
          <p:spPr>
            <a:xfrm>
              <a:off x="0" y="-38100"/>
              <a:ext cx="3270152" cy="566650"/>
            </a:xfrm>
            <a:prstGeom prst="rect">
              <a:avLst/>
            </a:prstGeom>
          </p:spPr>
          <p:txBody>
            <a:bodyPr lIns="50800" tIns="50800" rIns="50800" bIns="50800" rtlCol="0" anchor="ctr"/>
            <a:lstStyle/>
            <a:p>
              <a:pPr algn="ctr">
                <a:lnSpc>
                  <a:spcPts val="2659"/>
                </a:lnSpc>
              </a:pPr>
              <a:endParaRPr/>
            </a:p>
          </p:txBody>
        </p:sp>
      </p:grpSp>
      <p:sp>
        <p:nvSpPr>
          <p:cNvPr id="17" name="AutoShape 17"/>
          <p:cNvSpPr/>
          <p:nvPr/>
        </p:nvSpPr>
        <p:spPr>
          <a:xfrm>
            <a:off x="4572000" y="1955979"/>
            <a:ext cx="0" cy="795878"/>
          </a:xfrm>
          <a:prstGeom prst="line">
            <a:avLst/>
          </a:prstGeom>
          <a:ln w="142875" cap="flat">
            <a:solidFill>
              <a:srgbClr val="000000"/>
            </a:solidFill>
            <a:prstDash val="solid"/>
            <a:headEnd type="none" w="sm" len="sm"/>
            <a:tailEnd type="none" w="sm" len="sm"/>
          </a:ln>
        </p:spPr>
      </p:sp>
      <p:sp>
        <p:nvSpPr>
          <p:cNvPr id="18" name="AutoShape 18"/>
          <p:cNvSpPr/>
          <p:nvPr/>
        </p:nvSpPr>
        <p:spPr>
          <a:xfrm flipH="1">
            <a:off x="13741886" y="1955979"/>
            <a:ext cx="0" cy="795878"/>
          </a:xfrm>
          <a:prstGeom prst="line">
            <a:avLst/>
          </a:prstGeom>
          <a:ln w="142875" cap="flat">
            <a:solidFill>
              <a:srgbClr val="000000"/>
            </a:solidFill>
            <a:prstDash val="solid"/>
            <a:headEnd type="none" w="sm" len="sm"/>
            <a:tailEnd type="none" w="sm" len="sm"/>
          </a:ln>
        </p:spPr>
      </p:sp>
      <p:sp>
        <p:nvSpPr>
          <p:cNvPr id="19" name="TextBox 19"/>
          <p:cNvSpPr txBox="1"/>
          <p:nvPr/>
        </p:nvSpPr>
        <p:spPr>
          <a:xfrm>
            <a:off x="3328649" y="629779"/>
            <a:ext cx="11630702" cy="1576777"/>
          </a:xfrm>
          <a:prstGeom prst="rect">
            <a:avLst/>
          </a:prstGeom>
        </p:spPr>
        <p:txBody>
          <a:bodyPr lIns="0" tIns="0" rIns="0" bIns="0" rtlCol="0" anchor="t">
            <a:spAutoFit/>
          </a:bodyPr>
          <a:lstStyle/>
          <a:p>
            <a:pPr algn="ctr">
              <a:lnSpc>
                <a:spcPts val="6229"/>
              </a:lnSpc>
            </a:pPr>
            <a:r>
              <a:rPr lang="en-US" sz="5369" spc="252">
                <a:solidFill>
                  <a:srgbClr val="FFFFFF"/>
                </a:solidFill>
                <a:latin typeface="Montserrat Classic Bold"/>
              </a:rPr>
              <a:t>PEMAHAMAN STRUKTUR KODE DAN ALIRAN KONTROL</a:t>
            </a:r>
          </a:p>
        </p:txBody>
      </p:sp>
      <p:sp>
        <p:nvSpPr>
          <p:cNvPr id="20" name="TextBox 20"/>
          <p:cNvSpPr txBox="1"/>
          <p:nvPr/>
        </p:nvSpPr>
        <p:spPr>
          <a:xfrm>
            <a:off x="10058886" y="4526606"/>
            <a:ext cx="7366000" cy="21748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Aliran kontrol adalah cara di mana program mengalir dari satu instruksi ke instruksi berikutnya. Penguji harus memahami aliran kontrol dari program untuk menemukan masalah yang mungkin terjadi pada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887262"/>
            <a:ext cx="7508327" cy="3230880"/>
          </a:xfrm>
          <a:prstGeom prst="rect">
            <a:avLst/>
          </a:prstGeom>
        </p:spPr>
        <p:txBody>
          <a:bodyPr lIns="0" tIns="0" rIns="0" bIns="0" rtlCol="0" anchor="t">
            <a:spAutoFit/>
          </a:bodyPr>
          <a:lstStyle/>
          <a:p>
            <a:pPr>
              <a:lnSpc>
                <a:spcPts val="6360"/>
              </a:lnSpc>
            </a:pPr>
            <a:r>
              <a:rPr lang="en-US" sz="6000">
                <a:solidFill>
                  <a:srgbClr val="000000"/>
                </a:solidFill>
                <a:latin typeface="Montserrat Classic Bold"/>
              </a:rPr>
              <a:t>TEKNIK-TEKNIK YANG DIGUNAKAN DALAM WHITE BOX TESTING</a:t>
            </a:r>
          </a:p>
        </p:txBody>
      </p:sp>
      <p:grpSp>
        <p:nvGrpSpPr>
          <p:cNvPr id="3" name="Group 3"/>
          <p:cNvGrpSpPr/>
          <p:nvPr/>
        </p:nvGrpSpPr>
        <p:grpSpPr>
          <a:xfrm>
            <a:off x="9144000" y="-212613"/>
            <a:ext cx="9377874" cy="10712225"/>
            <a:chOff x="0" y="0"/>
            <a:chExt cx="2469893" cy="2821327"/>
          </a:xfrm>
        </p:grpSpPr>
        <p:sp>
          <p:nvSpPr>
            <p:cNvPr id="4" name="Freeform 4"/>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a:ln w="47625" cap="sq">
              <a:solidFill>
                <a:srgbClr val="000000"/>
              </a:solidFill>
              <a:prstDash val="solid"/>
              <a:miter/>
            </a:ln>
          </p:spPr>
        </p:sp>
        <p:sp>
          <p:nvSpPr>
            <p:cNvPr id="5" name="TextBox 5"/>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029347" y="1802425"/>
            <a:ext cx="7607179" cy="6682149"/>
            <a:chOff x="0" y="0"/>
            <a:chExt cx="10142905" cy="8909532"/>
          </a:xfrm>
        </p:grpSpPr>
        <p:sp>
          <p:nvSpPr>
            <p:cNvPr id="7" name="TextBox 7"/>
            <p:cNvSpPr txBox="1"/>
            <p:nvPr/>
          </p:nvSpPr>
          <p:spPr>
            <a:xfrm>
              <a:off x="1858702" y="6910260"/>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LOOP TESTING</a:t>
              </a:r>
            </a:p>
          </p:txBody>
        </p:sp>
        <p:sp>
          <p:nvSpPr>
            <p:cNvPr id="8" name="TextBox 8"/>
            <p:cNvSpPr txBox="1"/>
            <p:nvPr/>
          </p:nvSpPr>
          <p:spPr>
            <a:xfrm>
              <a:off x="0" y="6757860"/>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06</a:t>
              </a:r>
            </a:p>
          </p:txBody>
        </p:sp>
        <p:sp>
          <p:nvSpPr>
            <p:cNvPr id="9" name="TextBox 9"/>
            <p:cNvSpPr txBox="1"/>
            <p:nvPr/>
          </p:nvSpPr>
          <p:spPr>
            <a:xfrm>
              <a:off x="0" y="0"/>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01</a:t>
              </a:r>
            </a:p>
          </p:txBody>
        </p:sp>
        <p:sp>
          <p:nvSpPr>
            <p:cNvPr id="10" name="TextBox 10"/>
            <p:cNvSpPr txBox="1"/>
            <p:nvPr/>
          </p:nvSpPr>
          <p:spPr>
            <a:xfrm>
              <a:off x="1858702" y="152400"/>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STATEMENT COVERAG</a:t>
              </a:r>
            </a:p>
          </p:txBody>
        </p:sp>
        <p:sp>
          <p:nvSpPr>
            <p:cNvPr id="11" name="TextBox 11"/>
            <p:cNvSpPr txBox="1"/>
            <p:nvPr/>
          </p:nvSpPr>
          <p:spPr>
            <a:xfrm>
              <a:off x="0" y="1351572"/>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02</a:t>
              </a:r>
            </a:p>
          </p:txBody>
        </p:sp>
        <p:sp>
          <p:nvSpPr>
            <p:cNvPr id="12" name="TextBox 12"/>
            <p:cNvSpPr txBox="1"/>
            <p:nvPr/>
          </p:nvSpPr>
          <p:spPr>
            <a:xfrm>
              <a:off x="1858702" y="1503972"/>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BRANCH COVERAGE</a:t>
              </a:r>
            </a:p>
          </p:txBody>
        </p:sp>
        <p:sp>
          <p:nvSpPr>
            <p:cNvPr id="13" name="TextBox 13"/>
            <p:cNvSpPr txBox="1"/>
            <p:nvPr/>
          </p:nvSpPr>
          <p:spPr>
            <a:xfrm>
              <a:off x="0" y="2703144"/>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03</a:t>
              </a:r>
            </a:p>
          </p:txBody>
        </p:sp>
        <p:sp>
          <p:nvSpPr>
            <p:cNvPr id="14" name="TextBox 14"/>
            <p:cNvSpPr txBox="1"/>
            <p:nvPr/>
          </p:nvSpPr>
          <p:spPr>
            <a:xfrm>
              <a:off x="1858702" y="2855544"/>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CONDITION COVERAGE</a:t>
              </a:r>
            </a:p>
          </p:txBody>
        </p:sp>
        <p:sp>
          <p:nvSpPr>
            <p:cNvPr id="15" name="TextBox 15"/>
            <p:cNvSpPr txBox="1"/>
            <p:nvPr/>
          </p:nvSpPr>
          <p:spPr>
            <a:xfrm>
              <a:off x="0" y="4054716"/>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04</a:t>
              </a:r>
            </a:p>
          </p:txBody>
        </p:sp>
        <p:sp>
          <p:nvSpPr>
            <p:cNvPr id="16" name="TextBox 16"/>
            <p:cNvSpPr txBox="1"/>
            <p:nvPr/>
          </p:nvSpPr>
          <p:spPr>
            <a:xfrm>
              <a:off x="1858702" y="4207116"/>
              <a:ext cx="8284204"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MULTIPLE CONDITION COVERAGE</a:t>
              </a:r>
            </a:p>
          </p:txBody>
        </p:sp>
        <p:sp>
          <p:nvSpPr>
            <p:cNvPr id="17" name="TextBox 17"/>
            <p:cNvSpPr txBox="1"/>
            <p:nvPr/>
          </p:nvSpPr>
          <p:spPr>
            <a:xfrm>
              <a:off x="0" y="5406288"/>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05</a:t>
              </a:r>
            </a:p>
          </p:txBody>
        </p:sp>
        <p:sp>
          <p:nvSpPr>
            <p:cNvPr id="18" name="TextBox 18"/>
            <p:cNvSpPr txBox="1"/>
            <p:nvPr/>
          </p:nvSpPr>
          <p:spPr>
            <a:xfrm>
              <a:off x="1858702" y="5558688"/>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BASIS PATH TESTING</a:t>
              </a:r>
            </a:p>
          </p:txBody>
        </p:sp>
        <p:sp>
          <p:nvSpPr>
            <p:cNvPr id="19" name="TextBox 19"/>
            <p:cNvSpPr txBox="1"/>
            <p:nvPr/>
          </p:nvSpPr>
          <p:spPr>
            <a:xfrm>
              <a:off x="1858702" y="8261832"/>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PATH COVERAGE</a:t>
              </a:r>
            </a:p>
          </p:txBody>
        </p:sp>
        <p:sp>
          <p:nvSpPr>
            <p:cNvPr id="20" name="TextBox 20"/>
            <p:cNvSpPr txBox="1"/>
            <p:nvPr/>
          </p:nvSpPr>
          <p:spPr>
            <a:xfrm>
              <a:off x="0" y="8109432"/>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07</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6E3"/>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53847" y="1502138"/>
            <a:ext cx="10980305"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UNIT TESTING</a:t>
            </a:r>
          </a:p>
        </p:txBody>
      </p:sp>
      <p:sp>
        <p:nvSpPr>
          <p:cNvPr id="6" name="TextBox 6"/>
          <p:cNvSpPr txBox="1"/>
          <p:nvPr/>
        </p:nvSpPr>
        <p:spPr>
          <a:xfrm>
            <a:off x="1931413" y="3568901"/>
            <a:ext cx="14425174" cy="3648076"/>
          </a:xfrm>
          <a:prstGeom prst="rect">
            <a:avLst/>
          </a:prstGeom>
        </p:spPr>
        <p:txBody>
          <a:bodyPr lIns="0" tIns="0" rIns="0" bIns="0" rtlCol="0" anchor="t">
            <a:spAutoFit/>
          </a:bodyPr>
          <a:lstStyle/>
          <a:p>
            <a:pPr algn="ctr">
              <a:lnSpc>
                <a:spcPts val="4199"/>
              </a:lnSpc>
            </a:pPr>
            <a:r>
              <a:rPr lang="en-US" sz="2999">
                <a:solidFill>
                  <a:srgbClr val="000000"/>
                </a:solidFill>
                <a:latin typeface="Montserrat Classic"/>
              </a:rPr>
              <a:t>Unit testing merupakan Teknik pengujian perangkat lunak yang berfokus pada kualitas setiap bagian dari perangkat lunak. Unit testing dilakukan pada level unit, yaitu pada setiap bagian kecil dari perangkat lunak seperti code snippets, algorithms, dan methods. Tujuan dari unit testing adalah untuk memastikan bahwa setiap bagian dari perangkat lunak berfungsi dengan baik dan sesuai dengan spesifikasi. Unit testing dapat dilakukan menggunakan black box atau white box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509" y="5143500"/>
            <a:ext cx="18727018" cy="5356113"/>
            <a:chOff x="0" y="0"/>
            <a:chExt cx="4932219" cy="1410663"/>
          </a:xfrm>
        </p:grpSpPr>
        <p:sp>
          <p:nvSpPr>
            <p:cNvPr id="3" name="Freeform 3"/>
            <p:cNvSpPr/>
            <p:nvPr/>
          </p:nvSpPr>
          <p:spPr>
            <a:xfrm>
              <a:off x="0" y="0"/>
              <a:ext cx="4932219" cy="1410663"/>
            </a:xfrm>
            <a:custGeom>
              <a:avLst/>
              <a:gdLst/>
              <a:ahLst/>
              <a:cxnLst/>
              <a:rect l="l" t="t" r="r" b="b"/>
              <a:pathLst>
                <a:path w="4932219" h="1410663">
                  <a:moveTo>
                    <a:pt x="0" y="0"/>
                  </a:moveTo>
                  <a:lnTo>
                    <a:pt x="4932219" y="0"/>
                  </a:lnTo>
                  <a:lnTo>
                    <a:pt x="4932219" y="1410663"/>
                  </a:lnTo>
                  <a:lnTo>
                    <a:pt x="0" y="1410663"/>
                  </a:lnTo>
                  <a:close/>
                </a:path>
              </a:pathLst>
            </a:custGeom>
            <a:solidFill>
              <a:srgbClr val="FFF6E3"/>
            </a:solidFill>
          </p:spPr>
        </p:sp>
        <p:sp>
          <p:nvSpPr>
            <p:cNvPr id="4" name="TextBox 4"/>
            <p:cNvSpPr txBox="1"/>
            <p:nvPr/>
          </p:nvSpPr>
          <p:spPr>
            <a:xfrm>
              <a:off x="0" y="-38100"/>
              <a:ext cx="4932219" cy="144876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11617" y="2368232"/>
            <a:ext cx="8759376" cy="1113790"/>
          </a:xfrm>
          <a:prstGeom prst="rect">
            <a:avLst/>
          </a:prstGeom>
        </p:spPr>
        <p:txBody>
          <a:bodyPr lIns="0" tIns="0" rIns="0" bIns="0" rtlCol="0" anchor="t">
            <a:spAutoFit/>
          </a:bodyPr>
          <a:lstStyle/>
          <a:p>
            <a:pPr>
              <a:lnSpc>
                <a:spcPts val="8480"/>
              </a:lnSpc>
            </a:pPr>
            <a:r>
              <a:rPr lang="en-US" sz="8000" spc="552">
                <a:solidFill>
                  <a:srgbClr val="000000"/>
                </a:solidFill>
                <a:latin typeface="Montserrat Classic Bold"/>
              </a:rPr>
              <a:t>UNIT TESTING</a:t>
            </a:r>
          </a:p>
        </p:txBody>
      </p:sp>
      <p:sp>
        <p:nvSpPr>
          <p:cNvPr id="6" name="TextBox 6"/>
          <p:cNvSpPr txBox="1"/>
          <p:nvPr/>
        </p:nvSpPr>
        <p:spPr>
          <a:xfrm>
            <a:off x="1411617" y="1281420"/>
            <a:ext cx="6055983" cy="1359346"/>
          </a:xfrm>
          <a:prstGeom prst="rect">
            <a:avLst/>
          </a:prstGeom>
        </p:spPr>
        <p:txBody>
          <a:bodyPr wrap="square" lIns="0" tIns="0" rIns="0" bIns="0" rtlCol="0" anchor="t">
            <a:spAutoFit/>
          </a:bodyPr>
          <a:lstStyle/>
          <a:p>
            <a:pPr>
              <a:lnSpc>
                <a:spcPts val="10599"/>
              </a:lnSpc>
            </a:pPr>
            <a:r>
              <a:rPr lang="en-US" sz="9999" dirty="0" err="1">
                <a:solidFill>
                  <a:srgbClr val="000000"/>
                </a:solidFill>
                <a:latin typeface="Century Schoolbook" panose="02040604050505020304" pitchFamily="18" charset="0"/>
              </a:rPr>
              <a:t>Manfaat</a:t>
            </a:r>
            <a:endParaRPr lang="en-US" sz="9999" dirty="0">
              <a:solidFill>
                <a:srgbClr val="000000"/>
              </a:solidFill>
              <a:latin typeface="Century Schoolbook" panose="02040604050505020304" pitchFamily="18" charset="0"/>
            </a:endParaRPr>
          </a:p>
        </p:txBody>
      </p:sp>
      <p:sp>
        <p:nvSpPr>
          <p:cNvPr id="7" name="TextBox 7"/>
          <p:cNvSpPr txBox="1"/>
          <p:nvPr/>
        </p:nvSpPr>
        <p:spPr>
          <a:xfrm>
            <a:off x="1411617" y="3567747"/>
            <a:ext cx="15464767" cy="8604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Unit testing dilakukan saat masa pengembangan (menuliskan kode program) dari sebuah perangkat lunak oleh si pengembang. Berikut adalah beberapa manfaat dari unit testing:</a:t>
            </a:r>
          </a:p>
        </p:txBody>
      </p:sp>
      <p:sp>
        <p:nvSpPr>
          <p:cNvPr id="8" name="TextBox 8"/>
          <p:cNvSpPr txBox="1"/>
          <p:nvPr/>
        </p:nvSpPr>
        <p:spPr>
          <a:xfrm>
            <a:off x="1028700" y="6184630"/>
            <a:ext cx="3912203" cy="86042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Peningkatan kualitas perangkat lunak.</a:t>
            </a:r>
          </a:p>
        </p:txBody>
      </p:sp>
      <p:sp>
        <p:nvSpPr>
          <p:cNvPr id="9" name="TextBox 9"/>
          <p:cNvSpPr txBox="1"/>
          <p:nvPr/>
        </p:nvSpPr>
        <p:spPr>
          <a:xfrm>
            <a:off x="7037064" y="6184630"/>
            <a:ext cx="3912203" cy="173672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Deteksi masalah lebih awal dalam siklus pengembangan.</a:t>
            </a:r>
          </a:p>
        </p:txBody>
      </p:sp>
      <p:sp>
        <p:nvSpPr>
          <p:cNvPr id="10" name="TextBox 10"/>
          <p:cNvSpPr txBox="1"/>
          <p:nvPr/>
        </p:nvSpPr>
        <p:spPr>
          <a:xfrm>
            <a:off x="13347097" y="6184630"/>
            <a:ext cx="3912203" cy="12985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Dukungan dalam refaktorisasi dan pemeliharaan kode.</a:t>
            </a:r>
          </a:p>
        </p:txBody>
      </p:sp>
      <p:sp>
        <p:nvSpPr>
          <p:cNvPr id="11" name="AutoShape 11"/>
          <p:cNvSpPr/>
          <p:nvPr/>
        </p:nvSpPr>
        <p:spPr>
          <a:xfrm>
            <a:off x="0" y="5143500"/>
            <a:ext cx="18288000" cy="0"/>
          </a:xfrm>
          <a:prstGeom prst="line">
            <a:avLst/>
          </a:prstGeom>
          <a:ln w="38100" cap="flat">
            <a:solidFill>
              <a:srgbClr val="000000"/>
            </a:solidFill>
            <a:prstDash val="solid"/>
            <a:headEnd type="none" w="sm" len="sm"/>
            <a:tailEnd type="none" w="sm" len="sm"/>
          </a:ln>
        </p:spPr>
      </p:sp>
      <p:sp>
        <p:nvSpPr>
          <p:cNvPr id="12" name="AutoShape 12"/>
          <p:cNvSpPr/>
          <p:nvPr/>
        </p:nvSpPr>
        <p:spPr>
          <a:xfrm>
            <a:off x="5772253" y="5124449"/>
            <a:ext cx="16599" cy="5356113"/>
          </a:xfrm>
          <a:prstGeom prst="line">
            <a:avLst/>
          </a:prstGeom>
          <a:ln w="38100" cap="flat">
            <a:solidFill>
              <a:srgbClr val="000000"/>
            </a:solidFill>
            <a:prstDash val="solid"/>
            <a:headEnd type="none" w="sm" len="sm"/>
            <a:tailEnd type="none" w="sm" len="sm"/>
          </a:ln>
        </p:spPr>
      </p:sp>
      <p:sp>
        <p:nvSpPr>
          <p:cNvPr id="13" name="AutoShape 13"/>
          <p:cNvSpPr/>
          <p:nvPr/>
        </p:nvSpPr>
        <p:spPr>
          <a:xfrm>
            <a:off x="12214075" y="5124450"/>
            <a:ext cx="16599" cy="5356112"/>
          </a:xfrm>
          <a:prstGeom prst="line">
            <a:avLst/>
          </a:prstGeom>
          <a:ln w="38100"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FFF"/>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570679" y="1657576"/>
            <a:ext cx="11146641" cy="5774285"/>
            <a:chOff x="0" y="114300"/>
            <a:chExt cx="14862188" cy="7699047"/>
          </a:xfrm>
        </p:grpSpPr>
        <p:sp>
          <p:nvSpPr>
            <p:cNvPr id="6" name="TextBox 6"/>
            <p:cNvSpPr txBox="1"/>
            <p:nvPr/>
          </p:nvSpPr>
          <p:spPr>
            <a:xfrm>
              <a:off x="0" y="4345189"/>
              <a:ext cx="14862188" cy="3468158"/>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Untuk melakukan whitebox testing dan unit testing pada sistem login dan logout dalam Python, kita akan menggunakan pustaka unittest yang terintegrasi dengan Python. </a:t>
              </a:r>
            </a:p>
            <a:p>
              <a:pPr algn="ctr">
                <a:lnSpc>
                  <a:spcPts val="3499"/>
                </a:lnSpc>
              </a:pPr>
              <a:endParaRPr lang="en-US" sz="2499">
                <a:solidFill>
                  <a:srgbClr val="000000"/>
                </a:solidFill>
                <a:latin typeface="Montserrat Classic"/>
              </a:endParaRPr>
            </a:p>
            <a:p>
              <a:pPr algn="ctr">
                <a:lnSpc>
                  <a:spcPts val="3499"/>
                </a:lnSpc>
              </a:pPr>
              <a:r>
                <a:rPr lang="en-US" sz="2499">
                  <a:solidFill>
                    <a:srgbClr val="000000"/>
                  </a:solidFill>
                  <a:latin typeface="Montserrat Classic"/>
                </a:rPr>
                <a:t>Berikut ini adalah contoh implementasi whitebox testing dan unit testing beserta langkah-langkah rangkaian ujinya:</a:t>
              </a:r>
            </a:p>
          </p:txBody>
        </p:sp>
        <p:sp>
          <p:nvSpPr>
            <p:cNvPr id="7" name="TextBox 7"/>
            <p:cNvSpPr txBox="1"/>
            <p:nvPr/>
          </p:nvSpPr>
          <p:spPr>
            <a:xfrm>
              <a:off x="0" y="2298601"/>
              <a:ext cx="14862188" cy="1590675"/>
            </a:xfrm>
            <a:prstGeom prst="rect">
              <a:avLst/>
            </a:prstGeom>
          </p:spPr>
          <p:txBody>
            <a:bodyPr lIns="0" tIns="0" rIns="0" bIns="0" rtlCol="0" anchor="t">
              <a:spAutoFit/>
            </a:bodyPr>
            <a:lstStyle/>
            <a:p>
              <a:pPr algn="ctr">
                <a:lnSpc>
                  <a:spcPts val="4499"/>
                </a:lnSpc>
              </a:pPr>
              <a:r>
                <a:rPr lang="en-US" sz="4499">
                  <a:solidFill>
                    <a:srgbClr val="000000"/>
                  </a:solidFill>
                  <a:latin typeface="Montserrat Classic Bold"/>
                </a:rPr>
                <a:t>WHITE BOX TESTING, UNIT TESTING DALAM PYTHON</a:t>
              </a:r>
            </a:p>
          </p:txBody>
        </p:sp>
        <p:sp>
          <p:nvSpPr>
            <p:cNvPr id="8" name="TextBox 8"/>
            <p:cNvSpPr txBox="1"/>
            <p:nvPr/>
          </p:nvSpPr>
          <p:spPr>
            <a:xfrm>
              <a:off x="0" y="114300"/>
              <a:ext cx="14862188" cy="1624376"/>
            </a:xfrm>
            <a:prstGeom prst="rect">
              <a:avLst/>
            </a:prstGeom>
          </p:spPr>
          <p:txBody>
            <a:bodyPr wrap="square" lIns="0" tIns="0" rIns="0" bIns="0" rtlCol="0" anchor="t">
              <a:spAutoFit/>
            </a:bodyPr>
            <a:lstStyle/>
            <a:p>
              <a:pPr algn="ctr">
                <a:lnSpc>
                  <a:spcPts val="9540"/>
                </a:lnSpc>
              </a:pPr>
              <a:r>
                <a:rPr lang="en-US" sz="8500" dirty="0" err="1">
                  <a:solidFill>
                    <a:srgbClr val="000000"/>
                  </a:solidFill>
                  <a:latin typeface="Century Schoolbook" panose="02040604050505020304" pitchFamily="18" charset="0"/>
                </a:rPr>
                <a:t>Contoh</a:t>
              </a:r>
              <a:r>
                <a:rPr lang="en-US" sz="8500" dirty="0">
                  <a:solidFill>
                    <a:srgbClr val="000000"/>
                  </a:solidFill>
                  <a:latin typeface="Century Schoolbook" panose="02040604050505020304" pitchFamily="18" charset="0"/>
                </a:rPr>
                <a:t> </a:t>
              </a:r>
              <a:r>
                <a:rPr lang="en-US" sz="8500" dirty="0" err="1">
                  <a:solidFill>
                    <a:srgbClr val="000000"/>
                  </a:solidFill>
                  <a:latin typeface="Century Schoolbook" panose="02040604050505020304" pitchFamily="18" charset="0"/>
                </a:rPr>
                <a:t>Implementasi</a:t>
              </a:r>
              <a:endParaRPr lang="en-US" sz="8500" dirty="0">
                <a:solidFill>
                  <a:srgbClr val="000000"/>
                </a:solidFill>
                <a:latin typeface="Century Schoolbook" panose="02040604050505020304" pitchFamily="18" charset="0"/>
              </a:endParaRPr>
            </a:p>
          </p:txBody>
        </p:sp>
      </p:grpSp>
      <p:sp>
        <p:nvSpPr>
          <p:cNvPr id="9" name="Freeform 9"/>
          <p:cNvSpPr/>
          <p:nvPr/>
        </p:nvSpPr>
        <p:spPr>
          <a:xfrm>
            <a:off x="8333662" y="7942490"/>
            <a:ext cx="1620676" cy="1154732"/>
          </a:xfrm>
          <a:custGeom>
            <a:avLst/>
            <a:gdLst/>
            <a:ahLst/>
            <a:cxnLst/>
            <a:rect l="l" t="t" r="r" b="b"/>
            <a:pathLst>
              <a:path w="1620676" h="1154732">
                <a:moveTo>
                  <a:pt x="0" y="0"/>
                </a:moveTo>
                <a:lnTo>
                  <a:pt x="1620676" y="0"/>
                </a:lnTo>
                <a:lnTo>
                  <a:pt x="1620676" y="1154731"/>
                </a:lnTo>
                <a:lnTo>
                  <a:pt x="0" y="1154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559" y="-276396"/>
            <a:ext cx="7389721" cy="10839793"/>
            <a:chOff x="0" y="0"/>
            <a:chExt cx="1946264" cy="2854925"/>
          </a:xfrm>
        </p:grpSpPr>
        <p:sp>
          <p:nvSpPr>
            <p:cNvPr id="3" name="Freeform 3"/>
            <p:cNvSpPr/>
            <p:nvPr/>
          </p:nvSpPr>
          <p:spPr>
            <a:xfrm>
              <a:off x="0" y="0"/>
              <a:ext cx="1946264" cy="2854925"/>
            </a:xfrm>
            <a:custGeom>
              <a:avLst/>
              <a:gdLst/>
              <a:ahLst/>
              <a:cxnLst/>
              <a:rect l="l" t="t" r="r" b="b"/>
              <a:pathLst>
                <a:path w="1946264" h="2854925">
                  <a:moveTo>
                    <a:pt x="0" y="0"/>
                  </a:moveTo>
                  <a:lnTo>
                    <a:pt x="1946264" y="0"/>
                  </a:lnTo>
                  <a:lnTo>
                    <a:pt x="1946264" y="2854925"/>
                  </a:lnTo>
                  <a:lnTo>
                    <a:pt x="0" y="2854925"/>
                  </a:lnTo>
                  <a:close/>
                </a:path>
              </a:pathLst>
            </a:custGeom>
            <a:solidFill>
              <a:srgbClr val="FFF6E3"/>
            </a:solidFill>
            <a:ln w="47625" cap="sq">
              <a:solidFill>
                <a:srgbClr val="000000"/>
              </a:solidFill>
              <a:prstDash val="solid"/>
              <a:miter/>
            </a:ln>
          </p:spPr>
        </p:sp>
        <p:sp>
          <p:nvSpPr>
            <p:cNvPr id="4" name="TextBox 4"/>
            <p:cNvSpPr txBox="1"/>
            <p:nvPr/>
          </p:nvSpPr>
          <p:spPr>
            <a:xfrm>
              <a:off x="0" y="-38100"/>
              <a:ext cx="1946264"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934673" y="1028700"/>
            <a:ext cx="9698847" cy="8229600"/>
            <a:chOff x="0" y="0"/>
            <a:chExt cx="12931796" cy="10972800"/>
          </a:xfrm>
        </p:grpSpPr>
        <p:pic>
          <p:nvPicPr>
            <p:cNvPr id="6" name="Picture 6"/>
            <p:cNvPicPr>
              <a:picLocks noChangeAspect="1"/>
            </p:cNvPicPr>
            <p:nvPr/>
          </p:nvPicPr>
          <p:blipFill>
            <a:blip r:embed="rId2"/>
            <a:srcRect t="27" b="27"/>
            <a:stretch>
              <a:fillRect/>
            </a:stretch>
          </p:blipFill>
          <p:spPr>
            <a:xfrm>
              <a:off x="0" y="0"/>
              <a:ext cx="12931796" cy="10972800"/>
            </a:xfrm>
            <a:prstGeom prst="rect">
              <a:avLst/>
            </a:prstGeom>
          </p:spPr>
        </p:pic>
      </p:grpSp>
      <p:sp>
        <p:nvSpPr>
          <p:cNvPr id="7" name="TextBox 7"/>
          <p:cNvSpPr txBox="1"/>
          <p:nvPr/>
        </p:nvSpPr>
        <p:spPr>
          <a:xfrm>
            <a:off x="796888" y="4251325"/>
            <a:ext cx="5578828" cy="217487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Pertama, pastikan Anda memiliki modul </a:t>
            </a:r>
            <a:r>
              <a:rPr lang="en-US" sz="2499">
                <a:solidFill>
                  <a:srgbClr val="000000"/>
                </a:solidFill>
                <a:latin typeface="Montserrat Classic Bold"/>
              </a:rPr>
              <a:t>‘login_logout.py’</a:t>
            </a:r>
            <a:r>
              <a:rPr lang="en-US" sz="2499">
                <a:solidFill>
                  <a:srgbClr val="000000"/>
                </a:solidFill>
                <a:latin typeface="Montserrat Classic"/>
              </a:rPr>
              <a:t> yang berisi implementasi sistem login dan logout seperti contoh sebelumnya.</a:t>
            </a:r>
          </a:p>
        </p:txBody>
      </p:sp>
      <p:sp>
        <p:nvSpPr>
          <p:cNvPr id="8" name="TextBox 8"/>
          <p:cNvSpPr txBox="1"/>
          <p:nvPr/>
        </p:nvSpPr>
        <p:spPr>
          <a:xfrm>
            <a:off x="2834084" y="2562643"/>
            <a:ext cx="1504436" cy="1257300"/>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1887</Words>
  <Application>Microsoft Office PowerPoint</Application>
  <PresentationFormat>Custom</PresentationFormat>
  <Paragraphs>185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Century Schoolbook</vt:lpstr>
      <vt:lpstr>Open Sans Extra Bold</vt:lpstr>
      <vt:lpstr>Montserrat Classic</vt:lpstr>
      <vt:lpstr>Montserrat Classic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Minimal Portfolio Presentation</dc:title>
  <cp:lastModifiedBy>Rizky Destyan</cp:lastModifiedBy>
  <cp:revision>4</cp:revision>
  <dcterms:created xsi:type="dcterms:W3CDTF">2006-08-16T00:00:00Z</dcterms:created>
  <dcterms:modified xsi:type="dcterms:W3CDTF">2023-11-03T16:09:54Z</dcterms:modified>
  <dc:identifier>DAFy7C3vJ-o</dc:identifier>
</cp:coreProperties>
</file>