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9" r:id="rId4"/>
    <p:sldId id="268" r:id="rId5"/>
    <p:sldId id="257" r:id="rId6"/>
    <p:sldId id="258" r:id="rId7"/>
    <p:sldId id="263" r:id="rId8"/>
    <p:sldId id="259" r:id="rId9"/>
    <p:sldId id="265" r:id="rId10"/>
    <p:sldId id="274" r:id="rId11"/>
    <p:sldId id="292" r:id="rId12"/>
    <p:sldId id="293" r:id="rId13"/>
    <p:sldId id="275" r:id="rId14"/>
    <p:sldId id="276" r:id="rId15"/>
    <p:sldId id="288" r:id="rId16"/>
    <p:sldId id="277" r:id="rId17"/>
    <p:sldId id="278" r:id="rId18"/>
    <p:sldId id="280" r:id="rId19"/>
    <p:sldId id="279" r:id="rId20"/>
    <p:sldId id="282" r:id="rId21"/>
    <p:sldId id="283" r:id="rId22"/>
    <p:sldId id="286" r:id="rId23"/>
    <p:sldId id="285" r:id="rId24"/>
    <p:sldId id="284" r:id="rId25"/>
    <p:sldId id="287" r:id="rId26"/>
    <p:sldId id="267" r:id="rId27"/>
    <p:sldId id="270" r:id="rId28"/>
    <p:sldId id="266"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A7895FB-0BF2-4719-9332-34BBB3BDD576}" type="datetimeFigureOut">
              <a:rPr lang="en-US" smtClean="0"/>
              <a:t>1/18/2018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C7C0C5-1B12-4F28-BF64-3B826564998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7895FB-0BF2-4719-9332-34BBB3BDD576}"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C0C5-1B12-4F28-BF64-3B82656499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A7895FB-0BF2-4719-9332-34BBB3BDD576}" type="datetimeFigureOut">
              <a:rPr lang="en-US" smtClean="0"/>
              <a:t>1/18/2018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C7C0C5-1B12-4F28-BF64-3B82656499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7895FB-0BF2-4719-9332-34BBB3BDD576}"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C7C0C5-1B12-4F28-BF64-3B826564998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A7895FB-0BF2-4719-9332-34BBB3BDD576}" type="datetimeFigureOut">
              <a:rPr lang="en-US" smtClean="0"/>
              <a:t>1/18/2018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C7C0C5-1B12-4F28-BF64-3B826564998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A7895FB-0BF2-4719-9332-34BBB3BDD576}" type="datetimeFigureOut">
              <a:rPr lang="en-US" smtClean="0"/>
              <a:t>1/18/2018</a:t>
            </a:fld>
            <a:endParaRPr lang="en-US"/>
          </a:p>
        </p:txBody>
      </p:sp>
      <p:sp>
        <p:nvSpPr>
          <p:cNvPr id="10" name="Slide Number Placeholder 9"/>
          <p:cNvSpPr>
            <a:spLocks noGrp="1"/>
          </p:cNvSpPr>
          <p:nvPr>
            <p:ph type="sldNum" sz="quarter" idx="16"/>
          </p:nvPr>
        </p:nvSpPr>
        <p:spPr/>
        <p:txBody>
          <a:bodyPr rtlCol="0"/>
          <a:lstStyle/>
          <a:p>
            <a:fld id="{9AC7C0C5-1B12-4F28-BF64-3B826564998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A7895FB-0BF2-4719-9332-34BBB3BDD576}" type="datetimeFigureOut">
              <a:rPr lang="en-US" smtClean="0"/>
              <a:t>1/18/2018</a:t>
            </a:fld>
            <a:endParaRPr lang="en-US"/>
          </a:p>
        </p:txBody>
      </p:sp>
      <p:sp>
        <p:nvSpPr>
          <p:cNvPr id="12" name="Slide Number Placeholder 11"/>
          <p:cNvSpPr>
            <a:spLocks noGrp="1"/>
          </p:cNvSpPr>
          <p:nvPr>
            <p:ph type="sldNum" sz="quarter" idx="16"/>
          </p:nvPr>
        </p:nvSpPr>
        <p:spPr/>
        <p:txBody>
          <a:bodyPr rtlCol="0"/>
          <a:lstStyle/>
          <a:p>
            <a:fld id="{9AC7C0C5-1B12-4F28-BF64-3B826564998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7895FB-0BF2-4719-9332-34BBB3BDD576}"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C7C0C5-1B12-4F28-BF64-3B82656499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895FB-0BF2-4719-9332-34BBB3BDD576}"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C7C0C5-1B12-4F28-BF64-3B82656499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7895FB-0BF2-4719-9332-34BBB3BDD576}"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C7C0C5-1B12-4F28-BF64-3B826564998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A7895FB-0BF2-4719-9332-34BBB3BDD576}" type="datetimeFigureOut">
              <a:rPr lang="en-US" smtClean="0"/>
              <a:t>1/18/2018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C7C0C5-1B12-4F28-BF64-3B826564998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7895FB-0BF2-4719-9332-34BBB3BDD576}" type="datetimeFigureOut">
              <a:rPr lang="en-US" smtClean="0"/>
              <a:t>1/18/2018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C7C0C5-1B12-4F28-BF64-3B82656499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Ø</a:t>
            </a:r>
            <a:r>
              <a:rPr lang="en-US" dirty="0" smtClean="0"/>
              <a:t>MQ</a:t>
            </a:r>
            <a:endParaRPr lang="en-US" dirty="0"/>
          </a:p>
        </p:txBody>
      </p:sp>
      <p:sp>
        <p:nvSpPr>
          <p:cNvPr id="3" name="Subtitle 2"/>
          <p:cNvSpPr>
            <a:spLocks noGrp="1"/>
          </p:cNvSpPr>
          <p:nvPr>
            <p:ph type="subTitle" idx="1"/>
          </p:nvPr>
        </p:nvSpPr>
        <p:spPr/>
        <p:txBody>
          <a:bodyPr/>
          <a:lstStyle/>
          <a:p>
            <a:r>
              <a:rPr lang="en-US" dirty="0" smtClean="0"/>
              <a:t>Tutorial</a:t>
            </a:r>
            <a:endParaRPr lang="en-US" dirty="0"/>
          </a:p>
        </p:txBody>
      </p:sp>
    </p:spTree>
    <p:extLst>
      <p:ext uri="{BB962C8B-B14F-4D97-AF65-F5344CB8AC3E}">
        <p14:creationId xmlns:p14="http://schemas.microsoft.com/office/powerpoint/2010/main" val="160795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Request-Reply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request/reply pattern probably forms the absolute </a:t>
            </a:r>
            <a:r>
              <a:rPr lang="en-US" dirty="0" smtClean="0"/>
              <a:t>classic</a:t>
            </a:r>
          </a:p>
          <a:p>
            <a:r>
              <a:rPr lang="en-US" dirty="0" smtClean="0"/>
              <a:t>Use cases:</a:t>
            </a:r>
          </a:p>
          <a:p>
            <a:pPr lvl="1"/>
            <a:r>
              <a:rPr lang="en-US" dirty="0"/>
              <a:t>For simple communications between a server and client(s).</a:t>
            </a:r>
          </a:p>
          <a:p>
            <a:pPr lvl="1"/>
            <a:r>
              <a:rPr lang="en-US" dirty="0"/>
              <a:t>Checking information and requesting updates.</a:t>
            </a:r>
          </a:p>
          <a:p>
            <a:pPr lvl="1"/>
            <a:r>
              <a:rPr lang="en-US" dirty="0"/>
              <a:t>Sending </a:t>
            </a:r>
            <a:r>
              <a:rPr lang="en-US" i="1" dirty="0"/>
              <a:t>checks</a:t>
            </a:r>
            <a:r>
              <a:rPr lang="en-US" dirty="0"/>
              <a:t> and updates to the server.</a:t>
            </a:r>
          </a:p>
          <a:p>
            <a:pPr lvl="1"/>
            <a:r>
              <a:rPr lang="en-US" dirty="0"/>
              <a:t>Echo or ping/pong implementations</a:t>
            </a:r>
            <a:r>
              <a:rPr lang="en-US" dirty="0" smtClean="0"/>
              <a:t>.</a:t>
            </a:r>
          </a:p>
          <a:p>
            <a:r>
              <a:rPr lang="en-US" dirty="0" smtClean="0"/>
              <a:t>Socket used:</a:t>
            </a:r>
          </a:p>
          <a:p>
            <a:pPr lvl="1"/>
            <a:r>
              <a:rPr lang="en-US" dirty="0" smtClean="0"/>
              <a:t>REP</a:t>
            </a:r>
          </a:p>
          <a:p>
            <a:pPr lvl="1"/>
            <a:r>
              <a:rPr lang="en-US" dirty="0" smtClean="0"/>
              <a:t>REQ</a:t>
            </a:r>
            <a:endParaRPr lang="en-US" dirty="0"/>
          </a:p>
        </p:txBody>
      </p:sp>
    </p:spTree>
    <p:extLst>
      <p:ext uri="{BB962C8B-B14F-4D97-AF65-F5344CB8AC3E}">
        <p14:creationId xmlns:p14="http://schemas.microsoft.com/office/powerpoint/2010/main" val="1708305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Context</a:t>
            </a:r>
            <a:endParaRPr lang="en-US" dirty="0"/>
          </a:p>
        </p:txBody>
      </p:sp>
      <p:sp>
        <p:nvSpPr>
          <p:cNvPr id="3" name="Content Placeholder 2"/>
          <p:cNvSpPr>
            <a:spLocks noGrp="1"/>
          </p:cNvSpPr>
          <p:nvPr>
            <p:ph sz="quarter" idx="1"/>
          </p:nvPr>
        </p:nvSpPr>
        <p:spPr/>
        <p:txBody>
          <a:bodyPr/>
          <a:lstStyle/>
          <a:p>
            <a:r>
              <a:rPr lang="en-US" dirty="0" err="1"/>
              <a:t>ZeroMQ</a:t>
            </a:r>
            <a:r>
              <a:rPr lang="en-US" dirty="0"/>
              <a:t> applications always start by creating a </a:t>
            </a:r>
            <a:r>
              <a:rPr lang="en-US" i="1" dirty="0"/>
              <a:t>context</a:t>
            </a:r>
            <a:r>
              <a:rPr lang="en-US" dirty="0"/>
              <a:t>, and then using that for creating </a:t>
            </a:r>
            <a:r>
              <a:rPr lang="en-US" dirty="0" smtClean="0"/>
              <a:t>sockets</a:t>
            </a:r>
          </a:p>
          <a:p>
            <a:r>
              <a:rPr lang="en-US" dirty="0"/>
              <a:t>Technically, the context is the container for all sockets in a single process, and acts as the transport for </a:t>
            </a:r>
            <a:r>
              <a:rPr lang="en-US" dirty="0" err="1"/>
              <a:t>inproc</a:t>
            </a:r>
            <a:r>
              <a:rPr lang="en-US" dirty="0"/>
              <a:t> sockets, which are the fastest way to connect threads in one process</a:t>
            </a:r>
            <a:r>
              <a:rPr lang="en-US" dirty="0" smtClean="0"/>
              <a:t>.</a:t>
            </a:r>
          </a:p>
          <a:p>
            <a:r>
              <a:rPr lang="en-US" dirty="0"/>
              <a:t>Example: </a:t>
            </a:r>
            <a:r>
              <a:rPr lang="en-US" dirty="0" smtClean="0"/>
              <a:t>use as REP(</a:t>
            </a:r>
            <a:r>
              <a:rPr lang="en-US" dirty="0" err="1" smtClean="0"/>
              <a:t>ly</a:t>
            </a:r>
            <a:r>
              <a:rPr lang="en-US" dirty="0" smtClean="0"/>
              <a:t>)</a:t>
            </a:r>
          </a:p>
          <a:p>
            <a:pPr marL="0" indent="0">
              <a:buNone/>
            </a:pPr>
            <a:r>
              <a:rPr lang="en-US" dirty="0"/>
              <a:t>context = </a:t>
            </a:r>
            <a:r>
              <a:rPr lang="en-US" dirty="0" err="1"/>
              <a:t>zmq.Context</a:t>
            </a:r>
            <a:r>
              <a:rPr lang="en-US" dirty="0" smtClean="0"/>
              <a:t>()</a:t>
            </a:r>
          </a:p>
          <a:p>
            <a:pPr marL="0" indent="0">
              <a:buNone/>
            </a:pPr>
            <a:r>
              <a:rPr lang="en-US" dirty="0" smtClean="0"/>
              <a:t>socket </a:t>
            </a:r>
            <a:r>
              <a:rPr lang="en-US" dirty="0"/>
              <a:t>= </a:t>
            </a:r>
            <a:r>
              <a:rPr lang="en-US" dirty="0" err="1"/>
              <a:t>context.socket</a:t>
            </a:r>
            <a:r>
              <a:rPr lang="en-US" dirty="0"/>
              <a:t>(</a:t>
            </a:r>
            <a:r>
              <a:rPr lang="en-US" dirty="0" err="1"/>
              <a:t>zmq.REP</a:t>
            </a:r>
            <a:r>
              <a:rPr lang="en-US" dirty="0"/>
              <a:t>)</a:t>
            </a:r>
            <a:endParaRPr lang="en-US" dirty="0" smtClean="0"/>
          </a:p>
        </p:txBody>
      </p:sp>
    </p:spTree>
    <p:extLst>
      <p:ext uri="{BB962C8B-B14F-4D97-AF65-F5344CB8AC3E}">
        <p14:creationId xmlns:p14="http://schemas.microsoft.com/office/powerpoint/2010/main" val="196196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Combination</a:t>
            </a:r>
            <a:endParaRPr lang="en-US" dirty="0"/>
          </a:p>
        </p:txBody>
      </p:sp>
      <p:sp>
        <p:nvSpPr>
          <p:cNvPr id="3" name="Content Placeholder 2"/>
          <p:cNvSpPr>
            <a:spLocks noGrp="1"/>
          </p:cNvSpPr>
          <p:nvPr>
            <p:ph sz="quarter" idx="1"/>
          </p:nvPr>
        </p:nvSpPr>
        <p:spPr/>
        <p:txBody>
          <a:bodyPr>
            <a:normAutofit/>
          </a:bodyPr>
          <a:lstStyle/>
          <a:p>
            <a:r>
              <a:rPr lang="en-US" dirty="0"/>
              <a:t>PUB and SUB</a:t>
            </a:r>
          </a:p>
          <a:p>
            <a:r>
              <a:rPr lang="en-US" dirty="0"/>
              <a:t>REQ and </a:t>
            </a:r>
            <a:r>
              <a:rPr lang="en-US" dirty="0" smtClean="0"/>
              <a:t>REP</a:t>
            </a:r>
          </a:p>
          <a:p>
            <a:r>
              <a:rPr lang="en-US" dirty="0"/>
              <a:t>DEALER and </a:t>
            </a:r>
            <a:r>
              <a:rPr lang="en-US" dirty="0" smtClean="0"/>
              <a:t>ROUTER</a:t>
            </a:r>
            <a:endParaRPr lang="en-US" dirty="0"/>
          </a:p>
          <a:p>
            <a:r>
              <a:rPr lang="en-US" dirty="0"/>
              <a:t>PUSH and PULL</a:t>
            </a:r>
          </a:p>
          <a:p>
            <a:r>
              <a:rPr lang="en-US" dirty="0"/>
              <a:t>PAIR and </a:t>
            </a:r>
            <a:r>
              <a:rPr lang="en-US" dirty="0" smtClean="0"/>
              <a:t>PAIR</a:t>
            </a:r>
          </a:p>
          <a:p>
            <a:r>
              <a:rPr lang="en-US" dirty="0"/>
              <a:t>Any other combination will produce undocumented and unreliable results</a:t>
            </a:r>
          </a:p>
        </p:txBody>
      </p:sp>
    </p:spTree>
    <p:extLst>
      <p:ext uri="{BB962C8B-B14F-4D97-AF65-F5344CB8AC3E}">
        <p14:creationId xmlns:p14="http://schemas.microsoft.com/office/powerpoint/2010/main" val="1389634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Request-Reply</a:t>
            </a:r>
            <a:endParaRPr lang="en-US" dirty="0"/>
          </a:p>
        </p:txBody>
      </p:sp>
      <p:sp>
        <p:nvSpPr>
          <p:cNvPr id="3" name="Content Placeholder 2"/>
          <p:cNvSpPr>
            <a:spLocks noGrp="1"/>
          </p:cNvSpPr>
          <p:nvPr>
            <p:ph sz="quarter" idx="1"/>
          </p:nvPr>
        </p:nvSpPr>
        <p:spPr/>
        <p:txBody>
          <a:bodyPr/>
          <a:lstStyle/>
          <a:p>
            <a:endParaRPr lang="en-US"/>
          </a:p>
        </p:txBody>
      </p:sp>
      <p:pic>
        <p:nvPicPr>
          <p:cNvPr id="7170" name="Picture 2" descr="C:\Users\gandalf\Data\universitas_telkom_windows\pengajaran\sistem terdistribusi\sister_2018\draft_tugas\tugas_3_indirect\ØMQ - The Guide - ØMQ - The Guide_files\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28800"/>
            <a:ext cx="2676525" cy="422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002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a:t>
            </a:r>
            <a:endParaRPr lang="en-US" dirty="0"/>
          </a:p>
        </p:txBody>
      </p:sp>
      <p:sp>
        <p:nvSpPr>
          <p:cNvPr id="3" name="Content Placeholder 2"/>
          <p:cNvSpPr>
            <a:spLocks noGrp="1"/>
          </p:cNvSpPr>
          <p:nvPr>
            <p:ph sz="quarter" idx="1"/>
          </p:nvPr>
        </p:nvSpPr>
        <p:spPr/>
        <p:txBody>
          <a:bodyPr/>
          <a:lstStyle/>
          <a:p>
            <a:r>
              <a:rPr lang="en-US" dirty="0"/>
              <a:t>The REQ-REP socket pair is </a:t>
            </a:r>
            <a:r>
              <a:rPr lang="en-US" b="1" dirty="0"/>
              <a:t>in </a:t>
            </a:r>
            <a:r>
              <a:rPr lang="en-US" b="1" dirty="0" smtClean="0"/>
              <a:t>lockstep</a:t>
            </a:r>
          </a:p>
          <a:p>
            <a:r>
              <a:rPr lang="en-US" dirty="0"/>
              <a:t>The client issues </a:t>
            </a:r>
            <a:r>
              <a:rPr lang="en-US" dirty="0" smtClean="0"/>
              <a:t>send()</a:t>
            </a:r>
            <a:r>
              <a:rPr lang="en-US" dirty="0"/>
              <a:t> and then </a:t>
            </a:r>
            <a:r>
              <a:rPr lang="en-US" dirty="0" err="1" smtClean="0"/>
              <a:t>recv</a:t>
            </a:r>
            <a:r>
              <a:rPr lang="en-US" dirty="0" smtClean="0"/>
              <a:t>()</a:t>
            </a:r>
          </a:p>
          <a:p>
            <a:r>
              <a:rPr lang="en-US" dirty="0"/>
              <a:t>Doing any other sequence (e.g., sending two messages in a row) will result in a return </a:t>
            </a:r>
            <a:r>
              <a:rPr lang="en-US" dirty="0" smtClean="0"/>
              <a:t>error code</a:t>
            </a:r>
          </a:p>
          <a:p>
            <a:r>
              <a:rPr lang="en-US" dirty="0" smtClean="0"/>
              <a:t>Server issues</a:t>
            </a:r>
            <a:r>
              <a:rPr lang="en-US" dirty="0"/>
              <a:t> </a:t>
            </a:r>
            <a:r>
              <a:rPr lang="en-US" dirty="0" err="1" smtClean="0"/>
              <a:t>recv</a:t>
            </a:r>
            <a:r>
              <a:rPr lang="en-US" dirty="0" smtClean="0"/>
              <a:t>() and </a:t>
            </a:r>
            <a:r>
              <a:rPr lang="en-US" dirty="0"/>
              <a:t>then </a:t>
            </a:r>
            <a:r>
              <a:rPr lang="en-US" dirty="0" smtClean="0"/>
              <a:t>send() </a:t>
            </a:r>
            <a:r>
              <a:rPr lang="en-US" b="1" dirty="0" smtClean="0"/>
              <a:t>in </a:t>
            </a:r>
            <a:r>
              <a:rPr lang="en-US" b="1" dirty="0"/>
              <a:t>that order</a:t>
            </a:r>
            <a:r>
              <a:rPr lang="en-US" dirty="0" smtClean="0"/>
              <a:t> </a:t>
            </a:r>
            <a:endParaRPr lang="en-US" b="1" dirty="0"/>
          </a:p>
        </p:txBody>
      </p:sp>
    </p:spTree>
    <p:extLst>
      <p:ext uri="{BB962C8B-B14F-4D97-AF65-F5344CB8AC3E}">
        <p14:creationId xmlns:p14="http://schemas.microsoft.com/office/powerpoint/2010/main" val="120374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a:t>
            </a:r>
            <a:r>
              <a:rPr lang="en-US" dirty="0" err="1" smtClean="0"/>
              <a:t>ZeroMQ</a:t>
            </a:r>
            <a:r>
              <a:rPr lang="en-US" dirty="0" smtClean="0"/>
              <a:t> </a:t>
            </a:r>
            <a:r>
              <a:rPr lang="en-US" dirty="0" smtClean="0"/>
              <a:t>Server and Client</a:t>
            </a:r>
            <a:endParaRPr lang="en-US" dirty="0"/>
          </a:p>
        </p:txBody>
      </p:sp>
      <p:sp>
        <p:nvSpPr>
          <p:cNvPr id="3" name="Content Placeholder 2"/>
          <p:cNvSpPr>
            <a:spLocks noGrp="1"/>
          </p:cNvSpPr>
          <p:nvPr>
            <p:ph sz="quarter" idx="1"/>
          </p:nvPr>
        </p:nvSpPr>
        <p:spPr/>
        <p:txBody>
          <a:bodyPr/>
          <a:lstStyle/>
          <a:p>
            <a:r>
              <a:rPr lang="en-US" dirty="0"/>
              <a:t>the node that does </a:t>
            </a:r>
            <a:r>
              <a:rPr lang="en-US" dirty="0" smtClean="0"/>
              <a:t>bind()</a:t>
            </a:r>
            <a:r>
              <a:rPr lang="en-US" dirty="0"/>
              <a:t> is a "server", sitting on a well-known network </a:t>
            </a:r>
            <a:r>
              <a:rPr lang="en-US" dirty="0" smtClean="0"/>
              <a:t>address</a:t>
            </a:r>
          </a:p>
          <a:p>
            <a:r>
              <a:rPr lang="en-US" dirty="0" smtClean="0"/>
              <a:t>Server is stable/fixed/well-known in network </a:t>
            </a:r>
          </a:p>
          <a:p>
            <a:r>
              <a:rPr lang="en-US" dirty="0"/>
              <a:t>the node which does </a:t>
            </a:r>
            <a:r>
              <a:rPr lang="en-US" dirty="0" smtClean="0"/>
              <a:t>connect() is </a:t>
            </a:r>
            <a:r>
              <a:rPr lang="en-US" dirty="0"/>
              <a:t>a "client", with unknown or arbitrary network addresses</a:t>
            </a:r>
            <a:r>
              <a:rPr lang="en-US" dirty="0" smtClean="0"/>
              <a:t>.</a:t>
            </a:r>
          </a:p>
          <a:p>
            <a:r>
              <a:rPr lang="en-US" dirty="0" smtClean="0"/>
              <a:t>Client is less stable, can come and go</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405" y="4953000"/>
            <a:ext cx="697279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922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dirty="0"/>
          </a:p>
        </p:txBody>
      </p:sp>
      <p:sp>
        <p:nvSpPr>
          <p:cNvPr id="5" name="Rectangle 4"/>
          <p:cNvSpPr/>
          <p:nvPr/>
        </p:nvSpPr>
        <p:spPr>
          <a:xfrm>
            <a:off x="381000" y="1859340"/>
            <a:ext cx="7543800" cy="3785652"/>
          </a:xfrm>
          <a:prstGeom prst="rect">
            <a:avLst/>
          </a:prstGeom>
        </p:spPr>
        <p:txBody>
          <a:bodyPr wrap="square">
            <a:spAutoFit/>
          </a:bodyPr>
          <a:lstStyle/>
          <a:p>
            <a:r>
              <a:rPr lang="en-US" sz="2000" b="1" dirty="0" smtClean="0">
                <a:solidFill>
                  <a:srgbClr val="0000FF"/>
                </a:solidFill>
                <a:effectLst/>
                <a:latin typeface="Courier New"/>
              </a:rPr>
              <a:t>import</a:t>
            </a:r>
            <a:r>
              <a:rPr lang="en-US" sz="2000" dirty="0" smtClean="0">
                <a:solidFill>
                  <a:srgbClr val="000000"/>
                </a:solidFill>
                <a:effectLst/>
                <a:latin typeface="Courier New"/>
              </a:rPr>
              <a:t> time </a:t>
            </a:r>
          </a:p>
          <a:p>
            <a:r>
              <a:rPr lang="en-US" sz="2000" b="1" dirty="0" smtClean="0">
                <a:solidFill>
                  <a:srgbClr val="0000FF"/>
                </a:solidFill>
                <a:effectLst/>
                <a:latin typeface="Courier New"/>
              </a:rPr>
              <a:t>import</a:t>
            </a:r>
            <a:r>
              <a:rPr lang="en-US" sz="2000" dirty="0" smtClean="0">
                <a:solidFill>
                  <a:srgbClr val="000000"/>
                </a:solidFill>
                <a:effectLst/>
                <a:latin typeface="Courier New"/>
              </a:rPr>
              <a:t> </a:t>
            </a:r>
            <a:r>
              <a:rPr lang="en-US" sz="2000" dirty="0" err="1" smtClean="0">
                <a:solidFill>
                  <a:srgbClr val="000000"/>
                </a:solidFill>
                <a:effectLst/>
                <a:latin typeface="Courier New"/>
              </a:rPr>
              <a:t>zmq</a:t>
            </a:r>
            <a:endParaRPr lang="en-US" sz="2000" dirty="0" smtClean="0">
              <a:solidFill>
                <a:srgbClr val="000000"/>
              </a:solidFill>
              <a:effectLst/>
              <a:latin typeface="Courier New"/>
            </a:endParaRPr>
          </a:p>
          <a:p>
            <a:r>
              <a:rPr lang="en-US" sz="2000" dirty="0" smtClean="0">
                <a:solidFill>
                  <a:srgbClr val="000000"/>
                </a:solidFill>
                <a:effectLst/>
                <a:latin typeface="Courier New"/>
              </a:rPr>
              <a:t> </a:t>
            </a:r>
          </a:p>
          <a:p>
            <a:r>
              <a:rPr lang="en-US" sz="2000" dirty="0" smtClean="0">
                <a:solidFill>
                  <a:srgbClr val="000000"/>
                </a:solidFill>
                <a:effectLst/>
                <a:latin typeface="Courier New"/>
              </a:rPr>
              <a:t>context </a:t>
            </a:r>
            <a:r>
              <a:rPr lang="en-US" sz="2000" b="1" dirty="0" smtClean="0">
                <a:solidFill>
                  <a:srgbClr val="000080"/>
                </a:solidFill>
                <a:effectLst/>
                <a:latin typeface="Courier New"/>
              </a:rPr>
              <a:t>=</a:t>
            </a:r>
            <a:r>
              <a:rPr lang="en-US" sz="2000" dirty="0" smtClean="0">
                <a:solidFill>
                  <a:srgbClr val="000000"/>
                </a:solidFill>
                <a:effectLst/>
                <a:latin typeface="Courier New"/>
              </a:rPr>
              <a:t> </a:t>
            </a:r>
            <a:r>
              <a:rPr lang="en-US" sz="2000" dirty="0" err="1" smtClean="0">
                <a:solidFill>
                  <a:srgbClr val="000000"/>
                </a:solidFill>
                <a:effectLst/>
                <a:latin typeface="Courier New"/>
              </a:rPr>
              <a:t>zmq</a:t>
            </a:r>
            <a:r>
              <a:rPr lang="en-US" sz="2000" b="1" dirty="0" err="1" smtClean="0">
                <a:solidFill>
                  <a:srgbClr val="000080"/>
                </a:solidFill>
                <a:effectLst/>
                <a:latin typeface="Courier New"/>
              </a:rPr>
              <a:t>.</a:t>
            </a:r>
            <a:r>
              <a:rPr lang="en-US" sz="2000" dirty="0" err="1" smtClean="0">
                <a:solidFill>
                  <a:srgbClr val="000000"/>
                </a:solidFill>
                <a:effectLst/>
                <a:latin typeface="Courier New"/>
              </a:rPr>
              <a:t>Context</a:t>
            </a:r>
            <a:r>
              <a:rPr lang="en-US" sz="2000" b="1" dirty="0" smtClean="0">
                <a:solidFill>
                  <a:srgbClr val="000080"/>
                </a:solidFill>
                <a:effectLst/>
                <a:latin typeface="Courier New"/>
              </a:rPr>
              <a:t>()</a:t>
            </a:r>
            <a:r>
              <a:rPr lang="en-US" sz="2000" dirty="0" smtClean="0">
                <a:solidFill>
                  <a:srgbClr val="000000"/>
                </a:solidFill>
                <a:effectLst/>
                <a:latin typeface="Courier New"/>
              </a:rPr>
              <a:t> </a:t>
            </a:r>
          </a:p>
          <a:p>
            <a:r>
              <a:rPr lang="en-US" sz="2000" dirty="0" smtClean="0">
                <a:solidFill>
                  <a:srgbClr val="000000"/>
                </a:solidFill>
                <a:effectLst/>
                <a:latin typeface="Courier New"/>
              </a:rPr>
              <a:t>socket </a:t>
            </a:r>
            <a:r>
              <a:rPr lang="en-US" sz="2000" b="1" dirty="0" smtClean="0">
                <a:solidFill>
                  <a:srgbClr val="000080"/>
                </a:solidFill>
                <a:effectLst/>
                <a:latin typeface="Courier New"/>
              </a:rPr>
              <a:t>=</a:t>
            </a:r>
            <a:r>
              <a:rPr lang="en-US" sz="2000" dirty="0" smtClean="0">
                <a:solidFill>
                  <a:srgbClr val="000000"/>
                </a:solidFill>
                <a:effectLst/>
                <a:latin typeface="Courier New"/>
              </a:rPr>
              <a:t> </a:t>
            </a:r>
            <a:r>
              <a:rPr lang="en-US" sz="2000" dirty="0" err="1" smtClean="0">
                <a:solidFill>
                  <a:srgbClr val="000000"/>
                </a:solidFill>
                <a:effectLst/>
                <a:latin typeface="Courier New"/>
              </a:rPr>
              <a:t>context</a:t>
            </a:r>
            <a:r>
              <a:rPr lang="en-US" sz="2000" b="1" dirty="0" err="1" smtClean="0">
                <a:solidFill>
                  <a:srgbClr val="000080"/>
                </a:solidFill>
                <a:effectLst/>
                <a:latin typeface="Courier New"/>
              </a:rPr>
              <a:t>.</a:t>
            </a:r>
            <a:r>
              <a:rPr lang="en-US" sz="2000" dirty="0" err="1" smtClean="0">
                <a:solidFill>
                  <a:srgbClr val="000000"/>
                </a:solidFill>
                <a:effectLst/>
                <a:latin typeface="Courier New"/>
              </a:rPr>
              <a:t>socket</a:t>
            </a:r>
            <a:r>
              <a:rPr lang="en-US" sz="2000" b="1" dirty="0" smtClean="0">
                <a:solidFill>
                  <a:srgbClr val="000080"/>
                </a:solidFill>
                <a:effectLst/>
                <a:latin typeface="Courier New"/>
              </a:rPr>
              <a:t>(</a:t>
            </a:r>
            <a:r>
              <a:rPr lang="en-US" sz="2000" dirty="0" err="1" smtClean="0">
                <a:solidFill>
                  <a:srgbClr val="000000"/>
                </a:solidFill>
                <a:effectLst/>
                <a:latin typeface="Courier New"/>
              </a:rPr>
              <a:t>zmq</a:t>
            </a:r>
            <a:r>
              <a:rPr lang="en-US" sz="2000" b="1" dirty="0" err="1" smtClean="0">
                <a:solidFill>
                  <a:srgbClr val="000080"/>
                </a:solidFill>
                <a:effectLst/>
                <a:latin typeface="Courier New"/>
              </a:rPr>
              <a:t>.</a:t>
            </a:r>
            <a:r>
              <a:rPr lang="en-US" sz="2000" dirty="0" err="1" smtClean="0">
                <a:solidFill>
                  <a:srgbClr val="000000"/>
                </a:solidFill>
                <a:effectLst/>
                <a:latin typeface="Courier New"/>
              </a:rPr>
              <a:t>REP</a:t>
            </a:r>
            <a:r>
              <a:rPr lang="en-US" sz="2000" b="1" dirty="0" smtClean="0">
                <a:solidFill>
                  <a:srgbClr val="000080"/>
                </a:solidFill>
                <a:effectLst/>
                <a:latin typeface="Courier New"/>
              </a:rPr>
              <a:t>)</a:t>
            </a:r>
            <a:r>
              <a:rPr lang="en-US" sz="2000" dirty="0" smtClean="0">
                <a:solidFill>
                  <a:srgbClr val="000000"/>
                </a:solidFill>
                <a:effectLst/>
                <a:latin typeface="Courier New"/>
              </a:rPr>
              <a:t> </a:t>
            </a:r>
            <a:r>
              <a:rPr lang="en-US" sz="2000" dirty="0" err="1" smtClean="0">
                <a:solidFill>
                  <a:srgbClr val="000000"/>
                </a:solidFill>
                <a:effectLst/>
                <a:latin typeface="Courier New"/>
              </a:rPr>
              <a:t>socket</a:t>
            </a:r>
            <a:r>
              <a:rPr lang="en-US" sz="2000" b="1" dirty="0" err="1" smtClean="0">
                <a:solidFill>
                  <a:srgbClr val="000080"/>
                </a:solidFill>
                <a:effectLst/>
                <a:latin typeface="Courier New"/>
              </a:rPr>
              <a:t>.</a:t>
            </a:r>
            <a:r>
              <a:rPr lang="en-US" sz="2000" dirty="0" err="1" smtClean="0">
                <a:solidFill>
                  <a:srgbClr val="000000"/>
                </a:solidFill>
                <a:effectLst/>
                <a:latin typeface="Courier New"/>
              </a:rPr>
              <a:t>bind</a:t>
            </a:r>
            <a:r>
              <a:rPr lang="en-US" sz="2000" b="1" dirty="0" smtClean="0">
                <a:solidFill>
                  <a:srgbClr val="000080"/>
                </a:solidFill>
                <a:effectLst/>
                <a:latin typeface="Courier New"/>
              </a:rPr>
              <a:t>(</a:t>
            </a:r>
            <a:r>
              <a:rPr lang="en-US" sz="2000" dirty="0" smtClean="0">
                <a:solidFill>
                  <a:srgbClr val="808080"/>
                </a:solidFill>
                <a:effectLst/>
                <a:latin typeface="Courier New"/>
              </a:rPr>
              <a:t>"</a:t>
            </a:r>
            <a:r>
              <a:rPr lang="en-US" sz="2000" u="sng" dirty="0" err="1" smtClean="0">
                <a:solidFill>
                  <a:srgbClr val="808080"/>
                </a:solidFill>
                <a:effectLst/>
                <a:latin typeface="Courier New"/>
              </a:rPr>
              <a:t>tcp</a:t>
            </a:r>
            <a:r>
              <a:rPr lang="en-US" sz="2000" u="sng" dirty="0" smtClean="0">
                <a:solidFill>
                  <a:srgbClr val="808080"/>
                </a:solidFill>
                <a:effectLst/>
                <a:latin typeface="Courier New"/>
              </a:rPr>
              <a:t>://*:5555</a:t>
            </a:r>
            <a:r>
              <a:rPr lang="en-US" sz="2000" dirty="0" smtClean="0">
                <a:solidFill>
                  <a:srgbClr val="808080"/>
                </a:solidFill>
                <a:effectLst/>
                <a:latin typeface="Courier New"/>
              </a:rPr>
              <a:t>"</a:t>
            </a:r>
            <a:r>
              <a:rPr lang="en-US" sz="2000" b="1" dirty="0" smtClean="0">
                <a:solidFill>
                  <a:srgbClr val="000080"/>
                </a:solidFill>
                <a:effectLst/>
                <a:latin typeface="Courier New"/>
              </a:rPr>
              <a:t>)</a:t>
            </a:r>
          </a:p>
          <a:p>
            <a:r>
              <a:rPr lang="en-US" sz="2000" dirty="0" smtClean="0">
                <a:solidFill>
                  <a:srgbClr val="000000"/>
                </a:solidFill>
                <a:effectLst/>
                <a:latin typeface="Courier New"/>
              </a:rPr>
              <a:t> </a:t>
            </a:r>
          </a:p>
          <a:p>
            <a:r>
              <a:rPr lang="en-US" sz="2000" b="1" dirty="0" smtClean="0">
                <a:solidFill>
                  <a:srgbClr val="0000FF"/>
                </a:solidFill>
                <a:effectLst/>
                <a:latin typeface="Courier New"/>
              </a:rPr>
              <a:t>while</a:t>
            </a:r>
            <a:r>
              <a:rPr lang="en-US" sz="2000" dirty="0" smtClean="0">
                <a:solidFill>
                  <a:srgbClr val="000000"/>
                </a:solidFill>
                <a:effectLst/>
                <a:latin typeface="Courier New"/>
              </a:rPr>
              <a:t> </a:t>
            </a:r>
            <a:r>
              <a:rPr lang="en-US" sz="2000" b="1" dirty="0" smtClean="0">
                <a:solidFill>
                  <a:srgbClr val="0000FF"/>
                </a:solidFill>
                <a:effectLst/>
                <a:latin typeface="Courier New"/>
              </a:rPr>
              <a:t>True</a:t>
            </a:r>
            <a:r>
              <a:rPr lang="en-US" sz="2000" b="1" dirty="0" smtClean="0">
                <a:solidFill>
                  <a:srgbClr val="000080"/>
                </a:solidFill>
                <a:effectLst/>
                <a:latin typeface="Courier New"/>
              </a:rPr>
              <a:t>:</a:t>
            </a:r>
            <a:r>
              <a:rPr lang="en-US" sz="2000" dirty="0" smtClean="0">
                <a:solidFill>
                  <a:srgbClr val="000000"/>
                </a:solidFill>
                <a:effectLst/>
                <a:latin typeface="Courier New"/>
              </a:rPr>
              <a:t> </a:t>
            </a:r>
          </a:p>
          <a:p>
            <a:r>
              <a:rPr lang="en-US" sz="2000" dirty="0">
                <a:solidFill>
                  <a:srgbClr val="000000"/>
                </a:solidFill>
                <a:latin typeface="Courier New"/>
              </a:rPr>
              <a:t>	</a:t>
            </a:r>
            <a:r>
              <a:rPr lang="en-US" sz="2000" dirty="0" smtClean="0">
                <a:solidFill>
                  <a:srgbClr val="000000"/>
                </a:solidFill>
                <a:effectLst/>
                <a:latin typeface="Courier New"/>
              </a:rPr>
              <a:t>message </a:t>
            </a:r>
            <a:r>
              <a:rPr lang="en-US" sz="2000" b="1" dirty="0" smtClean="0">
                <a:solidFill>
                  <a:srgbClr val="000080"/>
                </a:solidFill>
                <a:effectLst/>
                <a:latin typeface="Courier New"/>
              </a:rPr>
              <a:t>=</a:t>
            </a:r>
            <a:r>
              <a:rPr lang="en-US" sz="2000" dirty="0" smtClean="0">
                <a:solidFill>
                  <a:srgbClr val="000000"/>
                </a:solidFill>
                <a:effectLst/>
                <a:latin typeface="Courier New"/>
              </a:rPr>
              <a:t> </a:t>
            </a:r>
            <a:r>
              <a:rPr lang="en-US" sz="2000" dirty="0" err="1" smtClean="0">
                <a:solidFill>
                  <a:srgbClr val="000000"/>
                </a:solidFill>
                <a:effectLst/>
                <a:latin typeface="Courier New"/>
              </a:rPr>
              <a:t>socket</a:t>
            </a:r>
            <a:r>
              <a:rPr lang="en-US" sz="2000" b="1" dirty="0" err="1" smtClean="0">
                <a:solidFill>
                  <a:srgbClr val="000080"/>
                </a:solidFill>
                <a:effectLst/>
                <a:latin typeface="Courier New"/>
              </a:rPr>
              <a:t>.</a:t>
            </a:r>
            <a:r>
              <a:rPr lang="en-US" sz="2000" dirty="0" err="1" smtClean="0">
                <a:solidFill>
                  <a:srgbClr val="000000"/>
                </a:solidFill>
                <a:effectLst/>
                <a:latin typeface="Courier New"/>
              </a:rPr>
              <a:t>recv</a:t>
            </a:r>
            <a:r>
              <a:rPr lang="en-US" sz="2000" b="1" dirty="0" smtClean="0">
                <a:solidFill>
                  <a:srgbClr val="000080"/>
                </a:solidFill>
                <a:effectLst/>
                <a:latin typeface="Courier New"/>
              </a:rPr>
              <a:t>()</a:t>
            </a:r>
            <a:r>
              <a:rPr lang="en-US" sz="2000" dirty="0" smtClean="0">
                <a:solidFill>
                  <a:srgbClr val="000000"/>
                </a:solidFill>
                <a:effectLst/>
                <a:latin typeface="Courier New"/>
              </a:rPr>
              <a:t> </a:t>
            </a:r>
          </a:p>
          <a:p>
            <a:r>
              <a:rPr lang="en-US" sz="2000" b="1" dirty="0">
                <a:solidFill>
                  <a:srgbClr val="000000"/>
                </a:solidFill>
                <a:latin typeface="Courier New"/>
              </a:rPr>
              <a:t>	</a:t>
            </a:r>
            <a:r>
              <a:rPr lang="en-US" sz="2000" b="1" dirty="0" smtClean="0">
                <a:solidFill>
                  <a:srgbClr val="0000FF"/>
                </a:solidFill>
                <a:effectLst/>
                <a:latin typeface="Courier New"/>
              </a:rPr>
              <a:t>print</a:t>
            </a:r>
            <a:r>
              <a:rPr lang="en-US" sz="2000" b="1" dirty="0" smtClean="0">
                <a:solidFill>
                  <a:srgbClr val="000080"/>
                </a:solidFill>
                <a:effectLst/>
                <a:latin typeface="Courier New"/>
              </a:rPr>
              <a:t>(</a:t>
            </a:r>
            <a:r>
              <a:rPr lang="en-US" sz="2000" dirty="0" smtClean="0">
                <a:solidFill>
                  <a:srgbClr val="808080"/>
                </a:solidFill>
                <a:effectLst/>
                <a:latin typeface="Courier New"/>
              </a:rPr>
              <a:t>"Received request: %s"</a:t>
            </a:r>
            <a:r>
              <a:rPr lang="en-US" sz="2000" dirty="0" smtClean="0">
                <a:solidFill>
                  <a:srgbClr val="000000"/>
                </a:solidFill>
                <a:effectLst/>
                <a:latin typeface="Courier New"/>
              </a:rPr>
              <a:t> </a:t>
            </a:r>
            <a:r>
              <a:rPr lang="en-US" sz="2000" b="1" dirty="0" smtClean="0">
                <a:solidFill>
                  <a:srgbClr val="000080"/>
                </a:solidFill>
                <a:effectLst/>
                <a:latin typeface="Courier New"/>
              </a:rPr>
              <a:t>%</a:t>
            </a:r>
            <a:r>
              <a:rPr lang="en-US" sz="2000" dirty="0" smtClean="0">
                <a:solidFill>
                  <a:srgbClr val="000000"/>
                </a:solidFill>
                <a:effectLst/>
                <a:latin typeface="Courier New"/>
              </a:rPr>
              <a:t> message</a:t>
            </a:r>
            <a:r>
              <a:rPr lang="en-US" sz="2000" b="1" dirty="0" smtClean="0">
                <a:solidFill>
                  <a:srgbClr val="000080"/>
                </a:solidFill>
                <a:effectLst/>
                <a:latin typeface="Courier New"/>
              </a:rPr>
              <a:t>)</a:t>
            </a:r>
            <a:r>
              <a:rPr lang="en-US" sz="2000" dirty="0" smtClean="0">
                <a:solidFill>
                  <a:srgbClr val="000000"/>
                </a:solidFill>
                <a:effectLst/>
                <a:latin typeface="Courier New"/>
              </a:rPr>
              <a:t> 	</a:t>
            </a:r>
            <a:r>
              <a:rPr lang="en-US" sz="2000" dirty="0" err="1" smtClean="0">
                <a:solidFill>
                  <a:srgbClr val="000000"/>
                </a:solidFill>
                <a:effectLst/>
                <a:latin typeface="Courier New"/>
              </a:rPr>
              <a:t>time</a:t>
            </a:r>
            <a:r>
              <a:rPr lang="en-US" sz="2000" b="1" dirty="0" err="1" smtClean="0">
                <a:solidFill>
                  <a:srgbClr val="000080"/>
                </a:solidFill>
                <a:effectLst/>
                <a:latin typeface="Courier New"/>
              </a:rPr>
              <a:t>.</a:t>
            </a:r>
            <a:r>
              <a:rPr lang="en-US" sz="2000" dirty="0" err="1" smtClean="0">
                <a:solidFill>
                  <a:srgbClr val="000000"/>
                </a:solidFill>
                <a:effectLst/>
                <a:latin typeface="Courier New"/>
              </a:rPr>
              <a:t>sleep</a:t>
            </a:r>
            <a:r>
              <a:rPr lang="en-US" sz="2000" b="1" dirty="0" smtClean="0">
                <a:solidFill>
                  <a:srgbClr val="000080"/>
                </a:solidFill>
                <a:effectLst/>
                <a:latin typeface="Courier New"/>
              </a:rPr>
              <a:t>(</a:t>
            </a:r>
            <a:r>
              <a:rPr lang="en-US" sz="2000" dirty="0" smtClean="0">
                <a:solidFill>
                  <a:srgbClr val="FF0000"/>
                </a:solidFill>
                <a:effectLst/>
                <a:latin typeface="Courier New"/>
              </a:rPr>
              <a:t>1</a:t>
            </a:r>
            <a:r>
              <a:rPr lang="en-US" sz="2000" b="1" dirty="0" smtClean="0">
                <a:solidFill>
                  <a:srgbClr val="000080"/>
                </a:solidFill>
                <a:effectLst/>
                <a:latin typeface="Courier New"/>
              </a:rPr>
              <a:t>)</a:t>
            </a:r>
            <a:r>
              <a:rPr lang="en-US" sz="2000" dirty="0" smtClean="0">
                <a:solidFill>
                  <a:srgbClr val="000000"/>
                </a:solidFill>
                <a:latin typeface="Courier New"/>
              </a:rPr>
              <a:t># do some “work”</a:t>
            </a:r>
            <a:endParaRPr lang="en-US" sz="2000" dirty="0" smtClean="0">
              <a:solidFill>
                <a:srgbClr val="000000"/>
              </a:solidFill>
              <a:effectLst/>
              <a:latin typeface="Courier New"/>
            </a:endParaRPr>
          </a:p>
          <a:p>
            <a:r>
              <a:rPr lang="en-US" sz="2000" dirty="0">
                <a:solidFill>
                  <a:srgbClr val="000000"/>
                </a:solidFill>
                <a:latin typeface="Courier New"/>
              </a:rPr>
              <a:t>	</a:t>
            </a:r>
            <a:r>
              <a:rPr lang="en-US" sz="2000" dirty="0" err="1" smtClean="0">
                <a:solidFill>
                  <a:srgbClr val="000000"/>
                </a:solidFill>
                <a:effectLst/>
                <a:latin typeface="Courier New"/>
              </a:rPr>
              <a:t>socket</a:t>
            </a:r>
            <a:r>
              <a:rPr lang="en-US" sz="2000" b="1" dirty="0" err="1" smtClean="0">
                <a:solidFill>
                  <a:srgbClr val="000080"/>
                </a:solidFill>
                <a:effectLst/>
                <a:latin typeface="Courier New"/>
              </a:rPr>
              <a:t>.</a:t>
            </a:r>
            <a:r>
              <a:rPr lang="en-US" sz="2000" dirty="0" err="1" smtClean="0">
                <a:solidFill>
                  <a:srgbClr val="000000"/>
                </a:solidFill>
                <a:effectLst/>
                <a:latin typeface="Courier New"/>
              </a:rPr>
              <a:t>send</a:t>
            </a:r>
            <a:r>
              <a:rPr lang="en-US" sz="2000" b="1" dirty="0" smtClean="0">
                <a:solidFill>
                  <a:srgbClr val="000080"/>
                </a:solidFill>
                <a:effectLst/>
                <a:latin typeface="Courier New"/>
              </a:rPr>
              <a:t>(</a:t>
            </a:r>
            <a:r>
              <a:rPr lang="en-US" sz="2000" dirty="0" err="1" smtClean="0">
                <a:solidFill>
                  <a:srgbClr val="808080"/>
                </a:solidFill>
                <a:effectLst/>
                <a:latin typeface="Courier New"/>
              </a:rPr>
              <a:t>b"World</a:t>
            </a:r>
            <a:r>
              <a:rPr lang="en-US" sz="2000" dirty="0" smtClean="0">
                <a:solidFill>
                  <a:srgbClr val="808080"/>
                </a:solidFill>
                <a:effectLst/>
                <a:latin typeface="Courier New"/>
              </a:rPr>
              <a:t>"</a:t>
            </a:r>
            <a:r>
              <a:rPr lang="en-US" sz="2000" b="1" dirty="0" smtClean="0">
                <a:solidFill>
                  <a:srgbClr val="000080"/>
                </a:solidFill>
                <a:effectLst/>
                <a:latin typeface="Courier New"/>
              </a:rPr>
              <a:t>)</a:t>
            </a:r>
            <a:endParaRPr lang="en-US" sz="2000" dirty="0">
              <a:effectLst/>
            </a:endParaRPr>
          </a:p>
        </p:txBody>
      </p:sp>
    </p:spTree>
    <p:extLst>
      <p:ext uri="{BB962C8B-B14F-4D97-AF65-F5344CB8AC3E}">
        <p14:creationId xmlns:p14="http://schemas.microsoft.com/office/powerpoint/2010/main" val="4246313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endParaRPr lang="en-US" dirty="0"/>
          </a:p>
        </p:txBody>
      </p:sp>
      <p:sp>
        <p:nvSpPr>
          <p:cNvPr id="4" name="Rectangle 3"/>
          <p:cNvSpPr/>
          <p:nvPr/>
        </p:nvSpPr>
        <p:spPr>
          <a:xfrm>
            <a:off x="228600" y="2133600"/>
            <a:ext cx="8686800" cy="3416320"/>
          </a:xfrm>
          <a:prstGeom prst="rect">
            <a:avLst/>
          </a:prstGeom>
        </p:spPr>
        <p:txBody>
          <a:bodyPr wrap="square">
            <a:spAutoFit/>
          </a:bodyPr>
          <a:lstStyle/>
          <a:p>
            <a:r>
              <a:rPr lang="en-US" b="1" dirty="0" smtClean="0">
                <a:solidFill>
                  <a:srgbClr val="0000FF"/>
                </a:solidFill>
                <a:effectLst/>
                <a:latin typeface="Courier New"/>
              </a:rPr>
              <a:t>import</a:t>
            </a:r>
            <a:r>
              <a:rPr lang="en-US" dirty="0" smtClean="0">
                <a:solidFill>
                  <a:srgbClr val="000000"/>
                </a:solidFill>
                <a:effectLst/>
                <a:latin typeface="Courier New"/>
              </a:rPr>
              <a:t> </a:t>
            </a:r>
            <a:r>
              <a:rPr lang="en-US" dirty="0" err="1" smtClean="0">
                <a:solidFill>
                  <a:srgbClr val="000000"/>
                </a:solidFill>
                <a:effectLst/>
                <a:latin typeface="Courier New"/>
              </a:rPr>
              <a:t>zmq</a:t>
            </a:r>
            <a:r>
              <a:rPr lang="en-US" dirty="0" smtClean="0">
                <a:solidFill>
                  <a:srgbClr val="000000"/>
                </a:solidFill>
                <a:effectLst/>
                <a:latin typeface="Courier New"/>
              </a:rPr>
              <a:t> </a:t>
            </a:r>
          </a:p>
          <a:p>
            <a:endParaRPr lang="en-US" dirty="0">
              <a:solidFill>
                <a:srgbClr val="000000"/>
              </a:solidFill>
              <a:latin typeface="Courier New"/>
            </a:endParaRPr>
          </a:p>
          <a:p>
            <a:r>
              <a:rPr lang="en-US" dirty="0" smtClean="0">
                <a:solidFill>
                  <a:srgbClr val="000000"/>
                </a:solidFill>
                <a:effectLst/>
                <a:latin typeface="Courier New"/>
              </a:rPr>
              <a:t>context </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err="1" smtClean="0">
                <a:solidFill>
                  <a:srgbClr val="000000"/>
                </a:solidFill>
                <a:effectLst/>
                <a:latin typeface="Courier New"/>
              </a:rPr>
              <a:t>zmq</a:t>
            </a:r>
            <a:r>
              <a:rPr lang="en-US" b="1" dirty="0" err="1" smtClean="0">
                <a:solidFill>
                  <a:srgbClr val="000080"/>
                </a:solidFill>
                <a:effectLst/>
                <a:latin typeface="Courier New"/>
              </a:rPr>
              <a:t>.</a:t>
            </a:r>
            <a:r>
              <a:rPr lang="en-US" dirty="0" err="1" smtClean="0">
                <a:solidFill>
                  <a:srgbClr val="000000"/>
                </a:solidFill>
                <a:effectLst/>
                <a:latin typeface="Courier New"/>
              </a:rPr>
              <a:t>Context</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smtClean="0">
                <a:solidFill>
                  <a:srgbClr val="008000"/>
                </a:solidFill>
                <a:effectLst/>
                <a:latin typeface="Courier New"/>
              </a:rPr>
              <a:t># Socket to talk to server</a:t>
            </a:r>
            <a:r>
              <a:rPr lang="en-US" dirty="0" smtClean="0">
                <a:solidFill>
                  <a:srgbClr val="000000"/>
                </a:solidFill>
                <a:effectLst/>
                <a:latin typeface="Courier New"/>
              </a:rPr>
              <a:t> </a:t>
            </a:r>
            <a:r>
              <a:rPr lang="en-US" b="1" dirty="0" smtClean="0">
                <a:solidFill>
                  <a:srgbClr val="0000FF"/>
                </a:solidFill>
                <a:effectLst/>
                <a:latin typeface="Courier New"/>
              </a:rPr>
              <a:t>print</a:t>
            </a:r>
            <a:r>
              <a:rPr lang="en-US" b="1" dirty="0" smtClean="0">
                <a:solidFill>
                  <a:srgbClr val="000080"/>
                </a:solidFill>
                <a:effectLst/>
                <a:latin typeface="Courier New"/>
              </a:rPr>
              <a:t>(</a:t>
            </a:r>
            <a:r>
              <a:rPr lang="en-US" dirty="0" smtClean="0">
                <a:solidFill>
                  <a:srgbClr val="808080"/>
                </a:solidFill>
                <a:effectLst/>
                <a:latin typeface="Courier New"/>
              </a:rPr>
              <a:t>"Connecting to hello world server..."</a:t>
            </a:r>
            <a:r>
              <a:rPr lang="en-US" b="1" dirty="0" smtClean="0">
                <a:solidFill>
                  <a:srgbClr val="000080"/>
                </a:solidFill>
                <a:effectLst/>
                <a:latin typeface="Courier New"/>
              </a:rPr>
              <a:t>)</a:t>
            </a:r>
            <a:r>
              <a:rPr lang="en-US" dirty="0" smtClean="0">
                <a:solidFill>
                  <a:srgbClr val="000000"/>
                </a:solidFill>
                <a:effectLst/>
                <a:latin typeface="Courier New"/>
              </a:rPr>
              <a:t> </a:t>
            </a:r>
          </a:p>
          <a:p>
            <a:r>
              <a:rPr lang="en-US" dirty="0" smtClean="0">
                <a:solidFill>
                  <a:srgbClr val="000000"/>
                </a:solidFill>
                <a:effectLst/>
                <a:latin typeface="Courier New"/>
              </a:rPr>
              <a:t>socket </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err="1" smtClean="0">
                <a:solidFill>
                  <a:srgbClr val="000000"/>
                </a:solidFill>
                <a:effectLst/>
                <a:latin typeface="Courier New"/>
              </a:rPr>
              <a:t>context</a:t>
            </a:r>
            <a:r>
              <a:rPr lang="en-US" b="1" dirty="0" err="1" smtClean="0">
                <a:solidFill>
                  <a:srgbClr val="000080"/>
                </a:solidFill>
                <a:effectLst/>
                <a:latin typeface="Courier New"/>
              </a:rPr>
              <a:t>.</a:t>
            </a:r>
            <a:r>
              <a:rPr lang="en-US" dirty="0" err="1" smtClean="0">
                <a:solidFill>
                  <a:srgbClr val="000000"/>
                </a:solidFill>
                <a:effectLst/>
                <a:latin typeface="Courier New"/>
              </a:rPr>
              <a:t>socket</a:t>
            </a:r>
            <a:r>
              <a:rPr lang="en-US" b="1" dirty="0" smtClean="0">
                <a:solidFill>
                  <a:srgbClr val="000080"/>
                </a:solidFill>
                <a:effectLst/>
                <a:latin typeface="Courier New"/>
              </a:rPr>
              <a:t>(</a:t>
            </a:r>
            <a:r>
              <a:rPr lang="en-US" dirty="0" err="1" smtClean="0">
                <a:solidFill>
                  <a:srgbClr val="000000"/>
                </a:solidFill>
                <a:effectLst/>
                <a:latin typeface="Courier New"/>
              </a:rPr>
              <a:t>zmq</a:t>
            </a:r>
            <a:r>
              <a:rPr lang="en-US" b="1" dirty="0" err="1" smtClean="0">
                <a:solidFill>
                  <a:srgbClr val="000080"/>
                </a:solidFill>
                <a:effectLst/>
                <a:latin typeface="Courier New"/>
              </a:rPr>
              <a:t>.</a:t>
            </a:r>
            <a:r>
              <a:rPr lang="en-US" dirty="0" err="1" smtClean="0">
                <a:solidFill>
                  <a:srgbClr val="000000"/>
                </a:solidFill>
                <a:effectLst/>
                <a:latin typeface="Courier New"/>
              </a:rPr>
              <a:t>REQ</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err="1" smtClean="0">
                <a:solidFill>
                  <a:srgbClr val="000000"/>
                </a:solidFill>
                <a:effectLst/>
                <a:latin typeface="Courier New"/>
              </a:rPr>
              <a:t>socket</a:t>
            </a:r>
            <a:r>
              <a:rPr lang="en-US" b="1" dirty="0" err="1" smtClean="0">
                <a:solidFill>
                  <a:srgbClr val="000080"/>
                </a:solidFill>
                <a:effectLst/>
                <a:latin typeface="Courier New"/>
              </a:rPr>
              <a:t>.</a:t>
            </a:r>
            <a:r>
              <a:rPr lang="en-US" dirty="0" err="1" smtClean="0">
                <a:solidFill>
                  <a:srgbClr val="000000"/>
                </a:solidFill>
                <a:effectLst/>
                <a:latin typeface="Courier New"/>
              </a:rPr>
              <a:t>connect</a:t>
            </a:r>
            <a:r>
              <a:rPr lang="en-US" b="1" dirty="0" smtClean="0">
                <a:solidFill>
                  <a:srgbClr val="000080"/>
                </a:solidFill>
                <a:effectLst/>
                <a:latin typeface="Courier New"/>
              </a:rPr>
              <a:t>(</a:t>
            </a:r>
            <a:r>
              <a:rPr lang="en-US" dirty="0" smtClean="0">
                <a:solidFill>
                  <a:srgbClr val="808080"/>
                </a:solidFill>
                <a:effectLst/>
                <a:latin typeface="Courier New"/>
              </a:rPr>
              <a:t>"</a:t>
            </a:r>
            <a:r>
              <a:rPr lang="en-US" u="sng" dirty="0" err="1" smtClean="0">
                <a:solidFill>
                  <a:srgbClr val="808080"/>
                </a:solidFill>
                <a:effectLst/>
                <a:latin typeface="Courier New"/>
              </a:rPr>
              <a:t>tcp</a:t>
            </a:r>
            <a:r>
              <a:rPr lang="en-US" u="sng" dirty="0" smtClean="0">
                <a:solidFill>
                  <a:srgbClr val="808080"/>
                </a:solidFill>
                <a:effectLst/>
                <a:latin typeface="Courier New"/>
              </a:rPr>
              <a:t>://localhost:5555</a:t>
            </a:r>
            <a:r>
              <a:rPr lang="en-US" dirty="0" smtClean="0">
                <a:solidFill>
                  <a:srgbClr val="808080"/>
                </a:solidFill>
                <a:effectLst/>
                <a:latin typeface="Courier New"/>
              </a:rPr>
              <a:t>"</a:t>
            </a:r>
            <a:r>
              <a:rPr lang="en-US" b="1" dirty="0" smtClean="0">
                <a:solidFill>
                  <a:srgbClr val="000080"/>
                </a:solidFill>
                <a:effectLst/>
                <a:latin typeface="Courier New"/>
              </a:rPr>
              <a:t>)</a:t>
            </a:r>
          </a:p>
          <a:p>
            <a:endParaRPr lang="en-US" dirty="0" smtClean="0">
              <a:solidFill>
                <a:srgbClr val="000000"/>
              </a:solidFill>
              <a:effectLst/>
              <a:latin typeface="Courier New"/>
            </a:endParaRPr>
          </a:p>
          <a:p>
            <a:r>
              <a:rPr lang="en-US" b="1" dirty="0" smtClean="0">
                <a:solidFill>
                  <a:srgbClr val="0000FF"/>
                </a:solidFill>
                <a:effectLst/>
                <a:latin typeface="Courier New"/>
              </a:rPr>
              <a:t>for</a:t>
            </a:r>
            <a:r>
              <a:rPr lang="en-US" dirty="0" smtClean="0">
                <a:solidFill>
                  <a:srgbClr val="000000"/>
                </a:solidFill>
                <a:effectLst/>
                <a:latin typeface="Courier New"/>
              </a:rPr>
              <a:t> request </a:t>
            </a:r>
            <a:r>
              <a:rPr lang="en-US" b="1" dirty="0" smtClean="0">
                <a:solidFill>
                  <a:srgbClr val="0000FF"/>
                </a:solidFill>
                <a:effectLst/>
                <a:latin typeface="Courier New"/>
              </a:rPr>
              <a:t>in</a:t>
            </a:r>
            <a:r>
              <a:rPr lang="en-US" dirty="0" smtClean="0">
                <a:solidFill>
                  <a:srgbClr val="000000"/>
                </a:solidFill>
                <a:effectLst/>
                <a:latin typeface="Courier New"/>
              </a:rPr>
              <a:t> range</a:t>
            </a:r>
            <a:r>
              <a:rPr lang="en-US" b="1" dirty="0" smtClean="0">
                <a:solidFill>
                  <a:srgbClr val="000080"/>
                </a:solidFill>
                <a:effectLst/>
                <a:latin typeface="Courier New"/>
              </a:rPr>
              <a:t>(</a:t>
            </a:r>
            <a:r>
              <a:rPr lang="en-US" dirty="0" smtClean="0">
                <a:solidFill>
                  <a:srgbClr val="FF0000"/>
                </a:solidFill>
                <a:effectLst/>
                <a:latin typeface="Courier New"/>
              </a:rPr>
              <a:t>10</a:t>
            </a:r>
            <a:r>
              <a:rPr lang="en-US" b="1" dirty="0" smtClean="0">
                <a:solidFill>
                  <a:srgbClr val="000080"/>
                </a:solidFill>
                <a:effectLst/>
                <a:latin typeface="Courier New"/>
              </a:rPr>
              <a:t>):</a:t>
            </a:r>
            <a:r>
              <a:rPr lang="en-US" dirty="0" smtClean="0">
                <a:solidFill>
                  <a:srgbClr val="000000"/>
                </a:solidFill>
                <a:effectLst/>
                <a:latin typeface="Courier New"/>
              </a:rPr>
              <a:t> </a:t>
            </a:r>
          </a:p>
          <a:p>
            <a:r>
              <a:rPr lang="en-US" b="1" dirty="0">
                <a:solidFill>
                  <a:srgbClr val="000000"/>
                </a:solidFill>
                <a:latin typeface="Courier New"/>
              </a:rPr>
              <a:t>	</a:t>
            </a:r>
            <a:r>
              <a:rPr lang="en-US" b="1" dirty="0" smtClean="0">
                <a:solidFill>
                  <a:srgbClr val="0000FF"/>
                </a:solidFill>
                <a:effectLst/>
                <a:latin typeface="Courier New"/>
              </a:rPr>
              <a:t>print</a:t>
            </a:r>
            <a:r>
              <a:rPr lang="en-US" b="1" dirty="0" smtClean="0">
                <a:solidFill>
                  <a:srgbClr val="000080"/>
                </a:solidFill>
                <a:effectLst/>
                <a:latin typeface="Courier New"/>
              </a:rPr>
              <a:t>(</a:t>
            </a:r>
            <a:r>
              <a:rPr lang="en-US" dirty="0" smtClean="0">
                <a:solidFill>
                  <a:srgbClr val="808080"/>
                </a:solidFill>
                <a:effectLst/>
                <a:latin typeface="Courier New"/>
              </a:rPr>
              <a:t>"Sending request %s ..."</a:t>
            </a:r>
            <a:r>
              <a:rPr lang="en-US" dirty="0" smtClean="0">
                <a:solidFill>
                  <a:srgbClr val="000000"/>
                </a:solidFill>
                <a:effectLst/>
                <a:latin typeface="Courier New"/>
              </a:rPr>
              <a:t> </a:t>
            </a:r>
            <a:r>
              <a:rPr lang="en-US" b="1" dirty="0" smtClean="0">
                <a:solidFill>
                  <a:srgbClr val="000080"/>
                </a:solidFill>
                <a:effectLst/>
                <a:latin typeface="Courier New"/>
              </a:rPr>
              <a:t>%</a:t>
            </a:r>
            <a:r>
              <a:rPr lang="en-US" dirty="0" smtClean="0">
                <a:solidFill>
                  <a:srgbClr val="000000"/>
                </a:solidFill>
                <a:effectLst/>
                <a:latin typeface="Courier New"/>
              </a:rPr>
              <a:t> request</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err="1" smtClean="0">
                <a:solidFill>
                  <a:srgbClr val="000000"/>
                </a:solidFill>
                <a:effectLst/>
                <a:latin typeface="Courier New"/>
              </a:rPr>
              <a:t>socket</a:t>
            </a:r>
            <a:r>
              <a:rPr lang="en-US" b="1" dirty="0" err="1" smtClean="0">
                <a:solidFill>
                  <a:srgbClr val="000080"/>
                </a:solidFill>
                <a:effectLst/>
                <a:latin typeface="Courier New"/>
              </a:rPr>
              <a:t>.</a:t>
            </a:r>
            <a:r>
              <a:rPr lang="en-US" dirty="0" err="1" smtClean="0">
                <a:solidFill>
                  <a:srgbClr val="000000"/>
                </a:solidFill>
                <a:effectLst/>
                <a:latin typeface="Courier New"/>
              </a:rPr>
              <a:t>send</a:t>
            </a:r>
            <a:r>
              <a:rPr lang="en-US" b="1" dirty="0" smtClean="0">
                <a:solidFill>
                  <a:srgbClr val="000080"/>
                </a:solidFill>
                <a:effectLst/>
                <a:latin typeface="Courier New"/>
              </a:rPr>
              <a:t>(</a:t>
            </a:r>
            <a:r>
              <a:rPr lang="en-US" dirty="0" err="1" smtClean="0">
                <a:solidFill>
                  <a:srgbClr val="808080"/>
                </a:solidFill>
                <a:effectLst/>
                <a:latin typeface="Courier New"/>
              </a:rPr>
              <a:t>b"Hello</a:t>
            </a:r>
            <a:r>
              <a:rPr lang="en-US" dirty="0" smtClean="0">
                <a:solidFill>
                  <a:srgbClr val="808080"/>
                </a:solidFill>
                <a:effectLst/>
                <a:latin typeface="Courier New"/>
              </a:rPr>
              <a:t>"</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smtClean="0">
                <a:solidFill>
                  <a:srgbClr val="008000"/>
                </a:solidFill>
                <a:effectLst/>
                <a:latin typeface="Courier New"/>
              </a:rPr>
              <a:t># Get the reply.</a:t>
            </a:r>
            <a:r>
              <a:rPr lang="en-US" dirty="0" smtClean="0">
                <a:solidFill>
                  <a:srgbClr val="000000"/>
                </a:solidFill>
                <a:effectLst/>
                <a:latin typeface="Courier New"/>
              </a:rPr>
              <a:t> </a:t>
            </a:r>
          </a:p>
          <a:p>
            <a:r>
              <a:rPr lang="en-US" dirty="0">
                <a:solidFill>
                  <a:srgbClr val="000000"/>
                </a:solidFill>
                <a:latin typeface="Courier New"/>
              </a:rPr>
              <a:t>	</a:t>
            </a:r>
            <a:r>
              <a:rPr lang="en-US" dirty="0" smtClean="0">
                <a:solidFill>
                  <a:srgbClr val="000000"/>
                </a:solidFill>
                <a:effectLst/>
                <a:latin typeface="Courier New"/>
              </a:rPr>
              <a:t>message </a:t>
            </a:r>
            <a:r>
              <a:rPr lang="en-US" b="1" dirty="0" smtClean="0">
                <a:solidFill>
                  <a:srgbClr val="000080"/>
                </a:solidFill>
                <a:effectLst/>
                <a:latin typeface="Courier New"/>
              </a:rPr>
              <a:t>=</a:t>
            </a:r>
            <a:r>
              <a:rPr lang="en-US" dirty="0" smtClean="0">
                <a:solidFill>
                  <a:srgbClr val="000000"/>
                </a:solidFill>
                <a:effectLst/>
                <a:latin typeface="Courier New"/>
              </a:rPr>
              <a:t> </a:t>
            </a:r>
            <a:r>
              <a:rPr lang="en-US" dirty="0" err="1" smtClean="0">
                <a:solidFill>
                  <a:srgbClr val="000000"/>
                </a:solidFill>
                <a:effectLst/>
                <a:latin typeface="Courier New"/>
              </a:rPr>
              <a:t>socket</a:t>
            </a:r>
            <a:r>
              <a:rPr lang="en-US" b="1" dirty="0" err="1" smtClean="0">
                <a:solidFill>
                  <a:srgbClr val="000080"/>
                </a:solidFill>
                <a:effectLst/>
                <a:latin typeface="Courier New"/>
              </a:rPr>
              <a:t>.</a:t>
            </a:r>
            <a:r>
              <a:rPr lang="en-US" dirty="0" err="1" smtClean="0">
                <a:solidFill>
                  <a:srgbClr val="000000"/>
                </a:solidFill>
                <a:effectLst/>
                <a:latin typeface="Courier New"/>
              </a:rPr>
              <a:t>recv</a:t>
            </a:r>
            <a:r>
              <a:rPr lang="en-US" b="1" dirty="0" smtClean="0">
                <a:solidFill>
                  <a:srgbClr val="000080"/>
                </a:solidFill>
                <a:effectLst/>
                <a:latin typeface="Courier New"/>
              </a:rPr>
              <a:t>()</a:t>
            </a:r>
            <a:r>
              <a:rPr lang="en-US" dirty="0" smtClean="0">
                <a:solidFill>
                  <a:srgbClr val="000000"/>
                </a:solidFill>
                <a:effectLst/>
                <a:latin typeface="Courier New"/>
              </a:rPr>
              <a:t> </a:t>
            </a:r>
          </a:p>
          <a:p>
            <a:r>
              <a:rPr lang="en-US" b="1" dirty="0">
                <a:solidFill>
                  <a:srgbClr val="000000"/>
                </a:solidFill>
                <a:latin typeface="Courier New"/>
              </a:rPr>
              <a:t>	</a:t>
            </a:r>
            <a:r>
              <a:rPr lang="en-US" b="1" dirty="0" smtClean="0">
                <a:solidFill>
                  <a:srgbClr val="0000FF"/>
                </a:solidFill>
                <a:effectLst/>
                <a:latin typeface="Courier New"/>
              </a:rPr>
              <a:t>print</a:t>
            </a:r>
            <a:r>
              <a:rPr lang="en-US" b="1" dirty="0" smtClean="0">
                <a:solidFill>
                  <a:srgbClr val="000080"/>
                </a:solidFill>
                <a:effectLst/>
                <a:latin typeface="Courier New"/>
              </a:rPr>
              <a:t>(</a:t>
            </a:r>
            <a:r>
              <a:rPr lang="en-US" dirty="0" smtClean="0">
                <a:solidFill>
                  <a:srgbClr val="808080"/>
                </a:solidFill>
                <a:effectLst/>
                <a:latin typeface="Courier New"/>
              </a:rPr>
              <a:t>"Received reply %s [ %s ]"</a:t>
            </a:r>
            <a:r>
              <a:rPr lang="en-US" dirty="0" smtClean="0">
                <a:solidFill>
                  <a:srgbClr val="000000"/>
                </a:solidFill>
                <a:effectLst/>
                <a:latin typeface="Courier New"/>
              </a:rPr>
              <a:t> </a:t>
            </a:r>
            <a:r>
              <a:rPr lang="en-US" b="1" dirty="0" smtClean="0">
                <a:solidFill>
                  <a:srgbClr val="000080"/>
                </a:solidFill>
                <a:effectLst/>
                <a:latin typeface="Courier New"/>
              </a:rPr>
              <a:t>%</a:t>
            </a:r>
            <a:r>
              <a:rPr lang="en-US" dirty="0" smtClean="0">
                <a:solidFill>
                  <a:srgbClr val="000000"/>
                </a:solidFill>
                <a:effectLst/>
                <a:latin typeface="Courier New"/>
              </a:rPr>
              <a:t> </a:t>
            </a:r>
            <a:r>
              <a:rPr lang="en-US" b="1" dirty="0" smtClean="0">
                <a:solidFill>
                  <a:srgbClr val="000080"/>
                </a:solidFill>
                <a:effectLst/>
                <a:latin typeface="Courier New"/>
              </a:rPr>
              <a:t>(</a:t>
            </a:r>
            <a:r>
              <a:rPr lang="en-US" dirty="0" smtClean="0">
                <a:solidFill>
                  <a:srgbClr val="000000"/>
                </a:solidFill>
                <a:effectLst/>
                <a:latin typeface="Courier New"/>
              </a:rPr>
              <a:t>request</a:t>
            </a:r>
            <a:r>
              <a:rPr lang="en-US" b="1" dirty="0" smtClean="0">
                <a:solidFill>
                  <a:srgbClr val="000080"/>
                </a:solidFill>
                <a:effectLst/>
                <a:latin typeface="Courier New"/>
              </a:rPr>
              <a:t>,</a:t>
            </a:r>
            <a:r>
              <a:rPr lang="en-US" dirty="0" smtClean="0">
                <a:solidFill>
                  <a:srgbClr val="000000"/>
                </a:solidFill>
                <a:effectLst/>
                <a:latin typeface="Courier New"/>
              </a:rPr>
              <a:t> message</a:t>
            </a:r>
            <a:r>
              <a:rPr lang="en-US" b="1" dirty="0" smtClean="0">
                <a:solidFill>
                  <a:srgbClr val="000080"/>
                </a:solidFill>
                <a:effectLst/>
                <a:latin typeface="Courier New"/>
              </a:rPr>
              <a:t>))</a:t>
            </a:r>
            <a:endParaRPr lang="en-US" dirty="0">
              <a:effectLst/>
            </a:endParaRPr>
          </a:p>
        </p:txBody>
      </p:sp>
    </p:spTree>
    <p:extLst>
      <p:ext uri="{BB962C8B-B14F-4D97-AF65-F5344CB8AC3E}">
        <p14:creationId xmlns:p14="http://schemas.microsoft.com/office/powerpoint/2010/main" val="4021536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p>
        </p:txBody>
      </p:sp>
      <p:sp>
        <p:nvSpPr>
          <p:cNvPr id="3" name="Content Placeholder 2"/>
          <p:cNvSpPr>
            <a:spLocks noGrp="1"/>
          </p:cNvSpPr>
          <p:nvPr>
            <p:ph sz="quarter" idx="1"/>
          </p:nvPr>
        </p:nvSpPr>
        <p:spPr/>
        <p:txBody>
          <a:bodyPr/>
          <a:lstStyle/>
          <a:p>
            <a:r>
              <a:rPr lang="en-US" dirty="0" smtClean="0"/>
              <a:t>Use cases:</a:t>
            </a:r>
          </a:p>
          <a:p>
            <a:pPr lvl="1"/>
            <a:r>
              <a:rPr lang="en-US" dirty="0"/>
              <a:t> used for evenly distributing messages across various consumers. </a:t>
            </a:r>
            <a:endParaRPr lang="en-US" dirty="0" smtClean="0"/>
          </a:p>
          <a:p>
            <a:pPr lvl="1"/>
            <a:r>
              <a:rPr lang="en-US" dirty="0" smtClean="0"/>
              <a:t>Automatic </a:t>
            </a:r>
            <a:r>
              <a:rPr lang="en-US" dirty="0"/>
              <a:t>updates for scoreboards and news</a:t>
            </a:r>
            <a:endParaRPr lang="en-US" dirty="0" smtClean="0"/>
          </a:p>
          <a:p>
            <a:r>
              <a:rPr lang="en-US" dirty="0" smtClean="0"/>
              <a:t>Socket type:</a:t>
            </a:r>
          </a:p>
          <a:p>
            <a:pPr lvl="1"/>
            <a:r>
              <a:rPr lang="en-US" dirty="0" smtClean="0"/>
              <a:t>PUB</a:t>
            </a:r>
          </a:p>
          <a:p>
            <a:pPr lvl="1"/>
            <a:r>
              <a:rPr lang="en-US" dirty="0" smtClean="0"/>
              <a:t>SUB</a:t>
            </a:r>
            <a:endParaRPr lang="en-US" dirty="0"/>
          </a:p>
        </p:txBody>
      </p:sp>
    </p:spTree>
    <p:extLst>
      <p:ext uri="{BB962C8B-B14F-4D97-AF65-F5344CB8AC3E}">
        <p14:creationId xmlns:p14="http://schemas.microsoft.com/office/powerpoint/2010/main" val="178741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descr="C:\Users\gandalf\Data\universitas_telkom_windows\pengajaran\sistem terdistribusi\sister_2018\draft_tugas\tugas_3_indirect\ØMQ - The Guide - ØMQ - The Guide_file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676400"/>
            <a:ext cx="49720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09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ØMQ</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lgn="ctr">
              <a:buNone/>
            </a:pPr>
            <a:r>
              <a:rPr lang="en-US" sz="4800" i="1" dirty="0" smtClean="0"/>
              <a:t>It's </a:t>
            </a:r>
            <a:r>
              <a:rPr lang="en-US" sz="4800" i="1" dirty="0"/>
              <a:t>sockets on steroids. </a:t>
            </a:r>
            <a:endParaRPr lang="en-US" sz="4800" i="1" dirty="0" smtClean="0"/>
          </a:p>
          <a:p>
            <a:pPr marL="0" indent="0" algn="ctr">
              <a:buNone/>
            </a:pPr>
            <a:r>
              <a:rPr lang="en-US" sz="4800" i="1" dirty="0" smtClean="0"/>
              <a:t>It's </a:t>
            </a:r>
            <a:r>
              <a:rPr lang="en-US" sz="4800" i="1" dirty="0"/>
              <a:t>like mailboxes with routing. It's fast!</a:t>
            </a:r>
            <a:endParaRPr lang="en-US" sz="4800" dirty="0"/>
          </a:p>
        </p:txBody>
      </p:sp>
    </p:spTree>
    <p:extLst>
      <p:ext uri="{BB962C8B-B14F-4D97-AF65-F5344CB8AC3E}">
        <p14:creationId xmlns:p14="http://schemas.microsoft.com/office/powerpoint/2010/main" val="1189706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(Push-Pull)</a:t>
            </a:r>
            <a:endParaRPr lang="en-US" dirty="0"/>
          </a:p>
        </p:txBody>
      </p:sp>
      <p:sp>
        <p:nvSpPr>
          <p:cNvPr id="3" name="Content Placeholder 2"/>
          <p:cNvSpPr>
            <a:spLocks noGrp="1"/>
          </p:cNvSpPr>
          <p:nvPr>
            <p:ph sz="quarter" idx="1"/>
          </p:nvPr>
        </p:nvSpPr>
        <p:spPr/>
        <p:txBody>
          <a:bodyPr/>
          <a:lstStyle/>
          <a:p>
            <a:r>
              <a:rPr lang="en-US" dirty="0" smtClean="0"/>
              <a:t>Use cases:</a:t>
            </a:r>
          </a:p>
          <a:p>
            <a:pPr lvl="1"/>
            <a:r>
              <a:rPr lang="en-US" dirty="0" smtClean="0"/>
              <a:t>list </a:t>
            </a:r>
            <a:r>
              <a:rPr lang="en-US" dirty="0"/>
              <a:t>of queued items need to be routed (i.e. </a:t>
            </a:r>
            <a:r>
              <a:rPr lang="en-US" i="1" dirty="0"/>
              <a:t>pushed</a:t>
            </a:r>
            <a:r>
              <a:rPr lang="en-US" dirty="0"/>
              <a:t> in line) for the one asking for it (i.e. those who </a:t>
            </a:r>
            <a:r>
              <a:rPr lang="en-US" i="1" dirty="0"/>
              <a:t>pull</a:t>
            </a:r>
            <a:r>
              <a:rPr lang="en-US" dirty="0" smtClean="0"/>
              <a:t>).</a:t>
            </a:r>
          </a:p>
          <a:p>
            <a:pPr lvl="1"/>
            <a:r>
              <a:rPr lang="en-US" dirty="0"/>
              <a:t>distributing messages upon demand.</a:t>
            </a:r>
            <a:endParaRPr lang="en-US" dirty="0" smtClean="0"/>
          </a:p>
          <a:p>
            <a:r>
              <a:rPr lang="en-US" dirty="0" smtClean="0"/>
              <a:t>Socket:</a:t>
            </a:r>
          </a:p>
          <a:p>
            <a:pPr lvl="1"/>
            <a:r>
              <a:rPr lang="en-US" dirty="0" smtClean="0"/>
              <a:t>PUSH</a:t>
            </a:r>
          </a:p>
          <a:p>
            <a:pPr lvl="1"/>
            <a:r>
              <a:rPr lang="en-US" dirty="0" smtClean="0"/>
              <a:t>PULL</a:t>
            </a:r>
            <a:endParaRPr lang="en-US" dirty="0"/>
          </a:p>
        </p:txBody>
      </p:sp>
    </p:spTree>
    <p:extLst>
      <p:ext uri="{BB962C8B-B14F-4D97-AF65-F5344CB8AC3E}">
        <p14:creationId xmlns:p14="http://schemas.microsoft.com/office/powerpoint/2010/main" val="2212659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Push-Pull</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C:\Users\gandalf\Data\universitas_telkom_windows\pengajaran\sistem terdistribusi\sister_2018\draft_tugas\tugas_3_indirect\ØMQ - The Guide - ØMQ - The Guide_files\fi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354" y="1567873"/>
            <a:ext cx="3681845" cy="490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35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Push-Pull</a:t>
            </a:r>
            <a:endParaRPr lang="en-US" dirty="0"/>
          </a:p>
        </p:txBody>
      </p:sp>
      <p:sp>
        <p:nvSpPr>
          <p:cNvPr id="3" name="Content Placeholder 2"/>
          <p:cNvSpPr>
            <a:spLocks noGrp="1"/>
          </p:cNvSpPr>
          <p:nvPr>
            <p:ph sz="quarter" idx="1"/>
          </p:nvPr>
        </p:nvSpPr>
        <p:spPr/>
        <p:txBody>
          <a:bodyPr/>
          <a:lstStyle/>
          <a:p>
            <a:r>
              <a:rPr lang="en-US" dirty="0"/>
              <a:t>A ventilator that produces tasks that can be done in </a:t>
            </a:r>
            <a:r>
              <a:rPr lang="en-US" dirty="0" smtClean="0"/>
              <a:t>parallel (</a:t>
            </a:r>
            <a:r>
              <a:rPr lang="en-US" dirty="0"/>
              <a:t>It generates 100 tasks, each a message telling the worker to </a:t>
            </a:r>
            <a:r>
              <a:rPr lang="en-US" dirty="0" smtClean="0"/>
              <a:t>work [sleep </a:t>
            </a:r>
            <a:r>
              <a:rPr lang="en-US" dirty="0"/>
              <a:t>for some number of </a:t>
            </a:r>
            <a:r>
              <a:rPr lang="en-US" dirty="0" smtClean="0"/>
              <a:t>milliseconds])</a:t>
            </a:r>
            <a:endParaRPr lang="en-US" dirty="0"/>
          </a:p>
          <a:p>
            <a:r>
              <a:rPr lang="en-US" dirty="0"/>
              <a:t>A set of workers that process tasks</a:t>
            </a:r>
          </a:p>
          <a:p>
            <a:r>
              <a:rPr lang="en-US" dirty="0"/>
              <a:t>A sink that collects results back from the worker processes</a:t>
            </a:r>
          </a:p>
          <a:p>
            <a:endParaRPr lang="en-US" dirty="0"/>
          </a:p>
        </p:txBody>
      </p:sp>
    </p:spTree>
    <p:extLst>
      <p:ext uri="{BB962C8B-B14F-4D97-AF65-F5344CB8AC3E}">
        <p14:creationId xmlns:p14="http://schemas.microsoft.com/office/powerpoint/2010/main" val="4089324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Pair</a:t>
            </a:r>
            <a:endParaRPr lang="en-US" dirty="0"/>
          </a:p>
        </p:txBody>
      </p:sp>
      <p:sp>
        <p:nvSpPr>
          <p:cNvPr id="3" name="Content Placeholder 2"/>
          <p:cNvSpPr>
            <a:spLocks noGrp="1"/>
          </p:cNvSpPr>
          <p:nvPr>
            <p:ph sz="quarter" idx="1"/>
          </p:nvPr>
        </p:nvSpPr>
        <p:spPr/>
        <p:txBody>
          <a:bodyPr/>
          <a:lstStyle/>
          <a:p>
            <a:r>
              <a:rPr lang="en-US" dirty="0"/>
              <a:t>The communication is bidirectional.</a:t>
            </a:r>
          </a:p>
          <a:p>
            <a:r>
              <a:rPr lang="en-US" dirty="0"/>
              <a:t>There is no specific state stored within the socket</a:t>
            </a:r>
          </a:p>
          <a:p>
            <a:r>
              <a:rPr lang="en-US" dirty="0"/>
              <a:t>There can only be one connected peer.</a:t>
            </a:r>
          </a:p>
          <a:p>
            <a:r>
              <a:rPr lang="en-US" dirty="0"/>
              <a:t>The server listens on a certain port and a client connects to it.</a:t>
            </a:r>
          </a:p>
          <a:p>
            <a:endParaRPr lang="en-US" dirty="0"/>
          </a:p>
        </p:txBody>
      </p:sp>
      <p:pic>
        <p:nvPicPr>
          <p:cNvPr id="2050" name="Picture 2" descr="../../_images/pa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43400"/>
            <a:ext cx="5095209" cy="206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654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PairServer</a:t>
            </a:r>
            <a:endParaRPr lang="en-US" dirty="0"/>
          </a:p>
        </p:txBody>
      </p:sp>
      <p:sp>
        <p:nvSpPr>
          <p:cNvPr id="7" name="Rectangle 6"/>
          <p:cNvSpPr/>
          <p:nvPr/>
        </p:nvSpPr>
        <p:spPr>
          <a:xfrm>
            <a:off x="533400" y="1859340"/>
            <a:ext cx="7848600" cy="3693319"/>
          </a:xfrm>
          <a:prstGeom prst="rect">
            <a:avLst/>
          </a:prstGeom>
        </p:spPr>
        <p:txBody>
          <a:bodyPr wrap="square">
            <a:spAutoFit/>
          </a:bodyPr>
          <a:lstStyle/>
          <a:p>
            <a:r>
              <a:rPr lang="en-US" b="1" dirty="0">
                <a:solidFill>
                  <a:srgbClr val="0000FF"/>
                </a:solidFill>
                <a:latin typeface="Courier New"/>
              </a:rPr>
              <a:t>import</a:t>
            </a:r>
            <a:r>
              <a:rPr lang="en-US" dirty="0">
                <a:solidFill>
                  <a:srgbClr val="000000"/>
                </a:solidFill>
                <a:latin typeface="Courier New"/>
              </a:rPr>
              <a:t> </a:t>
            </a:r>
            <a:r>
              <a:rPr lang="en-US" dirty="0" err="1">
                <a:solidFill>
                  <a:srgbClr val="000000"/>
                </a:solidFill>
                <a:latin typeface="Courier New"/>
              </a:rPr>
              <a:t>zmq</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import</a:t>
            </a:r>
            <a:r>
              <a:rPr lang="en-US" dirty="0" smtClean="0">
                <a:solidFill>
                  <a:srgbClr val="000000"/>
                </a:solidFill>
                <a:latin typeface="Courier New"/>
              </a:rPr>
              <a:t> </a:t>
            </a:r>
            <a:r>
              <a:rPr lang="en-US" dirty="0">
                <a:solidFill>
                  <a:srgbClr val="000000"/>
                </a:solidFill>
                <a:latin typeface="Courier New"/>
              </a:rPr>
              <a:t>random </a:t>
            </a:r>
            <a:endParaRPr lang="en-US" dirty="0" smtClean="0">
              <a:solidFill>
                <a:srgbClr val="000000"/>
              </a:solidFill>
              <a:latin typeface="Courier New"/>
            </a:endParaRPr>
          </a:p>
          <a:p>
            <a:r>
              <a:rPr lang="en-US" b="1" dirty="0" smtClean="0">
                <a:solidFill>
                  <a:srgbClr val="0000FF"/>
                </a:solidFill>
                <a:latin typeface="Courier New"/>
              </a:rPr>
              <a:t>import</a:t>
            </a:r>
            <a:r>
              <a:rPr lang="en-US" dirty="0" smtClean="0">
                <a:solidFill>
                  <a:srgbClr val="000000"/>
                </a:solidFill>
                <a:latin typeface="Courier New"/>
              </a:rPr>
              <a:t> </a:t>
            </a:r>
            <a:r>
              <a:rPr lang="en-US" dirty="0">
                <a:solidFill>
                  <a:srgbClr val="000000"/>
                </a:solidFill>
                <a:latin typeface="Courier New"/>
              </a:rPr>
              <a:t>sys </a:t>
            </a:r>
            <a:endParaRPr lang="en-US" dirty="0" smtClean="0">
              <a:solidFill>
                <a:srgbClr val="000000"/>
              </a:solidFill>
              <a:latin typeface="Courier New"/>
            </a:endParaRPr>
          </a:p>
          <a:p>
            <a:r>
              <a:rPr lang="en-US" b="1" dirty="0" smtClean="0">
                <a:solidFill>
                  <a:srgbClr val="0000FF"/>
                </a:solidFill>
                <a:latin typeface="Courier New"/>
              </a:rPr>
              <a:t>import</a:t>
            </a:r>
            <a:r>
              <a:rPr lang="en-US" dirty="0" smtClean="0">
                <a:solidFill>
                  <a:srgbClr val="000000"/>
                </a:solidFill>
                <a:latin typeface="Courier New"/>
              </a:rPr>
              <a:t> </a:t>
            </a:r>
            <a:r>
              <a:rPr lang="en-US" dirty="0">
                <a:solidFill>
                  <a:srgbClr val="000000"/>
                </a:solidFill>
                <a:latin typeface="Courier New"/>
              </a:rPr>
              <a:t>time </a:t>
            </a:r>
            <a:endParaRPr lang="en-US" dirty="0" smtClean="0">
              <a:solidFill>
                <a:srgbClr val="000000"/>
              </a:solidFill>
              <a:latin typeface="Courier New"/>
            </a:endParaRPr>
          </a:p>
          <a:p>
            <a:endParaRPr lang="en-US" dirty="0" smtClean="0">
              <a:solidFill>
                <a:srgbClr val="000000"/>
              </a:solidFill>
              <a:latin typeface="Courier New"/>
            </a:endParaRPr>
          </a:p>
          <a:p>
            <a:r>
              <a:rPr lang="en-US" dirty="0" smtClean="0">
                <a:solidFill>
                  <a:srgbClr val="000000"/>
                </a:solidFill>
                <a:latin typeface="Courier New"/>
              </a:rPr>
              <a:t>context </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zmq</a:t>
            </a:r>
            <a:r>
              <a:rPr lang="en-US" b="1" dirty="0" err="1">
                <a:solidFill>
                  <a:srgbClr val="000080"/>
                </a:solidFill>
                <a:latin typeface="Courier New"/>
              </a:rPr>
              <a:t>.</a:t>
            </a:r>
            <a:r>
              <a:rPr lang="en-US" dirty="0" err="1">
                <a:solidFill>
                  <a:srgbClr val="000000"/>
                </a:solidFill>
                <a:latin typeface="Courier New"/>
              </a:rPr>
              <a:t>Context</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smtClean="0">
                <a:solidFill>
                  <a:srgbClr val="000000"/>
                </a:solidFill>
                <a:latin typeface="Courier New"/>
              </a:rPr>
              <a:t>socket </a:t>
            </a:r>
            <a:r>
              <a:rPr lang="en-US" b="1" dirty="0" smtClean="0">
                <a:solidFill>
                  <a:srgbClr val="000080"/>
                </a:solidFill>
                <a:latin typeface="Courier New"/>
              </a:rPr>
              <a:t>=</a:t>
            </a:r>
            <a:r>
              <a:rPr lang="en-US" dirty="0" smtClean="0">
                <a:solidFill>
                  <a:srgbClr val="000000"/>
                </a:solidFill>
                <a:latin typeface="Courier New"/>
              </a:rPr>
              <a:t> </a:t>
            </a:r>
            <a:r>
              <a:rPr lang="en-US" dirty="0" err="1" smtClean="0">
                <a:solidFill>
                  <a:srgbClr val="000000"/>
                </a:solidFill>
                <a:latin typeface="Courier New"/>
              </a:rPr>
              <a:t>context</a:t>
            </a:r>
            <a:r>
              <a:rPr lang="en-US" b="1" dirty="0" err="1" smtClean="0">
                <a:solidFill>
                  <a:srgbClr val="000080"/>
                </a:solidFill>
                <a:latin typeface="Courier New"/>
              </a:rPr>
              <a:t>.</a:t>
            </a:r>
            <a:r>
              <a:rPr lang="en-US" dirty="0" err="1" smtClean="0">
                <a:solidFill>
                  <a:srgbClr val="000000"/>
                </a:solidFill>
                <a:latin typeface="Courier New"/>
              </a:rPr>
              <a:t>socket</a:t>
            </a:r>
            <a:r>
              <a:rPr lang="en-US" b="1" dirty="0" smtClean="0">
                <a:solidFill>
                  <a:srgbClr val="000080"/>
                </a:solidFill>
                <a:latin typeface="Courier New"/>
              </a:rPr>
              <a:t>(</a:t>
            </a:r>
            <a:r>
              <a:rPr lang="en-US" dirty="0" err="1" smtClean="0">
                <a:solidFill>
                  <a:srgbClr val="000000"/>
                </a:solidFill>
                <a:latin typeface="Courier New"/>
              </a:rPr>
              <a:t>zmq</a:t>
            </a:r>
            <a:r>
              <a:rPr lang="en-US" b="1" dirty="0" err="1" smtClean="0">
                <a:solidFill>
                  <a:srgbClr val="000080"/>
                </a:solidFill>
                <a:latin typeface="Courier New"/>
              </a:rPr>
              <a:t>.</a:t>
            </a:r>
            <a:r>
              <a:rPr lang="en-US" dirty="0" err="1" smtClean="0">
                <a:solidFill>
                  <a:srgbClr val="000000"/>
                </a:solidFill>
                <a:latin typeface="Courier New"/>
              </a:rPr>
              <a:t>PAIR</a:t>
            </a:r>
            <a:r>
              <a:rPr lang="en-US" b="1" dirty="0">
                <a:solidFill>
                  <a:srgbClr val="000080"/>
                </a:solidFill>
                <a:latin typeface="Courier New"/>
              </a:rPr>
              <a:t>)</a:t>
            </a:r>
            <a:r>
              <a:rPr lang="en-US" dirty="0">
                <a:solidFill>
                  <a:srgbClr val="000000"/>
                </a:solidFill>
                <a:latin typeface="Courier New"/>
              </a:rPr>
              <a:t> </a:t>
            </a:r>
            <a:r>
              <a:rPr lang="en-US" dirty="0" err="1" smtClean="0">
                <a:solidFill>
                  <a:srgbClr val="000000"/>
                </a:solidFill>
                <a:latin typeface="Courier New"/>
              </a:rPr>
              <a:t>socket</a:t>
            </a:r>
            <a:r>
              <a:rPr lang="en-US" b="1" dirty="0" err="1" smtClean="0">
                <a:solidFill>
                  <a:srgbClr val="000080"/>
                </a:solidFill>
                <a:latin typeface="Courier New"/>
              </a:rPr>
              <a:t>.</a:t>
            </a:r>
            <a:r>
              <a:rPr lang="en-US" dirty="0" err="1" smtClean="0">
                <a:solidFill>
                  <a:srgbClr val="000000"/>
                </a:solidFill>
                <a:latin typeface="Courier New"/>
              </a:rPr>
              <a:t>bind</a:t>
            </a:r>
            <a:r>
              <a:rPr lang="en-US" b="1" dirty="0">
                <a:solidFill>
                  <a:srgbClr val="000080"/>
                </a:solidFill>
                <a:latin typeface="Courier New"/>
              </a:rPr>
              <a:t>(</a:t>
            </a:r>
            <a:r>
              <a:rPr lang="en-US" dirty="0">
                <a:solidFill>
                  <a:srgbClr val="808080"/>
                </a:solidFill>
                <a:latin typeface="Courier New"/>
              </a:rPr>
              <a:t>"</a:t>
            </a:r>
            <a:r>
              <a:rPr lang="en-US" u="sng" dirty="0" err="1">
                <a:solidFill>
                  <a:srgbClr val="808080"/>
                </a:solidFill>
                <a:latin typeface="Courier New"/>
              </a:rPr>
              <a:t>tcp</a:t>
            </a:r>
            <a:r>
              <a:rPr lang="en-US" u="sng" dirty="0">
                <a:solidFill>
                  <a:srgbClr val="808080"/>
                </a:solidFill>
                <a:latin typeface="Courier New"/>
              </a:rPr>
              <a:t>://*:5556</a:t>
            </a:r>
            <a:r>
              <a:rPr lang="en-US" dirty="0">
                <a:solidFill>
                  <a:srgbClr val="808080"/>
                </a:solidFill>
                <a:latin typeface="Courier New"/>
              </a:rPr>
              <a:t>"</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dirty="0" smtClean="0">
              <a:solidFill>
                <a:srgbClr val="000000"/>
              </a:solidFill>
              <a:latin typeface="Courier New"/>
            </a:endParaRPr>
          </a:p>
          <a:p>
            <a:r>
              <a:rPr lang="en-US" b="1" dirty="0" smtClean="0">
                <a:solidFill>
                  <a:srgbClr val="0000FF"/>
                </a:solidFill>
                <a:latin typeface="Courier New"/>
              </a:rPr>
              <a:t>while</a:t>
            </a:r>
            <a:r>
              <a:rPr lang="en-US" dirty="0" smtClean="0">
                <a:solidFill>
                  <a:srgbClr val="000000"/>
                </a:solidFill>
                <a:latin typeface="Courier New"/>
              </a:rPr>
              <a:t> </a:t>
            </a:r>
            <a:r>
              <a:rPr lang="en-US" b="1" dirty="0">
                <a:solidFill>
                  <a:srgbClr val="0000FF"/>
                </a:solidFill>
                <a:latin typeface="Courier New"/>
              </a:rPr>
              <a:t>True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err="1" smtClean="0">
                <a:solidFill>
                  <a:srgbClr val="000000"/>
                </a:solidFill>
                <a:latin typeface="Courier New"/>
              </a:rPr>
              <a:t>socket</a:t>
            </a:r>
            <a:r>
              <a:rPr lang="en-US" b="1" dirty="0" err="1" smtClean="0">
                <a:solidFill>
                  <a:srgbClr val="000080"/>
                </a:solidFill>
                <a:latin typeface="Courier New"/>
              </a:rPr>
              <a:t>.</a:t>
            </a:r>
            <a:r>
              <a:rPr lang="en-US" dirty="0" err="1" smtClean="0">
                <a:solidFill>
                  <a:srgbClr val="000000"/>
                </a:solidFill>
                <a:latin typeface="Courier New"/>
              </a:rPr>
              <a:t>send</a:t>
            </a:r>
            <a:r>
              <a:rPr lang="en-US" b="1" dirty="0">
                <a:solidFill>
                  <a:srgbClr val="000080"/>
                </a:solidFill>
                <a:latin typeface="Courier New"/>
              </a:rPr>
              <a:t>(</a:t>
            </a:r>
            <a:r>
              <a:rPr lang="en-US" dirty="0">
                <a:solidFill>
                  <a:srgbClr val="808080"/>
                </a:solidFill>
                <a:latin typeface="Courier New"/>
              </a:rPr>
              <a:t>"Server message to </a:t>
            </a:r>
            <a:r>
              <a:rPr lang="en-US" dirty="0" err="1">
                <a:solidFill>
                  <a:srgbClr val="808080"/>
                </a:solidFill>
                <a:latin typeface="Courier New"/>
              </a:rPr>
              <a:t>client"</a:t>
            </a:r>
            <a:r>
              <a:rPr lang="en-US" b="1" dirty="0" err="1">
                <a:solidFill>
                  <a:srgbClr val="000080"/>
                </a:solidFill>
                <a:latin typeface="Courier New"/>
              </a:rPr>
              <a:t>.</a:t>
            </a:r>
            <a:r>
              <a:rPr lang="en-US" dirty="0" err="1">
                <a:solidFill>
                  <a:srgbClr val="000000"/>
                </a:solidFill>
                <a:latin typeface="Courier New"/>
              </a:rPr>
              <a:t>encode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err="1" smtClean="0">
                <a:solidFill>
                  <a:srgbClr val="000000"/>
                </a:solidFill>
                <a:latin typeface="Courier New"/>
              </a:rPr>
              <a:t>msg</a:t>
            </a:r>
            <a:r>
              <a:rPr lang="en-US" dirty="0" smtClean="0">
                <a:solidFill>
                  <a:srgbClr val="000000"/>
                </a:solidFill>
                <a:latin typeface="Courier New"/>
              </a:rPr>
              <a:t> </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socket</a:t>
            </a:r>
            <a:r>
              <a:rPr lang="en-US" b="1" dirty="0" err="1">
                <a:solidFill>
                  <a:srgbClr val="000080"/>
                </a:solidFill>
                <a:latin typeface="Courier New"/>
              </a:rPr>
              <a:t>.</a:t>
            </a:r>
            <a:r>
              <a:rPr lang="en-US" dirty="0" err="1">
                <a:solidFill>
                  <a:srgbClr val="000000"/>
                </a:solidFill>
                <a:latin typeface="Courier New"/>
              </a:rPr>
              <a:t>recv</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	print</a:t>
            </a:r>
            <a:r>
              <a:rPr lang="en-US" dirty="0" smtClean="0">
                <a:solidFill>
                  <a:srgbClr val="000000"/>
                </a:solidFill>
                <a:latin typeface="Courier New"/>
              </a:rPr>
              <a:t> </a:t>
            </a:r>
            <a:r>
              <a:rPr lang="en-US" b="1" dirty="0">
                <a:solidFill>
                  <a:srgbClr val="000080"/>
                </a:solidFill>
                <a:latin typeface="Courier New"/>
              </a:rPr>
              <a:t>(</a:t>
            </a:r>
            <a:r>
              <a:rPr lang="en-US" dirty="0" err="1">
                <a:solidFill>
                  <a:srgbClr val="000000"/>
                </a:solidFill>
                <a:latin typeface="Courier New"/>
              </a:rPr>
              <a:t>msg</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time</a:t>
            </a:r>
            <a:r>
              <a:rPr lang="en-US" b="1" dirty="0" err="1">
                <a:solidFill>
                  <a:srgbClr val="000080"/>
                </a:solidFill>
                <a:latin typeface="Courier New"/>
              </a:rPr>
              <a:t>.</a:t>
            </a:r>
            <a:r>
              <a:rPr lang="en-US" dirty="0" err="1">
                <a:solidFill>
                  <a:srgbClr val="000000"/>
                </a:solidFill>
                <a:latin typeface="Courier New"/>
              </a:rPr>
              <a:t>sleep</a:t>
            </a:r>
            <a:r>
              <a:rPr lang="en-US" b="1" dirty="0">
                <a:solidFill>
                  <a:srgbClr val="000080"/>
                </a:solidFill>
                <a:latin typeface="Courier New"/>
              </a:rPr>
              <a:t>(</a:t>
            </a:r>
            <a:r>
              <a:rPr lang="en-US" dirty="0">
                <a:solidFill>
                  <a:srgbClr val="FF0000"/>
                </a:solidFill>
                <a:latin typeface="Courier New"/>
              </a:rPr>
              <a:t>1</a:t>
            </a:r>
            <a:r>
              <a:rPr lang="en-US" b="1" dirty="0">
                <a:solidFill>
                  <a:srgbClr val="000080"/>
                </a:solidFill>
                <a:latin typeface="Courier New"/>
              </a:rPr>
              <a:t>)</a:t>
            </a:r>
            <a:r>
              <a:rPr lang="en-US" dirty="0">
                <a:solidFill>
                  <a:srgbClr val="000000"/>
                </a:solidFill>
                <a:latin typeface="Courier New"/>
              </a:rPr>
              <a:t> </a:t>
            </a:r>
            <a:endParaRPr lang="en-US" dirty="0">
              <a:effectLst/>
            </a:endParaRPr>
          </a:p>
        </p:txBody>
      </p:sp>
    </p:spTree>
    <p:extLst>
      <p:ext uri="{BB962C8B-B14F-4D97-AF65-F5344CB8AC3E}">
        <p14:creationId xmlns:p14="http://schemas.microsoft.com/office/powerpoint/2010/main" val="2822427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Pairclient</a:t>
            </a:r>
            <a:endParaRPr lang="en-US" dirty="0"/>
          </a:p>
        </p:txBody>
      </p:sp>
      <p:sp>
        <p:nvSpPr>
          <p:cNvPr id="4" name="Rectangle 3"/>
          <p:cNvSpPr/>
          <p:nvPr/>
        </p:nvSpPr>
        <p:spPr>
          <a:xfrm>
            <a:off x="609600" y="1859340"/>
            <a:ext cx="8077200" cy="4247317"/>
          </a:xfrm>
          <a:prstGeom prst="rect">
            <a:avLst/>
          </a:prstGeom>
        </p:spPr>
        <p:txBody>
          <a:bodyPr wrap="square">
            <a:spAutoFit/>
          </a:bodyPr>
          <a:lstStyle/>
          <a:p>
            <a:r>
              <a:rPr lang="en-US" b="1" dirty="0">
                <a:solidFill>
                  <a:srgbClr val="0000FF"/>
                </a:solidFill>
                <a:latin typeface="Courier New"/>
              </a:rPr>
              <a:t>import</a:t>
            </a:r>
            <a:r>
              <a:rPr lang="en-US" dirty="0">
                <a:solidFill>
                  <a:srgbClr val="000000"/>
                </a:solidFill>
                <a:latin typeface="Courier New"/>
              </a:rPr>
              <a:t> </a:t>
            </a:r>
            <a:r>
              <a:rPr lang="en-US" dirty="0" err="1">
                <a:solidFill>
                  <a:srgbClr val="000000"/>
                </a:solidFill>
                <a:latin typeface="Courier New"/>
              </a:rPr>
              <a:t>zmq</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import</a:t>
            </a:r>
            <a:r>
              <a:rPr lang="en-US" dirty="0" smtClean="0">
                <a:solidFill>
                  <a:srgbClr val="000000"/>
                </a:solidFill>
                <a:latin typeface="Courier New"/>
              </a:rPr>
              <a:t> </a:t>
            </a:r>
            <a:r>
              <a:rPr lang="en-US" dirty="0">
                <a:solidFill>
                  <a:srgbClr val="000000"/>
                </a:solidFill>
                <a:latin typeface="Courier New"/>
              </a:rPr>
              <a:t>random </a:t>
            </a:r>
            <a:endParaRPr lang="en-US" dirty="0" smtClean="0">
              <a:solidFill>
                <a:srgbClr val="000000"/>
              </a:solidFill>
              <a:latin typeface="Courier New"/>
            </a:endParaRPr>
          </a:p>
          <a:p>
            <a:r>
              <a:rPr lang="en-US" b="1" dirty="0" smtClean="0">
                <a:solidFill>
                  <a:srgbClr val="0000FF"/>
                </a:solidFill>
                <a:latin typeface="Courier New"/>
              </a:rPr>
              <a:t>import</a:t>
            </a:r>
            <a:r>
              <a:rPr lang="en-US" dirty="0" smtClean="0">
                <a:solidFill>
                  <a:srgbClr val="000000"/>
                </a:solidFill>
                <a:latin typeface="Courier New"/>
              </a:rPr>
              <a:t> </a:t>
            </a:r>
            <a:r>
              <a:rPr lang="en-US" dirty="0">
                <a:solidFill>
                  <a:srgbClr val="000000"/>
                </a:solidFill>
                <a:latin typeface="Courier New"/>
              </a:rPr>
              <a:t>sys </a:t>
            </a:r>
            <a:endParaRPr lang="en-US" dirty="0" smtClean="0">
              <a:solidFill>
                <a:srgbClr val="000000"/>
              </a:solidFill>
              <a:latin typeface="Courier New"/>
            </a:endParaRPr>
          </a:p>
          <a:p>
            <a:r>
              <a:rPr lang="en-US" b="1" dirty="0" smtClean="0">
                <a:solidFill>
                  <a:srgbClr val="0000FF"/>
                </a:solidFill>
                <a:latin typeface="Courier New"/>
              </a:rPr>
              <a:t>import</a:t>
            </a:r>
            <a:r>
              <a:rPr lang="en-US" dirty="0" smtClean="0">
                <a:solidFill>
                  <a:srgbClr val="000000"/>
                </a:solidFill>
                <a:latin typeface="Courier New"/>
              </a:rPr>
              <a:t> </a:t>
            </a:r>
            <a:r>
              <a:rPr lang="en-US" dirty="0">
                <a:solidFill>
                  <a:srgbClr val="000000"/>
                </a:solidFill>
                <a:latin typeface="Courier New"/>
              </a:rPr>
              <a:t>time </a:t>
            </a:r>
            <a:endParaRPr lang="en-US" dirty="0" smtClean="0">
              <a:solidFill>
                <a:srgbClr val="000000"/>
              </a:solidFill>
              <a:latin typeface="Courier New"/>
            </a:endParaRPr>
          </a:p>
          <a:p>
            <a:endParaRPr lang="en-US" dirty="0" smtClean="0">
              <a:solidFill>
                <a:srgbClr val="000000"/>
              </a:solidFill>
              <a:latin typeface="Courier New"/>
            </a:endParaRPr>
          </a:p>
          <a:p>
            <a:r>
              <a:rPr lang="en-US" dirty="0" smtClean="0">
                <a:solidFill>
                  <a:srgbClr val="000000"/>
                </a:solidFill>
                <a:latin typeface="Courier New"/>
              </a:rPr>
              <a:t>context </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zmq</a:t>
            </a:r>
            <a:r>
              <a:rPr lang="en-US" b="1" dirty="0" err="1">
                <a:solidFill>
                  <a:srgbClr val="000080"/>
                </a:solidFill>
                <a:latin typeface="Courier New"/>
              </a:rPr>
              <a:t>.</a:t>
            </a:r>
            <a:r>
              <a:rPr lang="en-US" dirty="0" err="1">
                <a:solidFill>
                  <a:srgbClr val="000000"/>
                </a:solidFill>
                <a:latin typeface="Courier New"/>
              </a:rPr>
              <a:t>Context</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smtClean="0">
                <a:solidFill>
                  <a:srgbClr val="000000"/>
                </a:solidFill>
                <a:latin typeface="Courier New"/>
              </a:rPr>
              <a:t>socket </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context</a:t>
            </a:r>
            <a:r>
              <a:rPr lang="en-US" b="1" dirty="0" err="1">
                <a:solidFill>
                  <a:srgbClr val="000080"/>
                </a:solidFill>
                <a:latin typeface="Courier New"/>
              </a:rPr>
              <a:t>.</a:t>
            </a:r>
            <a:r>
              <a:rPr lang="en-US" dirty="0" err="1">
                <a:solidFill>
                  <a:srgbClr val="000000"/>
                </a:solidFill>
                <a:latin typeface="Courier New"/>
              </a:rPr>
              <a:t>socket</a:t>
            </a:r>
            <a:r>
              <a:rPr lang="en-US" b="1" dirty="0">
                <a:solidFill>
                  <a:srgbClr val="000080"/>
                </a:solidFill>
                <a:latin typeface="Courier New"/>
              </a:rPr>
              <a:t>(</a:t>
            </a:r>
            <a:r>
              <a:rPr lang="en-US" dirty="0" err="1">
                <a:solidFill>
                  <a:srgbClr val="000000"/>
                </a:solidFill>
                <a:latin typeface="Courier New"/>
              </a:rPr>
              <a:t>zmq</a:t>
            </a:r>
            <a:r>
              <a:rPr lang="en-US" b="1" dirty="0" err="1">
                <a:solidFill>
                  <a:srgbClr val="000080"/>
                </a:solidFill>
                <a:latin typeface="Courier New"/>
              </a:rPr>
              <a:t>.</a:t>
            </a:r>
            <a:r>
              <a:rPr lang="en-US" dirty="0" err="1">
                <a:solidFill>
                  <a:srgbClr val="000000"/>
                </a:solidFill>
                <a:latin typeface="Courier New"/>
              </a:rPr>
              <a:t>PAIR</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socket</a:t>
            </a:r>
            <a:r>
              <a:rPr lang="en-US" b="1" dirty="0" err="1">
                <a:solidFill>
                  <a:srgbClr val="000080"/>
                </a:solidFill>
                <a:latin typeface="Courier New"/>
              </a:rPr>
              <a:t>.</a:t>
            </a:r>
            <a:r>
              <a:rPr lang="en-US" dirty="0" err="1">
                <a:solidFill>
                  <a:srgbClr val="000000"/>
                </a:solidFill>
                <a:latin typeface="Courier New"/>
              </a:rPr>
              <a:t>connect</a:t>
            </a:r>
            <a:r>
              <a:rPr lang="en-US" b="1" dirty="0">
                <a:solidFill>
                  <a:srgbClr val="000080"/>
                </a:solidFill>
                <a:latin typeface="Courier New"/>
              </a:rPr>
              <a:t>(</a:t>
            </a:r>
            <a:r>
              <a:rPr lang="en-US" dirty="0">
                <a:solidFill>
                  <a:srgbClr val="808080"/>
                </a:solidFill>
                <a:latin typeface="Courier New"/>
              </a:rPr>
              <a:t>"</a:t>
            </a:r>
            <a:r>
              <a:rPr lang="en-US" u="sng" dirty="0" err="1">
                <a:solidFill>
                  <a:srgbClr val="808080"/>
                </a:solidFill>
                <a:latin typeface="Courier New"/>
              </a:rPr>
              <a:t>tcp</a:t>
            </a:r>
            <a:r>
              <a:rPr lang="en-US" u="sng" dirty="0">
                <a:solidFill>
                  <a:srgbClr val="808080"/>
                </a:solidFill>
                <a:latin typeface="Courier New"/>
              </a:rPr>
              <a:t>://localhost:5556</a:t>
            </a:r>
            <a:r>
              <a:rPr lang="en-US" dirty="0">
                <a:solidFill>
                  <a:srgbClr val="808080"/>
                </a:solidFill>
                <a:latin typeface="Courier New"/>
              </a:rPr>
              <a:t>"</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smtClean="0">
              <a:solidFill>
                <a:srgbClr val="0000FF"/>
              </a:solidFill>
              <a:latin typeface="Courier New"/>
            </a:endParaRPr>
          </a:p>
          <a:p>
            <a:r>
              <a:rPr lang="en-US" b="1" dirty="0" smtClean="0">
                <a:solidFill>
                  <a:srgbClr val="0000FF"/>
                </a:solidFill>
                <a:latin typeface="Courier New"/>
              </a:rPr>
              <a:t>while</a:t>
            </a:r>
            <a:r>
              <a:rPr lang="en-US" dirty="0" smtClean="0">
                <a:solidFill>
                  <a:srgbClr val="000000"/>
                </a:solidFill>
                <a:latin typeface="Courier New"/>
              </a:rPr>
              <a:t> </a:t>
            </a:r>
            <a:r>
              <a:rPr lang="en-US" b="1" dirty="0">
                <a:solidFill>
                  <a:srgbClr val="0000FF"/>
                </a:solidFill>
                <a:latin typeface="Courier New"/>
              </a:rPr>
              <a:t>True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err="1" smtClean="0">
                <a:solidFill>
                  <a:srgbClr val="000000"/>
                </a:solidFill>
                <a:latin typeface="Courier New"/>
              </a:rPr>
              <a:t>msg</a:t>
            </a:r>
            <a:r>
              <a:rPr lang="en-US" dirty="0" smtClean="0">
                <a:solidFill>
                  <a:srgbClr val="000000"/>
                </a:solidFill>
                <a:latin typeface="Courier New"/>
              </a:rPr>
              <a:t> </a:t>
            </a:r>
            <a:r>
              <a:rPr lang="en-US" b="1" dirty="0">
                <a:solidFill>
                  <a:srgbClr val="000080"/>
                </a:solidFill>
                <a:latin typeface="Courier New"/>
              </a:rPr>
              <a:t>=</a:t>
            </a:r>
            <a:r>
              <a:rPr lang="en-US" dirty="0">
                <a:solidFill>
                  <a:srgbClr val="000000"/>
                </a:solidFill>
                <a:latin typeface="Courier New"/>
              </a:rPr>
              <a:t> </a:t>
            </a:r>
            <a:r>
              <a:rPr lang="en-US" dirty="0" err="1">
                <a:solidFill>
                  <a:srgbClr val="000000"/>
                </a:solidFill>
                <a:latin typeface="Courier New"/>
              </a:rPr>
              <a:t>socket</a:t>
            </a:r>
            <a:r>
              <a:rPr lang="en-US" b="1" dirty="0" err="1">
                <a:solidFill>
                  <a:srgbClr val="000080"/>
                </a:solidFill>
                <a:latin typeface="Courier New"/>
              </a:rPr>
              <a:t>.</a:t>
            </a:r>
            <a:r>
              <a:rPr lang="en-US" dirty="0" err="1">
                <a:solidFill>
                  <a:srgbClr val="000000"/>
                </a:solidFill>
                <a:latin typeface="Courier New"/>
              </a:rPr>
              <a:t>recv</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	print</a:t>
            </a:r>
            <a:r>
              <a:rPr lang="en-US" dirty="0" smtClean="0">
                <a:solidFill>
                  <a:srgbClr val="000000"/>
                </a:solidFill>
                <a:latin typeface="Courier New"/>
              </a:rPr>
              <a:t> </a:t>
            </a:r>
            <a:r>
              <a:rPr lang="en-US" b="1" dirty="0">
                <a:solidFill>
                  <a:srgbClr val="000080"/>
                </a:solidFill>
                <a:latin typeface="Courier New"/>
              </a:rPr>
              <a:t>(</a:t>
            </a:r>
            <a:r>
              <a:rPr lang="en-US" dirty="0" err="1">
                <a:solidFill>
                  <a:srgbClr val="000000"/>
                </a:solidFill>
                <a:latin typeface="Courier New"/>
              </a:rPr>
              <a:t>msg</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err="1" smtClean="0">
                <a:solidFill>
                  <a:srgbClr val="000000"/>
                </a:solidFill>
                <a:latin typeface="Courier New"/>
              </a:rPr>
              <a:t>socket</a:t>
            </a:r>
            <a:r>
              <a:rPr lang="en-US" b="1" dirty="0" err="1" smtClean="0">
                <a:solidFill>
                  <a:srgbClr val="000080"/>
                </a:solidFill>
                <a:latin typeface="Courier New"/>
              </a:rPr>
              <a:t>.</a:t>
            </a:r>
            <a:r>
              <a:rPr lang="en-US" dirty="0" err="1" smtClean="0">
                <a:solidFill>
                  <a:srgbClr val="000000"/>
                </a:solidFill>
                <a:latin typeface="Courier New"/>
              </a:rPr>
              <a:t>send</a:t>
            </a:r>
            <a:r>
              <a:rPr lang="en-US" b="1" dirty="0">
                <a:solidFill>
                  <a:srgbClr val="000080"/>
                </a:solidFill>
                <a:latin typeface="Courier New"/>
              </a:rPr>
              <a:t>(</a:t>
            </a:r>
            <a:r>
              <a:rPr lang="en-US" dirty="0">
                <a:solidFill>
                  <a:srgbClr val="808080"/>
                </a:solidFill>
                <a:latin typeface="Courier New"/>
              </a:rPr>
              <a:t>"client message 1 to </a:t>
            </a:r>
            <a:r>
              <a:rPr lang="en-US" dirty="0" err="1">
                <a:solidFill>
                  <a:srgbClr val="808080"/>
                </a:solidFill>
                <a:latin typeface="Courier New"/>
              </a:rPr>
              <a:t>server"</a:t>
            </a:r>
            <a:r>
              <a:rPr lang="en-US" b="1" dirty="0" err="1">
                <a:solidFill>
                  <a:srgbClr val="000080"/>
                </a:solidFill>
                <a:latin typeface="Courier New"/>
              </a:rPr>
              <a:t>.</a:t>
            </a:r>
            <a:r>
              <a:rPr lang="en-US" dirty="0" err="1">
                <a:solidFill>
                  <a:srgbClr val="000000"/>
                </a:solidFill>
                <a:latin typeface="Courier New"/>
              </a:rPr>
              <a:t>encode</a:t>
            </a:r>
            <a:r>
              <a:rPr lang="en-US" b="1" dirty="0">
                <a:solidFill>
                  <a:srgbClr val="000080"/>
                </a:solidFill>
                <a:latin typeface="Courier New"/>
              </a:rPr>
              <a:t>())</a:t>
            </a:r>
            <a:r>
              <a:rPr lang="en-US" dirty="0">
                <a:solidFill>
                  <a:srgbClr val="000000"/>
                </a:solidFill>
                <a:latin typeface="Courier New"/>
              </a:rPr>
              <a:t> </a:t>
            </a:r>
            <a:r>
              <a:rPr lang="en-US" dirty="0" smtClean="0">
                <a:solidFill>
                  <a:srgbClr val="000000"/>
                </a:solidFill>
                <a:latin typeface="Courier New"/>
              </a:rPr>
              <a:t>	</a:t>
            </a:r>
            <a:r>
              <a:rPr lang="en-US" dirty="0" err="1" smtClean="0">
                <a:solidFill>
                  <a:srgbClr val="000000"/>
                </a:solidFill>
                <a:latin typeface="Courier New"/>
              </a:rPr>
              <a:t>socket</a:t>
            </a:r>
            <a:r>
              <a:rPr lang="en-US" b="1" dirty="0" err="1" smtClean="0">
                <a:solidFill>
                  <a:srgbClr val="000080"/>
                </a:solidFill>
                <a:latin typeface="Courier New"/>
              </a:rPr>
              <a:t>.</a:t>
            </a:r>
            <a:r>
              <a:rPr lang="en-US" dirty="0" err="1" smtClean="0">
                <a:solidFill>
                  <a:srgbClr val="000000"/>
                </a:solidFill>
                <a:latin typeface="Courier New"/>
              </a:rPr>
              <a:t>send</a:t>
            </a:r>
            <a:r>
              <a:rPr lang="en-US" b="1" dirty="0">
                <a:solidFill>
                  <a:srgbClr val="000080"/>
                </a:solidFill>
                <a:latin typeface="Courier New"/>
              </a:rPr>
              <a:t>(</a:t>
            </a:r>
            <a:r>
              <a:rPr lang="en-US" dirty="0">
                <a:solidFill>
                  <a:srgbClr val="808080"/>
                </a:solidFill>
                <a:latin typeface="Courier New"/>
              </a:rPr>
              <a:t>"client message 2 to </a:t>
            </a:r>
            <a:r>
              <a:rPr lang="en-US" dirty="0" err="1">
                <a:solidFill>
                  <a:srgbClr val="808080"/>
                </a:solidFill>
                <a:latin typeface="Courier New"/>
              </a:rPr>
              <a:t>server"</a:t>
            </a:r>
            <a:r>
              <a:rPr lang="en-US" b="1" dirty="0" err="1">
                <a:solidFill>
                  <a:srgbClr val="000080"/>
                </a:solidFill>
                <a:latin typeface="Courier New"/>
              </a:rPr>
              <a:t>.</a:t>
            </a:r>
            <a:r>
              <a:rPr lang="en-US" dirty="0" err="1">
                <a:solidFill>
                  <a:srgbClr val="000000"/>
                </a:solidFill>
                <a:latin typeface="Courier New"/>
              </a:rPr>
              <a:t>encode</a:t>
            </a:r>
            <a:r>
              <a:rPr lang="en-US" b="1" dirty="0">
                <a:solidFill>
                  <a:srgbClr val="000080"/>
                </a:solidFill>
                <a:latin typeface="Courier New"/>
              </a:rPr>
              <a:t>())</a:t>
            </a:r>
            <a:r>
              <a:rPr lang="en-US" dirty="0">
                <a:solidFill>
                  <a:srgbClr val="000000"/>
                </a:solidFill>
                <a:latin typeface="Courier New"/>
              </a:rPr>
              <a:t> </a:t>
            </a:r>
            <a:r>
              <a:rPr lang="en-US" dirty="0" smtClean="0">
                <a:solidFill>
                  <a:srgbClr val="000000"/>
                </a:solidFill>
                <a:latin typeface="Courier New"/>
              </a:rPr>
              <a:t>	</a:t>
            </a:r>
            <a:r>
              <a:rPr lang="en-US" dirty="0" err="1" smtClean="0">
                <a:solidFill>
                  <a:srgbClr val="000000"/>
                </a:solidFill>
                <a:latin typeface="Courier New"/>
              </a:rPr>
              <a:t>time</a:t>
            </a:r>
            <a:r>
              <a:rPr lang="en-US" b="1" dirty="0" err="1" smtClean="0">
                <a:solidFill>
                  <a:srgbClr val="000080"/>
                </a:solidFill>
                <a:latin typeface="Courier New"/>
              </a:rPr>
              <a:t>.</a:t>
            </a:r>
            <a:r>
              <a:rPr lang="en-US" dirty="0" err="1" smtClean="0">
                <a:solidFill>
                  <a:srgbClr val="000000"/>
                </a:solidFill>
                <a:latin typeface="Courier New"/>
              </a:rPr>
              <a:t>sleep</a:t>
            </a:r>
            <a:r>
              <a:rPr lang="en-US" b="1" dirty="0" smtClean="0">
                <a:solidFill>
                  <a:srgbClr val="000080"/>
                </a:solidFill>
                <a:latin typeface="Courier New"/>
              </a:rPr>
              <a:t>(</a:t>
            </a:r>
            <a:r>
              <a:rPr lang="en-US" dirty="0" smtClean="0">
                <a:solidFill>
                  <a:srgbClr val="FF0000"/>
                </a:solidFill>
                <a:latin typeface="Courier New"/>
              </a:rPr>
              <a:t>1</a:t>
            </a:r>
            <a:r>
              <a:rPr lang="en-US" b="1" dirty="0">
                <a:solidFill>
                  <a:srgbClr val="000080"/>
                </a:solidFill>
                <a:latin typeface="Courier New"/>
              </a:rPr>
              <a:t>)</a:t>
            </a:r>
            <a:endParaRPr lang="en-US" dirty="0">
              <a:effectLst/>
            </a:endParaRPr>
          </a:p>
        </p:txBody>
      </p:sp>
    </p:spTree>
    <p:extLst>
      <p:ext uri="{BB962C8B-B14F-4D97-AF65-F5344CB8AC3E}">
        <p14:creationId xmlns:p14="http://schemas.microsoft.com/office/powerpoint/2010/main" val="2416195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 Gagnon's Story</a:t>
            </a:r>
          </a:p>
        </p:txBody>
      </p:sp>
      <p:sp>
        <p:nvSpPr>
          <p:cNvPr id="3" name="Content Placeholder 2"/>
          <p:cNvSpPr>
            <a:spLocks noGrp="1"/>
          </p:cNvSpPr>
          <p:nvPr>
            <p:ph sz="quarter" idx="1"/>
          </p:nvPr>
        </p:nvSpPr>
        <p:spPr/>
        <p:txBody>
          <a:bodyPr>
            <a:normAutofit fontScale="85000" lnSpcReduction="20000"/>
          </a:bodyPr>
          <a:lstStyle/>
          <a:p>
            <a:pPr algn="just"/>
            <a:r>
              <a:rPr lang="en-US" dirty="0"/>
              <a:t>"We use </a:t>
            </a:r>
            <a:r>
              <a:rPr lang="en-US" dirty="0" err="1"/>
              <a:t>ZeroMQ</a:t>
            </a:r>
            <a:r>
              <a:rPr lang="en-US" dirty="0"/>
              <a:t> to assist in aggregating thousands of events occurring every minute across our global network of telecommunications servers so that we can accurately report and monitor for situations that require our attention. </a:t>
            </a:r>
            <a:r>
              <a:rPr lang="en-US" dirty="0" err="1"/>
              <a:t>ZeroMQ</a:t>
            </a:r>
            <a:r>
              <a:rPr lang="en-US" dirty="0"/>
              <a:t> made the development of the system not only easier, but faster to develop and more robust and fault-tolerant than we had originally planned in our original design.</a:t>
            </a:r>
          </a:p>
          <a:p>
            <a:pPr algn="just"/>
            <a:r>
              <a:rPr lang="en-US" dirty="0"/>
              <a:t>"We're able to easily add and remove clients from the network without the loss of any message. If we need to enhance the server portion of our system, we can stop and restart it as well without having to worry about stopping all of the clients first. The built-in buffering of </a:t>
            </a:r>
            <a:r>
              <a:rPr lang="en-US" dirty="0" err="1"/>
              <a:t>ZeroMQ</a:t>
            </a:r>
            <a:r>
              <a:rPr lang="en-US" dirty="0"/>
              <a:t> makes this all possible."</a:t>
            </a:r>
          </a:p>
          <a:p>
            <a:pPr marL="0" indent="0" algn="just">
              <a:buNone/>
            </a:pPr>
            <a:endParaRPr lang="en-US" dirty="0"/>
          </a:p>
        </p:txBody>
      </p:sp>
    </p:spTree>
    <p:extLst>
      <p:ext uri="{BB962C8B-B14F-4D97-AF65-F5344CB8AC3E}">
        <p14:creationId xmlns:p14="http://schemas.microsoft.com/office/powerpoint/2010/main" val="111018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Vadim</a:t>
            </a:r>
            <a:r>
              <a:rPr lang="en-US" dirty="0" smtClean="0"/>
              <a:t> </a:t>
            </a:r>
            <a:r>
              <a:rPr lang="en-US" dirty="0" err="1" smtClean="0"/>
              <a:t>Shalts</a:t>
            </a:r>
            <a:endParaRPr lang="en-US" dirty="0"/>
          </a:p>
        </p:txBody>
      </p:sp>
      <p:sp>
        <p:nvSpPr>
          <p:cNvPr id="3" name="Content Placeholder 2"/>
          <p:cNvSpPr>
            <a:spLocks noGrp="1"/>
          </p:cNvSpPr>
          <p:nvPr>
            <p:ph sz="quarter" idx="1"/>
          </p:nvPr>
        </p:nvSpPr>
        <p:spPr/>
        <p:txBody>
          <a:bodyPr>
            <a:normAutofit fontScale="55000" lnSpcReduction="20000"/>
          </a:bodyPr>
          <a:lstStyle/>
          <a:p>
            <a:pPr algn="just"/>
            <a:r>
              <a:rPr lang="en-US" dirty="0"/>
              <a:t>"I am team leader in the company </a:t>
            </a:r>
            <a:r>
              <a:rPr lang="en-US" dirty="0" err="1"/>
              <a:t>ActForex</a:t>
            </a:r>
            <a:r>
              <a:rPr lang="en-US" dirty="0"/>
              <a:t>, which develops software for financial markets. Due to the nature of our domain, we need to process large volumes of prices quickly. In addition, it's extremely critical to minimize latency in processing orders and prices. Achieving a high throughput is not enough. Everything must be handled in a soft real time with a predictable ultra low latency per price. The system consists of multiple components exchanging messages. Each price can take a lot of processing stages, each of which increases total latency. As a consequence, low and predictable latency of messaging between components becomes a key factor of our architecture.</a:t>
            </a:r>
          </a:p>
          <a:p>
            <a:pPr algn="just"/>
            <a:r>
              <a:rPr lang="en-US" dirty="0"/>
              <a:t>"We investigated different solutions to find something suitable for our needs. We tried different message brokers (</a:t>
            </a:r>
            <a:r>
              <a:rPr lang="en-US" dirty="0" err="1"/>
              <a:t>RabbitMQ</a:t>
            </a:r>
            <a:r>
              <a:rPr lang="en-US" dirty="0"/>
              <a:t>, </a:t>
            </a:r>
            <a:r>
              <a:rPr lang="en-US" dirty="0" err="1"/>
              <a:t>ActiveMQ</a:t>
            </a:r>
            <a:r>
              <a:rPr lang="en-US" dirty="0"/>
              <a:t> Apollo, Kafka), but failed to reach a low and predictable latency with any of them. In the end, we chose </a:t>
            </a:r>
            <a:r>
              <a:rPr lang="en-US" dirty="0" err="1"/>
              <a:t>ZeroMQ</a:t>
            </a:r>
            <a:r>
              <a:rPr lang="en-US" dirty="0"/>
              <a:t> used in conjunction with </a:t>
            </a:r>
            <a:r>
              <a:rPr lang="en-US" dirty="0" err="1"/>
              <a:t>ZooKeeper</a:t>
            </a:r>
            <a:r>
              <a:rPr lang="en-US" dirty="0"/>
              <a:t> for service discovery. Complex coordination with </a:t>
            </a:r>
            <a:r>
              <a:rPr lang="en-US" dirty="0" err="1"/>
              <a:t>ZeroMQ</a:t>
            </a:r>
            <a:r>
              <a:rPr lang="en-US" dirty="0"/>
              <a:t> requires a relatively large effort and a good understanding, as a result of the natural complexity of multithreading. We found that an external agent like </a:t>
            </a:r>
            <a:r>
              <a:rPr lang="en-US" dirty="0" err="1"/>
              <a:t>ZooKeeper</a:t>
            </a:r>
            <a:r>
              <a:rPr lang="en-US" dirty="0"/>
              <a:t> is better choice for service discovery and coordination while </a:t>
            </a:r>
            <a:r>
              <a:rPr lang="en-US" dirty="0" err="1"/>
              <a:t>ZeroMQ</a:t>
            </a:r>
            <a:r>
              <a:rPr lang="en-US" dirty="0"/>
              <a:t> can be used primarily for simple messaging. </a:t>
            </a:r>
            <a:r>
              <a:rPr lang="en-US" dirty="0" err="1"/>
              <a:t>ZeroMQ</a:t>
            </a:r>
            <a:r>
              <a:rPr lang="en-US" dirty="0"/>
              <a:t> fit perfectly into our architecture. It allowed us to achieve the desired latency using minimal efforts. It saved us from a bottleneck in the processing of messages and made processing time very stable and predictable.</a:t>
            </a:r>
          </a:p>
          <a:p>
            <a:pPr algn="just"/>
            <a:r>
              <a:rPr lang="en-US" dirty="0"/>
              <a:t>"I can decidedly recommend </a:t>
            </a:r>
            <a:r>
              <a:rPr lang="en-US" dirty="0" err="1"/>
              <a:t>ZeroMQ</a:t>
            </a:r>
            <a:r>
              <a:rPr lang="en-US" dirty="0"/>
              <a:t> for solutions where low latency is important</a:t>
            </a:r>
            <a:r>
              <a:rPr lang="en-US" dirty="0" smtClean="0"/>
              <a:t>."</a:t>
            </a:r>
            <a:endParaRPr lang="en-US" dirty="0"/>
          </a:p>
        </p:txBody>
      </p:sp>
    </p:spTree>
    <p:extLst>
      <p:ext uri="{BB962C8B-B14F-4D97-AF65-F5344CB8AC3E}">
        <p14:creationId xmlns:p14="http://schemas.microsoft.com/office/powerpoint/2010/main" val="338514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on Linux</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descr="C:\Users\gandalf\Downloads\zguide-master\zguide-master\articles\images\multithreading_1.png"/>
          <p:cNvPicPr>
            <a:picLocks noChangeAspect="1" noChangeArrowheads="1"/>
          </p:cNvPicPr>
          <p:nvPr/>
        </p:nvPicPr>
        <p:blipFill rotWithShape="1">
          <a:blip r:embed="rId2">
            <a:extLst>
              <a:ext uri="{28A0092B-C50C-407E-A947-70E740481C1C}">
                <a14:useLocalDpi xmlns:a14="http://schemas.microsoft.com/office/drawing/2010/main" val="0"/>
              </a:ext>
            </a:extLst>
          </a:blip>
          <a:srcRect b="7184"/>
          <a:stretch/>
        </p:blipFill>
        <p:spPr bwMode="auto">
          <a:xfrm>
            <a:off x="1728171" y="1752600"/>
            <a:ext cx="5587029" cy="438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95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95907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endParaRPr lang="en-US" dirty="0"/>
          </a:p>
        </p:txBody>
      </p:sp>
      <p:sp>
        <p:nvSpPr>
          <p:cNvPr id="3" name="Content Placeholder 2"/>
          <p:cNvSpPr>
            <a:spLocks noGrp="1"/>
          </p:cNvSpPr>
          <p:nvPr>
            <p:ph sz="quarter" idx="1"/>
          </p:nvPr>
        </p:nvSpPr>
        <p:spPr/>
        <p:txBody>
          <a:bodyPr/>
          <a:lstStyle/>
          <a:p>
            <a:endParaRPr lang="en-US" dirty="0"/>
          </a:p>
        </p:txBody>
      </p:sp>
      <p:sp>
        <p:nvSpPr>
          <p:cNvPr id="4" name="AutoShape 2" descr="fig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ig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descr="C:\Users\gandalf\Data\universitas_telkom_windows\pengajaran\sistem terdistribusi\sister_2018\draft_tugas\tugas_3_indirect\ØMQ - The Guide - ØMQ - The Guide_files\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888359" cy="455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65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Architecture</a:t>
            </a:r>
            <a:endParaRPr lang="en-US" dirty="0"/>
          </a:p>
        </p:txBody>
      </p:sp>
      <p:pic>
        <p:nvPicPr>
          <p:cNvPr id="2050" name="Picture 2" descr="C:\Users\gandalf\Downloads\zguide-master\zguide-master\articles\images\multithreading_2.pn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b="8511"/>
          <a:stretch/>
        </p:blipFill>
        <p:spPr bwMode="auto">
          <a:xfrm>
            <a:off x="990600" y="2057400"/>
            <a:ext cx="7315200" cy="362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4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Panacea?</a:t>
            </a:r>
            <a:endParaRPr lang="en-US" dirty="0"/>
          </a:p>
        </p:txBody>
      </p:sp>
      <p:sp>
        <p:nvSpPr>
          <p:cNvPr id="3" name="Content Placeholder 2"/>
          <p:cNvSpPr>
            <a:spLocks noGrp="1"/>
          </p:cNvSpPr>
          <p:nvPr>
            <p:ph sz="quarter" idx="1"/>
          </p:nvPr>
        </p:nvSpPr>
        <p:spPr/>
        <p:txBody>
          <a:bodyPr/>
          <a:lstStyle/>
          <a:p>
            <a:r>
              <a:rPr lang="fr-FR" b="1" dirty="0"/>
              <a:t>30+ </a:t>
            </a:r>
            <a:r>
              <a:rPr lang="fr-FR" b="1" dirty="0" err="1"/>
              <a:t>Languages</a:t>
            </a:r>
            <a:r>
              <a:rPr lang="fr-FR" dirty="0"/>
              <a:t>: C, C++, Python, </a:t>
            </a:r>
            <a:r>
              <a:rPr lang="fr-FR" dirty="0" smtClean="0"/>
              <a:t>Java…</a:t>
            </a:r>
          </a:p>
          <a:p>
            <a:r>
              <a:rPr lang="en-US" b="1" dirty="0"/>
              <a:t>Transport</a:t>
            </a:r>
            <a:r>
              <a:rPr lang="en-US" dirty="0"/>
              <a:t>: </a:t>
            </a:r>
            <a:r>
              <a:rPr lang="en-US" dirty="0" err="1"/>
              <a:t>inproc</a:t>
            </a:r>
            <a:r>
              <a:rPr lang="en-US" dirty="0"/>
              <a:t>, IPC, TCP, </a:t>
            </a:r>
            <a:r>
              <a:rPr lang="en-US" dirty="0" smtClean="0"/>
              <a:t>multicast</a:t>
            </a:r>
          </a:p>
          <a:p>
            <a:r>
              <a:rPr lang="en-US" b="1" dirty="0"/>
              <a:t>Patterns</a:t>
            </a:r>
            <a:r>
              <a:rPr lang="en-US" dirty="0"/>
              <a:t>: </a:t>
            </a:r>
            <a:r>
              <a:rPr lang="en-US" dirty="0" err="1"/>
              <a:t>req</a:t>
            </a:r>
            <a:r>
              <a:rPr lang="en-US" dirty="0"/>
              <a:t>-rep, pub-sub, </a:t>
            </a:r>
            <a:r>
              <a:rPr lang="en-US" dirty="0" smtClean="0"/>
              <a:t>push-pull, exclusive pair</a:t>
            </a:r>
          </a:p>
          <a:p>
            <a:r>
              <a:rPr lang="en-US" b="1" dirty="0" err="1"/>
              <a:t>Async</a:t>
            </a:r>
            <a:r>
              <a:rPr lang="en-US" b="1" dirty="0"/>
              <a:t> by design</a:t>
            </a:r>
            <a:r>
              <a:rPr lang="en-US" dirty="0"/>
              <a:t>: separate IO thread </a:t>
            </a:r>
            <a:endParaRPr lang="en-US" dirty="0" smtClean="0"/>
          </a:p>
          <a:p>
            <a:r>
              <a:rPr lang="en-US" b="1" dirty="0"/>
              <a:t>Built for speed</a:t>
            </a:r>
            <a:r>
              <a:rPr lang="en-US" dirty="0"/>
              <a:t>: originally for stock trading </a:t>
            </a:r>
            <a:endParaRPr lang="en-US" dirty="0" smtClean="0"/>
          </a:p>
          <a:p>
            <a:r>
              <a:rPr lang="pt-BR" b="1" dirty="0"/>
              <a:t>OS-agnosticism</a:t>
            </a:r>
            <a:r>
              <a:rPr lang="pt-BR" dirty="0"/>
              <a:t>: Linux, Windows, OS X</a:t>
            </a:r>
            <a:endParaRPr lang="en-US" dirty="0"/>
          </a:p>
        </p:txBody>
      </p:sp>
    </p:spTree>
    <p:extLst>
      <p:ext uri="{BB962C8B-B14F-4D97-AF65-F5344CB8AC3E}">
        <p14:creationId xmlns:p14="http://schemas.microsoft.com/office/powerpoint/2010/main" val="2204273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Types</a:t>
            </a:r>
            <a:endParaRPr lang="en-US" dirty="0"/>
          </a:p>
        </p:txBody>
      </p:sp>
      <p:sp>
        <p:nvSpPr>
          <p:cNvPr id="3" name="Content Placeholder 2"/>
          <p:cNvSpPr>
            <a:spLocks noGrp="1"/>
          </p:cNvSpPr>
          <p:nvPr>
            <p:ph sz="quarter" idx="1"/>
          </p:nvPr>
        </p:nvSpPr>
        <p:spPr/>
        <p:txBody>
          <a:bodyPr/>
          <a:lstStyle/>
          <a:p>
            <a:r>
              <a:rPr lang="en-US" b="1" dirty="0"/>
              <a:t>In-Process (INPROC):</a:t>
            </a:r>
            <a:r>
              <a:rPr lang="en-US" dirty="0"/>
              <a:t> Local (in-process) communication transport.</a:t>
            </a:r>
          </a:p>
          <a:p>
            <a:r>
              <a:rPr lang="en-US" b="1" dirty="0"/>
              <a:t>Inter-Process (IPC):</a:t>
            </a:r>
            <a:r>
              <a:rPr lang="en-US" dirty="0"/>
              <a:t> Local (inter-process) communication transport.</a:t>
            </a:r>
          </a:p>
          <a:p>
            <a:r>
              <a:rPr lang="en-US" b="1" dirty="0"/>
              <a:t>TCP:</a:t>
            </a:r>
            <a:r>
              <a:rPr lang="en-US" dirty="0"/>
              <a:t> Unicast communication transport using TCP.</a:t>
            </a:r>
          </a:p>
          <a:p>
            <a:r>
              <a:rPr lang="en-US" b="1" dirty="0"/>
              <a:t>PGM:</a:t>
            </a:r>
            <a:r>
              <a:rPr lang="en-US" dirty="0"/>
              <a:t> Multicast communication transport using </a:t>
            </a:r>
            <a:r>
              <a:rPr lang="en-US" dirty="0" smtClean="0"/>
              <a:t>PGM.</a:t>
            </a:r>
            <a:endParaRPr lang="en-US" dirty="0"/>
          </a:p>
        </p:txBody>
      </p:sp>
    </p:spTree>
    <p:extLst>
      <p:ext uri="{BB962C8B-B14F-4D97-AF65-F5344CB8AC3E}">
        <p14:creationId xmlns:p14="http://schemas.microsoft.com/office/powerpoint/2010/main" val="284921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socket</a:t>
            </a:r>
            <a:endParaRPr lang="en-US" dirty="0"/>
          </a:p>
        </p:txBody>
      </p:sp>
      <p:sp>
        <p:nvSpPr>
          <p:cNvPr id="3" name="Content Placeholder 2"/>
          <p:cNvSpPr>
            <a:spLocks noGrp="1"/>
          </p:cNvSpPr>
          <p:nvPr>
            <p:ph sz="quarter" idx="1"/>
          </p:nvPr>
        </p:nvSpPr>
        <p:spPr/>
        <p:txBody>
          <a:bodyPr/>
          <a:lstStyle/>
          <a:p>
            <a:r>
              <a:rPr lang="en-US" dirty="0"/>
              <a:t>They go across an arbitrary transport (</a:t>
            </a:r>
            <a:r>
              <a:rPr lang="en-US" dirty="0" err="1"/>
              <a:t>inproc</a:t>
            </a:r>
            <a:r>
              <a:rPr lang="en-US" dirty="0"/>
              <a:t>, </a:t>
            </a:r>
            <a:r>
              <a:rPr lang="en-US" dirty="0" err="1"/>
              <a:t>ipc</a:t>
            </a:r>
            <a:r>
              <a:rPr lang="en-US" dirty="0"/>
              <a:t>, </a:t>
            </a:r>
            <a:r>
              <a:rPr lang="en-US" dirty="0" err="1"/>
              <a:t>tcp</a:t>
            </a:r>
            <a:r>
              <a:rPr lang="en-US" dirty="0"/>
              <a:t>, </a:t>
            </a:r>
            <a:r>
              <a:rPr lang="en-US" dirty="0" err="1"/>
              <a:t>pgm</a:t>
            </a:r>
            <a:r>
              <a:rPr lang="en-US" dirty="0"/>
              <a:t>, or </a:t>
            </a:r>
            <a:r>
              <a:rPr lang="en-US" dirty="0" err="1"/>
              <a:t>epgm</a:t>
            </a:r>
            <a:r>
              <a:rPr lang="en-US" dirty="0" smtClean="0"/>
              <a:t>).</a:t>
            </a:r>
          </a:p>
          <a:p>
            <a:r>
              <a:rPr lang="en-US" dirty="0"/>
              <a:t>One socket may have many outgoing and many incoming </a:t>
            </a:r>
            <a:r>
              <a:rPr lang="en-US" dirty="0" smtClean="0"/>
              <a:t>connections, unlike TCP socket</a:t>
            </a:r>
          </a:p>
          <a:p>
            <a:r>
              <a:rPr lang="en-US" dirty="0"/>
              <a:t>The network connection itself happens in the background, and </a:t>
            </a:r>
            <a:r>
              <a:rPr lang="en-US" dirty="0" err="1"/>
              <a:t>ZeroMQ</a:t>
            </a:r>
            <a:r>
              <a:rPr lang="en-US" dirty="0"/>
              <a:t> will automatically reconnect if the network connection is broken (e.g., if the peer disappears and then comes back)</a:t>
            </a:r>
          </a:p>
        </p:txBody>
      </p:sp>
    </p:spTree>
    <p:extLst>
      <p:ext uri="{BB962C8B-B14F-4D97-AF65-F5344CB8AC3E}">
        <p14:creationId xmlns:p14="http://schemas.microsoft.com/office/powerpoint/2010/main" val="97402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Pattern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t>Request-reply</a:t>
            </a:r>
            <a:r>
              <a:rPr lang="en-US" dirty="0"/>
              <a:t>, which connects a set of clients to a set of services. This is a remote procedure call and task distribution pattern.</a:t>
            </a:r>
          </a:p>
          <a:p>
            <a:r>
              <a:rPr lang="en-US" b="1" dirty="0"/>
              <a:t>Pub-sub</a:t>
            </a:r>
            <a:r>
              <a:rPr lang="en-US" dirty="0"/>
              <a:t>, which connects a set of publishers to a set of subscribers. This is a data distribution pattern.</a:t>
            </a:r>
          </a:p>
          <a:p>
            <a:r>
              <a:rPr lang="en-US" b="1" dirty="0"/>
              <a:t>Pipeline</a:t>
            </a:r>
            <a:r>
              <a:rPr lang="en-US" dirty="0"/>
              <a:t>, which connects nodes in a fan-out/fan-in pattern that can have multiple steps and loops. This is a parallel task distribution and collection pattern.</a:t>
            </a:r>
          </a:p>
          <a:p>
            <a:r>
              <a:rPr lang="en-US" b="1" dirty="0"/>
              <a:t>Exclusive pair</a:t>
            </a:r>
            <a:r>
              <a:rPr lang="en-US" dirty="0"/>
              <a:t>, which connects two sockets exclusively. This is a pattern for connecting two threads in a process, not to be confused with "normal" pairs of sockets</a:t>
            </a:r>
          </a:p>
          <a:p>
            <a:endParaRPr lang="en-US" dirty="0"/>
          </a:p>
        </p:txBody>
      </p:sp>
    </p:spTree>
    <p:extLst>
      <p:ext uri="{BB962C8B-B14F-4D97-AF65-F5344CB8AC3E}">
        <p14:creationId xmlns:p14="http://schemas.microsoft.com/office/powerpoint/2010/main" val="363542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Pattern</a:t>
            </a:r>
            <a:endParaRPr lang="en-US" dirty="0"/>
          </a:p>
        </p:txBody>
      </p:sp>
      <p:sp>
        <p:nvSpPr>
          <p:cNvPr id="3" name="Content Placeholder 2"/>
          <p:cNvSpPr>
            <a:spLocks noGrp="1"/>
          </p:cNvSpPr>
          <p:nvPr>
            <p:ph sz="quarter" idx="1"/>
          </p:nvPr>
        </p:nvSpPr>
        <p:spPr/>
        <p:txBody>
          <a:bodyPr/>
          <a:lstStyle/>
          <a:p>
            <a:r>
              <a:rPr lang="en-US" b="1" dirty="0"/>
              <a:t>Request/Reply Pattern:</a:t>
            </a:r>
            <a:r>
              <a:rPr lang="en-US" dirty="0"/>
              <a:t> Used for sending a request and receiving subsequent replies for each one sent.</a:t>
            </a:r>
          </a:p>
          <a:p>
            <a:r>
              <a:rPr lang="en-US" b="1" dirty="0"/>
              <a:t>Publish/Subscribe Pattern:</a:t>
            </a:r>
            <a:r>
              <a:rPr lang="en-US" dirty="0"/>
              <a:t> Used for distributing data from a single process (e.g. publisher) to multiple recipients (e.g. subscribers).</a:t>
            </a:r>
          </a:p>
          <a:p>
            <a:r>
              <a:rPr lang="en-US" b="1" dirty="0"/>
              <a:t>Pipeline Pattern:</a:t>
            </a:r>
            <a:r>
              <a:rPr lang="en-US" dirty="0"/>
              <a:t> Used for distributing data to connected nodes.</a:t>
            </a:r>
          </a:p>
          <a:p>
            <a:r>
              <a:rPr lang="en-US" b="1" dirty="0"/>
              <a:t>Exclusive Pair Pattern:</a:t>
            </a:r>
            <a:r>
              <a:rPr lang="en-US" dirty="0"/>
              <a:t> Used for connecting two peers together, forming a pair</a:t>
            </a:r>
            <a:r>
              <a:rPr lang="en-US" dirty="0" smtClean="0"/>
              <a:t>.</a:t>
            </a:r>
            <a:endParaRPr lang="en-US" dirty="0"/>
          </a:p>
        </p:txBody>
      </p:sp>
    </p:spTree>
    <p:extLst>
      <p:ext uri="{BB962C8B-B14F-4D97-AF65-F5344CB8AC3E}">
        <p14:creationId xmlns:p14="http://schemas.microsoft.com/office/powerpoint/2010/main" val="1549649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312</TotalTime>
  <Words>934</Words>
  <Application>Microsoft Office PowerPoint</Application>
  <PresentationFormat>On-screen Show (4:3)</PresentationFormat>
  <Paragraphs>149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Median</vt:lpstr>
      <vt:lpstr>ØMQ</vt:lpstr>
      <vt:lpstr>ØMQ</vt:lpstr>
      <vt:lpstr>ZeroMQ</vt:lpstr>
      <vt:lpstr>ZeroMQ Architecture</vt:lpstr>
      <vt:lpstr>Panacea?</vt:lpstr>
      <vt:lpstr>Transport Types</vt:lpstr>
      <vt:lpstr>ZeroMQ socket</vt:lpstr>
      <vt:lpstr>ZeroMQ Pattern</vt:lpstr>
      <vt:lpstr>ZeroMQ Pattern</vt:lpstr>
      <vt:lpstr>Request-Reply</vt:lpstr>
      <vt:lpstr>ZeroMQ Context</vt:lpstr>
      <vt:lpstr>Valid Combination</vt:lpstr>
      <vt:lpstr>Request-Reply</vt:lpstr>
      <vt:lpstr>Important Notes</vt:lpstr>
      <vt:lpstr>Note on ZeroMQ Server and Client</vt:lpstr>
      <vt:lpstr>Server</vt:lpstr>
      <vt:lpstr>Client</vt:lpstr>
      <vt:lpstr>Publish-Subscribe</vt:lpstr>
      <vt:lpstr>Publish-Subscribe</vt:lpstr>
      <vt:lpstr>Pipeline (Push-Pull)</vt:lpstr>
      <vt:lpstr>Push-Pull</vt:lpstr>
      <vt:lpstr>Push-Pull</vt:lpstr>
      <vt:lpstr>Exclusive Pair</vt:lpstr>
      <vt:lpstr>PairServer</vt:lpstr>
      <vt:lpstr>Pairclient</vt:lpstr>
      <vt:lpstr>Rob Gagnon's Story</vt:lpstr>
      <vt:lpstr>Vadim Shalts</vt:lpstr>
      <vt:lpstr>Installing on Linux</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ZeroMQ</dc:title>
  <dc:creator>gandalf</dc:creator>
  <cp:lastModifiedBy>gandalf</cp:lastModifiedBy>
  <cp:revision>58</cp:revision>
  <dcterms:created xsi:type="dcterms:W3CDTF">2018-01-18T04:54:55Z</dcterms:created>
  <dcterms:modified xsi:type="dcterms:W3CDTF">2018-01-18T13:00:21Z</dcterms:modified>
</cp:coreProperties>
</file>