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ppt/charts/chart31.xml" ContentType="application/vnd.openxmlformats-officedocument.drawingml.chart+xml"/>
  <Override PartName="/ppt/theme/themeOverride3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3"/>
    <p:sldMasterId id="2147483827" r:id="rId4"/>
    <p:sldMasterId id="2147483902" r:id="rId5"/>
  </p:sldMasterIdLst>
  <p:notesMasterIdLst>
    <p:notesMasterId r:id="rId25"/>
  </p:notesMasterIdLst>
  <p:handoutMasterIdLst>
    <p:handoutMasterId r:id="rId26"/>
  </p:handoutMasterIdLst>
  <p:sldIdLst>
    <p:sldId id="257" r:id="rId6"/>
    <p:sldId id="334" r:id="rId7"/>
    <p:sldId id="335" r:id="rId8"/>
    <p:sldId id="317" r:id="rId9"/>
    <p:sldId id="318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3" r:id="rId21"/>
    <p:sldId id="331" r:id="rId22"/>
    <p:sldId id="332" r:id="rId23"/>
    <p:sldId id="314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6CE683-A75E-4FE9-A453-683E27DF9946}">
          <p14:sldIdLst>
            <p14:sldId id="257"/>
          </p14:sldIdLst>
        </p14:section>
        <p14:section name="Executive Summary" id="{5326A013-4273-46DE-9259-0FECDA04CB6A}">
          <p14:sldIdLst>
            <p14:sldId id="334"/>
            <p14:sldId id="335"/>
          </p14:sldIdLst>
        </p14:section>
        <p14:section name="Focus Process Trend" id="{8A27D6ED-38C1-418F-9C52-5F60D2D0055C}">
          <p14:sldIdLst>
            <p14:sldId id="317"/>
            <p14:sldId id="318"/>
            <p14:sldId id="320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Compliance Result" id="{4FDF020E-866D-4AF9-AC6C-8795442C320D}">
          <p14:sldIdLst>
            <p14:sldId id="330"/>
            <p14:sldId id="333"/>
            <p14:sldId id="331"/>
            <p14:sldId id="332"/>
          </p14:sldIdLst>
        </p14:section>
        <p14:section name="Default Section" id="{7E77AB53-159E-4A8F-9BF6-C9210B3CB130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09E00"/>
    <a:srgbClr val="FFC000"/>
    <a:srgbClr val="FF8B8B"/>
    <a:srgbClr val="1F497D"/>
    <a:srgbClr val="FF4F4F"/>
    <a:srgbClr val="5E6F8B"/>
    <a:srgbClr val="ED6737"/>
    <a:srgbClr val="FFFFFF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6433" autoAdjust="0"/>
  </p:normalViewPr>
  <p:slideViewPr>
    <p:cSldViewPr>
      <p:cViewPr varScale="1">
        <p:scale>
          <a:sx n="70" d="100"/>
          <a:sy n="70" d="100"/>
        </p:scale>
        <p:origin x="84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124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30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3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9268447742083128E-2"/>
          <c:y val="0.26731146774075581"/>
          <c:w val="0.86146310451583363"/>
          <c:h val="0.5868920863413549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9525" cap="flat" cmpd="sng" algn="ctr">
              <a:noFill/>
              <a:prstDash val="solid"/>
            </a:ln>
            <a:effectLst/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674-40AB-BBE4-D71D7C6E0D20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674-40AB-BBE4-D71D7C6E0D20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674-40AB-BBE4-D71D7C6E0D20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674-40AB-BBE4-D71D7C6E0D20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674-40AB-BBE4-D71D7C6E0D20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674-40AB-BBE4-D71D7C6E0D20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674-40AB-BBE4-D71D7C6E0D20}"/>
              </c:ext>
            </c:extLst>
          </c:dPt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400" b="0">
                    <a:solidFill>
                      <a:srgbClr val="1F497D"/>
                    </a:solidFill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 formatCode="#,##0;\-#,##0;">
                  <c:v>947.37847102799969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11467104"/>
        <c:axId val="-21145132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ln w="22225">
              <a:solidFill>
                <a:srgbClr val="00D7E2"/>
              </a:solidFill>
            </a:ln>
            <a:effectLst/>
          </c:spPr>
          <c:marker>
            <c:symbol val="square"/>
            <c:size val="8"/>
            <c:spPr>
              <a:solidFill>
                <a:srgbClr val="00D7E2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1082951638733277E-2"/>
                  <c:y val="-9.519972264647775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00D7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;\-#,##0;">
                  <c:v>947.37847102799969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FY20 BP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square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1.1082951638733277E-2"/>
                  <c:y val="1.90399445292954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;\-#,##0;">
                  <c:v>930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67104"/>
        <c:axId val="-211451328"/>
      </c:lineChart>
      <c:catAx>
        <c:axId val="-21146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211451328"/>
        <c:crosses val="autoZero"/>
        <c:auto val="1"/>
        <c:lblAlgn val="ctr"/>
        <c:lblOffset val="100"/>
        <c:noMultiLvlLbl val="0"/>
      </c:catAx>
      <c:valAx>
        <c:axId val="-211451328"/>
        <c:scaling>
          <c:orientation val="minMax"/>
          <c:max val="1000"/>
          <c:min val="700"/>
        </c:scaling>
        <c:delete val="1"/>
        <c:axPos val="l"/>
        <c:numFmt formatCode="General" sourceLinked="0"/>
        <c:majorTickMark val="out"/>
        <c:minorTickMark val="none"/>
        <c:tickLblPos val="nextTo"/>
        <c:crossAx val="-211467104"/>
        <c:crosses val="autoZero"/>
        <c:crossBetween val="between"/>
        <c:majorUnit val="5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236111111111111"/>
          <c:y val="3.9035333845426977E-2"/>
          <c:w val="0.51620370370370372"/>
          <c:h val="0.14691988955959626"/>
        </c:manualLayout>
      </c:layout>
      <c:overlay val="1"/>
      <c:txPr>
        <a:bodyPr/>
        <a:lstStyle/>
        <a:p>
          <a:pPr>
            <a:defRPr sz="1100" b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0.90721649484536082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54592"/>
        <c:axId val="-211417600"/>
      </c:lineChart>
      <c:catAx>
        <c:axId val="-21145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417600"/>
        <c:crosses val="autoZero"/>
        <c:auto val="1"/>
        <c:lblAlgn val="ctr"/>
        <c:lblOffset val="100"/>
        <c:noMultiLvlLbl val="0"/>
      </c:catAx>
      <c:valAx>
        <c:axId val="-211417600"/>
        <c:scaling>
          <c:orientation val="minMax"/>
          <c:max val="1.2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2114545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9.4183673469387763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83536"/>
        <c:axId val="-2119938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9.4183673469387763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83536"/>
        <c:axId val="-211993872"/>
      </c:lineChart>
      <c:catAx>
        <c:axId val="-21198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93872"/>
        <c:crosses val="autoZero"/>
        <c:auto val="1"/>
        <c:lblAlgn val="ctr"/>
        <c:lblOffset val="100"/>
        <c:noMultiLvlLbl val="0"/>
      </c:catAx>
      <c:valAx>
        <c:axId val="-21199387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835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0.80612244897959184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99312"/>
        <c:axId val="-211987888"/>
      </c:lineChart>
      <c:catAx>
        <c:axId val="-21199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987888"/>
        <c:crosses val="autoZero"/>
        <c:auto val="1"/>
        <c:lblAlgn val="ctr"/>
        <c:lblOffset val="100"/>
        <c:noMultiLvlLbl val="0"/>
      </c:catAx>
      <c:valAx>
        <c:axId val="-211987888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993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9268447742083128E-2"/>
          <c:y val="0.26731146774075581"/>
          <c:w val="0.86146310451583363"/>
          <c:h val="0.5868920863413549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MTD</c:v>
                </c:pt>
              </c:strCache>
            </c:strRef>
          </c:tx>
          <c:spPr>
            <a:solidFill>
              <a:srgbClr val="1F497D"/>
            </a:solidFill>
            <a:ln w="9525" cap="flat" cmpd="sng" algn="ctr">
              <a:noFill/>
              <a:prstDash val="solid"/>
            </a:ln>
            <a:effectLst/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674-40AB-BBE4-D71D7C6E0D20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674-40AB-BBE4-D71D7C6E0D20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674-40AB-BBE4-D71D7C6E0D20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D674-40AB-BBE4-D71D7C6E0D20}"/>
              </c:ext>
            </c:extLst>
          </c:dPt>
          <c:dPt>
            <c:idx val="6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D674-40AB-BBE4-D71D7C6E0D20}"/>
              </c:ext>
            </c:extLst>
          </c:dPt>
          <c:dPt>
            <c:idx val="7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D674-40AB-BBE4-D71D7C6E0D20}"/>
              </c:ext>
            </c:extLst>
          </c:dPt>
          <c:dPt>
            <c:idx val="8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6-D674-40AB-BBE4-D71D7C6E0D20}"/>
              </c:ext>
            </c:extLst>
          </c:dPt>
          <c:dLbls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400" b="0">
                    <a:solidFill>
                      <a:srgbClr val="1F497D"/>
                    </a:solidFill>
                    <a:latin typeface="+mn-l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Sheet1!$D$2:$D$13</c:f>
              <c:numCache>
                <c:formatCode>#,##0;\-#,##0;</c:formatCode>
                <c:ptCount val="12"/>
                <c:pt idx="0">
                  <c:v>884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-211997680"/>
        <c:axId val="-21198299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ln w="22225">
              <a:solidFill>
                <a:srgbClr val="00D7E2"/>
              </a:solidFill>
            </a:ln>
            <a:effectLst/>
          </c:spPr>
          <c:marker>
            <c:symbol val="square"/>
            <c:size val="8"/>
            <c:spPr>
              <a:solidFill>
                <a:srgbClr val="00D7E2"/>
              </a:solidFill>
              <a:ln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9395165367783251E-2"/>
                  <c:y val="4.283987519091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00D7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#,##0;\-#,##0;</c:formatCode>
                <c:ptCount val="12"/>
                <c:pt idx="0">
                  <c:v>884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FY20 BP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square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dLbl>
              <c:idx val="0"/>
              <c:layout>
                <c:manualLayout>
                  <c:x val="1.1082951638733277E-2"/>
                  <c:y val="-1.90399445292954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#,##0;\-#,##0;</c:formatCode>
                <c:ptCount val="12"/>
                <c:pt idx="0">
                  <c:v>880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97680"/>
        <c:axId val="-211982992"/>
      </c:lineChart>
      <c:catAx>
        <c:axId val="-2119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-211982992"/>
        <c:crosses val="autoZero"/>
        <c:auto val="1"/>
        <c:lblAlgn val="ctr"/>
        <c:lblOffset val="100"/>
        <c:noMultiLvlLbl val="0"/>
      </c:catAx>
      <c:valAx>
        <c:axId val="-211982992"/>
        <c:scaling>
          <c:orientation val="minMax"/>
          <c:max val="1000"/>
          <c:min val="700"/>
        </c:scaling>
        <c:delete val="1"/>
        <c:axPos val="l"/>
        <c:numFmt formatCode="General" sourceLinked="0"/>
        <c:majorTickMark val="out"/>
        <c:minorTickMark val="none"/>
        <c:tickLblPos val="nextTo"/>
        <c:crossAx val="-211997680"/>
        <c:crosses val="autoZero"/>
        <c:crossBetween val="between"/>
        <c:majorUnit val="50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4236111111111111"/>
          <c:y val="3.9035333845426977E-2"/>
          <c:w val="0.51620370370370372"/>
          <c:h val="0.14691988955959626"/>
        </c:manualLayout>
      </c:layout>
      <c:overlay val="1"/>
      <c:txPr>
        <a:bodyPr/>
        <a:lstStyle/>
        <a:p>
          <a:pPr>
            <a:defRPr sz="1100" b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">
                  <c:v>0.55893536121673004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02576"/>
        <c:axId val="-2119819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0%">
                  <c:v>0.55893536121673004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02576"/>
        <c:axId val="-211981904"/>
      </c:lineChart>
      <c:catAx>
        <c:axId val="-21200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81904"/>
        <c:crosses val="autoZero"/>
        <c:auto val="1"/>
        <c:lblAlgn val="ctr"/>
        <c:lblOffset val="100"/>
        <c:noMultiLvlLbl val="0"/>
      </c:catAx>
      <c:valAx>
        <c:axId val="-211981904"/>
        <c:scaling>
          <c:orientation val="minMax"/>
          <c:max val="0.60000000000000009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212002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8.9764079147640796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000944"/>
        <c:axId val="-21198734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8.9764079147640796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00944"/>
        <c:axId val="-211987344"/>
      </c:lineChart>
      <c:catAx>
        <c:axId val="-21200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87344"/>
        <c:crosses val="autoZero"/>
        <c:auto val="1"/>
        <c:lblAlgn val="ctr"/>
        <c:lblOffset val="100"/>
        <c:noMultiLvlLbl val="0"/>
      </c:catAx>
      <c:valAx>
        <c:axId val="-211987344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20009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0.66742770167427701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00400"/>
        <c:axId val="-211999856"/>
      </c:lineChart>
      <c:catAx>
        <c:axId val="-21200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999856"/>
        <c:crosses val="autoZero"/>
        <c:auto val="1"/>
        <c:lblAlgn val="ctr"/>
        <c:lblOffset val="100"/>
        <c:noMultiLvlLbl val="0"/>
      </c:catAx>
      <c:valAx>
        <c:axId val="-211999856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120004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8.8448669201520911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77008"/>
        <c:axId val="-2119802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8.8448669201520911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77008"/>
        <c:axId val="-211980272"/>
      </c:lineChart>
      <c:catAx>
        <c:axId val="-211977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80272"/>
        <c:crosses val="autoZero"/>
        <c:auto val="1"/>
        <c:lblAlgn val="ctr"/>
        <c:lblOffset val="100"/>
        <c:noMultiLvlLbl val="0"/>
      </c:catAx>
      <c:valAx>
        <c:axId val="-21198027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770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0.60456273764258561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81360"/>
        <c:axId val="-211975376"/>
      </c:lineChart>
      <c:catAx>
        <c:axId val="-21198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975376"/>
        <c:crosses val="autoZero"/>
        <c:auto val="1"/>
        <c:lblAlgn val="ctr"/>
        <c:lblOffset val="100"/>
        <c:noMultiLvlLbl val="0"/>
      </c:catAx>
      <c:valAx>
        <c:axId val="-211975376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119813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8.3054892601431973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96592"/>
        <c:axId val="-2119960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8.3054892601431973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96592"/>
        <c:axId val="-211996048"/>
      </c:lineChart>
      <c:catAx>
        <c:axId val="-21199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96048"/>
        <c:crosses val="autoZero"/>
        <c:auto val="1"/>
        <c:lblAlgn val="ctr"/>
        <c:lblOffset val="100"/>
        <c:noMultiLvlLbl val="0"/>
      </c:catAx>
      <c:valAx>
        <c:axId val="-211996048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965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">
                  <c:v>0.84693877551020402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57856"/>
        <c:axId val="-2114496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0%">
                  <c:v>0.84693877551020402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57856"/>
        <c:axId val="-211449696"/>
      </c:lineChart>
      <c:catAx>
        <c:axId val="-21145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449696"/>
        <c:crosses val="autoZero"/>
        <c:auto val="1"/>
        <c:lblAlgn val="ctr"/>
        <c:lblOffset val="100"/>
        <c:noMultiLvlLbl val="0"/>
      </c:catAx>
      <c:valAx>
        <c:axId val="-211449696"/>
        <c:scaling>
          <c:orientation val="minMax"/>
          <c:max val="1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2114578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0.37947494033412887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95504"/>
        <c:axId val="-211991696"/>
      </c:lineChart>
      <c:catAx>
        <c:axId val="-21199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991696"/>
        <c:crosses val="autoZero"/>
        <c:auto val="1"/>
        <c:lblAlgn val="ctr"/>
        <c:lblOffset val="100"/>
        <c:noMultiLvlLbl val="0"/>
      </c:catAx>
      <c:valAx>
        <c:axId val="-211991696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119955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8.7126524390243905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91152"/>
        <c:axId val="-21196232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8.7126524390243905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91152"/>
        <c:axId val="-211962320"/>
      </c:lineChart>
      <c:catAx>
        <c:axId val="-21199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62320"/>
        <c:crosses val="autoZero"/>
        <c:auto val="1"/>
        <c:lblAlgn val="ctr"/>
        <c:lblOffset val="100"/>
        <c:noMultiLvlLbl val="0"/>
      </c:catAx>
      <c:valAx>
        <c:axId val="-211962320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911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0.5480182926829269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50896"/>
        <c:axId val="-211942736"/>
      </c:lineChart>
      <c:catAx>
        <c:axId val="-21195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942736"/>
        <c:crosses val="autoZero"/>
        <c:auto val="1"/>
        <c:lblAlgn val="ctr"/>
        <c:lblOffset val="100"/>
        <c:noMultiLvlLbl val="0"/>
      </c:catAx>
      <c:valAx>
        <c:axId val="-211942736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119508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8.8253241800152562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54704"/>
        <c:axId val="-2119449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8.8253241800152562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54704"/>
        <c:axId val="-211944912"/>
      </c:lineChart>
      <c:catAx>
        <c:axId val="-21195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44912"/>
        <c:crosses val="autoZero"/>
        <c:auto val="1"/>
        <c:lblAlgn val="ctr"/>
        <c:lblOffset val="100"/>
        <c:noMultiLvlLbl val="0"/>
      </c:catAx>
      <c:valAx>
        <c:axId val="-21194491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547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0.59649122807017541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69392"/>
        <c:axId val="-211946000"/>
      </c:lineChart>
      <c:catAx>
        <c:axId val="-21196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946000"/>
        <c:crosses val="autoZero"/>
        <c:auto val="1"/>
        <c:lblAlgn val="ctr"/>
        <c:lblOffset val="100"/>
        <c:noMultiLvlLbl val="0"/>
      </c:catAx>
      <c:valAx>
        <c:axId val="-211946000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119693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8.891325071496663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62864"/>
        <c:axId val="-2119612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8.891325071496663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62864"/>
        <c:axId val="-211961232"/>
      </c:lineChart>
      <c:catAx>
        <c:axId val="-21196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61232"/>
        <c:crosses val="autoZero"/>
        <c:auto val="1"/>
        <c:lblAlgn val="ctr"/>
        <c:lblOffset val="100"/>
        <c:noMultiLvlLbl val="0"/>
      </c:catAx>
      <c:valAx>
        <c:axId val="-21196123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628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0.63584366062917064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60688"/>
        <c:axId val="-211945456"/>
      </c:lineChart>
      <c:catAx>
        <c:axId val="-21196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945456"/>
        <c:crosses val="autoZero"/>
        <c:auto val="1"/>
        <c:lblAlgn val="ctr"/>
        <c:lblOffset val="100"/>
        <c:noMultiLvlLbl val="0"/>
      </c:catAx>
      <c:valAx>
        <c:axId val="-211945456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119606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8.7745620715917738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56336"/>
        <c:axId val="-211948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8.7745620715917738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56336"/>
        <c:axId val="-211948176"/>
      </c:lineChart>
      <c:catAx>
        <c:axId val="-21195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48176"/>
        <c:crosses val="autoZero"/>
        <c:auto val="1"/>
        <c:lblAlgn val="ctr"/>
        <c:lblOffset val="100"/>
        <c:noMultiLvlLbl val="0"/>
      </c:catAx>
      <c:valAx>
        <c:axId val="-211948176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563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0.568926123381569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49808"/>
        <c:axId val="-211944368"/>
      </c:lineChart>
      <c:catAx>
        <c:axId val="-2119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944368"/>
        <c:crosses val="autoZero"/>
        <c:auto val="1"/>
        <c:lblAlgn val="ctr"/>
        <c:lblOffset val="100"/>
        <c:noMultiLvlLbl val="0"/>
      </c:catAx>
      <c:valAx>
        <c:axId val="-211944368"/>
        <c:scaling>
          <c:orientation val="minMax"/>
          <c:max val="1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119498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19034254130252964"/>
          <c:w val="1"/>
          <c:h val="0.663861044108556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">
                  <c:v>0.95437262357414454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947632"/>
        <c:axId val="-21195416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0%">
                  <c:v>0.95437262357414454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947632"/>
        <c:axId val="-211954160"/>
      </c:lineChart>
      <c:catAx>
        <c:axId val="-21194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954160"/>
        <c:crosses val="autoZero"/>
        <c:auto val="1"/>
        <c:lblAlgn val="ctr"/>
        <c:lblOffset val="100"/>
        <c:noMultiLvlLbl val="0"/>
      </c:catAx>
      <c:valAx>
        <c:axId val="-211954160"/>
        <c:scaling>
          <c:orientation val="minMax"/>
          <c:max val="1"/>
          <c:min val="0.4"/>
        </c:scaling>
        <c:delete val="1"/>
        <c:axPos val="l"/>
        <c:numFmt formatCode="General" sourceLinked="0"/>
        <c:majorTickMark val="out"/>
        <c:minorTickMark val="none"/>
        <c:tickLblPos val="nextTo"/>
        <c:crossAx val="-2119476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9.4795918367346932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44256"/>
        <c:axId val="-2114654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9.4795918367346932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44256"/>
        <c:axId val="-211465472"/>
      </c:lineChart>
      <c:catAx>
        <c:axId val="-2114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465472"/>
        <c:crosses val="autoZero"/>
        <c:auto val="1"/>
        <c:lblAlgn val="ctr"/>
        <c:lblOffset val="100"/>
        <c:noMultiLvlLbl val="0"/>
      </c:catAx>
      <c:valAx>
        <c:axId val="-21146547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4442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443751038780907E-2"/>
          <c:w val="0.79237530160811043"/>
          <c:h val="0.911895922890415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Month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spPr>
              <a:ln>
                <a:noFill/>
              </a:ln>
            </c:spPr>
            <c:txPr>
              <a:bodyPr/>
              <a:lstStyle/>
              <a:p>
                <a:pPr>
                  <a:defRPr sz="1000" b="1">
                    <a:solidFill>
                      <a:srgbClr val="1F497D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Interior and exterior clean and undamaged at delivery</c:v>
                </c:pt>
                <c:pt idx="1">
                  <c:v>Sales person explained the reason of lateness in delivery process</c:v>
                </c:pt>
                <c:pt idx="2">
                  <c:v>Salesperson delivered the vehicle</c:v>
                </c:pt>
                <c:pt idx="3">
                  <c:v>Delivered with special ceremony : Photo session</c:v>
                </c:pt>
                <c:pt idx="4">
                  <c:v>Thanked for purchase at delivery</c:v>
                </c:pt>
                <c:pt idx="5">
                  <c:v>Introduced to service personnel in service department</c:v>
                </c:pt>
                <c:pt idx="6">
                  <c:v>Contacted after delivery</c:v>
                </c:pt>
              </c:strCache>
            </c:strRef>
          </c:cat>
          <c:val>
            <c:numRef>
              <c:f>Sheet1!$B$2:$B$8</c:f>
              <c:numCache>
                <c:formatCode>0%;\-0%;</c:formatCode>
                <c:ptCount val="7"/>
                <c:pt idx="0">
                  <c:v>0.98979591836734693</c:v>
                </c:pt>
                <c:pt idx="1">
                  <c:v>1</c:v>
                </c:pt>
                <c:pt idx="2">
                  <c:v>0.97959183673469385</c:v>
                </c:pt>
                <c:pt idx="3">
                  <c:v>0.98979591836734693</c:v>
                </c:pt>
                <c:pt idx="4">
                  <c:v>1</c:v>
                </c:pt>
                <c:pt idx="5">
                  <c:v>0.91836734693877553</c:v>
                </c:pt>
                <c:pt idx="6">
                  <c:v>0.89795918367346939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D8-453E-8984-73F40268B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211965040"/>
        <c:axId val="-21196884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Last Month</c:v>
                      </c:pt>
                    </c:strCache>
                  </c:strRef>
                </c:tx>
                <c:spPr>
                  <a:solidFill>
                    <a:srgbClr val="008E94"/>
                  </a:solidFill>
                  <a:ln>
                    <a:solidFill>
                      <a:srgbClr val="008E94"/>
                    </a:solidFill>
                  </a:ln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wrap="square" lIns="38100" tIns="19050" rIns="38100" bIns="19050" anchor="ctr">
                      <a:spAutoFit/>
                    </a:bodyPr>
                    <a:lstStyle/>
                    <a:p>
                      <a:pPr>
                        <a:defRPr sz="1000" b="1">
                          <a:solidFill>
                            <a:srgbClr val="008E94"/>
                          </a:solidFill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Interior and exterior clean and undamaged at delivery</c:v>
                      </c:pt>
                      <c:pt idx="1">
                        <c:v>Sales person explained the reason of lateness in delivery process</c:v>
                      </c:pt>
                      <c:pt idx="2">
                        <c:v>Salesperson delivered the vehicle</c:v>
                      </c:pt>
                      <c:pt idx="3">
                        <c:v>Delivered with special ceremony : Photo session</c:v>
                      </c:pt>
                      <c:pt idx="4">
                        <c:v>Thanked for purchase at delivery</c:v>
                      </c:pt>
                      <c:pt idx="5">
                        <c:v>Introduced to service personnel in service department</c:v>
                      </c:pt>
                      <c:pt idx="6">
                        <c:v>Contacted after delivery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0%;\-0%;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DCA-45CB-B0CA-F13ACC5C52B3}"/>
                  </c:ext>
                </c:extLst>
              </c15:ser>
            </c15:filteredBarSeries>
          </c:ext>
        </c:extLst>
      </c:barChart>
      <c:catAx>
        <c:axId val="-211965040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211968848"/>
        <c:crosses val="autoZero"/>
        <c:auto val="1"/>
        <c:lblAlgn val="ctr"/>
        <c:lblOffset val="100"/>
        <c:noMultiLvlLbl val="0"/>
      </c:catAx>
      <c:valAx>
        <c:axId val="-211968848"/>
        <c:scaling>
          <c:orientation val="minMax"/>
          <c:max val="1"/>
          <c:min val="0"/>
        </c:scaling>
        <c:delete val="1"/>
        <c:axPos val="t"/>
        <c:numFmt formatCode="0%;\-0%;" sourceLinked="1"/>
        <c:majorTickMark val="out"/>
        <c:minorTickMark val="none"/>
        <c:tickLblPos val="nextTo"/>
        <c:crossAx val="-2119650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5630841364548596E-2"/>
          <c:w val="0.81000103480631114"/>
          <c:h val="0.908726058753500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Month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dLbls>
            <c:spPr>
              <a:ln>
                <a:noFill/>
              </a:ln>
            </c:spPr>
            <c:txPr>
              <a:bodyPr/>
              <a:lstStyle/>
              <a:p>
                <a:pPr>
                  <a:defRPr sz="1000" b="1">
                    <a:solidFill>
                      <a:srgbClr val="1F497D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Service Advisor tell the reason of delay in service time</c:v>
                </c:pt>
                <c:pt idx="1">
                  <c:v>Work done right first time</c:v>
                </c:pt>
                <c:pt idx="2">
                  <c:v>Vehicle washed and vacuumed after service</c:v>
                </c:pt>
                <c:pt idx="3">
                  <c:v>Contacted after service</c:v>
                </c:pt>
              </c:strCache>
            </c:strRef>
          </c:cat>
          <c:val>
            <c:numRef>
              <c:f>Sheet1!$B$2:$B$5</c:f>
              <c:numCache>
                <c:formatCode>0%;\-0%;</c:formatCode>
                <c:ptCount val="4"/>
                <c:pt idx="0">
                  <c:v>0.7142857142857143</c:v>
                </c:pt>
                <c:pt idx="1">
                  <c:v>0.95437262357414454</c:v>
                </c:pt>
                <c:pt idx="2">
                  <c:v>0.73460076045627376</c:v>
                </c:pt>
                <c:pt idx="3">
                  <c:v>0.65323193916349809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D8-453E-8984-73F40268B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-211955792"/>
        <c:axId val="-21194926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Last Month</c:v>
                      </c:pt>
                    </c:strCache>
                  </c:strRef>
                </c:tx>
                <c:spPr>
                  <a:solidFill>
                    <a:srgbClr val="008E94"/>
                  </a:solidFill>
                  <a:ln>
                    <a:solidFill>
                      <a:srgbClr val="008E94"/>
                    </a:solidFill>
                  </a:ln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wrap="square" lIns="38100" tIns="19050" rIns="38100" bIns="19050" anchor="ctr">
                      <a:spAutoFit/>
                    </a:bodyPr>
                    <a:lstStyle/>
                    <a:p>
                      <a:pPr>
                        <a:defRPr sz="1000" b="1">
                          <a:solidFill>
                            <a:srgbClr val="008E94"/>
                          </a:solidFill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6r2="http://schemas.microsoft.com/office/drawing/2015/06/chart">
                    <c:ext uri="{CE6537A1-D6FC-4f65-9D91-7224C49458BB}">
                      <c15:showLeaderLines val="1"/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Service Advisor tell the reason of delay in service time</c:v>
                      </c:pt>
                      <c:pt idx="1">
                        <c:v>Work done right first time</c:v>
                      </c:pt>
                      <c:pt idx="2">
                        <c:v>Vehicle washed and vacuumed after service</c:v>
                      </c:pt>
                      <c:pt idx="3">
                        <c:v>Contacted after service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0%;\-0%;</c:formatCode>
                      <c:ptCount val="4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</c:numCache>
                  </c:numRef>
                </c:val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0-5DCA-45CB-B0CA-F13ACC5C52B3}"/>
                  </c:ext>
                </c:extLst>
              </c15:ser>
            </c15:filteredBarSeries>
          </c:ext>
        </c:extLst>
      </c:barChart>
      <c:catAx>
        <c:axId val="-211955792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-211949264"/>
        <c:crosses val="autoZero"/>
        <c:auto val="1"/>
        <c:lblAlgn val="ctr"/>
        <c:lblOffset val="100"/>
        <c:noMultiLvlLbl val="0"/>
      </c:catAx>
      <c:valAx>
        <c:axId val="-211949264"/>
        <c:scaling>
          <c:orientation val="minMax"/>
          <c:max val="1"/>
          <c:min val="0"/>
        </c:scaling>
        <c:delete val="1"/>
        <c:axPos val="t"/>
        <c:numFmt formatCode="0%;\-0%;" sourceLinked="1"/>
        <c:majorTickMark val="out"/>
        <c:minorTickMark val="none"/>
        <c:tickLblPos val="nextTo"/>
        <c:crossAx val="-21195579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0.8571428571428571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77440"/>
        <c:axId val="-211456224"/>
      </c:lineChart>
      <c:catAx>
        <c:axId val="-21147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456224"/>
        <c:crosses val="autoZero"/>
        <c:auto val="1"/>
        <c:lblAlgn val="ctr"/>
        <c:lblOffset val="100"/>
        <c:noMultiLvlLbl val="0"/>
      </c:catAx>
      <c:valAx>
        <c:axId val="-211456224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2114774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9.5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63840"/>
        <c:axId val="-2114763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9.5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63840"/>
        <c:axId val="-211476352"/>
      </c:lineChart>
      <c:catAx>
        <c:axId val="-21146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476352"/>
        <c:crosses val="autoZero"/>
        <c:auto val="1"/>
        <c:lblAlgn val="ctr"/>
        <c:lblOffset val="100"/>
        <c:noMultiLvlLbl val="0"/>
      </c:catAx>
      <c:valAx>
        <c:axId val="-211476352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4638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0.86734693877551017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50784"/>
        <c:axId val="-211460032"/>
      </c:lineChart>
      <c:catAx>
        <c:axId val="-21145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460032"/>
        <c:crosses val="autoZero"/>
        <c:auto val="1"/>
        <c:lblAlgn val="ctr"/>
        <c:lblOffset val="100"/>
        <c:noMultiLvlLbl val="0"/>
      </c:catAx>
      <c:valAx>
        <c:axId val="-211460032"/>
        <c:scaling>
          <c:orientation val="minMax"/>
          <c:max val="1.25"/>
          <c:min val="0.30000000000000004"/>
        </c:scaling>
        <c:delete val="1"/>
        <c:axPos val="l"/>
        <c:numFmt formatCode="General" sourceLinked="0"/>
        <c:majorTickMark val="out"/>
        <c:minorTickMark val="none"/>
        <c:tickLblPos val="nextTo"/>
        <c:crossAx val="-21145078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7.9375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73088"/>
        <c:axId val="-2114632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7.9375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73088"/>
        <c:axId val="-211463296"/>
      </c:lineChart>
      <c:catAx>
        <c:axId val="-21147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463296"/>
        <c:crosses val="autoZero"/>
        <c:auto val="1"/>
        <c:lblAlgn val="ctr"/>
        <c:lblOffset val="100"/>
        <c:noMultiLvlLbl val="0"/>
      </c:catAx>
      <c:valAx>
        <c:axId val="-211463296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4730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8555252864991553"/>
          <c:w val="1"/>
          <c:h val="0.668651741823550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MTD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/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0%;\-0%;">
                  <c:v>0.51249999999999996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58944"/>
        <c:axId val="-211456768"/>
      </c:lineChart>
      <c:catAx>
        <c:axId val="-21145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-211456768"/>
        <c:crosses val="autoZero"/>
        <c:auto val="1"/>
        <c:lblAlgn val="ctr"/>
        <c:lblOffset val="100"/>
        <c:noMultiLvlLbl val="0"/>
      </c:catAx>
      <c:valAx>
        <c:axId val="-211456768"/>
        <c:scaling>
          <c:orientation val="minMax"/>
          <c:max val="1.25"/>
          <c:min val="0"/>
        </c:scaling>
        <c:delete val="1"/>
        <c:axPos val="l"/>
        <c:numFmt formatCode="General" sourceLinked="0"/>
        <c:majorTickMark val="out"/>
        <c:minorTickMark val="none"/>
        <c:tickLblPos val="nextTo"/>
        <c:crossAx val="-2114589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>
          <a:solidFill>
            <a:srgbClr val="D09E00"/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"/>
          <c:y val="0.26772388952865406"/>
          <c:w val="1"/>
          <c:h val="0.58648015117607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YTD (Apr'20 - Mar'21)</c:v>
                </c:pt>
              </c:strCache>
            </c:strRef>
          </c:tx>
          <c:spPr>
            <a:solidFill>
              <a:srgbClr val="1F497D"/>
            </a:solidFill>
            <a:ln w="2222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 formatCode="#,##0.00;\-#,##0.00;">
                  <c:v>9.68041237113402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455680"/>
        <c:axId val="-2114551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MTD</c:v>
                </c:pt>
              </c:strCache>
            </c:strRef>
          </c:tx>
          <c:spPr>
            <a:ln w="28575">
              <a:solidFill>
                <a:srgbClr val="FF8B8B"/>
              </a:solidFill>
            </a:ln>
          </c:spPr>
          <c:marker>
            <c:symbol val="diamond"/>
            <c:size val="8"/>
            <c:spPr>
              <a:solidFill>
                <a:srgbClr val="C0504D"/>
              </a:solidFill>
              <a:ln>
                <a:noFill/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0" i="0" u="none" strike="noStrike" kern="1200" baseline="0">
                    <a:solidFill>
                      <a:srgbClr val="C0504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Apr'20</c:v>
                </c:pt>
                <c:pt idx="1">
                  <c:v>May'20</c:v>
                </c:pt>
                <c:pt idx="2">
                  <c:v>Jun'20</c:v>
                </c:pt>
                <c:pt idx="3">
                  <c:v>Jul'20</c:v>
                </c:pt>
                <c:pt idx="4">
                  <c:v>Aug'20</c:v>
                </c:pt>
                <c:pt idx="5">
                  <c:v>Sep'20</c:v>
                </c:pt>
                <c:pt idx="6">
                  <c:v>Oct'20</c:v>
                </c:pt>
                <c:pt idx="7">
                  <c:v>Nov'20</c:v>
                </c:pt>
                <c:pt idx="8">
                  <c:v>Dec'20</c:v>
                </c:pt>
                <c:pt idx="9">
                  <c:v>Jan'21</c:v>
                </c:pt>
                <c:pt idx="10">
                  <c:v>Feb'21</c:v>
                </c:pt>
                <c:pt idx="11">
                  <c:v>Mar'21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 formatCode="#,##0.00;\-#,##0.00;">
                  <c:v>9.68041237113402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674-40AB-BBE4-D71D7C6E0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455680"/>
        <c:axId val="-211455136"/>
      </c:lineChart>
      <c:catAx>
        <c:axId val="-21145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txPr>
          <a:bodyPr/>
          <a:lstStyle/>
          <a:p>
            <a:pPr>
              <a:defRPr sz="1200" b="0"/>
            </a:pPr>
            <a:endParaRPr lang="en-US"/>
          </a:p>
        </c:txPr>
        <c:crossAx val="-211455136"/>
        <c:crosses val="autoZero"/>
        <c:auto val="1"/>
        <c:lblAlgn val="ctr"/>
        <c:lblOffset val="100"/>
        <c:noMultiLvlLbl val="0"/>
      </c:catAx>
      <c:valAx>
        <c:axId val="-211455136"/>
        <c:scaling>
          <c:orientation val="minMax"/>
          <c:max val="10"/>
          <c:min val="4"/>
        </c:scaling>
        <c:delete val="1"/>
        <c:axPos val="l"/>
        <c:numFmt formatCode="General" sourceLinked="0"/>
        <c:majorTickMark val="out"/>
        <c:minorTickMark val="none"/>
        <c:tickLblPos val="nextTo"/>
        <c:crossAx val="-2114556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</c:spPr>
  <c:txPr>
    <a:bodyPr/>
    <a:lstStyle/>
    <a:p>
      <a:pPr>
        <a:defRPr sz="9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2D318-79FF-4F2B-B30E-D850C35D9380}" type="datetimeFigureOut">
              <a:rPr lang="en-US" smtClean="0"/>
              <a:t>05/20/20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19078-ABD5-44E3-A8E2-D296C062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A3D7C-E752-40CA-9F56-1B42F3A72C13}" type="datetimeFigureOut">
              <a:rPr lang="en-US" smtClean="0"/>
              <a:t>05/20/20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4E681-6812-4D40-9A76-4694F955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3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5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3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7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781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947333" y="6488856"/>
            <a:ext cx="10241492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20" name="Straight Connector 19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19188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738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176868" y="6488856"/>
            <a:ext cx="11011958" cy="36914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22" tIns="45710" rIns="91422" bIns="4571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11727779" y="6524669"/>
            <a:ext cx="0" cy="297521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46785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5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57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902479" y="6492240"/>
            <a:ext cx="283464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7267" y="0"/>
            <a:ext cx="7814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31" y="1337935"/>
            <a:ext cx="4441586" cy="3159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/>
          <a:srcRect l="20305" t="65260" r="54634" b="14528"/>
          <a:stretch/>
        </p:blipFill>
        <p:spPr>
          <a:xfrm>
            <a:off x="223882" y="3990501"/>
            <a:ext cx="3927960" cy="17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330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16105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6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6864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16105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69937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4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>
            <a:off x="0" y="762000"/>
            <a:ext cx="12188825" cy="573024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chemeClr val="bg1">
              <a:lumMod val="75000"/>
              <a:alpha val="391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0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" y="348087"/>
            <a:ext cx="121158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154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443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042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>
            <a:off x="0" y="762000"/>
            <a:ext cx="12188825" cy="5730240"/>
          </a:xfrm>
          <a:custGeom>
            <a:avLst/>
            <a:gdLst/>
            <a:ahLst/>
            <a:cxnLst/>
            <a:rect l="l" t="t" r="r" b="b"/>
            <a:pathLst>
              <a:path w="12192254" h="6845300" extrusionOk="0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chemeClr val="bg1">
              <a:lumMod val="75000"/>
              <a:alpha val="391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2" name="TextBox 21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3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" y="49196"/>
            <a:ext cx="121158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  <a:prstGeom prst="rect">
            <a:avLst/>
          </a:prstGeom>
          <a:solidFill>
            <a:srgbClr val="F9F9F9"/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8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75" y="0"/>
            <a:ext cx="12194823" cy="68595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749838" y="0"/>
            <a:ext cx="4738722" cy="5630862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-1"/>
            <a:ext cx="12188825" cy="640080"/>
          </a:xfrm>
          <a:prstGeom prst="rect">
            <a:avLst/>
          </a:prstGeom>
          <a:gradFill rotWithShape="1">
            <a:gsLst>
              <a:gs pos="0">
                <a:srgbClr val="003F66">
                  <a:shade val="51000"/>
                  <a:satMod val="130000"/>
                </a:srgbClr>
              </a:gs>
              <a:gs pos="80000">
                <a:srgbClr val="003F66">
                  <a:shade val="93000"/>
                  <a:satMod val="130000"/>
                </a:srgbClr>
              </a:gs>
              <a:gs pos="100000">
                <a:srgbClr val="003F6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3F6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US" sz="2800" b="1" kern="0">
              <a:solidFill>
                <a:srgbClr val="FFFFFF"/>
              </a:solidFill>
              <a:latin typeface="Nissan Brand Bold" panose="020B0804020204030204" pitchFamily="34" charset="0"/>
              <a:ea typeface="Verdana" panose="020B0604030504040204" pitchFamily="34" charset="0"/>
              <a:cs typeface="+mj-cs"/>
            </a:endParaRPr>
          </a:p>
        </p:txBody>
      </p:sp>
      <p:pic>
        <p:nvPicPr>
          <p:cNvPr id="17" name="図 4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11"/>
          <a:stretch/>
        </p:blipFill>
        <p:spPr bwMode="auto">
          <a:xfrm>
            <a:off x="2802467" y="6492240"/>
            <a:ext cx="9386358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6492240"/>
            <a:ext cx="3174139" cy="36576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r>
              <a:rPr lang="en-GB" sz="1600" b="1" smtClean="0"/>
              <a:t>NISSAN</a:t>
            </a:r>
            <a:r>
              <a:rPr lang="en-GB" sz="1600" b="1" baseline="0" smtClean="0"/>
              <a:t> MOTOR CORPORATION</a:t>
            </a:r>
            <a:endParaRPr lang="en-US" sz="1600" b="1"/>
          </a:p>
        </p:txBody>
      </p:sp>
      <p:sp>
        <p:nvSpPr>
          <p:cNvPr id="21" name="TextBox 20"/>
          <p:cNvSpPr txBox="1"/>
          <p:nvPr userDrawn="1"/>
        </p:nvSpPr>
        <p:spPr>
          <a:xfrm>
            <a:off x="2902479" y="6492240"/>
            <a:ext cx="4572000" cy="3657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lvl="0" fontAlgn="base">
              <a:spcBef>
                <a:spcPct val="0"/>
              </a:spcBef>
              <a:spcAft>
                <a:spcPct val="0"/>
              </a:spcAft>
              <a:defRPr kumimoji="1" sz="4000" b="1" kern="0">
                <a:solidFill>
                  <a:srgbClr val="FFFFFF"/>
                </a:solidFill>
                <a:latin typeface="Nissan Brand Bold" panose="020B0804020204030204" pitchFamily="34" charset="0"/>
                <a:ea typeface="Verdana" panose="020B0604030504040204" pitchFamily="34" charset="0"/>
                <a:cs typeface="Verdana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342892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6pPr>
            <a:lvl7pPr marL="685783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7pPr>
            <a:lvl8pPr marL="1028675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8pPr>
            <a:lvl9pPr marL="1371566" fontAlgn="base">
              <a:spcBef>
                <a:spcPct val="0"/>
              </a:spcBef>
              <a:spcAft>
                <a:spcPct val="0"/>
              </a:spcAft>
              <a:defRPr kumimoji="1" sz="2100">
                <a:solidFill>
                  <a:srgbClr val="000000"/>
                </a:solidFill>
                <a:latin typeface="NissanAG-Medium" pitchFamily="50" charset="0"/>
                <a:ea typeface="ＭＳ Ｐゴシック" charset="-128"/>
              </a:defRPr>
            </a:lvl9pPr>
          </a:lstStyle>
          <a:p>
            <a:r>
              <a:rPr lang="en-US" sz="1600" b="1" smtClean="0">
                <a:latin typeface="+mj-lt"/>
              </a:rPr>
              <a:t>Customer Quality – Focus Process</a:t>
            </a:r>
            <a:endParaRPr lang="en-US" sz="1600" b="1" dirty="0">
              <a:latin typeface="+mj-lt"/>
            </a:endParaRPr>
          </a:p>
        </p:txBody>
      </p:sp>
      <p:pic>
        <p:nvPicPr>
          <p:cNvPr id="22" name="Picture 2" descr="D:\Public\Pictures\Labeling Template\02_NSC_W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6544284"/>
            <a:ext cx="1701801" cy="261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1897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93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95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689" y="6492875"/>
            <a:ext cx="9729216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200" y="6519333"/>
            <a:ext cx="1137596" cy="304799"/>
            <a:chOff x="151791" y="5957092"/>
            <a:chExt cx="2014385" cy="539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90BFA381-7EEA-415C-A6A9-D7309D8C8A35}"/>
                </a:ext>
              </a:extLst>
            </p:cNvPr>
            <p:cNvCxnSpPr>
              <a:cxnSpLocks/>
            </p:cNvCxnSpPr>
            <p:nvPr/>
          </p:nvCxnSpPr>
          <p:spPr>
            <a:xfrm>
              <a:off x="2166176" y="5957092"/>
              <a:ext cx="0" cy="539719"/>
            </a:xfrm>
            <a:prstGeom prst="line">
              <a:avLst/>
            </a:prstGeom>
            <a:ln w="19050" cap="rnd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443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48385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12" y="430340"/>
            <a:ext cx="11658600" cy="326243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1">
                <a:solidFill>
                  <a:srgbClr val="484848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96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12" y="161050"/>
            <a:ext cx="11658600" cy="541687"/>
          </a:xfrm>
          <a:prstGeom prst="rect">
            <a:avLst/>
          </a:prstGeom>
        </p:spPr>
        <p:txBody>
          <a:bodyPr lIns="109728" tIns="54864" rIns="109728" bIns="54864" anchor="b">
            <a:spAutoFit/>
          </a:bodyPr>
          <a:lstStyle>
            <a:lvl1pPr algn="l">
              <a:lnSpc>
                <a:spcPct val="100000"/>
              </a:lnSpc>
              <a:defRPr sz="2800" b="1"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3796" y="6492875"/>
            <a:ext cx="10489109" cy="365125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rgbClr val="61616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507" y="6492875"/>
            <a:ext cx="429768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rgbClr val="616161"/>
                </a:solidFill>
              </a:defRPr>
            </a:lvl1pPr>
          </a:lstStyle>
          <a:p>
            <a:fld id="{B48CA912-3543-4EFC-80B8-79B15DE59D0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727779" y="6488856"/>
            <a:ext cx="0" cy="36000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EF8179F-CAE5-4E6E-8E28-885037B3E74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200" y="6524852"/>
            <a:ext cx="1040518" cy="293750"/>
            <a:chOff x="973138" y="2413000"/>
            <a:chExt cx="7197725" cy="2032000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891E5EAC-CFDF-4E29-AF6A-B8BBE54EC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4114800"/>
              <a:ext cx="2727325" cy="330200"/>
            </a:xfrm>
            <a:custGeom>
              <a:avLst/>
              <a:gdLst>
                <a:gd name="T0" fmla="*/ 1602 w 1718"/>
                <a:gd name="T1" fmla="*/ 148 h 208"/>
                <a:gd name="T2" fmla="*/ 1586 w 1718"/>
                <a:gd name="T3" fmla="*/ 114 h 208"/>
                <a:gd name="T4" fmla="*/ 1594 w 1718"/>
                <a:gd name="T5" fmla="*/ 84 h 208"/>
                <a:gd name="T6" fmla="*/ 1600 w 1718"/>
                <a:gd name="T7" fmla="*/ 54 h 208"/>
                <a:gd name="T8" fmla="*/ 1642 w 1718"/>
                <a:gd name="T9" fmla="*/ 190 h 208"/>
                <a:gd name="T10" fmla="*/ 1572 w 1718"/>
                <a:gd name="T11" fmla="*/ 206 h 208"/>
                <a:gd name="T12" fmla="*/ 1556 w 1718"/>
                <a:gd name="T13" fmla="*/ 86 h 208"/>
                <a:gd name="T14" fmla="*/ 1552 w 1718"/>
                <a:gd name="T15" fmla="*/ 56 h 208"/>
                <a:gd name="T16" fmla="*/ 1550 w 1718"/>
                <a:gd name="T17" fmla="*/ 146 h 208"/>
                <a:gd name="T18" fmla="*/ 1568 w 1718"/>
                <a:gd name="T19" fmla="*/ 182 h 208"/>
                <a:gd name="T20" fmla="*/ 1512 w 1718"/>
                <a:gd name="T21" fmla="*/ 192 h 208"/>
                <a:gd name="T22" fmla="*/ 1526 w 1718"/>
                <a:gd name="T23" fmla="*/ 126 h 208"/>
                <a:gd name="T24" fmla="*/ 1250 w 1718"/>
                <a:gd name="T25" fmla="*/ 174 h 208"/>
                <a:gd name="T26" fmla="*/ 1264 w 1718"/>
                <a:gd name="T27" fmla="*/ 106 h 208"/>
                <a:gd name="T28" fmla="*/ 1264 w 1718"/>
                <a:gd name="T29" fmla="*/ 58 h 208"/>
                <a:gd name="T30" fmla="*/ 1302 w 1718"/>
                <a:gd name="T31" fmla="*/ 162 h 208"/>
                <a:gd name="T32" fmla="*/ 1376 w 1718"/>
                <a:gd name="T33" fmla="*/ 78 h 208"/>
                <a:gd name="T34" fmla="*/ 1464 w 1718"/>
                <a:gd name="T35" fmla="*/ 70 h 208"/>
                <a:gd name="T36" fmla="*/ 1430 w 1718"/>
                <a:gd name="T37" fmla="*/ 94 h 208"/>
                <a:gd name="T38" fmla="*/ 1382 w 1718"/>
                <a:gd name="T39" fmla="*/ 100 h 208"/>
                <a:gd name="T40" fmla="*/ 1214 w 1718"/>
                <a:gd name="T41" fmla="*/ 88 h 208"/>
                <a:gd name="T42" fmla="*/ 1200 w 1718"/>
                <a:gd name="T43" fmla="*/ 156 h 208"/>
                <a:gd name="T44" fmla="*/ 1216 w 1718"/>
                <a:gd name="T45" fmla="*/ 206 h 208"/>
                <a:gd name="T46" fmla="*/ 1158 w 1718"/>
                <a:gd name="T47" fmla="*/ 114 h 208"/>
                <a:gd name="T48" fmla="*/ 1232 w 1718"/>
                <a:gd name="T49" fmla="*/ 52 h 208"/>
                <a:gd name="T50" fmla="*/ 906 w 1718"/>
                <a:gd name="T51" fmla="*/ 156 h 208"/>
                <a:gd name="T52" fmla="*/ 878 w 1718"/>
                <a:gd name="T53" fmla="*/ 116 h 208"/>
                <a:gd name="T54" fmla="*/ 898 w 1718"/>
                <a:gd name="T55" fmla="*/ 84 h 208"/>
                <a:gd name="T56" fmla="*/ 904 w 1718"/>
                <a:gd name="T57" fmla="*/ 54 h 208"/>
                <a:gd name="T58" fmla="*/ 948 w 1718"/>
                <a:gd name="T59" fmla="*/ 190 h 208"/>
                <a:gd name="T60" fmla="*/ 878 w 1718"/>
                <a:gd name="T61" fmla="*/ 206 h 208"/>
                <a:gd name="T62" fmla="*/ 1050 w 1718"/>
                <a:gd name="T63" fmla="*/ 174 h 208"/>
                <a:gd name="T64" fmla="*/ 1012 w 1718"/>
                <a:gd name="T65" fmla="*/ 202 h 208"/>
                <a:gd name="T66" fmla="*/ 992 w 1718"/>
                <a:gd name="T67" fmla="*/ 12 h 208"/>
                <a:gd name="T68" fmla="*/ 1126 w 1718"/>
                <a:gd name="T69" fmla="*/ 0 h 208"/>
                <a:gd name="T70" fmla="*/ 812 w 1718"/>
                <a:gd name="T71" fmla="*/ 102 h 208"/>
                <a:gd name="T72" fmla="*/ 878 w 1718"/>
                <a:gd name="T73" fmla="*/ 54 h 208"/>
                <a:gd name="T74" fmla="*/ 850 w 1718"/>
                <a:gd name="T75" fmla="*/ 158 h 208"/>
                <a:gd name="T76" fmla="*/ 878 w 1718"/>
                <a:gd name="T77" fmla="*/ 182 h 208"/>
                <a:gd name="T78" fmla="*/ 812 w 1718"/>
                <a:gd name="T79" fmla="*/ 184 h 208"/>
                <a:gd name="T80" fmla="*/ 840 w 1718"/>
                <a:gd name="T81" fmla="*/ 124 h 208"/>
                <a:gd name="T82" fmla="*/ 438 w 1718"/>
                <a:gd name="T83" fmla="*/ 176 h 208"/>
                <a:gd name="T84" fmla="*/ 458 w 1718"/>
                <a:gd name="T85" fmla="*/ 202 h 208"/>
                <a:gd name="T86" fmla="*/ 446 w 1718"/>
                <a:gd name="T87" fmla="*/ 92 h 208"/>
                <a:gd name="T88" fmla="*/ 482 w 1718"/>
                <a:gd name="T89" fmla="*/ 80 h 208"/>
                <a:gd name="T90" fmla="*/ 562 w 1718"/>
                <a:gd name="T91" fmla="*/ 84 h 208"/>
                <a:gd name="T92" fmla="*/ 618 w 1718"/>
                <a:gd name="T93" fmla="*/ 92 h 208"/>
                <a:gd name="T94" fmla="*/ 566 w 1718"/>
                <a:gd name="T95" fmla="*/ 120 h 208"/>
                <a:gd name="T96" fmla="*/ 690 w 1718"/>
                <a:gd name="T97" fmla="*/ 66 h 208"/>
                <a:gd name="T98" fmla="*/ 774 w 1718"/>
                <a:gd name="T99" fmla="*/ 78 h 208"/>
                <a:gd name="T100" fmla="*/ 732 w 1718"/>
                <a:gd name="T101" fmla="*/ 90 h 208"/>
                <a:gd name="T102" fmla="*/ 682 w 1718"/>
                <a:gd name="T103" fmla="*/ 128 h 208"/>
                <a:gd name="T104" fmla="*/ 424 w 1718"/>
                <a:gd name="T105" fmla="*/ 84 h 208"/>
                <a:gd name="T106" fmla="*/ 424 w 1718"/>
                <a:gd name="T107" fmla="*/ 140 h 208"/>
                <a:gd name="T108" fmla="*/ 408 w 1718"/>
                <a:gd name="T109" fmla="*/ 206 h 208"/>
                <a:gd name="T110" fmla="*/ 352 w 1718"/>
                <a:gd name="T111" fmla="*/ 114 h 208"/>
                <a:gd name="T112" fmla="*/ 120 w 1718"/>
                <a:gd name="T113" fmla="*/ 56 h 208"/>
                <a:gd name="T114" fmla="*/ 194 w 1718"/>
                <a:gd name="T115" fmla="*/ 58 h 208"/>
                <a:gd name="T116" fmla="*/ 180 w 1718"/>
                <a:gd name="T117" fmla="*/ 122 h 208"/>
                <a:gd name="T118" fmla="*/ 130 w 1718"/>
                <a:gd name="T119" fmla="*/ 94 h 208"/>
                <a:gd name="T120" fmla="*/ 306 w 1718"/>
                <a:gd name="T121" fmla="*/ 84 h 208"/>
                <a:gd name="T122" fmla="*/ 334 w 1718"/>
                <a:gd name="T123" fmla="*/ 204 h 208"/>
                <a:gd name="T124" fmla="*/ 268 w 1718"/>
                <a:gd name="T125" fmla="*/ 18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208">
                  <a:moveTo>
                    <a:pt x="1572" y="206"/>
                  </a:moveTo>
                  <a:lnTo>
                    <a:pt x="1572" y="182"/>
                  </a:lnTo>
                  <a:lnTo>
                    <a:pt x="1572" y="182"/>
                  </a:lnTo>
                  <a:lnTo>
                    <a:pt x="1580" y="180"/>
                  </a:lnTo>
                  <a:lnTo>
                    <a:pt x="1586" y="178"/>
                  </a:lnTo>
                  <a:lnTo>
                    <a:pt x="1586" y="178"/>
                  </a:lnTo>
                  <a:lnTo>
                    <a:pt x="1592" y="172"/>
                  </a:lnTo>
                  <a:lnTo>
                    <a:pt x="1596" y="168"/>
                  </a:lnTo>
                  <a:lnTo>
                    <a:pt x="1596" y="168"/>
                  </a:lnTo>
                  <a:lnTo>
                    <a:pt x="1600" y="156"/>
                  </a:lnTo>
                  <a:lnTo>
                    <a:pt x="1600" y="156"/>
                  </a:lnTo>
                  <a:lnTo>
                    <a:pt x="1602" y="148"/>
                  </a:lnTo>
                  <a:lnTo>
                    <a:pt x="1602" y="132"/>
                  </a:lnTo>
                  <a:lnTo>
                    <a:pt x="1602" y="132"/>
                  </a:lnTo>
                  <a:lnTo>
                    <a:pt x="1594" y="136"/>
                  </a:lnTo>
                  <a:lnTo>
                    <a:pt x="1594" y="136"/>
                  </a:lnTo>
                  <a:lnTo>
                    <a:pt x="1586" y="138"/>
                  </a:lnTo>
                  <a:lnTo>
                    <a:pt x="1586" y="138"/>
                  </a:lnTo>
                  <a:lnTo>
                    <a:pt x="1578" y="140"/>
                  </a:lnTo>
                  <a:lnTo>
                    <a:pt x="1578" y="140"/>
                  </a:lnTo>
                  <a:lnTo>
                    <a:pt x="1572" y="140"/>
                  </a:lnTo>
                  <a:lnTo>
                    <a:pt x="1572" y="116"/>
                  </a:lnTo>
                  <a:lnTo>
                    <a:pt x="1572" y="116"/>
                  </a:lnTo>
                  <a:lnTo>
                    <a:pt x="1586" y="114"/>
                  </a:lnTo>
                  <a:lnTo>
                    <a:pt x="1586" y="114"/>
                  </a:lnTo>
                  <a:lnTo>
                    <a:pt x="1592" y="112"/>
                  </a:lnTo>
                  <a:lnTo>
                    <a:pt x="1598" y="110"/>
                  </a:lnTo>
                  <a:lnTo>
                    <a:pt x="1598" y="110"/>
                  </a:lnTo>
                  <a:lnTo>
                    <a:pt x="1600" y="106"/>
                  </a:lnTo>
                  <a:lnTo>
                    <a:pt x="1602" y="100"/>
                  </a:lnTo>
                  <a:lnTo>
                    <a:pt x="1602" y="100"/>
                  </a:lnTo>
                  <a:lnTo>
                    <a:pt x="1600" y="94"/>
                  </a:lnTo>
                  <a:lnTo>
                    <a:pt x="1598" y="90"/>
                  </a:lnTo>
                  <a:lnTo>
                    <a:pt x="1598" y="90"/>
                  </a:lnTo>
                  <a:lnTo>
                    <a:pt x="1596" y="86"/>
                  </a:lnTo>
                  <a:lnTo>
                    <a:pt x="1594" y="84"/>
                  </a:lnTo>
                  <a:lnTo>
                    <a:pt x="1594" y="84"/>
                  </a:lnTo>
                  <a:lnTo>
                    <a:pt x="1586" y="80"/>
                  </a:lnTo>
                  <a:lnTo>
                    <a:pt x="1586" y="80"/>
                  </a:lnTo>
                  <a:lnTo>
                    <a:pt x="1574" y="80"/>
                  </a:lnTo>
                  <a:lnTo>
                    <a:pt x="1574" y="80"/>
                  </a:lnTo>
                  <a:lnTo>
                    <a:pt x="1572" y="80"/>
                  </a:lnTo>
                  <a:lnTo>
                    <a:pt x="1572" y="54"/>
                  </a:lnTo>
                  <a:lnTo>
                    <a:pt x="1572" y="54"/>
                  </a:lnTo>
                  <a:lnTo>
                    <a:pt x="1576" y="52"/>
                  </a:lnTo>
                  <a:lnTo>
                    <a:pt x="1576" y="52"/>
                  </a:lnTo>
                  <a:lnTo>
                    <a:pt x="1600" y="54"/>
                  </a:lnTo>
                  <a:lnTo>
                    <a:pt x="1600" y="54"/>
                  </a:lnTo>
                  <a:lnTo>
                    <a:pt x="1610" y="56"/>
                  </a:lnTo>
                  <a:lnTo>
                    <a:pt x="1620" y="60"/>
                  </a:lnTo>
                  <a:lnTo>
                    <a:pt x="1620" y="60"/>
                  </a:lnTo>
                  <a:lnTo>
                    <a:pt x="1628" y="66"/>
                  </a:lnTo>
                  <a:lnTo>
                    <a:pt x="1636" y="74"/>
                  </a:lnTo>
                  <a:lnTo>
                    <a:pt x="1636" y="74"/>
                  </a:lnTo>
                  <a:lnTo>
                    <a:pt x="1640" y="82"/>
                  </a:lnTo>
                  <a:lnTo>
                    <a:pt x="1642" y="94"/>
                  </a:lnTo>
                  <a:lnTo>
                    <a:pt x="1642" y="172"/>
                  </a:lnTo>
                  <a:lnTo>
                    <a:pt x="1642" y="172"/>
                  </a:lnTo>
                  <a:lnTo>
                    <a:pt x="1642" y="190"/>
                  </a:lnTo>
                  <a:lnTo>
                    <a:pt x="1642" y="190"/>
                  </a:lnTo>
                  <a:lnTo>
                    <a:pt x="1644" y="198"/>
                  </a:lnTo>
                  <a:lnTo>
                    <a:pt x="1646" y="204"/>
                  </a:lnTo>
                  <a:lnTo>
                    <a:pt x="1606" y="204"/>
                  </a:lnTo>
                  <a:lnTo>
                    <a:pt x="1606" y="204"/>
                  </a:lnTo>
                  <a:lnTo>
                    <a:pt x="1604" y="198"/>
                  </a:lnTo>
                  <a:lnTo>
                    <a:pt x="1604" y="198"/>
                  </a:lnTo>
                  <a:lnTo>
                    <a:pt x="1602" y="190"/>
                  </a:lnTo>
                  <a:lnTo>
                    <a:pt x="1602" y="190"/>
                  </a:lnTo>
                  <a:lnTo>
                    <a:pt x="1592" y="198"/>
                  </a:lnTo>
                  <a:lnTo>
                    <a:pt x="1580" y="204"/>
                  </a:lnTo>
                  <a:lnTo>
                    <a:pt x="1580" y="204"/>
                  </a:lnTo>
                  <a:lnTo>
                    <a:pt x="1572" y="206"/>
                  </a:lnTo>
                  <a:lnTo>
                    <a:pt x="1572" y="206"/>
                  </a:lnTo>
                  <a:close/>
                  <a:moveTo>
                    <a:pt x="1718" y="204"/>
                  </a:moveTo>
                  <a:lnTo>
                    <a:pt x="1676" y="204"/>
                  </a:lnTo>
                  <a:lnTo>
                    <a:pt x="1676" y="0"/>
                  </a:lnTo>
                  <a:lnTo>
                    <a:pt x="1718" y="0"/>
                  </a:lnTo>
                  <a:lnTo>
                    <a:pt x="1718" y="204"/>
                  </a:lnTo>
                  <a:close/>
                  <a:moveTo>
                    <a:pt x="1572" y="54"/>
                  </a:moveTo>
                  <a:lnTo>
                    <a:pt x="1572" y="80"/>
                  </a:lnTo>
                  <a:lnTo>
                    <a:pt x="1572" y="80"/>
                  </a:lnTo>
                  <a:lnTo>
                    <a:pt x="1564" y="82"/>
                  </a:lnTo>
                  <a:lnTo>
                    <a:pt x="1556" y="86"/>
                  </a:lnTo>
                  <a:lnTo>
                    <a:pt x="1556" y="86"/>
                  </a:lnTo>
                  <a:lnTo>
                    <a:pt x="1550" y="92"/>
                  </a:lnTo>
                  <a:lnTo>
                    <a:pt x="1548" y="102"/>
                  </a:lnTo>
                  <a:lnTo>
                    <a:pt x="1508" y="102"/>
                  </a:lnTo>
                  <a:lnTo>
                    <a:pt x="1508" y="102"/>
                  </a:lnTo>
                  <a:lnTo>
                    <a:pt x="1510" y="90"/>
                  </a:lnTo>
                  <a:lnTo>
                    <a:pt x="1514" y="78"/>
                  </a:lnTo>
                  <a:lnTo>
                    <a:pt x="1514" y="78"/>
                  </a:lnTo>
                  <a:lnTo>
                    <a:pt x="1522" y="70"/>
                  </a:lnTo>
                  <a:lnTo>
                    <a:pt x="1530" y="64"/>
                  </a:lnTo>
                  <a:lnTo>
                    <a:pt x="1530" y="64"/>
                  </a:lnTo>
                  <a:lnTo>
                    <a:pt x="1540" y="58"/>
                  </a:lnTo>
                  <a:lnTo>
                    <a:pt x="1552" y="56"/>
                  </a:lnTo>
                  <a:lnTo>
                    <a:pt x="1552" y="56"/>
                  </a:lnTo>
                  <a:lnTo>
                    <a:pt x="1572" y="54"/>
                  </a:lnTo>
                  <a:lnTo>
                    <a:pt x="1572" y="54"/>
                  </a:lnTo>
                  <a:close/>
                  <a:moveTo>
                    <a:pt x="1572" y="116"/>
                  </a:moveTo>
                  <a:lnTo>
                    <a:pt x="1572" y="140"/>
                  </a:lnTo>
                  <a:lnTo>
                    <a:pt x="1572" y="140"/>
                  </a:lnTo>
                  <a:lnTo>
                    <a:pt x="1568" y="140"/>
                  </a:lnTo>
                  <a:lnTo>
                    <a:pt x="1568" y="140"/>
                  </a:lnTo>
                  <a:lnTo>
                    <a:pt x="1558" y="144"/>
                  </a:lnTo>
                  <a:lnTo>
                    <a:pt x="1558" y="144"/>
                  </a:lnTo>
                  <a:lnTo>
                    <a:pt x="1550" y="146"/>
                  </a:lnTo>
                  <a:lnTo>
                    <a:pt x="1550" y="146"/>
                  </a:lnTo>
                  <a:lnTo>
                    <a:pt x="1546" y="154"/>
                  </a:lnTo>
                  <a:lnTo>
                    <a:pt x="1546" y="154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6" y="172"/>
                  </a:lnTo>
                  <a:lnTo>
                    <a:pt x="1546" y="172"/>
                  </a:lnTo>
                  <a:lnTo>
                    <a:pt x="1550" y="178"/>
                  </a:lnTo>
                  <a:lnTo>
                    <a:pt x="1550" y="178"/>
                  </a:lnTo>
                  <a:lnTo>
                    <a:pt x="1558" y="180"/>
                  </a:lnTo>
                  <a:lnTo>
                    <a:pt x="1558" y="180"/>
                  </a:lnTo>
                  <a:lnTo>
                    <a:pt x="1568" y="182"/>
                  </a:lnTo>
                  <a:lnTo>
                    <a:pt x="1568" y="182"/>
                  </a:lnTo>
                  <a:lnTo>
                    <a:pt x="1572" y="182"/>
                  </a:lnTo>
                  <a:lnTo>
                    <a:pt x="1572" y="206"/>
                  </a:lnTo>
                  <a:lnTo>
                    <a:pt x="1572" y="206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44" y="208"/>
                  </a:lnTo>
                  <a:lnTo>
                    <a:pt x="1534" y="206"/>
                  </a:lnTo>
                  <a:lnTo>
                    <a:pt x="1534" y="206"/>
                  </a:lnTo>
                  <a:lnTo>
                    <a:pt x="1524" y="202"/>
                  </a:lnTo>
                  <a:lnTo>
                    <a:pt x="1518" y="198"/>
                  </a:lnTo>
                  <a:lnTo>
                    <a:pt x="1518" y="198"/>
                  </a:lnTo>
                  <a:lnTo>
                    <a:pt x="1512" y="192"/>
                  </a:lnTo>
                  <a:lnTo>
                    <a:pt x="1506" y="184"/>
                  </a:lnTo>
                  <a:lnTo>
                    <a:pt x="1506" y="184"/>
                  </a:lnTo>
                  <a:lnTo>
                    <a:pt x="1504" y="174"/>
                  </a:lnTo>
                  <a:lnTo>
                    <a:pt x="1504" y="164"/>
                  </a:lnTo>
                  <a:lnTo>
                    <a:pt x="1504" y="164"/>
                  </a:lnTo>
                  <a:lnTo>
                    <a:pt x="1504" y="152"/>
                  </a:lnTo>
                  <a:lnTo>
                    <a:pt x="1508" y="144"/>
                  </a:lnTo>
                  <a:lnTo>
                    <a:pt x="1508" y="144"/>
                  </a:lnTo>
                  <a:lnTo>
                    <a:pt x="1512" y="136"/>
                  </a:lnTo>
                  <a:lnTo>
                    <a:pt x="1518" y="130"/>
                  </a:lnTo>
                  <a:lnTo>
                    <a:pt x="1518" y="130"/>
                  </a:lnTo>
                  <a:lnTo>
                    <a:pt x="1526" y="126"/>
                  </a:lnTo>
                  <a:lnTo>
                    <a:pt x="1534" y="124"/>
                  </a:lnTo>
                  <a:lnTo>
                    <a:pt x="1534" y="124"/>
                  </a:lnTo>
                  <a:lnTo>
                    <a:pt x="1552" y="120"/>
                  </a:lnTo>
                  <a:lnTo>
                    <a:pt x="1552" y="120"/>
                  </a:lnTo>
                  <a:lnTo>
                    <a:pt x="1570" y="118"/>
                  </a:lnTo>
                  <a:lnTo>
                    <a:pt x="1572" y="116"/>
                  </a:lnTo>
                  <a:lnTo>
                    <a:pt x="1572" y="116"/>
                  </a:lnTo>
                  <a:close/>
                  <a:moveTo>
                    <a:pt x="1232" y="208"/>
                  </a:moveTo>
                  <a:lnTo>
                    <a:pt x="1232" y="178"/>
                  </a:lnTo>
                  <a:lnTo>
                    <a:pt x="1232" y="178"/>
                  </a:lnTo>
                  <a:lnTo>
                    <a:pt x="1242" y="176"/>
                  </a:lnTo>
                  <a:lnTo>
                    <a:pt x="1250" y="174"/>
                  </a:lnTo>
                  <a:lnTo>
                    <a:pt x="1250" y="174"/>
                  </a:lnTo>
                  <a:lnTo>
                    <a:pt x="1256" y="170"/>
                  </a:lnTo>
                  <a:lnTo>
                    <a:pt x="1260" y="164"/>
                  </a:lnTo>
                  <a:lnTo>
                    <a:pt x="1260" y="164"/>
                  </a:lnTo>
                  <a:lnTo>
                    <a:pt x="1264" y="156"/>
                  </a:lnTo>
                  <a:lnTo>
                    <a:pt x="1266" y="148"/>
                  </a:lnTo>
                  <a:lnTo>
                    <a:pt x="1266" y="148"/>
                  </a:lnTo>
                  <a:lnTo>
                    <a:pt x="1268" y="130"/>
                  </a:lnTo>
                  <a:lnTo>
                    <a:pt x="1268" y="130"/>
                  </a:lnTo>
                  <a:lnTo>
                    <a:pt x="1266" y="114"/>
                  </a:lnTo>
                  <a:lnTo>
                    <a:pt x="1266" y="114"/>
                  </a:lnTo>
                  <a:lnTo>
                    <a:pt x="1264" y="106"/>
                  </a:lnTo>
                  <a:lnTo>
                    <a:pt x="1260" y="98"/>
                  </a:lnTo>
                  <a:lnTo>
                    <a:pt x="1260" y="98"/>
                  </a:lnTo>
                  <a:lnTo>
                    <a:pt x="1256" y="92"/>
                  </a:lnTo>
                  <a:lnTo>
                    <a:pt x="1250" y="88"/>
                  </a:lnTo>
                  <a:lnTo>
                    <a:pt x="1250" y="88"/>
                  </a:lnTo>
                  <a:lnTo>
                    <a:pt x="1242" y="84"/>
                  </a:lnTo>
                  <a:lnTo>
                    <a:pt x="1232" y="8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48" y="54"/>
                  </a:lnTo>
                  <a:lnTo>
                    <a:pt x="1264" y="58"/>
                  </a:lnTo>
                  <a:lnTo>
                    <a:pt x="1264" y="58"/>
                  </a:lnTo>
                  <a:lnTo>
                    <a:pt x="1276" y="66"/>
                  </a:lnTo>
                  <a:lnTo>
                    <a:pt x="1288" y="74"/>
                  </a:lnTo>
                  <a:lnTo>
                    <a:pt x="1288" y="74"/>
                  </a:lnTo>
                  <a:lnTo>
                    <a:pt x="1296" y="86"/>
                  </a:lnTo>
                  <a:lnTo>
                    <a:pt x="1302" y="98"/>
                  </a:lnTo>
                  <a:lnTo>
                    <a:pt x="1302" y="98"/>
                  </a:lnTo>
                  <a:lnTo>
                    <a:pt x="1308" y="114"/>
                  </a:lnTo>
                  <a:lnTo>
                    <a:pt x="1308" y="130"/>
                  </a:lnTo>
                  <a:lnTo>
                    <a:pt x="1308" y="130"/>
                  </a:lnTo>
                  <a:lnTo>
                    <a:pt x="1308" y="148"/>
                  </a:lnTo>
                  <a:lnTo>
                    <a:pt x="1302" y="162"/>
                  </a:lnTo>
                  <a:lnTo>
                    <a:pt x="1302" y="162"/>
                  </a:lnTo>
                  <a:lnTo>
                    <a:pt x="1296" y="176"/>
                  </a:lnTo>
                  <a:lnTo>
                    <a:pt x="1288" y="188"/>
                  </a:lnTo>
                  <a:lnTo>
                    <a:pt x="1288" y="188"/>
                  </a:lnTo>
                  <a:lnTo>
                    <a:pt x="1276" y="196"/>
                  </a:lnTo>
                  <a:lnTo>
                    <a:pt x="1264" y="202"/>
                  </a:lnTo>
                  <a:lnTo>
                    <a:pt x="1264" y="202"/>
                  </a:lnTo>
                  <a:lnTo>
                    <a:pt x="1248" y="206"/>
                  </a:lnTo>
                  <a:lnTo>
                    <a:pt x="1232" y="208"/>
                  </a:lnTo>
                  <a:lnTo>
                    <a:pt x="1232" y="208"/>
                  </a:lnTo>
                  <a:close/>
                  <a:moveTo>
                    <a:pt x="1376" y="56"/>
                  </a:moveTo>
                  <a:lnTo>
                    <a:pt x="1376" y="78"/>
                  </a:lnTo>
                  <a:lnTo>
                    <a:pt x="1376" y="78"/>
                  </a:lnTo>
                  <a:lnTo>
                    <a:pt x="1376" y="78"/>
                  </a:lnTo>
                  <a:lnTo>
                    <a:pt x="1386" y="66"/>
                  </a:lnTo>
                  <a:lnTo>
                    <a:pt x="1396" y="58"/>
                  </a:lnTo>
                  <a:lnTo>
                    <a:pt x="1396" y="58"/>
                  </a:lnTo>
                  <a:lnTo>
                    <a:pt x="1410" y="54"/>
                  </a:lnTo>
                  <a:lnTo>
                    <a:pt x="1422" y="52"/>
                  </a:lnTo>
                  <a:lnTo>
                    <a:pt x="1422" y="52"/>
                  </a:lnTo>
                  <a:lnTo>
                    <a:pt x="1436" y="54"/>
                  </a:lnTo>
                  <a:lnTo>
                    <a:pt x="1448" y="58"/>
                  </a:lnTo>
                  <a:lnTo>
                    <a:pt x="1448" y="58"/>
                  </a:lnTo>
                  <a:lnTo>
                    <a:pt x="1458" y="62"/>
                  </a:lnTo>
                  <a:lnTo>
                    <a:pt x="1464" y="70"/>
                  </a:lnTo>
                  <a:lnTo>
                    <a:pt x="1464" y="70"/>
                  </a:lnTo>
                  <a:lnTo>
                    <a:pt x="1470" y="78"/>
                  </a:lnTo>
                  <a:lnTo>
                    <a:pt x="1474" y="88"/>
                  </a:lnTo>
                  <a:lnTo>
                    <a:pt x="1474" y="88"/>
                  </a:lnTo>
                  <a:lnTo>
                    <a:pt x="1476" y="100"/>
                  </a:lnTo>
                  <a:lnTo>
                    <a:pt x="1476" y="114"/>
                  </a:lnTo>
                  <a:lnTo>
                    <a:pt x="1476" y="204"/>
                  </a:lnTo>
                  <a:lnTo>
                    <a:pt x="1436" y="204"/>
                  </a:lnTo>
                  <a:lnTo>
                    <a:pt x="1436" y="122"/>
                  </a:lnTo>
                  <a:lnTo>
                    <a:pt x="1436" y="122"/>
                  </a:lnTo>
                  <a:lnTo>
                    <a:pt x="1434" y="106"/>
                  </a:lnTo>
                  <a:lnTo>
                    <a:pt x="1430" y="94"/>
                  </a:lnTo>
                  <a:lnTo>
                    <a:pt x="1430" y="94"/>
                  </a:lnTo>
                  <a:lnTo>
                    <a:pt x="1426" y="90"/>
                  </a:lnTo>
                  <a:lnTo>
                    <a:pt x="1422" y="88"/>
                  </a:lnTo>
                  <a:lnTo>
                    <a:pt x="1416" y="86"/>
                  </a:lnTo>
                  <a:lnTo>
                    <a:pt x="1410" y="84"/>
                  </a:lnTo>
                  <a:lnTo>
                    <a:pt x="1410" y="84"/>
                  </a:lnTo>
                  <a:lnTo>
                    <a:pt x="1402" y="86"/>
                  </a:lnTo>
                  <a:lnTo>
                    <a:pt x="1396" y="88"/>
                  </a:lnTo>
                  <a:lnTo>
                    <a:pt x="1390" y="90"/>
                  </a:lnTo>
                  <a:lnTo>
                    <a:pt x="1386" y="94"/>
                  </a:lnTo>
                  <a:lnTo>
                    <a:pt x="1386" y="94"/>
                  </a:lnTo>
                  <a:lnTo>
                    <a:pt x="1382" y="100"/>
                  </a:lnTo>
                  <a:lnTo>
                    <a:pt x="1380" y="108"/>
                  </a:lnTo>
                  <a:lnTo>
                    <a:pt x="1378" y="128"/>
                  </a:lnTo>
                  <a:lnTo>
                    <a:pt x="1378" y="204"/>
                  </a:lnTo>
                  <a:lnTo>
                    <a:pt x="1338" y="204"/>
                  </a:lnTo>
                  <a:lnTo>
                    <a:pt x="1338" y="56"/>
                  </a:lnTo>
                  <a:lnTo>
                    <a:pt x="1376" y="56"/>
                  </a:lnTo>
                  <a:close/>
                  <a:moveTo>
                    <a:pt x="1232" y="52"/>
                  </a:moveTo>
                  <a:lnTo>
                    <a:pt x="1232" y="84"/>
                  </a:lnTo>
                  <a:lnTo>
                    <a:pt x="1232" y="84"/>
                  </a:lnTo>
                  <a:lnTo>
                    <a:pt x="1232" y="84"/>
                  </a:lnTo>
                  <a:lnTo>
                    <a:pt x="1222" y="84"/>
                  </a:lnTo>
                  <a:lnTo>
                    <a:pt x="1214" y="88"/>
                  </a:lnTo>
                  <a:lnTo>
                    <a:pt x="1214" y="88"/>
                  </a:lnTo>
                  <a:lnTo>
                    <a:pt x="1208" y="92"/>
                  </a:lnTo>
                  <a:lnTo>
                    <a:pt x="1204" y="98"/>
                  </a:lnTo>
                  <a:lnTo>
                    <a:pt x="1204" y="98"/>
                  </a:lnTo>
                  <a:lnTo>
                    <a:pt x="1200" y="106"/>
                  </a:lnTo>
                  <a:lnTo>
                    <a:pt x="1198" y="114"/>
                  </a:lnTo>
                  <a:lnTo>
                    <a:pt x="1198" y="114"/>
                  </a:lnTo>
                  <a:lnTo>
                    <a:pt x="1196" y="130"/>
                  </a:lnTo>
                  <a:lnTo>
                    <a:pt x="1196" y="130"/>
                  </a:lnTo>
                  <a:lnTo>
                    <a:pt x="1198" y="148"/>
                  </a:lnTo>
                  <a:lnTo>
                    <a:pt x="1198" y="148"/>
                  </a:lnTo>
                  <a:lnTo>
                    <a:pt x="1200" y="156"/>
                  </a:lnTo>
                  <a:lnTo>
                    <a:pt x="1204" y="164"/>
                  </a:lnTo>
                  <a:lnTo>
                    <a:pt x="1204" y="164"/>
                  </a:lnTo>
                  <a:lnTo>
                    <a:pt x="1208" y="170"/>
                  </a:lnTo>
                  <a:lnTo>
                    <a:pt x="1214" y="174"/>
                  </a:lnTo>
                  <a:lnTo>
                    <a:pt x="1214" y="174"/>
                  </a:lnTo>
                  <a:lnTo>
                    <a:pt x="1222" y="176"/>
                  </a:lnTo>
                  <a:lnTo>
                    <a:pt x="1232" y="178"/>
                  </a:lnTo>
                  <a:lnTo>
                    <a:pt x="1232" y="17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32" y="208"/>
                  </a:lnTo>
                  <a:lnTo>
                    <a:pt x="1216" y="206"/>
                  </a:lnTo>
                  <a:lnTo>
                    <a:pt x="1200" y="202"/>
                  </a:lnTo>
                  <a:lnTo>
                    <a:pt x="1200" y="202"/>
                  </a:lnTo>
                  <a:lnTo>
                    <a:pt x="1188" y="196"/>
                  </a:lnTo>
                  <a:lnTo>
                    <a:pt x="1176" y="188"/>
                  </a:lnTo>
                  <a:lnTo>
                    <a:pt x="1176" y="188"/>
                  </a:lnTo>
                  <a:lnTo>
                    <a:pt x="1168" y="176"/>
                  </a:lnTo>
                  <a:lnTo>
                    <a:pt x="1162" y="162"/>
                  </a:lnTo>
                  <a:lnTo>
                    <a:pt x="1162" y="162"/>
                  </a:lnTo>
                  <a:lnTo>
                    <a:pt x="1158" y="148"/>
                  </a:lnTo>
                  <a:lnTo>
                    <a:pt x="1156" y="130"/>
                  </a:lnTo>
                  <a:lnTo>
                    <a:pt x="1156" y="130"/>
                  </a:lnTo>
                  <a:lnTo>
                    <a:pt x="1158" y="114"/>
                  </a:lnTo>
                  <a:lnTo>
                    <a:pt x="1162" y="98"/>
                  </a:lnTo>
                  <a:lnTo>
                    <a:pt x="1162" y="98"/>
                  </a:lnTo>
                  <a:lnTo>
                    <a:pt x="1168" y="86"/>
                  </a:lnTo>
                  <a:lnTo>
                    <a:pt x="1176" y="74"/>
                  </a:lnTo>
                  <a:lnTo>
                    <a:pt x="1176" y="74"/>
                  </a:lnTo>
                  <a:lnTo>
                    <a:pt x="1188" y="66"/>
                  </a:lnTo>
                  <a:lnTo>
                    <a:pt x="1200" y="58"/>
                  </a:lnTo>
                  <a:lnTo>
                    <a:pt x="1200" y="58"/>
                  </a:lnTo>
                  <a:lnTo>
                    <a:pt x="1216" y="54"/>
                  </a:lnTo>
                  <a:lnTo>
                    <a:pt x="1232" y="52"/>
                  </a:lnTo>
                  <a:lnTo>
                    <a:pt x="1232" y="52"/>
                  </a:lnTo>
                  <a:lnTo>
                    <a:pt x="1232" y="52"/>
                  </a:lnTo>
                  <a:close/>
                  <a:moveTo>
                    <a:pt x="878" y="206"/>
                  </a:moveTo>
                  <a:lnTo>
                    <a:pt x="878" y="182"/>
                  </a:lnTo>
                  <a:lnTo>
                    <a:pt x="878" y="182"/>
                  </a:lnTo>
                  <a:lnTo>
                    <a:pt x="886" y="180"/>
                  </a:lnTo>
                  <a:lnTo>
                    <a:pt x="892" y="178"/>
                  </a:lnTo>
                  <a:lnTo>
                    <a:pt x="892" y="178"/>
                  </a:lnTo>
                  <a:lnTo>
                    <a:pt x="898" y="172"/>
                  </a:lnTo>
                  <a:lnTo>
                    <a:pt x="902" y="168"/>
                  </a:lnTo>
                  <a:lnTo>
                    <a:pt x="902" y="168"/>
                  </a:lnTo>
                  <a:lnTo>
                    <a:pt x="904" y="162"/>
                  </a:lnTo>
                  <a:lnTo>
                    <a:pt x="906" y="156"/>
                  </a:lnTo>
                  <a:lnTo>
                    <a:pt x="906" y="156"/>
                  </a:lnTo>
                  <a:lnTo>
                    <a:pt x="906" y="148"/>
                  </a:lnTo>
                  <a:lnTo>
                    <a:pt x="906" y="132"/>
                  </a:lnTo>
                  <a:lnTo>
                    <a:pt x="906" y="132"/>
                  </a:lnTo>
                  <a:lnTo>
                    <a:pt x="900" y="136"/>
                  </a:lnTo>
                  <a:lnTo>
                    <a:pt x="900" y="136"/>
                  </a:lnTo>
                  <a:lnTo>
                    <a:pt x="892" y="138"/>
                  </a:lnTo>
                  <a:lnTo>
                    <a:pt x="892" y="138"/>
                  </a:lnTo>
                  <a:lnTo>
                    <a:pt x="882" y="140"/>
                  </a:lnTo>
                  <a:lnTo>
                    <a:pt x="882" y="140"/>
                  </a:lnTo>
                  <a:lnTo>
                    <a:pt x="878" y="140"/>
                  </a:lnTo>
                  <a:lnTo>
                    <a:pt x="878" y="116"/>
                  </a:lnTo>
                  <a:lnTo>
                    <a:pt x="878" y="116"/>
                  </a:lnTo>
                  <a:lnTo>
                    <a:pt x="892" y="114"/>
                  </a:lnTo>
                  <a:lnTo>
                    <a:pt x="892" y="114"/>
                  </a:lnTo>
                  <a:lnTo>
                    <a:pt x="898" y="112"/>
                  </a:lnTo>
                  <a:lnTo>
                    <a:pt x="902" y="110"/>
                  </a:lnTo>
                  <a:lnTo>
                    <a:pt x="902" y="110"/>
                  </a:lnTo>
                  <a:lnTo>
                    <a:pt x="906" y="106"/>
                  </a:lnTo>
                  <a:lnTo>
                    <a:pt x="906" y="100"/>
                  </a:lnTo>
                  <a:lnTo>
                    <a:pt x="906" y="100"/>
                  </a:lnTo>
                  <a:lnTo>
                    <a:pt x="906" y="94"/>
                  </a:lnTo>
                  <a:lnTo>
                    <a:pt x="904" y="90"/>
                  </a:lnTo>
                  <a:lnTo>
                    <a:pt x="904" y="90"/>
                  </a:lnTo>
                  <a:lnTo>
                    <a:pt x="898" y="84"/>
                  </a:lnTo>
                  <a:lnTo>
                    <a:pt x="898" y="84"/>
                  </a:lnTo>
                  <a:lnTo>
                    <a:pt x="890" y="80"/>
                  </a:lnTo>
                  <a:lnTo>
                    <a:pt x="890" y="80"/>
                  </a:lnTo>
                  <a:lnTo>
                    <a:pt x="880" y="80"/>
                  </a:lnTo>
                  <a:lnTo>
                    <a:pt x="880" y="80"/>
                  </a:lnTo>
                  <a:lnTo>
                    <a:pt x="878" y="80"/>
                  </a:lnTo>
                  <a:lnTo>
                    <a:pt x="878" y="54"/>
                  </a:lnTo>
                  <a:lnTo>
                    <a:pt x="878" y="54"/>
                  </a:lnTo>
                  <a:lnTo>
                    <a:pt x="882" y="52"/>
                  </a:lnTo>
                  <a:lnTo>
                    <a:pt x="882" y="52"/>
                  </a:lnTo>
                  <a:lnTo>
                    <a:pt x="904" y="54"/>
                  </a:lnTo>
                  <a:lnTo>
                    <a:pt x="904" y="54"/>
                  </a:lnTo>
                  <a:lnTo>
                    <a:pt x="916" y="56"/>
                  </a:lnTo>
                  <a:lnTo>
                    <a:pt x="926" y="60"/>
                  </a:lnTo>
                  <a:lnTo>
                    <a:pt x="926" y="60"/>
                  </a:lnTo>
                  <a:lnTo>
                    <a:pt x="934" y="66"/>
                  </a:lnTo>
                  <a:lnTo>
                    <a:pt x="940" y="74"/>
                  </a:lnTo>
                  <a:lnTo>
                    <a:pt x="940" y="74"/>
                  </a:lnTo>
                  <a:lnTo>
                    <a:pt x="946" y="82"/>
                  </a:lnTo>
                  <a:lnTo>
                    <a:pt x="946" y="94"/>
                  </a:lnTo>
                  <a:lnTo>
                    <a:pt x="946" y="172"/>
                  </a:lnTo>
                  <a:lnTo>
                    <a:pt x="946" y="172"/>
                  </a:lnTo>
                  <a:lnTo>
                    <a:pt x="948" y="190"/>
                  </a:lnTo>
                  <a:lnTo>
                    <a:pt x="948" y="190"/>
                  </a:lnTo>
                  <a:lnTo>
                    <a:pt x="950" y="198"/>
                  </a:lnTo>
                  <a:lnTo>
                    <a:pt x="952" y="204"/>
                  </a:lnTo>
                  <a:lnTo>
                    <a:pt x="910" y="204"/>
                  </a:lnTo>
                  <a:lnTo>
                    <a:pt x="910" y="204"/>
                  </a:lnTo>
                  <a:lnTo>
                    <a:pt x="908" y="198"/>
                  </a:lnTo>
                  <a:lnTo>
                    <a:pt x="908" y="198"/>
                  </a:lnTo>
                  <a:lnTo>
                    <a:pt x="908" y="190"/>
                  </a:lnTo>
                  <a:lnTo>
                    <a:pt x="908" y="190"/>
                  </a:lnTo>
                  <a:lnTo>
                    <a:pt x="898" y="198"/>
                  </a:lnTo>
                  <a:lnTo>
                    <a:pt x="886" y="204"/>
                  </a:lnTo>
                  <a:lnTo>
                    <a:pt x="886" y="204"/>
                  </a:lnTo>
                  <a:lnTo>
                    <a:pt x="878" y="206"/>
                  </a:lnTo>
                  <a:lnTo>
                    <a:pt x="878" y="206"/>
                  </a:lnTo>
                  <a:close/>
                  <a:moveTo>
                    <a:pt x="1062" y="56"/>
                  </a:moveTo>
                  <a:lnTo>
                    <a:pt x="1062" y="84"/>
                  </a:lnTo>
                  <a:lnTo>
                    <a:pt x="1032" y="84"/>
                  </a:lnTo>
                  <a:lnTo>
                    <a:pt x="1032" y="156"/>
                  </a:lnTo>
                  <a:lnTo>
                    <a:pt x="1032" y="156"/>
                  </a:lnTo>
                  <a:lnTo>
                    <a:pt x="1032" y="166"/>
                  </a:lnTo>
                  <a:lnTo>
                    <a:pt x="1036" y="170"/>
                  </a:lnTo>
                  <a:lnTo>
                    <a:pt x="1036" y="170"/>
                  </a:lnTo>
                  <a:lnTo>
                    <a:pt x="1040" y="174"/>
                  </a:lnTo>
                  <a:lnTo>
                    <a:pt x="1050" y="174"/>
                  </a:lnTo>
                  <a:lnTo>
                    <a:pt x="1050" y="174"/>
                  </a:lnTo>
                  <a:lnTo>
                    <a:pt x="1056" y="174"/>
                  </a:lnTo>
                  <a:lnTo>
                    <a:pt x="1056" y="174"/>
                  </a:lnTo>
                  <a:lnTo>
                    <a:pt x="1062" y="172"/>
                  </a:lnTo>
                  <a:lnTo>
                    <a:pt x="1062" y="204"/>
                  </a:lnTo>
                  <a:lnTo>
                    <a:pt x="1062" y="204"/>
                  </a:lnTo>
                  <a:lnTo>
                    <a:pt x="1050" y="206"/>
                  </a:lnTo>
                  <a:lnTo>
                    <a:pt x="1050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20" y="204"/>
                  </a:lnTo>
                  <a:lnTo>
                    <a:pt x="1020" y="204"/>
                  </a:lnTo>
                  <a:lnTo>
                    <a:pt x="1012" y="202"/>
                  </a:lnTo>
                  <a:lnTo>
                    <a:pt x="1006" y="200"/>
                  </a:lnTo>
                  <a:lnTo>
                    <a:pt x="1006" y="200"/>
                  </a:lnTo>
                  <a:lnTo>
                    <a:pt x="1000" y="194"/>
                  </a:lnTo>
                  <a:lnTo>
                    <a:pt x="996" y="188"/>
                  </a:lnTo>
                  <a:lnTo>
                    <a:pt x="996" y="188"/>
                  </a:lnTo>
                  <a:lnTo>
                    <a:pt x="992" y="182"/>
                  </a:lnTo>
                  <a:lnTo>
                    <a:pt x="992" y="170"/>
                  </a:lnTo>
                  <a:lnTo>
                    <a:pt x="992" y="84"/>
                  </a:lnTo>
                  <a:lnTo>
                    <a:pt x="968" y="84"/>
                  </a:lnTo>
                  <a:lnTo>
                    <a:pt x="968" y="56"/>
                  </a:lnTo>
                  <a:lnTo>
                    <a:pt x="992" y="56"/>
                  </a:lnTo>
                  <a:lnTo>
                    <a:pt x="992" y="12"/>
                  </a:lnTo>
                  <a:lnTo>
                    <a:pt x="1032" y="12"/>
                  </a:lnTo>
                  <a:lnTo>
                    <a:pt x="1032" y="56"/>
                  </a:lnTo>
                  <a:lnTo>
                    <a:pt x="1062" y="56"/>
                  </a:lnTo>
                  <a:lnTo>
                    <a:pt x="1062" y="56"/>
                  </a:lnTo>
                  <a:close/>
                  <a:moveTo>
                    <a:pt x="1126" y="204"/>
                  </a:moveTo>
                  <a:lnTo>
                    <a:pt x="1086" y="204"/>
                  </a:lnTo>
                  <a:lnTo>
                    <a:pt x="1086" y="56"/>
                  </a:lnTo>
                  <a:lnTo>
                    <a:pt x="1126" y="56"/>
                  </a:lnTo>
                  <a:lnTo>
                    <a:pt x="1126" y="204"/>
                  </a:lnTo>
                  <a:lnTo>
                    <a:pt x="1126" y="204"/>
                  </a:lnTo>
                  <a:close/>
                  <a:moveTo>
                    <a:pt x="1086" y="0"/>
                  </a:moveTo>
                  <a:lnTo>
                    <a:pt x="1126" y="0"/>
                  </a:lnTo>
                  <a:lnTo>
                    <a:pt x="1126" y="34"/>
                  </a:lnTo>
                  <a:lnTo>
                    <a:pt x="1086" y="34"/>
                  </a:lnTo>
                  <a:lnTo>
                    <a:pt x="1086" y="0"/>
                  </a:lnTo>
                  <a:close/>
                  <a:moveTo>
                    <a:pt x="878" y="54"/>
                  </a:moveTo>
                  <a:lnTo>
                    <a:pt x="878" y="80"/>
                  </a:lnTo>
                  <a:lnTo>
                    <a:pt x="878" y="80"/>
                  </a:lnTo>
                  <a:lnTo>
                    <a:pt x="868" y="82"/>
                  </a:lnTo>
                  <a:lnTo>
                    <a:pt x="862" y="86"/>
                  </a:lnTo>
                  <a:lnTo>
                    <a:pt x="862" y="86"/>
                  </a:lnTo>
                  <a:lnTo>
                    <a:pt x="856" y="92"/>
                  </a:lnTo>
                  <a:lnTo>
                    <a:pt x="854" y="102"/>
                  </a:lnTo>
                  <a:lnTo>
                    <a:pt x="812" y="102"/>
                  </a:lnTo>
                  <a:lnTo>
                    <a:pt x="812" y="102"/>
                  </a:lnTo>
                  <a:lnTo>
                    <a:pt x="814" y="90"/>
                  </a:lnTo>
                  <a:lnTo>
                    <a:pt x="820" y="78"/>
                  </a:lnTo>
                  <a:lnTo>
                    <a:pt x="820" y="78"/>
                  </a:lnTo>
                  <a:lnTo>
                    <a:pt x="826" y="70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46" y="58"/>
                  </a:lnTo>
                  <a:lnTo>
                    <a:pt x="858" y="56"/>
                  </a:lnTo>
                  <a:lnTo>
                    <a:pt x="858" y="56"/>
                  </a:lnTo>
                  <a:lnTo>
                    <a:pt x="878" y="54"/>
                  </a:lnTo>
                  <a:lnTo>
                    <a:pt x="878" y="54"/>
                  </a:lnTo>
                  <a:close/>
                  <a:moveTo>
                    <a:pt x="878" y="116"/>
                  </a:moveTo>
                  <a:lnTo>
                    <a:pt x="878" y="140"/>
                  </a:lnTo>
                  <a:lnTo>
                    <a:pt x="878" y="140"/>
                  </a:lnTo>
                  <a:lnTo>
                    <a:pt x="872" y="140"/>
                  </a:lnTo>
                  <a:lnTo>
                    <a:pt x="872" y="140"/>
                  </a:lnTo>
                  <a:lnTo>
                    <a:pt x="864" y="144"/>
                  </a:lnTo>
                  <a:lnTo>
                    <a:pt x="864" y="144"/>
                  </a:lnTo>
                  <a:lnTo>
                    <a:pt x="856" y="146"/>
                  </a:lnTo>
                  <a:lnTo>
                    <a:pt x="856" y="146"/>
                  </a:lnTo>
                  <a:lnTo>
                    <a:pt x="850" y="154"/>
                  </a:lnTo>
                  <a:lnTo>
                    <a:pt x="850" y="154"/>
                  </a:lnTo>
                  <a:lnTo>
                    <a:pt x="850" y="158"/>
                  </a:lnTo>
                  <a:lnTo>
                    <a:pt x="848" y="162"/>
                  </a:lnTo>
                  <a:lnTo>
                    <a:pt x="848" y="162"/>
                  </a:lnTo>
                  <a:lnTo>
                    <a:pt x="850" y="168"/>
                  </a:lnTo>
                  <a:lnTo>
                    <a:pt x="850" y="172"/>
                  </a:lnTo>
                  <a:lnTo>
                    <a:pt x="850" y="172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64" y="180"/>
                  </a:lnTo>
                  <a:lnTo>
                    <a:pt x="864" y="180"/>
                  </a:lnTo>
                  <a:lnTo>
                    <a:pt x="874" y="182"/>
                  </a:lnTo>
                  <a:lnTo>
                    <a:pt x="874" y="182"/>
                  </a:lnTo>
                  <a:lnTo>
                    <a:pt x="878" y="182"/>
                  </a:lnTo>
                  <a:lnTo>
                    <a:pt x="878" y="206"/>
                  </a:lnTo>
                  <a:lnTo>
                    <a:pt x="878" y="206"/>
                  </a:lnTo>
                  <a:lnTo>
                    <a:pt x="858" y="208"/>
                  </a:lnTo>
                  <a:lnTo>
                    <a:pt x="858" y="208"/>
                  </a:lnTo>
                  <a:lnTo>
                    <a:pt x="848" y="208"/>
                  </a:lnTo>
                  <a:lnTo>
                    <a:pt x="838" y="206"/>
                  </a:lnTo>
                  <a:lnTo>
                    <a:pt x="838" y="206"/>
                  </a:lnTo>
                  <a:lnTo>
                    <a:pt x="830" y="202"/>
                  </a:lnTo>
                  <a:lnTo>
                    <a:pt x="822" y="19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0" y="174"/>
                  </a:lnTo>
                  <a:lnTo>
                    <a:pt x="808" y="164"/>
                  </a:lnTo>
                  <a:lnTo>
                    <a:pt x="808" y="164"/>
                  </a:lnTo>
                  <a:lnTo>
                    <a:pt x="810" y="152"/>
                  </a:lnTo>
                  <a:lnTo>
                    <a:pt x="812" y="144"/>
                  </a:lnTo>
                  <a:lnTo>
                    <a:pt x="812" y="144"/>
                  </a:lnTo>
                  <a:lnTo>
                    <a:pt x="818" y="136"/>
                  </a:lnTo>
                  <a:lnTo>
                    <a:pt x="824" y="130"/>
                  </a:lnTo>
                  <a:lnTo>
                    <a:pt x="824" y="130"/>
                  </a:lnTo>
                  <a:lnTo>
                    <a:pt x="832" y="126"/>
                  </a:lnTo>
                  <a:lnTo>
                    <a:pt x="840" y="124"/>
                  </a:lnTo>
                  <a:lnTo>
                    <a:pt x="840" y="124"/>
                  </a:lnTo>
                  <a:lnTo>
                    <a:pt x="858" y="120"/>
                  </a:lnTo>
                  <a:lnTo>
                    <a:pt x="858" y="120"/>
                  </a:lnTo>
                  <a:lnTo>
                    <a:pt x="876" y="118"/>
                  </a:lnTo>
                  <a:lnTo>
                    <a:pt x="878" y="116"/>
                  </a:lnTo>
                  <a:lnTo>
                    <a:pt x="878" y="116"/>
                  </a:lnTo>
                  <a:close/>
                  <a:moveTo>
                    <a:pt x="424" y="208"/>
                  </a:moveTo>
                  <a:lnTo>
                    <a:pt x="424" y="178"/>
                  </a:lnTo>
                  <a:lnTo>
                    <a:pt x="424" y="178"/>
                  </a:lnTo>
                  <a:lnTo>
                    <a:pt x="426" y="178"/>
                  </a:lnTo>
                  <a:lnTo>
                    <a:pt x="426" y="178"/>
                  </a:lnTo>
                  <a:lnTo>
                    <a:pt x="438" y="176"/>
                  </a:lnTo>
                  <a:lnTo>
                    <a:pt x="448" y="172"/>
                  </a:lnTo>
                  <a:lnTo>
                    <a:pt x="448" y="172"/>
                  </a:lnTo>
                  <a:lnTo>
                    <a:pt x="454" y="166"/>
                  </a:lnTo>
                  <a:lnTo>
                    <a:pt x="458" y="158"/>
                  </a:lnTo>
                  <a:lnTo>
                    <a:pt x="494" y="158"/>
                  </a:lnTo>
                  <a:lnTo>
                    <a:pt x="494" y="158"/>
                  </a:lnTo>
                  <a:lnTo>
                    <a:pt x="490" y="172"/>
                  </a:lnTo>
                  <a:lnTo>
                    <a:pt x="484" y="182"/>
                  </a:lnTo>
                  <a:lnTo>
                    <a:pt x="476" y="190"/>
                  </a:lnTo>
                  <a:lnTo>
                    <a:pt x="468" y="196"/>
                  </a:lnTo>
                  <a:lnTo>
                    <a:pt x="468" y="196"/>
                  </a:lnTo>
                  <a:lnTo>
                    <a:pt x="458" y="202"/>
                  </a:lnTo>
                  <a:lnTo>
                    <a:pt x="448" y="206"/>
                  </a:lnTo>
                  <a:lnTo>
                    <a:pt x="438" y="208"/>
                  </a:lnTo>
                  <a:lnTo>
                    <a:pt x="426" y="208"/>
                  </a:lnTo>
                  <a:lnTo>
                    <a:pt x="424" y="208"/>
                  </a:lnTo>
                  <a:lnTo>
                    <a:pt x="424" y="208"/>
                  </a:lnTo>
                  <a:close/>
                  <a:moveTo>
                    <a:pt x="424" y="140"/>
                  </a:moveTo>
                  <a:lnTo>
                    <a:pt x="424" y="114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2" y="102"/>
                  </a:lnTo>
                  <a:lnTo>
                    <a:pt x="446" y="92"/>
                  </a:lnTo>
                  <a:lnTo>
                    <a:pt x="446" y="92"/>
                  </a:lnTo>
                  <a:lnTo>
                    <a:pt x="442" y="88"/>
                  </a:lnTo>
                  <a:lnTo>
                    <a:pt x="438" y="86"/>
                  </a:lnTo>
                  <a:lnTo>
                    <a:pt x="424" y="84"/>
                  </a:lnTo>
                  <a:lnTo>
                    <a:pt x="424" y="84"/>
                  </a:lnTo>
                  <a:lnTo>
                    <a:pt x="424" y="52"/>
                  </a:lnTo>
                  <a:lnTo>
                    <a:pt x="426" y="52"/>
                  </a:lnTo>
                  <a:lnTo>
                    <a:pt x="426" y="52"/>
                  </a:lnTo>
                  <a:lnTo>
                    <a:pt x="442" y="54"/>
                  </a:lnTo>
                  <a:lnTo>
                    <a:pt x="458" y="60"/>
                  </a:lnTo>
                  <a:lnTo>
                    <a:pt x="458" y="60"/>
                  </a:lnTo>
                  <a:lnTo>
                    <a:pt x="470" y="68"/>
                  </a:lnTo>
                  <a:lnTo>
                    <a:pt x="482" y="80"/>
                  </a:lnTo>
                  <a:lnTo>
                    <a:pt x="482" y="80"/>
                  </a:lnTo>
                  <a:lnTo>
                    <a:pt x="488" y="92"/>
                  </a:lnTo>
                  <a:lnTo>
                    <a:pt x="494" y="108"/>
                  </a:lnTo>
                  <a:lnTo>
                    <a:pt x="494" y="108"/>
                  </a:lnTo>
                  <a:lnTo>
                    <a:pt x="496" y="124"/>
                  </a:lnTo>
                  <a:lnTo>
                    <a:pt x="496" y="140"/>
                  </a:lnTo>
                  <a:lnTo>
                    <a:pt x="424" y="140"/>
                  </a:lnTo>
                  <a:lnTo>
                    <a:pt x="424" y="140"/>
                  </a:lnTo>
                  <a:close/>
                  <a:moveTo>
                    <a:pt x="562" y="56"/>
                  </a:moveTo>
                  <a:lnTo>
                    <a:pt x="562" y="84"/>
                  </a:lnTo>
                  <a:lnTo>
                    <a:pt x="562" y="84"/>
                  </a:lnTo>
                  <a:lnTo>
                    <a:pt x="562" y="8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82" y="62"/>
                  </a:lnTo>
                  <a:lnTo>
                    <a:pt x="582" y="62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02" y="54"/>
                  </a:lnTo>
                  <a:lnTo>
                    <a:pt x="610" y="52"/>
                  </a:lnTo>
                  <a:lnTo>
                    <a:pt x="610" y="52"/>
                  </a:lnTo>
                  <a:lnTo>
                    <a:pt x="618" y="54"/>
                  </a:lnTo>
                  <a:lnTo>
                    <a:pt x="618" y="92"/>
                  </a:lnTo>
                  <a:lnTo>
                    <a:pt x="618" y="92"/>
                  </a:lnTo>
                  <a:lnTo>
                    <a:pt x="612" y="92"/>
                  </a:lnTo>
                  <a:lnTo>
                    <a:pt x="612" y="92"/>
                  </a:lnTo>
                  <a:lnTo>
                    <a:pt x="604" y="90"/>
                  </a:lnTo>
                  <a:lnTo>
                    <a:pt x="604" y="90"/>
                  </a:lnTo>
                  <a:lnTo>
                    <a:pt x="594" y="92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8" y="98"/>
                  </a:lnTo>
                  <a:lnTo>
                    <a:pt x="572" y="104"/>
                  </a:lnTo>
                  <a:lnTo>
                    <a:pt x="572" y="104"/>
                  </a:lnTo>
                  <a:lnTo>
                    <a:pt x="568" y="112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64" y="138"/>
                  </a:lnTo>
                  <a:lnTo>
                    <a:pt x="564" y="204"/>
                  </a:lnTo>
                  <a:lnTo>
                    <a:pt x="524" y="204"/>
                  </a:lnTo>
                  <a:lnTo>
                    <a:pt x="524" y="56"/>
                  </a:lnTo>
                  <a:lnTo>
                    <a:pt x="562" y="56"/>
                  </a:lnTo>
                  <a:lnTo>
                    <a:pt x="562" y="56"/>
                  </a:lnTo>
                  <a:close/>
                  <a:moveTo>
                    <a:pt x="680" y="56"/>
                  </a:moveTo>
                  <a:lnTo>
                    <a:pt x="680" y="78"/>
                  </a:lnTo>
                  <a:lnTo>
                    <a:pt x="682" y="78"/>
                  </a:lnTo>
                  <a:lnTo>
                    <a:pt x="682" y="78"/>
                  </a:lnTo>
                  <a:lnTo>
                    <a:pt x="690" y="66"/>
                  </a:lnTo>
                  <a:lnTo>
                    <a:pt x="702" y="58"/>
                  </a:lnTo>
                  <a:lnTo>
                    <a:pt x="702" y="58"/>
                  </a:lnTo>
                  <a:lnTo>
                    <a:pt x="714" y="54"/>
                  </a:lnTo>
                  <a:lnTo>
                    <a:pt x="726" y="52"/>
                  </a:lnTo>
                  <a:lnTo>
                    <a:pt x="726" y="52"/>
                  </a:lnTo>
                  <a:lnTo>
                    <a:pt x="742" y="54"/>
                  </a:lnTo>
                  <a:lnTo>
                    <a:pt x="754" y="58"/>
                  </a:lnTo>
                  <a:lnTo>
                    <a:pt x="754" y="58"/>
                  </a:lnTo>
                  <a:lnTo>
                    <a:pt x="762" y="62"/>
                  </a:lnTo>
                  <a:lnTo>
                    <a:pt x="770" y="70"/>
                  </a:lnTo>
                  <a:lnTo>
                    <a:pt x="770" y="70"/>
                  </a:lnTo>
                  <a:lnTo>
                    <a:pt x="774" y="78"/>
                  </a:lnTo>
                  <a:lnTo>
                    <a:pt x="778" y="88"/>
                  </a:lnTo>
                  <a:lnTo>
                    <a:pt x="778" y="88"/>
                  </a:lnTo>
                  <a:lnTo>
                    <a:pt x="780" y="100"/>
                  </a:lnTo>
                  <a:lnTo>
                    <a:pt x="780" y="114"/>
                  </a:lnTo>
                  <a:lnTo>
                    <a:pt x="780" y="204"/>
                  </a:lnTo>
                  <a:lnTo>
                    <a:pt x="740" y="204"/>
                  </a:lnTo>
                  <a:lnTo>
                    <a:pt x="740" y="122"/>
                  </a:lnTo>
                  <a:lnTo>
                    <a:pt x="740" y="122"/>
                  </a:lnTo>
                  <a:lnTo>
                    <a:pt x="738" y="106"/>
                  </a:lnTo>
                  <a:lnTo>
                    <a:pt x="734" y="94"/>
                  </a:lnTo>
                  <a:lnTo>
                    <a:pt x="734" y="94"/>
                  </a:lnTo>
                  <a:lnTo>
                    <a:pt x="732" y="90"/>
                  </a:lnTo>
                  <a:lnTo>
                    <a:pt x="726" y="88"/>
                  </a:lnTo>
                  <a:lnTo>
                    <a:pt x="722" y="86"/>
                  </a:lnTo>
                  <a:lnTo>
                    <a:pt x="714" y="84"/>
                  </a:lnTo>
                  <a:lnTo>
                    <a:pt x="714" y="84"/>
                  </a:lnTo>
                  <a:lnTo>
                    <a:pt x="706" y="86"/>
                  </a:lnTo>
                  <a:lnTo>
                    <a:pt x="700" y="88"/>
                  </a:lnTo>
                  <a:lnTo>
                    <a:pt x="694" y="90"/>
                  </a:lnTo>
                  <a:lnTo>
                    <a:pt x="690" y="94"/>
                  </a:lnTo>
                  <a:lnTo>
                    <a:pt x="690" y="94"/>
                  </a:lnTo>
                  <a:lnTo>
                    <a:pt x="688" y="100"/>
                  </a:lnTo>
                  <a:lnTo>
                    <a:pt x="684" y="108"/>
                  </a:lnTo>
                  <a:lnTo>
                    <a:pt x="682" y="128"/>
                  </a:lnTo>
                  <a:lnTo>
                    <a:pt x="682" y="204"/>
                  </a:lnTo>
                  <a:lnTo>
                    <a:pt x="642" y="204"/>
                  </a:lnTo>
                  <a:lnTo>
                    <a:pt x="642" y="56"/>
                  </a:lnTo>
                  <a:lnTo>
                    <a:pt x="680" y="56"/>
                  </a:lnTo>
                  <a:close/>
                  <a:moveTo>
                    <a:pt x="44" y="204"/>
                  </a:moveTo>
                  <a:lnTo>
                    <a:pt x="0" y="20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204"/>
                  </a:lnTo>
                  <a:lnTo>
                    <a:pt x="44" y="204"/>
                  </a:lnTo>
                  <a:close/>
                  <a:moveTo>
                    <a:pt x="424" y="52"/>
                  </a:moveTo>
                  <a:lnTo>
                    <a:pt x="424" y="84"/>
                  </a:lnTo>
                  <a:lnTo>
                    <a:pt x="424" y="84"/>
                  </a:lnTo>
                  <a:lnTo>
                    <a:pt x="414" y="84"/>
                  </a:lnTo>
                  <a:lnTo>
                    <a:pt x="408" y="86"/>
                  </a:lnTo>
                  <a:lnTo>
                    <a:pt x="408" y="86"/>
                  </a:lnTo>
                  <a:lnTo>
                    <a:pt x="402" y="90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2" y="106"/>
                  </a:lnTo>
                  <a:lnTo>
                    <a:pt x="392" y="106"/>
                  </a:lnTo>
                  <a:lnTo>
                    <a:pt x="390" y="114"/>
                  </a:lnTo>
                  <a:lnTo>
                    <a:pt x="424" y="114"/>
                  </a:lnTo>
                  <a:lnTo>
                    <a:pt x="424" y="140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92" y="150"/>
                  </a:lnTo>
                  <a:lnTo>
                    <a:pt x="394" y="158"/>
                  </a:lnTo>
                  <a:lnTo>
                    <a:pt x="396" y="164"/>
                  </a:lnTo>
                  <a:lnTo>
                    <a:pt x="400" y="168"/>
                  </a:lnTo>
                  <a:lnTo>
                    <a:pt x="400" y="168"/>
                  </a:lnTo>
                  <a:lnTo>
                    <a:pt x="410" y="176"/>
                  </a:lnTo>
                  <a:lnTo>
                    <a:pt x="424" y="178"/>
                  </a:lnTo>
                  <a:lnTo>
                    <a:pt x="424" y="208"/>
                  </a:lnTo>
                  <a:lnTo>
                    <a:pt x="424" y="208"/>
                  </a:lnTo>
                  <a:lnTo>
                    <a:pt x="408" y="206"/>
                  </a:lnTo>
                  <a:lnTo>
                    <a:pt x="394" y="202"/>
                  </a:lnTo>
                  <a:lnTo>
                    <a:pt x="394" y="202"/>
                  </a:lnTo>
                  <a:lnTo>
                    <a:pt x="382" y="196"/>
                  </a:lnTo>
                  <a:lnTo>
                    <a:pt x="370" y="186"/>
                  </a:lnTo>
                  <a:lnTo>
                    <a:pt x="370" y="186"/>
                  </a:lnTo>
                  <a:lnTo>
                    <a:pt x="362" y="176"/>
                  </a:lnTo>
                  <a:lnTo>
                    <a:pt x="356" y="162"/>
                  </a:lnTo>
                  <a:lnTo>
                    <a:pt x="356" y="162"/>
                  </a:lnTo>
                  <a:lnTo>
                    <a:pt x="352" y="148"/>
                  </a:lnTo>
                  <a:lnTo>
                    <a:pt x="350" y="130"/>
                  </a:lnTo>
                  <a:lnTo>
                    <a:pt x="350" y="130"/>
                  </a:lnTo>
                  <a:lnTo>
                    <a:pt x="352" y="114"/>
                  </a:lnTo>
                  <a:lnTo>
                    <a:pt x="356" y="100"/>
                  </a:lnTo>
                  <a:lnTo>
                    <a:pt x="356" y="100"/>
                  </a:lnTo>
                  <a:lnTo>
                    <a:pt x="362" y="86"/>
                  </a:lnTo>
                  <a:lnTo>
                    <a:pt x="370" y="76"/>
                  </a:lnTo>
                  <a:lnTo>
                    <a:pt x="370" y="76"/>
                  </a:lnTo>
                  <a:lnTo>
                    <a:pt x="382" y="66"/>
                  </a:lnTo>
                  <a:lnTo>
                    <a:pt x="394" y="58"/>
                  </a:lnTo>
                  <a:lnTo>
                    <a:pt x="394" y="58"/>
                  </a:lnTo>
                  <a:lnTo>
                    <a:pt x="408" y="54"/>
                  </a:lnTo>
                  <a:lnTo>
                    <a:pt x="424" y="52"/>
                  </a:lnTo>
                  <a:lnTo>
                    <a:pt x="424" y="52"/>
                  </a:lnTo>
                  <a:close/>
                  <a:moveTo>
                    <a:pt x="120" y="56"/>
                  </a:moveTo>
                  <a:lnTo>
                    <a:pt x="120" y="78"/>
                  </a:lnTo>
                  <a:lnTo>
                    <a:pt x="122" y="78"/>
                  </a:lnTo>
                  <a:lnTo>
                    <a:pt x="122" y="78"/>
                  </a:lnTo>
                  <a:lnTo>
                    <a:pt x="130" y="66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54" y="54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82" y="54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202" y="62"/>
                  </a:lnTo>
                  <a:lnTo>
                    <a:pt x="210" y="70"/>
                  </a:lnTo>
                  <a:lnTo>
                    <a:pt x="210" y="70"/>
                  </a:lnTo>
                  <a:lnTo>
                    <a:pt x="214" y="78"/>
                  </a:lnTo>
                  <a:lnTo>
                    <a:pt x="218" y="88"/>
                  </a:lnTo>
                  <a:lnTo>
                    <a:pt x="218" y="88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204"/>
                  </a:lnTo>
                  <a:lnTo>
                    <a:pt x="180" y="204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78" y="106"/>
                  </a:lnTo>
                  <a:lnTo>
                    <a:pt x="174" y="94"/>
                  </a:lnTo>
                  <a:lnTo>
                    <a:pt x="174" y="94"/>
                  </a:lnTo>
                  <a:lnTo>
                    <a:pt x="170" y="90"/>
                  </a:lnTo>
                  <a:lnTo>
                    <a:pt x="166" y="88"/>
                  </a:lnTo>
                  <a:lnTo>
                    <a:pt x="160" y="86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46" y="86"/>
                  </a:lnTo>
                  <a:lnTo>
                    <a:pt x="140" y="88"/>
                  </a:lnTo>
                  <a:lnTo>
                    <a:pt x="134" y="90"/>
                  </a:lnTo>
                  <a:lnTo>
                    <a:pt x="130" y="94"/>
                  </a:lnTo>
                  <a:lnTo>
                    <a:pt x="130" y="94"/>
                  </a:lnTo>
                  <a:lnTo>
                    <a:pt x="126" y="100"/>
                  </a:lnTo>
                  <a:lnTo>
                    <a:pt x="124" y="108"/>
                  </a:lnTo>
                  <a:lnTo>
                    <a:pt x="122" y="128"/>
                  </a:lnTo>
                  <a:lnTo>
                    <a:pt x="122" y="204"/>
                  </a:lnTo>
                  <a:lnTo>
                    <a:pt x="82" y="204"/>
                  </a:lnTo>
                  <a:lnTo>
                    <a:pt x="82" y="56"/>
                  </a:lnTo>
                  <a:lnTo>
                    <a:pt x="120" y="56"/>
                  </a:lnTo>
                  <a:lnTo>
                    <a:pt x="120" y="56"/>
                  </a:lnTo>
                  <a:close/>
                  <a:moveTo>
                    <a:pt x="334" y="56"/>
                  </a:moveTo>
                  <a:lnTo>
                    <a:pt x="334" y="84"/>
                  </a:lnTo>
                  <a:lnTo>
                    <a:pt x="306" y="84"/>
                  </a:lnTo>
                  <a:lnTo>
                    <a:pt x="306" y="156"/>
                  </a:lnTo>
                  <a:lnTo>
                    <a:pt x="306" y="156"/>
                  </a:lnTo>
                  <a:lnTo>
                    <a:pt x="306" y="166"/>
                  </a:lnTo>
                  <a:lnTo>
                    <a:pt x="308" y="170"/>
                  </a:lnTo>
                  <a:lnTo>
                    <a:pt x="308" y="170"/>
                  </a:lnTo>
                  <a:lnTo>
                    <a:pt x="314" y="174"/>
                  </a:lnTo>
                  <a:lnTo>
                    <a:pt x="322" y="174"/>
                  </a:lnTo>
                  <a:lnTo>
                    <a:pt x="322" y="174"/>
                  </a:lnTo>
                  <a:lnTo>
                    <a:pt x="328" y="174"/>
                  </a:lnTo>
                  <a:lnTo>
                    <a:pt x="328" y="174"/>
                  </a:lnTo>
                  <a:lnTo>
                    <a:pt x="334" y="172"/>
                  </a:lnTo>
                  <a:lnTo>
                    <a:pt x="334" y="204"/>
                  </a:lnTo>
                  <a:lnTo>
                    <a:pt x="334" y="204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12" y="206"/>
                  </a:lnTo>
                  <a:lnTo>
                    <a:pt x="312" y="206"/>
                  </a:lnTo>
                  <a:lnTo>
                    <a:pt x="294" y="204"/>
                  </a:lnTo>
                  <a:lnTo>
                    <a:pt x="294" y="204"/>
                  </a:lnTo>
                  <a:lnTo>
                    <a:pt x="286" y="202"/>
                  </a:lnTo>
                  <a:lnTo>
                    <a:pt x="278" y="200"/>
                  </a:lnTo>
                  <a:lnTo>
                    <a:pt x="278" y="200"/>
                  </a:lnTo>
                  <a:lnTo>
                    <a:pt x="272" y="194"/>
                  </a:lnTo>
                  <a:lnTo>
                    <a:pt x="268" y="188"/>
                  </a:lnTo>
                  <a:lnTo>
                    <a:pt x="268" y="188"/>
                  </a:lnTo>
                  <a:lnTo>
                    <a:pt x="266" y="182"/>
                  </a:lnTo>
                  <a:lnTo>
                    <a:pt x="264" y="170"/>
                  </a:lnTo>
                  <a:lnTo>
                    <a:pt x="264" y="84"/>
                  </a:lnTo>
                  <a:lnTo>
                    <a:pt x="240" y="84"/>
                  </a:lnTo>
                  <a:lnTo>
                    <a:pt x="240" y="56"/>
                  </a:lnTo>
                  <a:lnTo>
                    <a:pt x="264" y="56"/>
                  </a:lnTo>
                  <a:lnTo>
                    <a:pt x="264" y="12"/>
                  </a:lnTo>
                  <a:lnTo>
                    <a:pt x="306" y="12"/>
                  </a:lnTo>
                  <a:lnTo>
                    <a:pt x="306" y="56"/>
                  </a:lnTo>
                  <a:lnTo>
                    <a:pt x="334" y="56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295EA212-586E-495C-8BAC-233F56AB3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8" y="2781300"/>
              <a:ext cx="5454650" cy="1108075"/>
            </a:xfrm>
            <a:custGeom>
              <a:avLst/>
              <a:gdLst>
                <a:gd name="T0" fmla="*/ 3292 w 3436"/>
                <a:gd name="T1" fmla="*/ 536 h 698"/>
                <a:gd name="T2" fmla="*/ 3202 w 3436"/>
                <a:gd name="T3" fmla="*/ 698 h 698"/>
                <a:gd name="T4" fmla="*/ 3220 w 3436"/>
                <a:gd name="T5" fmla="*/ 332 h 698"/>
                <a:gd name="T6" fmla="*/ 3368 w 3436"/>
                <a:gd name="T7" fmla="*/ 292 h 698"/>
                <a:gd name="T8" fmla="*/ 3202 w 3436"/>
                <a:gd name="T9" fmla="*/ 222 h 698"/>
                <a:gd name="T10" fmla="*/ 3104 w 3436"/>
                <a:gd name="T11" fmla="*/ 404 h 698"/>
                <a:gd name="T12" fmla="*/ 3182 w 3436"/>
                <a:gd name="T13" fmla="*/ 574 h 698"/>
                <a:gd name="T14" fmla="*/ 3054 w 3436"/>
                <a:gd name="T15" fmla="*/ 646 h 698"/>
                <a:gd name="T16" fmla="*/ 2968 w 3436"/>
                <a:gd name="T17" fmla="*/ 460 h 698"/>
                <a:gd name="T18" fmla="*/ 3072 w 3436"/>
                <a:gd name="T19" fmla="*/ 262 h 698"/>
                <a:gd name="T20" fmla="*/ 1782 w 3436"/>
                <a:gd name="T21" fmla="*/ 578 h 698"/>
                <a:gd name="T22" fmla="*/ 1932 w 3436"/>
                <a:gd name="T23" fmla="*/ 642 h 698"/>
                <a:gd name="T24" fmla="*/ 1782 w 3436"/>
                <a:gd name="T25" fmla="*/ 404 h 698"/>
                <a:gd name="T26" fmla="*/ 1782 w 3436"/>
                <a:gd name="T27" fmla="*/ 330 h 698"/>
                <a:gd name="T28" fmla="*/ 1950 w 3436"/>
                <a:gd name="T29" fmla="*/ 292 h 698"/>
                <a:gd name="T30" fmla="*/ 1782 w 3436"/>
                <a:gd name="T31" fmla="*/ 488 h 698"/>
                <a:gd name="T32" fmla="*/ 2138 w 3436"/>
                <a:gd name="T33" fmla="*/ 264 h 698"/>
                <a:gd name="T34" fmla="*/ 2346 w 3436"/>
                <a:gd name="T35" fmla="*/ 230 h 698"/>
                <a:gd name="T36" fmla="*/ 2478 w 3436"/>
                <a:gd name="T37" fmla="*/ 376 h 698"/>
                <a:gd name="T38" fmla="*/ 2328 w 3436"/>
                <a:gd name="T39" fmla="*/ 362 h 698"/>
                <a:gd name="T40" fmla="*/ 2196 w 3436"/>
                <a:gd name="T41" fmla="*/ 424 h 698"/>
                <a:gd name="T42" fmla="*/ 2684 w 3436"/>
                <a:gd name="T43" fmla="*/ 680 h 698"/>
                <a:gd name="T44" fmla="*/ 2544 w 3436"/>
                <a:gd name="T45" fmla="*/ 506 h 698"/>
                <a:gd name="T46" fmla="*/ 2608 w 3436"/>
                <a:gd name="T47" fmla="*/ 292 h 698"/>
                <a:gd name="T48" fmla="*/ 2800 w 3436"/>
                <a:gd name="T49" fmla="*/ 224 h 698"/>
                <a:gd name="T50" fmla="*/ 2848 w 3436"/>
                <a:gd name="T51" fmla="*/ 372 h 698"/>
                <a:gd name="T52" fmla="*/ 2712 w 3436"/>
                <a:gd name="T53" fmla="*/ 364 h 698"/>
                <a:gd name="T54" fmla="*/ 2712 w 3436"/>
                <a:gd name="T55" fmla="*/ 556 h 698"/>
                <a:gd name="T56" fmla="*/ 2852 w 3436"/>
                <a:gd name="T57" fmla="*/ 544 h 698"/>
                <a:gd name="T58" fmla="*/ 2774 w 3436"/>
                <a:gd name="T59" fmla="*/ 698 h 698"/>
                <a:gd name="T60" fmla="*/ 1690 w 3436"/>
                <a:gd name="T61" fmla="*/ 386 h 698"/>
                <a:gd name="T62" fmla="*/ 1746 w 3436"/>
                <a:gd name="T63" fmla="*/ 570 h 698"/>
                <a:gd name="T64" fmla="*/ 1634 w 3436"/>
                <a:gd name="T65" fmla="*/ 646 h 698"/>
                <a:gd name="T66" fmla="*/ 1548 w 3436"/>
                <a:gd name="T67" fmla="*/ 460 h 698"/>
                <a:gd name="T68" fmla="*/ 1652 w 3436"/>
                <a:gd name="T69" fmla="*/ 262 h 698"/>
                <a:gd name="T70" fmla="*/ 1258 w 3436"/>
                <a:gd name="T71" fmla="*/ 576 h 698"/>
                <a:gd name="T72" fmla="*/ 1360 w 3436"/>
                <a:gd name="T73" fmla="*/ 412 h 698"/>
                <a:gd name="T74" fmla="*/ 1274 w 3436"/>
                <a:gd name="T75" fmla="*/ 226 h 698"/>
                <a:gd name="T76" fmla="*/ 1490 w 3436"/>
                <a:gd name="T77" fmla="*/ 402 h 698"/>
                <a:gd name="T78" fmla="*/ 1400 w 3436"/>
                <a:gd name="T79" fmla="*/ 658 h 698"/>
                <a:gd name="T80" fmla="*/ 1214 w 3436"/>
                <a:gd name="T81" fmla="*/ 352 h 698"/>
                <a:gd name="T82" fmla="*/ 1180 w 3436"/>
                <a:gd name="T83" fmla="*/ 542 h 698"/>
                <a:gd name="T84" fmla="*/ 1168 w 3436"/>
                <a:gd name="T85" fmla="*/ 680 h 698"/>
                <a:gd name="T86" fmla="*/ 1030 w 3436"/>
                <a:gd name="T87" fmla="*/ 520 h 698"/>
                <a:gd name="T88" fmla="*/ 1078 w 3436"/>
                <a:gd name="T89" fmla="*/ 308 h 698"/>
                <a:gd name="T90" fmla="*/ 1248 w 3436"/>
                <a:gd name="T91" fmla="*/ 224 h 698"/>
                <a:gd name="T92" fmla="*/ 1024 w 3436"/>
                <a:gd name="T93" fmla="*/ 460 h 698"/>
                <a:gd name="T94" fmla="*/ 858 w 3436"/>
                <a:gd name="T95" fmla="*/ 288 h 698"/>
                <a:gd name="T96" fmla="*/ 694 w 3436"/>
                <a:gd name="T97" fmla="*/ 344 h 698"/>
                <a:gd name="T98" fmla="*/ 802 w 3436"/>
                <a:gd name="T99" fmla="*/ 484 h 698"/>
                <a:gd name="T100" fmla="*/ 720 w 3436"/>
                <a:gd name="T101" fmla="*/ 698 h 698"/>
                <a:gd name="T102" fmla="*/ 472 w 3436"/>
                <a:gd name="T103" fmla="*/ 2 h 698"/>
                <a:gd name="T104" fmla="*/ 694 w 3436"/>
                <a:gd name="T105" fmla="*/ 222 h 698"/>
                <a:gd name="T106" fmla="*/ 524 w 3436"/>
                <a:gd name="T107" fmla="*/ 292 h 698"/>
                <a:gd name="T108" fmla="*/ 524 w 3436"/>
                <a:gd name="T109" fmla="*/ 628 h 698"/>
                <a:gd name="T110" fmla="*/ 694 w 3436"/>
                <a:gd name="T111" fmla="*/ 576 h 698"/>
                <a:gd name="T112" fmla="*/ 592 w 3436"/>
                <a:gd name="T113" fmla="*/ 416 h 698"/>
                <a:gd name="T114" fmla="*/ 134 w 3436"/>
                <a:gd name="T115" fmla="*/ 264 h 698"/>
                <a:gd name="T116" fmla="*/ 0 w 3436"/>
                <a:gd name="T117" fmla="*/ 2 h 698"/>
                <a:gd name="T118" fmla="*/ 466 w 3436"/>
                <a:gd name="T119" fmla="*/ 52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6" h="698">
                  <a:moveTo>
                    <a:pt x="3202" y="698"/>
                  </a:moveTo>
                  <a:lnTo>
                    <a:pt x="3202" y="578"/>
                  </a:lnTo>
                  <a:lnTo>
                    <a:pt x="3202" y="578"/>
                  </a:lnTo>
                  <a:lnTo>
                    <a:pt x="3208" y="578"/>
                  </a:lnTo>
                  <a:lnTo>
                    <a:pt x="3208" y="578"/>
                  </a:lnTo>
                  <a:lnTo>
                    <a:pt x="3220" y="576"/>
                  </a:lnTo>
                  <a:lnTo>
                    <a:pt x="3230" y="574"/>
                  </a:lnTo>
                  <a:lnTo>
                    <a:pt x="3240" y="572"/>
                  </a:lnTo>
                  <a:lnTo>
                    <a:pt x="3252" y="566"/>
                  </a:lnTo>
                  <a:lnTo>
                    <a:pt x="3272" y="554"/>
                  </a:lnTo>
                  <a:lnTo>
                    <a:pt x="3292" y="536"/>
                  </a:lnTo>
                  <a:lnTo>
                    <a:pt x="3370" y="624"/>
                  </a:lnTo>
                  <a:lnTo>
                    <a:pt x="3370" y="624"/>
                  </a:lnTo>
                  <a:lnTo>
                    <a:pt x="3352" y="642"/>
                  </a:lnTo>
                  <a:lnTo>
                    <a:pt x="3332" y="658"/>
                  </a:lnTo>
                  <a:lnTo>
                    <a:pt x="3312" y="670"/>
                  </a:lnTo>
                  <a:lnTo>
                    <a:pt x="3290" y="680"/>
                  </a:lnTo>
                  <a:lnTo>
                    <a:pt x="3270" y="688"/>
                  </a:lnTo>
                  <a:lnTo>
                    <a:pt x="3248" y="694"/>
                  </a:lnTo>
                  <a:lnTo>
                    <a:pt x="3224" y="698"/>
                  </a:lnTo>
                  <a:lnTo>
                    <a:pt x="3202" y="698"/>
                  </a:lnTo>
                  <a:lnTo>
                    <a:pt x="3202" y="698"/>
                  </a:lnTo>
                  <a:close/>
                  <a:moveTo>
                    <a:pt x="3202" y="488"/>
                  </a:moveTo>
                  <a:lnTo>
                    <a:pt x="3202" y="404"/>
                  </a:lnTo>
                  <a:lnTo>
                    <a:pt x="3300" y="404"/>
                  </a:lnTo>
                  <a:lnTo>
                    <a:pt x="3300" y="404"/>
                  </a:lnTo>
                  <a:lnTo>
                    <a:pt x="3294" y="388"/>
                  </a:lnTo>
                  <a:lnTo>
                    <a:pt x="3288" y="374"/>
                  </a:lnTo>
                  <a:lnTo>
                    <a:pt x="3278" y="360"/>
                  </a:lnTo>
                  <a:lnTo>
                    <a:pt x="3266" y="350"/>
                  </a:lnTo>
                  <a:lnTo>
                    <a:pt x="3252" y="342"/>
                  </a:lnTo>
                  <a:lnTo>
                    <a:pt x="3236" y="336"/>
                  </a:lnTo>
                  <a:lnTo>
                    <a:pt x="3220" y="332"/>
                  </a:lnTo>
                  <a:lnTo>
                    <a:pt x="3202" y="330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26" y="224"/>
                  </a:lnTo>
                  <a:lnTo>
                    <a:pt x="3250" y="226"/>
                  </a:lnTo>
                  <a:lnTo>
                    <a:pt x="3272" y="232"/>
                  </a:lnTo>
                  <a:lnTo>
                    <a:pt x="3294" y="240"/>
                  </a:lnTo>
                  <a:lnTo>
                    <a:pt x="3314" y="250"/>
                  </a:lnTo>
                  <a:lnTo>
                    <a:pt x="3334" y="262"/>
                  </a:lnTo>
                  <a:lnTo>
                    <a:pt x="3352" y="276"/>
                  </a:lnTo>
                  <a:lnTo>
                    <a:pt x="3368" y="292"/>
                  </a:lnTo>
                  <a:lnTo>
                    <a:pt x="3382" y="310"/>
                  </a:lnTo>
                  <a:lnTo>
                    <a:pt x="3396" y="330"/>
                  </a:lnTo>
                  <a:lnTo>
                    <a:pt x="3408" y="352"/>
                  </a:lnTo>
                  <a:lnTo>
                    <a:pt x="3418" y="374"/>
                  </a:lnTo>
                  <a:lnTo>
                    <a:pt x="3426" y="398"/>
                  </a:lnTo>
                  <a:lnTo>
                    <a:pt x="3430" y="424"/>
                  </a:lnTo>
                  <a:lnTo>
                    <a:pt x="3434" y="452"/>
                  </a:lnTo>
                  <a:lnTo>
                    <a:pt x="3436" y="482"/>
                  </a:lnTo>
                  <a:lnTo>
                    <a:pt x="3436" y="488"/>
                  </a:lnTo>
                  <a:lnTo>
                    <a:pt x="3202" y="488"/>
                  </a:lnTo>
                  <a:close/>
                  <a:moveTo>
                    <a:pt x="3202" y="222"/>
                  </a:moveTo>
                  <a:lnTo>
                    <a:pt x="3202" y="330"/>
                  </a:lnTo>
                  <a:lnTo>
                    <a:pt x="3202" y="330"/>
                  </a:lnTo>
                  <a:lnTo>
                    <a:pt x="3202" y="330"/>
                  </a:lnTo>
                  <a:lnTo>
                    <a:pt x="3184" y="332"/>
                  </a:lnTo>
                  <a:lnTo>
                    <a:pt x="3166" y="334"/>
                  </a:lnTo>
                  <a:lnTo>
                    <a:pt x="3152" y="340"/>
                  </a:lnTo>
                  <a:lnTo>
                    <a:pt x="3138" y="350"/>
                  </a:lnTo>
                  <a:lnTo>
                    <a:pt x="3126" y="360"/>
                  </a:lnTo>
                  <a:lnTo>
                    <a:pt x="3116" y="372"/>
                  </a:lnTo>
                  <a:lnTo>
                    <a:pt x="3108" y="386"/>
                  </a:lnTo>
                  <a:lnTo>
                    <a:pt x="3104" y="404"/>
                  </a:lnTo>
                  <a:lnTo>
                    <a:pt x="3202" y="404"/>
                  </a:lnTo>
                  <a:lnTo>
                    <a:pt x="3202" y="488"/>
                  </a:lnTo>
                  <a:lnTo>
                    <a:pt x="3096" y="488"/>
                  </a:lnTo>
                  <a:lnTo>
                    <a:pt x="3096" y="488"/>
                  </a:lnTo>
                  <a:lnTo>
                    <a:pt x="3102" y="506"/>
                  </a:lnTo>
                  <a:lnTo>
                    <a:pt x="3110" y="524"/>
                  </a:lnTo>
                  <a:lnTo>
                    <a:pt x="3122" y="540"/>
                  </a:lnTo>
                  <a:lnTo>
                    <a:pt x="3134" y="552"/>
                  </a:lnTo>
                  <a:lnTo>
                    <a:pt x="3148" y="562"/>
                  </a:lnTo>
                  <a:lnTo>
                    <a:pt x="3164" y="570"/>
                  </a:lnTo>
                  <a:lnTo>
                    <a:pt x="3182" y="574"/>
                  </a:lnTo>
                  <a:lnTo>
                    <a:pt x="3202" y="57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202" y="698"/>
                  </a:lnTo>
                  <a:lnTo>
                    <a:pt x="3178" y="698"/>
                  </a:lnTo>
                  <a:lnTo>
                    <a:pt x="3156" y="694"/>
                  </a:lnTo>
                  <a:lnTo>
                    <a:pt x="3134" y="688"/>
                  </a:lnTo>
                  <a:lnTo>
                    <a:pt x="3112" y="680"/>
                  </a:lnTo>
                  <a:lnTo>
                    <a:pt x="3092" y="672"/>
                  </a:lnTo>
                  <a:lnTo>
                    <a:pt x="3072" y="660"/>
                  </a:lnTo>
                  <a:lnTo>
                    <a:pt x="3054" y="646"/>
                  </a:lnTo>
                  <a:lnTo>
                    <a:pt x="3036" y="630"/>
                  </a:lnTo>
                  <a:lnTo>
                    <a:pt x="3036" y="630"/>
                  </a:lnTo>
                  <a:lnTo>
                    <a:pt x="3020" y="612"/>
                  </a:lnTo>
                  <a:lnTo>
                    <a:pt x="3006" y="592"/>
                  </a:lnTo>
                  <a:lnTo>
                    <a:pt x="2994" y="572"/>
                  </a:lnTo>
                  <a:lnTo>
                    <a:pt x="2986" y="552"/>
                  </a:lnTo>
                  <a:lnTo>
                    <a:pt x="2978" y="530"/>
                  </a:lnTo>
                  <a:lnTo>
                    <a:pt x="2972" y="506"/>
                  </a:lnTo>
                  <a:lnTo>
                    <a:pt x="2968" y="484"/>
                  </a:lnTo>
                  <a:lnTo>
                    <a:pt x="2968" y="460"/>
                  </a:lnTo>
                  <a:lnTo>
                    <a:pt x="2968" y="460"/>
                  </a:lnTo>
                  <a:lnTo>
                    <a:pt x="2968" y="436"/>
                  </a:lnTo>
                  <a:lnTo>
                    <a:pt x="2972" y="414"/>
                  </a:lnTo>
                  <a:lnTo>
                    <a:pt x="2978" y="390"/>
                  </a:lnTo>
                  <a:lnTo>
                    <a:pt x="2986" y="368"/>
                  </a:lnTo>
                  <a:lnTo>
                    <a:pt x="2994" y="348"/>
                  </a:lnTo>
                  <a:lnTo>
                    <a:pt x="3006" y="328"/>
                  </a:lnTo>
                  <a:lnTo>
                    <a:pt x="3020" y="310"/>
                  </a:lnTo>
                  <a:lnTo>
                    <a:pt x="3036" y="292"/>
                  </a:lnTo>
                  <a:lnTo>
                    <a:pt x="3036" y="292"/>
                  </a:lnTo>
                  <a:lnTo>
                    <a:pt x="3054" y="276"/>
                  </a:lnTo>
                  <a:lnTo>
                    <a:pt x="3072" y="262"/>
                  </a:lnTo>
                  <a:lnTo>
                    <a:pt x="3092" y="250"/>
                  </a:lnTo>
                  <a:lnTo>
                    <a:pt x="3112" y="240"/>
                  </a:lnTo>
                  <a:lnTo>
                    <a:pt x="3134" y="232"/>
                  </a:lnTo>
                  <a:lnTo>
                    <a:pt x="3156" y="226"/>
                  </a:lnTo>
                  <a:lnTo>
                    <a:pt x="3178" y="224"/>
                  </a:lnTo>
                  <a:lnTo>
                    <a:pt x="3202" y="222"/>
                  </a:lnTo>
                  <a:lnTo>
                    <a:pt x="3202" y="222"/>
                  </a:lnTo>
                  <a:lnTo>
                    <a:pt x="3202" y="222"/>
                  </a:lnTo>
                  <a:close/>
                  <a:moveTo>
                    <a:pt x="1782" y="698"/>
                  </a:moveTo>
                  <a:lnTo>
                    <a:pt x="1782" y="578"/>
                  </a:lnTo>
                  <a:lnTo>
                    <a:pt x="1782" y="578"/>
                  </a:lnTo>
                  <a:lnTo>
                    <a:pt x="1788" y="578"/>
                  </a:lnTo>
                  <a:lnTo>
                    <a:pt x="1788" y="578"/>
                  </a:lnTo>
                  <a:lnTo>
                    <a:pt x="1800" y="576"/>
                  </a:lnTo>
                  <a:lnTo>
                    <a:pt x="1812" y="574"/>
                  </a:lnTo>
                  <a:lnTo>
                    <a:pt x="1822" y="572"/>
                  </a:lnTo>
                  <a:lnTo>
                    <a:pt x="1832" y="566"/>
                  </a:lnTo>
                  <a:lnTo>
                    <a:pt x="1852" y="554"/>
                  </a:lnTo>
                  <a:lnTo>
                    <a:pt x="1874" y="536"/>
                  </a:lnTo>
                  <a:lnTo>
                    <a:pt x="1952" y="624"/>
                  </a:lnTo>
                  <a:lnTo>
                    <a:pt x="1952" y="624"/>
                  </a:lnTo>
                  <a:lnTo>
                    <a:pt x="1932" y="642"/>
                  </a:lnTo>
                  <a:lnTo>
                    <a:pt x="1912" y="658"/>
                  </a:lnTo>
                  <a:lnTo>
                    <a:pt x="1892" y="670"/>
                  </a:lnTo>
                  <a:lnTo>
                    <a:pt x="1872" y="680"/>
                  </a:lnTo>
                  <a:lnTo>
                    <a:pt x="1850" y="688"/>
                  </a:lnTo>
                  <a:lnTo>
                    <a:pt x="1828" y="694"/>
                  </a:lnTo>
                  <a:lnTo>
                    <a:pt x="1806" y="69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82" y="698"/>
                  </a:lnTo>
                  <a:close/>
                  <a:moveTo>
                    <a:pt x="1782" y="488"/>
                  </a:moveTo>
                  <a:lnTo>
                    <a:pt x="1782" y="404"/>
                  </a:lnTo>
                  <a:lnTo>
                    <a:pt x="1880" y="404"/>
                  </a:lnTo>
                  <a:lnTo>
                    <a:pt x="1880" y="404"/>
                  </a:lnTo>
                  <a:lnTo>
                    <a:pt x="1876" y="388"/>
                  </a:lnTo>
                  <a:lnTo>
                    <a:pt x="1868" y="372"/>
                  </a:lnTo>
                  <a:lnTo>
                    <a:pt x="1858" y="360"/>
                  </a:lnTo>
                  <a:lnTo>
                    <a:pt x="1846" y="350"/>
                  </a:lnTo>
                  <a:lnTo>
                    <a:pt x="1834" y="342"/>
                  </a:lnTo>
                  <a:lnTo>
                    <a:pt x="1818" y="336"/>
                  </a:lnTo>
                  <a:lnTo>
                    <a:pt x="1800" y="332"/>
                  </a:lnTo>
                  <a:lnTo>
                    <a:pt x="1782" y="330"/>
                  </a:lnTo>
                  <a:lnTo>
                    <a:pt x="1782" y="330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782" y="222"/>
                  </a:lnTo>
                  <a:lnTo>
                    <a:pt x="1806" y="224"/>
                  </a:lnTo>
                  <a:lnTo>
                    <a:pt x="1830" y="226"/>
                  </a:lnTo>
                  <a:lnTo>
                    <a:pt x="1854" y="232"/>
                  </a:lnTo>
                  <a:lnTo>
                    <a:pt x="1874" y="240"/>
                  </a:lnTo>
                  <a:lnTo>
                    <a:pt x="1896" y="250"/>
                  </a:lnTo>
                  <a:lnTo>
                    <a:pt x="1914" y="262"/>
                  </a:lnTo>
                  <a:lnTo>
                    <a:pt x="1932" y="276"/>
                  </a:lnTo>
                  <a:lnTo>
                    <a:pt x="1950" y="292"/>
                  </a:lnTo>
                  <a:lnTo>
                    <a:pt x="1964" y="310"/>
                  </a:lnTo>
                  <a:lnTo>
                    <a:pt x="1978" y="330"/>
                  </a:lnTo>
                  <a:lnTo>
                    <a:pt x="1988" y="352"/>
                  </a:lnTo>
                  <a:lnTo>
                    <a:pt x="1998" y="374"/>
                  </a:lnTo>
                  <a:lnTo>
                    <a:pt x="2006" y="398"/>
                  </a:lnTo>
                  <a:lnTo>
                    <a:pt x="2012" y="424"/>
                  </a:lnTo>
                  <a:lnTo>
                    <a:pt x="2016" y="452"/>
                  </a:lnTo>
                  <a:lnTo>
                    <a:pt x="2016" y="482"/>
                  </a:lnTo>
                  <a:lnTo>
                    <a:pt x="2016" y="488"/>
                  </a:lnTo>
                  <a:lnTo>
                    <a:pt x="1782" y="488"/>
                  </a:lnTo>
                  <a:lnTo>
                    <a:pt x="1782" y="488"/>
                  </a:lnTo>
                  <a:close/>
                  <a:moveTo>
                    <a:pt x="2070" y="448"/>
                  </a:moveTo>
                  <a:lnTo>
                    <a:pt x="2070" y="448"/>
                  </a:lnTo>
                  <a:lnTo>
                    <a:pt x="2072" y="420"/>
                  </a:lnTo>
                  <a:lnTo>
                    <a:pt x="2074" y="396"/>
                  </a:lnTo>
                  <a:lnTo>
                    <a:pt x="2078" y="372"/>
                  </a:lnTo>
                  <a:lnTo>
                    <a:pt x="2084" y="350"/>
                  </a:lnTo>
                  <a:lnTo>
                    <a:pt x="2092" y="328"/>
                  </a:lnTo>
                  <a:lnTo>
                    <a:pt x="2100" y="310"/>
                  </a:lnTo>
                  <a:lnTo>
                    <a:pt x="2112" y="294"/>
                  </a:lnTo>
                  <a:lnTo>
                    <a:pt x="2124" y="278"/>
                  </a:lnTo>
                  <a:lnTo>
                    <a:pt x="2138" y="264"/>
                  </a:lnTo>
                  <a:lnTo>
                    <a:pt x="2154" y="254"/>
                  </a:lnTo>
                  <a:lnTo>
                    <a:pt x="2170" y="244"/>
                  </a:lnTo>
                  <a:lnTo>
                    <a:pt x="2190" y="236"/>
                  </a:lnTo>
                  <a:lnTo>
                    <a:pt x="2210" y="230"/>
                  </a:lnTo>
                  <a:lnTo>
                    <a:pt x="2232" y="224"/>
                  </a:lnTo>
                  <a:lnTo>
                    <a:pt x="2256" y="222"/>
                  </a:lnTo>
                  <a:lnTo>
                    <a:pt x="2282" y="220"/>
                  </a:lnTo>
                  <a:lnTo>
                    <a:pt x="2282" y="220"/>
                  </a:lnTo>
                  <a:lnTo>
                    <a:pt x="2304" y="222"/>
                  </a:lnTo>
                  <a:lnTo>
                    <a:pt x="2326" y="226"/>
                  </a:lnTo>
                  <a:lnTo>
                    <a:pt x="2346" y="230"/>
                  </a:lnTo>
                  <a:lnTo>
                    <a:pt x="2366" y="238"/>
                  </a:lnTo>
                  <a:lnTo>
                    <a:pt x="2384" y="246"/>
                  </a:lnTo>
                  <a:lnTo>
                    <a:pt x="2402" y="256"/>
                  </a:lnTo>
                  <a:lnTo>
                    <a:pt x="2418" y="268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446" y="300"/>
                  </a:lnTo>
                  <a:lnTo>
                    <a:pt x="2458" y="318"/>
                  </a:lnTo>
                  <a:lnTo>
                    <a:pt x="2468" y="336"/>
                  </a:lnTo>
                  <a:lnTo>
                    <a:pt x="2474" y="356"/>
                  </a:lnTo>
                  <a:lnTo>
                    <a:pt x="2478" y="376"/>
                  </a:lnTo>
                  <a:lnTo>
                    <a:pt x="2480" y="398"/>
                  </a:lnTo>
                  <a:lnTo>
                    <a:pt x="2482" y="448"/>
                  </a:lnTo>
                  <a:lnTo>
                    <a:pt x="2482" y="686"/>
                  </a:lnTo>
                  <a:lnTo>
                    <a:pt x="2360" y="686"/>
                  </a:lnTo>
                  <a:lnTo>
                    <a:pt x="2360" y="448"/>
                  </a:lnTo>
                  <a:lnTo>
                    <a:pt x="2360" y="448"/>
                  </a:lnTo>
                  <a:lnTo>
                    <a:pt x="2358" y="424"/>
                  </a:lnTo>
                  <a:lnTo>
                    <a:pt x="2354" y="404"/>
                  </a:lnTo>
                  <a:lnTo>
                    <a:pt x="2348" y="388"/>
                  </a:lnTo>
                  <a:lnTo>
                    <a:pt x="2340" y="372"/>
                  </a:lnTo>
                  <a:lnTo>
                    <a:pt x="2328" y="362"/>
                  </a:lnTo>
                  <a:lnTo>
                    <a:pt x="2314" y="354"/>
                  </a:lnTo>
                  <a:lnTo>
                    <a:pt x="2296" y="350"/>
                  </a:lnTo>
                  <a:lnTo>
                    <a:pt x="2276" y="348"/>
                  </a:lnTo>
                  <a:lnTo>
                    <a:pt x="2276" y="348"/>
                  </a:lnTo>
                  <a:lnTo>
                    <a:pt x="2256" y="350"/>
                  </a:lnTo>
                  <a:lnTo>
                    <a:pt x="2240" y="354"/>
                  </a:lnTo>
                  <a:lnTo>
                    <a:pt x="2226" y="362"/>
                  </a:lnTo>
                  <a:lnTo>
                    <a:pt x="2214" y="372"/>
                  </a:lnTo>
                  <a:lnTo>
                    <a:pt x="2206" y="386"/>
                  </a:lnTo>
                  <a:lnTo>
                    <a:pt x="2200" y="404"/>
                  </a:lnTo>
                  <a:lnTo>
                    <a:pt x="2196" y="424"/>
                  </a:lnTo>
                  <a:lnTo>
                    <a:pt x="2194" y="448"/>
                  </a:lnTo>
                  <a:lnTo>
                    <a:pt x="2194" y="686"/>
                  </a:lnTo>
                  <a:lnTo>
                    <a:pt x="2070" y="686"/>
                  </a:lnTo>
                  <a:lnTo>
                    <a:pt x="2070" y="448"/>
                  </a:lnTo>
                  <a:lnTo>
                    <a:pt x="2070" y="448"/>
                  </a:lnTo>
                  <a:close/>
                  <a:moveTo>
                    <a:pt x="2774" y="698"/>
                  </a:moveTo>
                  <a:lnTo>
                    <a:pt x="2774" y="698"/>
                  </a:lnTo>
                  <a:lnTo>
                    <a:pt x="2750" y="698"/>
                  </a:lnTo>
                  <a:lnTo>
                    <a:pt x="2728" y="694"/>
                  </a:lnTo>
                  <a:lnTo>
                    <a:pt x="2706" y="688"/>
                  </a:lnTo>
                  <a:lnTo>
                    <a:pt x="2684" y="680"/>
                  </a:lnTo>
                  <a:lnTo>
                    <a:pt x="2664" y="672"/>
                  </a:lnTo>
                  <a:lnTo>
                    <a:pt x="2644" y="660"/>
                  </a:lnTo>
                  <a:lnTo>
                    <a:pt x="2626" y="646"/>
                  </a:lnTo>
                  <a:lnTo>
                    <a:pt x="2608" y="630"/>
                  </a:lnTo>
                  <a:lnTo>
                    <a:pt x="2608" y="630"/>
                  </a:lnTo>
                  <a:lnTo>
                    <a:pt x="2592" y="612"/>
                  </a:lnTo>
                  <a:lnTo>
                    <a:pt x="2578" y="592"/>
                  </a:lnTo>
                  <a:lnTo>
                    <a:pt x="2568" y="572"/>
                  </a:lnTo>
                  <a:lnTo>
                    <a:pt x="2558" y="552"/>
                  </a:lnTo>
                  <a:lnTo>
                    <a:pt x="2550" y="530"/>
                  </a:lnTo>
                  <a:lnTo>
                    <a:pt x="2544" y="506"/>
                  </a:lnTo>
                  <a:lnTo>
                    <a:pt x="2540" y="484"/>
                  </a:lnTo>
                  <a:lnTo>
                    <a:pt x="2540" y="460"/>
                  </a:lnTo>
                  <a:lnTo>
                    <a:pt x="2540" y="460"/>
                  </a:lnTo>
                  <a:lnTo>
                    <a:pt x="2540" y="436"/>
                  </a:lnTo>
                  <a:lnTo>
                    <a:pt x="2544" y="414"/>
                  </a:lnTo>
                  <a:lnTo>
                    <a:pt x="2550" y="390"/>
                  </a:lnTo>
                  <a:lnTo>
                    <a:pt x="2558" y="368"/>
                  </a:lnTo>
                  <a:lnTo>
                    <a:pt x="2568" y="348"/>
                  </a:lnTo>
                  <a:lnTo>
                    <a:pt x="2578" y="328"/>
                  </a:lnTo>
                  <a:lnTo>
                    <a:pt x="2592" y="310"/>
                  </a:lnTo>
                  <a:lnTo>
                    <a:pt x="2608" y="292"/>
                  </a:lnTo>
                  <a:lnTo>
                    <a:pt x="2608" y="292"/>
                  </a:lnTo>
                  <a:lnTo>
                    <a:pt x="2626" y="276"/>
                  </a:lnTo>
                  <a:lnTo>
                    <a:pt x="2644" y="262"/>
                  </a:lnTo>
                  <a:lnTo>
                    <a:pt x="2664" y="250"/>
                  </a:lnTo>
                  <a:lnTo>
                    <a:pt x="2684" y="240"/>
                  </a:lnTo>
                  <a:lnTo>
                    <a:pt x="2706" y="232"/>
                  </a:lnTo>
                  <a:lnTo>
                    <a:pt x="2728" y="226"/>
                  </a:lnTo>
                  <a:lnTo>
                    <a:pt x="2750" y="224"/>
                  </a:lnTo>
                  <a:lnTo>
                    <a:pt x="2774" y="222"/>
                  </a:lnTo>
                  <a:lnTo>
                    <a:pt x="2774" y="222"/>
                  </a:lnTo>
                  <a:lnTo>
                    <a:pt x="2800" y="224"/>
                  </a:lnTo>
                  <a:lnTo>
                    <a:pt x="2824" y="228"/>
                  </a:lnTo>
                  <a:lnTo>
                    <a:pt x="2848" y="234"/>
                  </a:lnTo>
                  <a:lnTo>
                    <a:pt x="2870" y="242"/>
                  </a:lnTo>
                  <a:lnTo>
                    <a:pt x="2892" y="254"/>
                  </a:lnTo>
                  <a:lnTo>
                    <a:pt x="2914" y="270"/>
                  </a:lnTo>
                  <a:lnTo>
                    <a:pt x="2934" y="286"/>
                  </a:lnTo>
                  <a:lnTo>
                    <a:pt x="2952" y="306"/>
                  </a:lnTo>
                  <a:lnTo>
                    <a:pt x="2866" y="394"/>
                  </a:lnTo>
                  <a:lnTo>
                    <a:pt x="2866" y="394"/>
                  </a:lnTo>
                  <a:lnTo>
                    <a:pt x="2856" y="382"/>
                  </a:lnTo>
                  <a:lnTo>
                    <a:pt x="2848" y="372"/>
                  </a:lnTo>
                  <a:lnTo>
                    <a:pt x="2836" y="364"/>
                  </a:lnTo>
                  <a:lnTo>
                    <a:pt x="2826" y="356"/>
                  </a:lnTo>
                  <a:lnTo>
                    <a:pt x="2814" y="350"/>
                  </a:lnTo>
                  <a:lnTo>
                    <a:pt x="2802" y="348"/>
                  </a:lnTo>
                  <a:lnTo>
                    <a:pt x="2788" y="346"/>
                  </a:lnTo>
                  <a:lnTo>
                    <a:pt x="2774" y="344"/>
                  </a:lnTo>
                  <a:lnTo>
                    <a:pt x="2774" y="344"/>
                  </a:lnTo>
                  <a:lnTo>
                    <a:pt x="2764" y="344"/>
                  </a:lnTo>
                  <a:lnTo>
                    <a:pt x="2752" y="346"/>
                  </a:lnTo>
                  <a:lnTo>
                    <a:pt x="2730" y="354"/>
                  </a:lnTo>
                  <a:lnTo>
                    <a:pt x="2712" y="364"/>
                  </a:lnTo>
                  <a:lnTo>
                    <a:pt x="2696" y="380"/>
                  </a:lnTo>
                  <a:lnTo>
                    <a:pt x="2682" y="396"/>
                  </a:lnTo>
                  <a:lnTo>
                    <a:pt x="2672" y="418"/>
                  </a:lnTo>
                  <a:lnTo>
                    <a:pt x="2666" y="440"/>
                  </a:lnTo>
                  <a:lnTo>
                    <a:pt x="2664" y="462"/>
                  </a:lnTo>
                  <a:lnTo>
                    <a:pt x="2664" y="462"/>
                  </a:lnTo>
                  <a:lnTo>
                    <a:pt x="2666" y="486"/>
                  </a:lnTo>
                  <a:lnTo>
                    <a:pt x="2672" y="506"/>
                  </a:lnTo>
                  <a:lnTo>
                    <a:pt x="2682" y="526"/>
                  </a:lnTo>
                  <a:lnTo>
                    <a:pt x="2696" y="542"/>
                  </a:lnTo>
                  <a:lnTo>
                    <a:pt x="2712" y="556"/>
                  </a:lnTo>
                  <a:lnTo>
                    <a:pt x="2732" y="566"/>
                  </a:lnTo>
                  <a:lnTo>
                    <a:pt x="2752" y="574"/>
                  </a:lnTo>
                  <a:lnTo>
                    <a:pt x="2774" y="576"/>
                  </a:lnTo>
                  <a:lnTo>
                    <a:pt x="2774" y="576"/>
                  </a:lnTo>
                  <a:lnTo>
                    <a:pt x="2788" y="574"/>
                  </a:lnTo>
                  <a:lnTo>
                    <a:pt x="2800" y="572"/>
                  </a:lnTo>
                  <a:lnTo>
                    <a:pt x="2812" y="570"/>
                  </a:lnTo>
                  <a:lnTo>
                    <a:pt x="2822" y="564"/>
                  </a:lnTo>
                  <a:lnTo>
                    <a:pt x="2834" y="558"/>
                  </a:lnTo>
                  <a:lnTo>
                    <a:pt x="2842" y="552"/>
                  </a:lnTo>
                  <a:lnTo>
                    <a:pt x="2852" y="544"/>
                  </a:lnTo>
                  <a:lnTo>
                    <a:pt x="2858" y="534"/>
                  </a:lnTo>
                  <a:lnTo>
                    <a:pt x="2948" y="618"/>
                  </a:lnTo>
                  <a:lnTo>
                    <a:pt x="2948" y="618"/>
                  </a:lnTo>
                  <a:lnTo>
                    <a:pt x="2930" y="638"/>
                  </a:lnTo>
                  <a:lnTo>
                    <a:pt x="2910" y="654"/>
                  </a:lnTo>
                  <a:lnTo>
                    <a:pt x="2890" y="668"/>
                  </a:lnTo>
                  <a:lnTo>
                    <a:pt x="2868" y="678"/>
                  </a:lnTo>
                  <a:lnTo>
                    <a:pt x="2846" y="688"/>
                  </a:lnTo>
                  <a:lnTo>
                    <a:pt x="2822" y="694"/>
                  </a:lnTo>
                  <a:lnTo>
                    <a:pt x="2798" y="698"/>
                  </a:lnTo>
                  <a:lnTo>
                    <a:pt x="2774" y="698"/>
                  </a:lnTo>
                  <a:lnTo>
                    <a:pt x="2774" y="698"/>
                  </a:lnTo>
                  <a:close/>
                  <a:moveTo>
                    <a:pt x="1782" y="222"/>
                  </a:moveTo>
                  <a:lnTo>
                    <a:pt x="1782" y="330"/>
                  </a:lnTo>
                  <a:lnTo>
                    <a:pt x="1782" y="330"/>
                  </a:lnTo>
                  <a:lnTo>
                    <a:pt x="1764" y="332"/>
                  </a:lnTo>
                  <a:lnTo>
                    <a:pt x="1748" y="334"/>
                  </a:lnTo>
                  <a:lnTo>
                    <a:pt x="1732" y="340"/>
                  </a:lnTo>
                  <a:lnTo>
                    <a:pt x="1718" y="350"/>
                  </a:lnTo>
                  <a:lnTo>
                    <a:pt x="1708" y="360"/>
                  </a:lnTo>
                  <a:lnTo>
                    <a:pt x="1698" y="372"/>
                  </a:lnTo>
                  <a:lnTo>
                    <a:pt x="1690" y="386"/>
                  </a:lnTo>
                  <a:lnTo>
                    <a:pt x="1684" y="404"/>
                  </a:lnTo>
                  <a:lnTo>
                    <a:pt x="1782" y="404"/>
                  </a:lnTo>
                  <a:lnTo>
                    <a:pt x="1782" y="488"/>
                  </a:lnTo>
                  <a:lnTo>
                    <a:pt x="1676" y="488"/>
                  </a:lnTo>
                  <a:lnTo>
                    <a:pt x="1676" y="488"/>
                  </a:lnTo>
                  <a:lnTo>
                    <a:pt x="1684" y="506"/>
                  </a:lnTo>
                  <a:lnTo>
                    <a:pt x="1692" y="524"/>
                  </a:lnTo>
                  <a:lnTo>
                    <a:pt x="1702" y="540"/>
                  </a:lnTo>
                  <a:lnTo>
                    <a:pt x="1716" y="552"/>
                  </a:lnTo>
                  <a:lnTo>
                    <a:pt x="1730" y="562"/>
                  </a:lnTo>
                  <a:lnTo>
                    <a:pt x="1746" y="570"/>
                  </a:lnTo>
                  <a:lnTo>
                    <a:pt x="1764" y="574"/>
                  </a:lnTo>
                  <a:lnTo>
                    <a:pt x="1782" y="578"/>
                  </a:lnTo>
                  <a:lnTo>
                    <a:pt x="1782" y="698"/>
                  </a:lnTo>
                  <a:lnTo>
                    <a:pt x="1782" y="698"/>
                  </a:lnTo>
                  <a:lnTo>
                    <a:pt x="1760" y="698"/>
                  </a:lnTo>
                  <a:lnTo>
                    <a:pt x="1736" y="694"/>
                  </a:lnTo>
                  <a:lnTo>
                    <a:pt x="1714" y="688"/>
                  </a:lnTo>
                  <a:lnTo>
                    <a:pt x="1692" y="680"/>
                  </a:lnTo>
                  <a:lnTo>
                    <a:pt x="1672" y="672"/>
                  </a:lnTo>
                  <a:lnTo>
                    <a:pt x="1652" y="660"/>
                  </a:lnTo>
                  <a:lnTo>
                    <a:pt x="1634" y="646"/>
                  </a:lnTo>
                  <a:lnTo>
                    <a:pt x="1616" y="630"/>
                  </a:lnTo>
                  <a:lnTo>
                    <a:pt x="1616" y="630"/>
                  </a:lnTo>
                  <a:lnTo>
                    <a:pt x="1602" y="612"/>
                  </a:lnTo>
                  <a:lnTo>
                    <a:pt x="1588" y="592"/>
                  </a:lnTo>
                  <a:lnTo>
                    <a:pt x="1576" y="572"/>
                  </a:lnTo>
                  <a:lnTo>
                    <a:pt x="1566" y="552"/>
                  </a:lnTo>
                  <a:lnTo>
                    <a:pt x="1558" y="530"/>
                  </a:lnTo>
                  <a:lnTo>
                    <a:pt x="1552" y="506"/>
                  </a:lnTo>
                  <a:lnTo>
                    <a:pt x="1550" y="484"/>
                  </a:lnTo>
                  <a:lnTo>
                    <a:pt x="1548" y="460"/>
                  </a:lnTo>
                  <a:lnTo>
                    <a:pt x="1548" y="460"/>
                  </a:lnTo>
                  <a:lnTo>
                    <a:pt x="1550" y="436"/>
                  </a:lnTo>
                  <a:lnTo>
                    <a:pt x="1552" y="414"/>
                  </a:lnTo>
                  <a:lnTo>
                    <a:pt x="1558" y="390"/>
                  </a:lnTo>
                  <a:lnTo>
                    <a:pt x="1566" y="368"/>
                  </a:lnTo>
                  <a:lnTo>
                    <a:pt x="1576" y="348"/>
                  </a:lnTo>
                  <a:lnTo>
                    <a:pt x="1588" y="328"/>
                  </a:lnTo>
                  <a:lnTo>
                    <a:pt x="1602" y="310"/>
                  </a:lnTo>
                  <a:lnTo>
                    <a:pt x="1616" y="292"/>
                  </a:lnTo>
                  <a:lnTo>
                    <a:pt x="1616" y="292"/>
                  </a:lnTo>
                  <a:lnTo>
                    <a:pt x="1634" y="276"/>
                  </a:lnTo>
                  <a:lnTo>
                    <a:pt x="1652" y="262"/>
                  </a:lnTo>
                  <a:lnTo>
                    <a:pt x="1672" y="250"/>
                  </a:lnTo>
                  <a:lnTo>
                    <a:pt x="1692" y="240"/>
                  </a:lnTo>
                  <a:lnTo>
                    <a:pt x="1714" y="232"/>
                  </a:lnTo>
                  <a:lnTo>
                    <a:pt x="1736" y="226"/>
                  </a:lnTo>
                  <a:lnTo>
                    <a:pt x="1760" y="224"/>
                  </a:lnTo>
                  <a:lnTo>
                    <a:pt x="1782" y="222"/>
                  </a:lnTo>
                  <a:lnTo>
                    <a:pt x="1782" y="222"/>
                  </a:lnTo>
                  <a:close/>
                  <a:moveTo>
                    <a:pt x="1258" y="698"/>
                  </a:moveTo>
                  <a:lnTo>
                    <a:pt x="1258" y="576"/>
                  </a:lnTo>
                  <a:lnTo>
                    <a:pt x="1258" y="576"/>
                  </a:lnTo>
                  <a:lnTo>
                    <a:pt x="1258" y="576"/>
                  </a:lnTo>
                  <a:lnTo>
                    <a:pt x="1282" y="574"/>
                  </a:lnTo>
                  <a:lnTo>
                    <a:pt x="1302" y="568"/>
                  </a:lnTo>
                  <a:lnTo>
                    <a:pt x="1320" y="558"/>
                  </a:lnTo>
                  <a:lnTo>
                    <a:pt x="1336" y="544"/>
                  </a:lnTo>
                  <a:lnTo>
                    <a:pt x="1350" y="528"/>
                  </a:lnTo>
                  <a:lnTo>
                    <a:pt x="1358" y="508"/>
                  </a:lnTo>
                  <a:lnTo>
                    <a:pt x="1364" y="486"/>
                  </a:lnTo>
                  <a:lnTo>
                    <a:pt x="1368" y="460"/>
                  </a:lnTo>
                  <a:lnTo>
                    <a:pt x="1368" y="460"/>
                  </a:lnTo>
                  <a:lnTo>
                    <a:pt x="1366" y="436"/>
                  </a:lnTo>
                  <a:lnTo>
                    <a:pt x="1360" y="412"/>
                  </a:lnTo>
                  <a:lnTo>
                    <a:pt x="1350" y="392"/>
                  </a:lnTo>
                  <a:lnTo>
                    <a:pt x="1338" y="376"/>
                  </a:lnTo>
                  <a:lnTo>
                    <a:pt x="1322" y="362"/>
                  </a:lnTo>
                  <a:lnTo>
                    <a:pt x="1304" y="352"/>
                  </a:lnTo>
                  <a:lnTo>
                    <a:pt x="1282" y="344"/>
                  </a:lnTo>
                  <a:lnTo>
                    <a:pt x="1260" y="342"/>
                  </a:lnTo>
                  <a:lnTo>
                    <a:pt x="1260" y="342"/>
                  </a:lnTo>
                  <a:lnTo>
                    <a:pt x="1258" y="342"/>
                  </a:lnTo>
                  <a:lnTo>
                    <a:pt x="1258" y="224"/>
                  </a:lnTo>
                  <a:lnTo>
                    <a:pt x="1258" y="224"/>
                  </a:lnTo>
                  <a:lnTo>
                    <a:pt x="1274" y="226"/>
                  </a:lnTo>
                  <a:lnTo>
                    <a:pt x="1290" y="228"/>
                  </a:lnTo>
                  <a:lnTo>
                    <a:pt x="1306" y="232"/>
                  </a:lnTo>
                  <a:lnTo>
                    <a:pt x="1320" y="238"/>
                  </a:lnTo>
                  <a:lnTo>
                    <a:pt x="1334" y="244"/>
                  </a:lnTo>
                  <a:lnTo>
                    <a:pt x="1346" y="252"/>
                  </a:lnTo>
                  <a:lnTo>
                    <a:pt x="1356" y="260"/>
                  </a:lnTo>
                  <a:lnTo>
                    <a:pt x="1368" y="270"/>
                  </a:lnTo>
                  <a:lnTo>
                    <a:pt x="1368" y="0"/>
                  </a:lnTo>
                  <a:lnTo>
                    <a:pt x="1490" y="0"/>
                  </a:lnTo>
                  <a:lnTo>
                    <a:pt x="1490" y="402"/>
                  </a:lnTo>
                  <a:lnTo>
                    <a:pt x="1490" y="402"/>
                  </a:lnTo>
                  <a:lnTo>
                    <a:pt x="1488" y="458"/>
                  </a:lnTo>
                  <a:lnTo>
                    <a:pt x="1488" y="484"/>
                  </a:lnTo>
                  <a:lnTo>
                    <a:pt x="1484" y="510"/>
                  </a:lnTo>
                  <a:lnTo>
                    <a:pt x="1480" y="532"/>
                  </a:lnTo>
                  <a:lnTo>
                    <a:pt x="1474" y="556"/>
                  </a:lnTo>
                  <a:lnTo>
                    <a:pt x="1466" y="576"/>
                  </a:lnTo>
                  <a:lnTo>
                    <a:pt x="1456" y="596"/>
                  </a:lnTo>
                  <a:lnTo>
                    <a:pt x="1456" y="596"/>
                  </a:lnTo>
                  <a:lnTo>
                    <a:pt x="1440" y="620"/>
                  </a:lnTo>
                  <a:lnTo>
                    <a:pt x="1422" y="640"/>
                  </a:lnTo>
                  <a:lnTo>
                    <a:pt x="1400" y="658"/>
                  </a:lnTo>
                  <a:lnTo>
                    <a:pt x="1376" y="672"/>
                  </a:lnTo>
                  <a:lnTo>
                    <a:pt x="1350" y="684"/>
                  </a:lnTo>
                  <a:lnTo>
                    <a:pt x="1320" y="692"/>
                  </a:lnTo>
                  <a:lnTo>
                    <a:pt x="1290" y="696"/>
                  </a:lnTo>
                  <a:lnTo>
                    <a:pt x="1258" y="698"/>
                  </a:lnTo>
                  <a:lnTo>
                    <a:pt x="1258" y="698"/>
                  </a:lnTo>
                  <a:close/>
                  <a:moveTo>
                    <a:pt x="1258" y="224"/>
                  </a:moveTo>
                  <a:lnTo>
                    <a:pt x="1258" y="342"/>
                  </a:lnTo>
                  <a:lnTo>
                    <a:pt x="1258" y="342"/>
                  </a:lnTo>
                  <a:lnTo>
                    <a:pt x="1236" y="346"/>
                  </a:lnTo>
                  <a:lnTo>
                    <a:pt x="1214" y="352"/>
                  </a:lnTo>
                  <a:lnTo>
                    <a:pt x="1196" y="362"/>
                  </a:lnTo>
                  <a:lnTo>
                    <a:pt x="1180" y="378"/>
                  </a:lnTo>
                  <a:lnTo>
                    <a:pt x="1166" y="394"/>
                  </a:lnTo>
                  <a:lnTo>
                    <a:pt x="1156" y="414"/>
                  </a:lnTo>
                  <a:lnTo>
                    <a:pt x="1150" y="436"/>
                  </a:lnTo>
                  <a:lnTo>
                    <a:pt x="1148" y="460"/>
                  </a:lnTo>
                  <a:lnTo>
                    <a:pt x="1148" y="460"/>
                  </a:lnTo>
                  <a:lnTo>
                    <a:pt x="1150" y="484"/>
                  </a:lnTo>
                  <a:lnTo>
                    <a:pt x="1158" y="506"/>
                  </a:lnTo>
                  <a:lnTo>
                    <a:pt x="1168" y="526"/>
                  </a:lnTo>
                  <a:lnTo>
                    <a:pt x="1180" y="542"/>
                  </a:lnTo>
                  <a:lnTo>
                    <a:pt x="1198" y="556"/>
                  </a:lnTo>
                  <a:lnTo>
                    <a:pt x="1216" y="568"/>
                  </a:lnTo>
                  <a:lnTo>
                    <a:pt x="1236" y="574"/>
                  </a:lnTo>
                  <a:lnTo>
                    <a:pt x="1258" y="576"/>
                  </a:lnTo>
                  <a:lnTo>
                    <a:pt x="1258" y="698"/>
                  </a:lnTo>
                  <a:lnTo>
                    <a:pt x="1256" y="698"/>
                  </a:lnTo>
                  <a:lnTo>
                    <a:pt x="1256" y="698"/>
                  </a:lnTo>
                  <a:lnTo>
                    <a:pt x="1234" y="698"/>
                  </a:lnTo>
                  <a:lnTo>
                    <a:pt x="1210" y="694"/>
                  </a:lnTo>
                  <a:lnTo>
                    <a:pt x="1188" y="688"/>
                  </a:lnTo>
                  <a:lnTo>
                    <a:pt x="1168" y="680"/>
                  </a:lnTo>
                  <a:lnTo>
                    <a:pt x="1146" y="670"/>
                  </a:lnTo>
                  <a:lnTo>
                    <a:pt x="1128" y="658"/>
                  </a:lnTo>
                  <a:lnTo>
                    <a:pt x="1108" y="644"/>
                  </a:lnTo>
                  <a:lnTo>
                    <a:pt x="1092" y="628"/>
                  </a:lnTo>
                  <a:lnTo>
                    <a:pt x="1092" y="628"/>
                  </a:lnTo>
                  <a:lnTo>
                    <a:pt x="1078" y="612"/>
                  </a:lnTo>
                  <a:lnTo>
                    <a:pt x="1064" y="596"/>
                  </a:lnTo>
                  <a:lnTo>
                    <a:pt x="1054" y="578"/>
                  </a:lnTo>
                  <a:lnTo>
                    <a:pt x="1044" y="560"/>
                  </a:lnTo>
                  <a:lnTo>
                    <a:pt x="1036" y="540"/>
                  </a:lnTo>
                  <a:lnTo>
                    <a:pt x="1030" y="520"/>
                  </a:lnTo>
                  <a:lnTo>
                    <a:pt x="1026" y="500"/>
                  </a:lnTo>
                  <a:lnTo>
                    <a:pt x="1024" y="480"/>
                  </a:lnTo>
                  <a:lnTo>
                    <a:pt x="1024" y="440"/>
                  </a:lnTo>
                  <a:lnTo>
                    <a:pt x="1024" y="440"/>
                  </a:lnTo>
                  <a:lnTo>
                    <a:pt x="1026" y="420"/>
                  </a:lnTo>
                  <a:lnTo>
                    <a:pt x="1030" y="400"/>
                  </a:lnTo>
                  <a:lnTo>
                    <a:pt x="1036" y="380"/>
                  </a:lnTo>
                  <a:lnTo>
                    <a:pt x="1044" y="360"/>
                  </a:lnTo>
                  <a:lnTo>
                    <a:pt x="1054" y="342"/>
                  </a:lnTo>
                  <a:lnTo>
                    <a:pt x="1064" y="324"/>
                  </a:lnTo>
                  <a:lnTo>
                    <a:pt x="1078" y="308"/>
                  </a:lnTo>
                  <a:lnTo>
                    <a:pt x="1092" y="292"/>
                  </a:lnTo>
                  <a:lnTo>
                    <a:pt x="1092" y="292"/>
                  </a:lnTo>
                  <a:lnTo>
                    <a:pt x="1108" y="276"/>
                  </a:lnTo>
                  <a:lnTo>
                    <a:pt x="1126" y="262"/>
                  </a:lnTo>
                  <a:lnTo>
                    <a:pt x="1144" y="250"/>
                  </a:lnTo>
                  <a:lnTo>
                    <a:pt x="1164" y="242"/>
                  </a:lnTo>
                  <a:lnTo>
                    <a:pt x="1184" y="234"/>
                  </a:lnTo>
                  <a:lnTo>
                    <a:pt x="1204" y="228"/>
                  </a:lnTo>
                  <a:lnTo>
                    <a:pt x="1226" y="226"/>
                  </a:lnTo>
                  <a:lnTo>
                    <a:pt x="1248" y="224"/>
                  </a:lnTo>
                  <a:lnTo>
                    <a:pt x="1248" y="224"/>
                  </a:lnTo>
                  <a:lnTo>
                    <a:pt x="1258" y="224"/>
                  </a:lnTo>
                  <a:lnTo>
                    <a:pt x="1258" y="224"/>
                  </a:lnTo>
                  <a:close/>
                  <a:moveTo>
                    <a:pt x="1024" y="686"/>
                  </a:moveTo>
                  <a:lnTo>
                    <a:pt x="1024" y="686"/>
                  </a:lnTo>
                  <a:lnTo>
                    <a:pt x="1024" y="684"/>
                  </a:lnTo>
                  <a:lnTo>
                    <a:pt x="1024" y="686"/>
                  </a:lnTo>
                  <a:close/>
                  <a:moveTo>
                    <a:pt x="1024" y="440"/>
                  </a:moveTo>
                  <a:lnTo>
                    <a:pt x="1024" y="480"/>
                  </a:lnTo>
                  <a:lnTo>
                    <a:pt x="1024" y="48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40"/>
                  </a:lnTo>
                  <a:lnTo>
                    <a:pt x="1024" y="440"/>
                  </a:lnTo>
                  <a:close/>
                  <a:moveTo>
                    <a:pt x="1024" y="684"/>
                  </a:moveTo>
                  <a:lnTo>
                    <a:pt x="940" y="446"/>
                  </a:lnTo>
                  <a:lnTo>
                    <a:pt x="940" y="446"/>
                  </a:lnTo>
                  <a:lnTo>
                    <a:pt x="922" y="400"/>
                  </a:lnTo>
                  <a:lnTo>
                    <a:pt x="906" y="358"/>
                  </a:lnTo>
                  <a:lnTo>
                    <a:pt x="896" y="338"/>
                  </a:lnTo>
                  <a:lnTo>
                    <a:pt x="884" y="320"/>
                  </a:lnTo>
                  <a:lnTo>
                    <a:pt x="872" y="304"/>
                  </a:lnTo>
                  <a:lnTo>
                    <a:pt x="858" y="288"/>
                  </a:lnTo>
                  <a:lnTo>
                    <a:pt x="858" y="288"/>
                  </a:lnTo>
                  <a:lnTo>
                    <a:pt x="842" y="274"/>
                  </a:lnTo>
                  <a:lnTo>
                    <a:pt x="822" y="260"/>
                  </a:lnTo>
                  <a:lnTo>
                    <a:pt x="804" y="248"/>
                  </a:lnTo>
                  <a:lnTo>
                    <a:pt x="784" y="238"/>
                  </a:lnTo>
                  <a:lnTo>
                    <a:pt x="762" y="232"/>
                  </a:lnTo>
                  <a:lnTo>
                    <a:pt x="740" y="226"/>
                  </a:lnTo>
                  <a:lnTo>
                    <a:pt x="718" y="222"/>
                  </a:lnTo>
                  <a:lnTo>
                    <a:pt x="694" y="222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694" y="344"/>
                  </a:lnTo>
                  <a:lnTo>
                    <a:pt x="716" y="346"/>
                  </a:lnTo>
                  <a:lnTo>
                    <a:pt x="738" y="352"/>
                  </a:lnTo>
                  <a:lnTo>
                    <a:pt x="756" y="362"/>
                  </a:lnTo>
                  <a:lnTo>
                    <a:pt x="772" y="376"/>
                  </a:lnTo>
                  <a:lnTo>
                    <a:pt x="786" y="394"/>
                  </a:lnTo>
                  <a:lnTo>
                    <a:pt x="796" y="414"/>
                  </a:lnTo>
                  <a:lnTo>
                    <a:pt x="802" y="436"/>
                  </a:lnTo>
                  <a:lnTo>
                    <a:pt x="804" y="460"/>
                  </a:lnTo>
                  <a:lnTo>
                    <a:pt x="804" y="460"/>
                  </a:lnTo>
                  <a:lnTo>
                    <a:pt x="802" y="484"/>
                  </a:lnTo>
                  <a:lnTo>
                    <a:pt x="796" y="506"/>
                  </a:lnTo>
                  <a:lnTo>
                    <a:pt x="786" y="526"/>
                  </a:lnTo>
                  <a:lnTo>
                    <a:pt x="772" y="544"/>
                  </a:lnTo>
                  <a:lnTo>
                    <a:pt x="756" y="558"/>
                  </a:lnTo>
                  <a:lnTo>
                    <a:pt x="738" y="568"/>
                  </a:lnTo>
                  <a:lnTo>
                    <a:pt x="716" y="574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94" y="698"/>
                  </a:lnTo>
                  <a:lnTo>
                    <a:pt x="694" y="698"/>
                  </a:lnTo>
                  <a:lnTo>
                    <a:pt x="720" y="698"/>
                  </a:lnTo>
                  <a:lnTo>
                    <a:pt x="744" y="692"/>
                  </a:lnTo>
                  <a:lnTo>
                    <a:pt x="766" y="686"/>
                  </a:lnTo>
                  <a:lnTo>
                    <a:pt x="788" y="676"/>
                  </a:lnTo>
                  <a:lnTo>
                    <a:pt x="808" y="664"/>
                  </a:lnTo>
                  <a:lnTo>
                    <a:pt x="826" y="648"/>
                  </a:lnTo>
                  <a:lnTo>
                    <a:pt x="842" y="630"/>
                  </a:lnTo>
                  <a:lnTo>
                    <a:pt x="858" y="608"/>
                  </a:lnTo>
                  <a:lnTo>
                    <a:pt x="886" y="686"/>
                  </a:lnTo>
                  <a:lnTo>
                    <a:pt x="1024" y="686"/>
                  </a:lnTo>
                  <a:lnTo>
                    <a:pt x="1024" y="684"/>
                  </a:lnTo>
                  <a:close/>
                  <a:moveTo>
                    <a:pt x="472" y="2"/>
                  </a:moveTo>
                  <a:lnTo>
                    <a:pt x="488" y="2"/>
                  </a:lnTo>
                  <a:lnTo>
                    <a:pt x="472" y="24"/>
                  </a:lnTo>
                  <a:lnTo>
                    <a:pt x="472" y="2"/>
                  </a:lnTo>
                  <a:lnTo>
                    <a:pt x="472" y="2"/>
                  </a:lnTo>
                  <a:close/>
                  <a:moveTo>
                    <a:pt x="472" y="662"/>
                  </a:moveTo>
                  <a:lnTo>
                    <a:pt x="488" y="686"/>
                  </a:lnTo>
                  <a:lnTo>
                    <a:pt x="472" y="686"/>
                  </a:lnTo>
                  <a:lnTo>
                    <a:pt x="472" y="662"/>
                  </a:lnTo>
                  <a:lnTo>
                    <a:pt x="472" y="662"/>
                  </a:lnTo>
                  <a:close/>
                  <a:moveTo>
                    <a:pt x="694" y="222"/>
                  </a:moveTo>
                  <a:lnTo>
                    <a:pt x="694" y="222"/>
                  </a:lnTo>
                  <a:lnTo>
                    <a:pt x="690" y="220"/>
                  </a:lnTo>
                  <a:lnTo>
                    <a:pt x="690" y="220"/>
                  </a:lnTo>
                  <a:lnTo>
                    <a:pt x="666" y="222"/>
                  </a:lnTo>
                  <a:lnTo>
                    <a:pt x="644" y="226"/>
                  </a:lnTo>
                  <a:lnTo>
                    <a:pt x="622" y="232"/>
                  </a:lnTo>
                  <a:lnTo>
                    <a:pt x="600" y="240"/>
                  </a:lnTo>
                  <a:lnTo>
                    <a:pt x="580" y="250"/>
                  </a:lnTo>
                  <a:lnTo>
                    <a:pt x="560" y="262"/>
                  </a:lnTo>
                  <a:lnTo>
                    <a:pt x="542" y="276"/>
                  </a:lnTo>
                  <a:lnTo>
                    <a:pt x="524" y="292"/>
                  </a:lnTo>
                  <a:lnTo>
                    <a:pt x="524" y="292"/>
                  </a:lnTo>
                  <a:lnTo>
                    <a:pt x="508" y="310"/>
                  </a:lnTo>
                  <a:lnTo>
                    <a:pt x="494" y="328"/>
                  </a:lnTo>
                  <a:lnTo>
                    <a:pt x="482" y="350"/>
                  </a:lnTo>
                  <a:lnTo>
                    <a:pt x="472" y="372"/>
                  </a:lnTo>
                  <a:lnTo>
                    <a:pt x="472" y="548"/>
                  </a:lnTo>
                  <a:lnTo>
                    <a:pt x="472" y="548"/>
                  </a:lnTo>
                  <a:lnTo>
                    <a:pt x="482" y="570"/>
                  </a:lnTo>
                  <a:lnTo>
                    <a:pt x="494" y="592"/>
                  </a:lnTo>
                  <a:lnTo>
                    <a:pt x="508" y="610"/>
                  </a:lnTo>
                  <a:lnTo>
                    <a:pt x="524" y="628"/>
                  </a:lnTo>
                  <a:lnTo>
                    <a:pt x="524" y="628"/>
                  </a:lnTo>
                  <a:lnTo>
                    <a:pt x="542" y="644"/>
                  </a:lnTo>
                  <a:lnTo>
                    <a:pt x="560" y="658"/>
                  </a:lnTo>
                  <a:lnTo>
                    <a:pt x="580" y="670"/>
                  </a:lnTo>
                  <a:lnTo>
                    <a:pt x="600" y="680"/>
                  </a:lnTo>
                  <a:lnTo>
                    <a:pt x="622" y="688"/>
                  </a:lnTo>
                  <a:lnTo>
                    <a:pt x="644" y="694"/>
                  </a:lnTo>
                  <a:lnTo>
                    <a:pt x="668" y="698"/>
                  </a:lnTo>
                  <a:lnTo>
                    <a:pt x="692" y="698"/>
                  </a:lnTo>
                  <a:lnTo>
                    <a:pt x="694" y="698"/>
                  </a:lnTo>
                  <a:lnTo>
                    <a:pt x="694" y="576"/>
                  </a:lnTo>
                  <a:lnTo>
                    <a:pt x="694" y="576"/>
                  </a:lnTo>
                  <a:lnTo>
                    <a:pt x="672" y="574"/>
                  </a:lnTo>
                  <a:lnTo>
                    <a:pt x="650" y="568"/>
                  </a:lnTo>
                  <a:lnTo>
                    <a:pt x="632" y="556"/>
                  </a:lnTo>
                  <a:lnTo>
                    <a:pt x="616" y="542"/>
                  </a:lnTo>
                  <a:lnTo>
                    <a:pt x="602" y="526"/>
                  </a:lnTo>
                  <a:lnTo>
                    <a:pt x="592" y="506"/>
                  </a:lnTo>
                  <a:lnTo>
                    <a:pt x="586" y="484"/>
                  </a:lnTo>
                  <a:lnTo>
                    <a:pt x="582" y="460"/>
                  </a:lnTo>
                  <a:lnTo>
                    <a:pt x="582" y="460"/>
                  </a:lnTo>
                  <a:lnTo>
                    <a:pt x="586" y="438"/>
                  </a:lnTo>
                  <a:lnTo>
                    <a:pt x="592" y="416"/>
                  </a:lnTo>
                  <a:lnTo>
                    <a:pt x="602" y="396"/>
                  </a:lnTo>
                  <a:lnTo>
                    <a:pt x="616" y="378"/>
                  </a:lnTo>
                  <a:lnTo>
                    <a:pt x="632" y="364"/>
                  </a:lnTo>
                  <a:lnTo>
                    <a:pt x="650" y="352"/>
                  </a:lnTo>
                  <a:lnTo>
                    <a:pt x="672" y="346"/>
                  </a:lnTo>
                  <a:lnTo>
                    <a:pt x="682" y="344"/>
                  </a:lnTo>
                  <a:lnTo>
                    <a:pt x="694" y="344"/>
                  </a:lnTo>
                  <a:lnTo>
                    <a:pt x="694" y="222"/>
                  </a:lnTo>
                  <a:close/>
                  <a:moveTo>
                    <a:pt x="0" y="2"/>
                  </a:moveTo>
                  <a:lnTo>
                    <a:pt x="134" y="2"/>
                  </a:lnTo>
                  <a:lnTo>
                    <a:pt x="134" y="264"/>
                  </a:lnTo>
                  <a:lnTo>
                    <a:pt x="322" y="2"/>
                  </a:lnTo>
                  <a:lnTo>
                    <a:pt x="472" y="2"/>
                  </a:lnTo>
                  <a:lnTo>
                    <a:pt x="472" y="24"/>
                  </a:lnTo>
                  <a:lnTo>
                    <a:pt x="248" y="328"/>
                  </a:lnTo>
                  <a:lnTo>
                    <a:pt x="472" y="662"/>
                  </a:lnTo>
                  <a:lnTo>
                    <a:pt x="472" y="686"/>
                  </a:lnTo>
                  <a:lnTo>
                    <a:pt x="322" y="686"/>
                  </a:lnTo>
                  <a:lnTo>
                    <a:pt x="134" y="396"/>
                  </a:lnTo>
                  <a:lnTo>
                    <a:pt x="134" y="686"/>
                  </a:lnTo>
                  <a:lnTo>
                    <a:pt x="0" y="686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472" y="372"/>
                  </a:moveTo>
                  <a:lnTo>
                    <a:pt x="472" y="372"/>
                  </a:lnTo>
                  <a:lnTo>
                    <a:pt x="466" y="392"/>
                  </a:lnTo>
                  <a:lnTo>
                    <a:pt x="460" y="414"/>
                  </a:lnTo>
                  <a:lnTo>
                    <a:pt x="456" y="438"/>
                  </a:lnTo>
                  <a:lnTo>
                    <a:pt x="456" y="460"/>
                  </a:lnTo>
                  <a:lnTo>
                    <a:pt x="456" y="460"/>
                  </a:lnTo>
                  <a:lnTo>
                    <a:pt x="456" y="484"/>
                  </a:lnTo>
                  <a:lnTo>
                    <a:pt x="460" y="506"/>
                  </a:lnTo>
                  <a:lnTo>
                    <a:pt x="466" y="528"/>
                  </a:lnTo>
                  <a:lnTo>
                    <a:pt x="472" y="548"/>
                  </a:lnTo>
                  <a:lnTo>
                    <a:pt x="472" y="3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D9574156-F6AC-42FE-886C-0052D75C6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2413000"/>
              <a:ext cx="1514475" cy="1514475"/>
            </a:xfrm>
            <a:custGeom>
              <a:avLst/>
              <a:gdLst>
                <a:gd name="T0" fmla="*/ 248 w 954"/>
                <a:gd name="T1" fmla="*/ 904 h 954"/>
                <a:gd name="T2" fmla="*/ 140 w 954"/>
                <a:gd name="T3" fmla="*/ 954 h 954"/>
                <a:gd name="T4" fmla="*/ 42 w 954"/>
                <a:gd name="T5" fmla="*/ 914 h 954"/>
                <a:gd name="T6" fmla="*/ 0 w 954"/>
                <a:gd name="T7" fmla="*/ 814 h 954"/>
                <a:gd name="T8" fmla="*/ 52 w 954"/>
                <a:gd name="T9" fmla="*/ 706 h 954"/>
                <a:gd name="T10" fmla="*/ 154 w 954"/>
                <a:gd name="T11" fmla="*/ 674 h 954"/>
                <a:gd name="T12" fmla="*/ 258 w 954"/>
                <a:gd name="T13" fmla="*/ 736 h 954"/>
                <a:gd name="T14" fmla="*/ 618 w 954"/>
                <a:gd name="T15" fmla="*/ 814 h 954"/>
                <a:gd name="T16" fmla="*/ 566 w 954"/>
                <a:gd name="T17" fmla="*/ 922 h 954"/>
                <a:gd name="T18" fmla="*/ 464 w 954"/>
                <a:gd name="T19" fmla="*/ 954 h 954"/>
                <a:gd name="T20" fmla="*/ 362 w 954"/>
                <a:gd name="T21" fmla="*/ 892 h 954"/>
                <a:gd name="T22" fmla="*/ 340 w 954"/>
                <a:gd name="T23" fmla="*/ 786 h 954"/>
                <a:gd name="T24" fmla="*/ 410 w 954"/>
                <a:gd name="T25" fmla="*/ 690 h 954"/>
                <a:gd name="T26" fmla="*/ 520 w 954"/>
                <a:gd name="T27" fmla="*/ 680 h 954"/>
                <a:gd name="T28" fmla="*/ 606 w 954"/>
                <a:gd name="T29" fmla="*/ 760 h 954"/>
                <a:gd name="T30" fmla="*/ 278 w 954"/>
                <a:gd name="T31" fmla="*/ 506 h 954"/>
                <a:gd name="T32" fmla="*/ 208 w 954"/>
                <a:gd name="T33" fmla="*/ 600 h 954"/>
                <a:gd name="T34" fmla="*/ 98 w 954"/>
                <a:gd name="T35" fmla="*/ 610 h 954"/>
                <a:gd name="T36" fmla="*/ 12 w 954"/>
                <a:gd name="T37" fmla="*/ 532 h 954"/>
                <a:gd name="T38" fmla="*/ 12 w 954"/>
                <a:gd name="T39" fmla="*/ 422 h 954"/>
                <a:gd name="T40" fmla="*/ 98 w 954"/>
                <a:gd name="T41" fmla="*/ 342 h 954"/>
                <a:gd name="T42" fmla="*/ 208 w 954"/>
                <a:gd name="T43" fmla="*/ 354 h 954"/>
                <a:gd name="T44" fmla="*/ 278 w 954"/>
                <a:gd name="T45" fmla="*/ 448 h 954"/>
                <a:gd name="T46" fmla="*/ 606 w 954"/>
                <a:gd name="T47" fmla="*/ 532 h 954"/>
                <a:gd name="T48" fmla="*/ 520 w 954"/>
                <a:gd name="T49" fmla="*/ 610 h 954"/>
                <a:gd name="T50" fmla="*/ 410 w 954"/>
                <a:gd name="T51" fmla="*/ 600 h 954"/>
                <a:gd name="T52" fmla="*/ 340 w 954"/>
                <a:gd name="T53" fmla="*/ 506 h 954"/>
                <a:gd name="T54" fmla="*/ 362 w 954"/>
                <a:gd name="T55" fmla="*/ 398 h 954"/>
                <a:gd name="T56" fmla="*/ 464 w 954"/>
                <a:gd name="T57" fmla="*/ 338 h 954"/>
                <a:gd name="T58" fmla="*/ 566 w 954"/>
                <a:gd name="T59" fmla="*/ 368 h 954"/>
                <a:gd name="T60" fmla="*/ 618 w 954"/>
                <a:gd name="T61" fmla="*/ 476 h 954"/>
                <a:gd name="T62" fmla="*/ 930 w 954"/>
                <a:gd name="T63" fmla="*/ 556 h 954"/>
                <a:gd name="T64" fmla="*/ 828 w 954"/>
                <a:gd name="T65" fmla="*/ 616 h 954"/>
                <a:gd name="T66" fmla="*/ 726 w 954"/>
                <a:gd name="T67" fmla="*/ 586 h 954"/>
                <a:gd name="T68" fmla="*/ 674 w 954"/>
                <a:gd name="T69" fmla="*/ 476 h 954"/>
                <a:gd name="T70" fmla="*/ 716 w 954"/>
                <a:gd name="T71" fmla="*/ 378 h 954"/>
                <a:gd name="T72" fmla="*/ 814 w 954"/>
                <a:gd name="T73" fmla="*/ 336 h 954"/>
                <a:gd name="T74" fmla="*/ 922 w 954"/>
                <a:gd name="T75" fmla="*/ 388 h 954"/>
                <a:gd name="T76" fmla="*/ 280 w 954"/>
                <a:gd name="T77" fmla="*/ 140 h 954"/>
                <a:gd name="T78" fmla="*/ 240 w 954"/>
                <a:gd name="T79" fmla="*/ 240 h 954"/>
                <a:gd name="T80" fmla="*/ 140 w 954"/>
                <a:gd name="T81" fmla="*/ 280 h 954"/>
                <a:gd name="T82" fmla="*/ 32 w 954"/>
                <a:gd name="T83" fmla="*/ 230 h 954"/>
                <a:gd name="T84" fmla="*/ 2 w 954"/>
                <a:gd name="T85" fmla="*/ 126 h 954"/>
                <a:gd name="T86" fmla="*/ 62 w 954"/>
                <a:gd name="T87" fmla="*/ 24 h 954"/>
                <a:gd name="T88" fmla="*/ 168 w 954"/>
                <a:gd name="T89" fmla="*/ 2 h 954"/>
                <a:gd name="T90" fmla="*/ 264 w 954"/>
                <a:gd name="T91" fmla="*/ 74 h 954"/>
                <a:gd name="T92" fmla="*/ 618 w 954"/>
                <a:gd name="T93" fmla="*/ 154 h 954"/>
                <a:gd name="T94" fmla="*/ 556 w 954"/>
                <a:gd name="T95" fmla="*/ 256 h 954"/>
                <a:gd name="T96" fmla="*/ 450 w 954"/>
                <a:gd name="T97" fmla="*/ 278 h 954"/>
                <a:gd name="T98" fmla="*/ 354 w 954"/>
                <a:gd name="T99" fmla="*/ 206 h 954"/>
                <a:gd name="T100" fmla="*/ 344 w 954"/>
                <a:gd name="T101" fmla="*/ 98 h 954"/>
                <a:gd name="T102" fmla="*/ 422 w 954"/>
                <a:gd name="T103" fmla="*/ 10 h 954"/>
                <a:gd name="T104" fmla="*/ 532 w 954"/>
                <a:gd name="T105" fmla="*/ 10 h 954"/>
                <a:gd name="T106" fmla="*/ 612 w 954"/>
                <a:gd name="T107" fmla="*/ 98 h 954"/>
                <a:gd name="T108" fmla="*/ 948 w 954"/>
                <a:gd name="T109" fmla="*/ 182 h 954"/>
                <a:gd name="T110" fmla="*/ 870 w 954"/>
                <a:gd name="T111" fmla="*/ 270 h 954"/>
                <a:gd name="T112" fmla="*/ 760 w 954"/>
                <a:gd name="T113" fmla="*/ 270 h 954"/>
                <a:gd name="T114" fmla="*/ 680 w 954"/>
                <a:gd name="T115" fmla="*/ 182 h 954"/>
                <a:gd name="T116" fmla="*/ 692 w 954"/>
                <a:gd name="T117" fmla="*/ 74 h 954"/>
                <a:gd name="T118" fmla="*/ 786 w 954"/>
                <a:gd name="T119" fmla="*/ 2 h 954"/>
                <a:gd name="T120" fmla="*/ 892 w 954"/>
                <a:gd name="T121" fmla="*/ 24 h 954"/>
                <a:gd name="T122" fmla="*/ 954 w 954"/>
                <a:gd name="T123" fmla="*/ 12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54" h="954">
                  <a:moveTo>
                    <a:pt x="280" y="814"/>
                  </a:moveTo>
                  <a:lnTo>
                    <a:pt x="280" y="814"/>
                  </a:lnTo>
                  <a:lnTo>
                    <a:pt x="280" y="828"/>
                  </a:lnTo>
                  <a:lnTo>
                    <a:pt x="278" y="842"/>
                  </a:lnTo>
                  <a:lnTo>
                    <a:pt x="274" y="856"/>
                  </a:lnTo>
                  <a:lnTo>
                    <a:pt x="270" y="868"/>
                  </a:lnTo>
                  <a:lnTo>
                    <a:pt x="264" y="880"/>
                  </a:lnTo>
                  <a:lnTo>
                    <a:pt x="258" y="892"/>
                  </a:lnTo>
                  <a:lnTo>
                    <a:pt x="248" y="904"/>
                  </a:lnTo>
                  <a:lnTo>
                    <a:pt x="240" y="914"/>
                  </a:lnTo>
                  <a:lnTo>
                    <a:pt x="230" y="922"/>
                  </a:lnTo>
                  <a:lnTo>
                    <a:pt x="220" y="930"/>
                  </a:lnTo>
                  <a:lnTo>
                    <a:pt x="208" y="938"/>
                  </a:lnTo>
                  <a:lnTo>
                    <a:pt x="196" y="944"/>
                  </a:lnTo>
                  <a:lnTo>
                    <a:pt x="182" y="948"/>
                  </a:lnTo>
                  <a:lnTo>
                    <a:pt x="168" y="952"/>
                  </a:lnTo>
                  <a:lnTo>
                    <a:pt x="154" y="954"/>
                  </a:lnTo>
                  <a:lnTo>
                    <a:pt x="140" y="954"/>
                  </a:lnTo>
                  <a:lnTo>
                    <a:pt x="140" y="954"/>
                  </a:lnTo>
                  <a:lnTo>
                    <a:pt x="126" y="954"/>
                  </a:lnTo>
                  <a:lnTo>
                    <a:pt x="112" y="952"/>
                  </a:lnTo>
                  <a:lnTo>
                    <a:pt x="98" y="948"/>
                  </a:lnTo>
                  <a:lnTo>
                    <a:pt x="86" y="944"/>
                  </a:lnTo>
                  <a:lnTo>
                    <a:pt x="74" y="938"/>
                  </a:lnTo>
                  <a:lnTo>
                    <a:pt x="62" y="930"/>
                  </a:lnTo>
                  <a:lnTo>
                    <a:pt x="52" y="922"/>
                  </a:lnTo>
                  <a:lnTo>
                    <a:pt x="42" y="914"/>
                  </a:lnTo>
                  <a:lnTo>
                    <a:pt x="32" y="904"/>
                  </a:lnTo>
                  <a:lnTo>
                    <a:pt x="24" y="892"/>
                  </a:lnTo>
                  <a:lnTo>
                    <a:pt x="18" y="880"/>
                  </a:lnTo>
                  <a:lnTo>
                    <a:pt x="12" y="868"/>
                  </a:lnTo>
                  <a:lnTo>
                    <a:pt x="6" y="856"/>
                  </a:lnTo>
                  <a:lnTo>
                    <a:pt x="4" y="842"/>
                  </a:lnTo>
                  <a:lnTo>
                    <a:pt x="2" y="828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00"/>
                  </a:lnTo>
                  <a:lnTo>
                    <a:pt x="4" y="786"/>
                  </a:lnTo>
                  <a:lnTo>
                    <a:pt x="6" y="772"/>
                  </a:lnTo>
                  <a:lnTo>
                    <a:pt x="12" y="760"/>
                  </a:lnTo>
                  <a:lnTo>
                    <a:pt x="18" y="746"/>
                  </a:lnTo>
                  <a:lnTo>
                    <a:pt x="24" y="736"/>
                  </a:lnTo>
                  <a:lnTo>
                    <a:pt x="32" y="724"/>
                  </a:lnTo>
                  <a:lnTo>
                    <a:pt x="42" y="714"/>
                  </a:lnTo>
                  <a:lnTo>
                    <a:pt x="52" y="706"/>
                  </a:lnTo>
                  <a:lnTo>
                    <a:pt x="62" y="698"/>
                  </a:lnTo>
                  <a:lnTo>
                    <a:pt x="74" y="690"/>
                  </a:lnTo>
                  <a:lnTo>
                    <a:pt x="86" y="684"/>
                  </a:lnTo>
                  <a:lnTo>
                    <a:pt x="98" y="680"/>
                  </a:lnTo>
                  <a:lnTo>
                    <a:pt x="112" y="676"/>
                  </a:lnTo>
                  <a:lnTo>
                    <a:pt x="126" y="674"/>
                  </a:lnTo>
                  <a:lnTo>
                    <a:pt x="140" y="674"/>
                  </a:lnTo>
                  <a:lnTo>
                    <a:pt x="140" y="674"/>
                  </a:lnTo>
                  <a:lnTo>
                    <a:pt x="154" y="674"/>
                  </a:lnTo>
                  <a:lnTo>
                    <a:pt x="168" y="676"/>
                  </a:lnTo>
                  <a:lnTo>
                    <a:pt x="182" y="680"/>
                  </a:lnTo>
                  <a:lnTo>
                    <a:pt x="196" y="684"/>
                  </a:lnTo>
                  <a:lnTo>
                    <a:pt x="208" y="690"/>
                  </a:lnTo>
                  <a:lnTo>
                    <a:pt x="220" y="698"/>
                  </a:lnTo>
                  <a:lnTo>
                    <a:pt x="230" y="706"/>
                  </a:lnTo>
                  <a:lnTo>
                    <a:pt x="240" y="714"/>
                  </a:lnTo>
                  <a:lnTo>
                    <a:pt x="248" y="724"/>
                  </a:lnTo>
                  <a:lnTo>
                    <a:pt x="258" y="736"/>
                  </a:lnTo>
                  <a:lnTo>
                    <a:pt x="264" y="746"/>
                  </a:lnTo>
                  <a:lnTo>
                    <a:pt x="270" y="760"/>
                  </a:lnTo>
                  <a:lnTo>
                    <a:pt x="274" y="772"/>
                  </a:lnTo>
                  <a:lnTo>
                    <a:pt x="278" y="786"/>
                  </a:lnTo>
                  <a:lnTo>
                    <a:pt x="280" y="800"/>
                  </a:lnTo>
                  <a:lnTo>
                    <a:pt x="280" y="814"/>
                  </a:lnTo>
                  <a:lnTo>
                    <a:pt x="280" y="814"/>
                  </a:lnTo>
                  <a:close/>
                  <a:moveTo>
                    <a:pt x="618" y="814"/>
                  </a:moveTo>
                  <a:lnTo>
                    <a:pt x="618" y="814"/>
                  </a:lnTo>
                  <a:lnTo>
                    <a:pt x="618" y="828"/>
                  </a:lnTo>
                  <a:lnTo>
                    <a:pt x="616" y="842"/>
                  </a:lnTo>
                  <a:lnTo>
                    <a:pt x="612" y="856"/>
                  </a:lnTo>
                  <a:lnTo>
                    <a:pt x="606" y="868"/>
                  </a:lnTo>
                  <a:lnTo>
                    <a:pt x="600" y="880"/>
                  </a:lnTo>
                  <a:lnTo>
                    <a:pt x="594" y="892"/>
                  </a:lnTo>
                  <a:lnTo>
                    <a:pt x="586" y="904"/>
                  </a:lnTo>
                  <a:lnTo>
                    <a:pt x="576" y="914"/>
                  </a:lnTo>
                  <a:lnTo>
                    <a:pt x="566" y="922"/>
                  </a:lnTo>
                  <a:lnTo>
                    <a:pt x="556" y="930"/>
                  </a:lnTo>
                  <a:lnTo>
                    <a:pt x="544" y="938"/>
                  </a:lnTo>
                  <a:lnTo>
                    <a:pt x="532" y="944"/>
                  </a:lnTo>
                  <a:lnTo>
                    <a:pt x="520" y="948"/>
                  </a:lnTo>
                  <a:lnTo>
                    <a:pt x="506" y="952"/>
                  </a:lnTo>
                  <a:lnTo>
                    <a:pt x="492" y="954"/>
                  </a:lnTo>
                  <a:lnTo>
                    <a:pt x="478" y="954"/>
                  </a:lnTo>
                  <a:lnTo>
                    <a:pt x="478" y="954"/>
                  </a:lnTo>
                  <a:lnTo>
                    <a:pt x="464" y="954"/>
                  </a:lnTo>
                  <a:lnTo>
                    <a:pt x="450" y="952"/>
                  </a:lnTo>
                  <a:lnTo>
                    <a:pt x="436" y="948"/>
                  </a:lnTo>
                  <a:lnTo>
                    <a:pt x="422" y="944"/>
                  </a:lnTo>
                  <a:lnTo>
                    <a:pt x="410" y="938"/>
                  </a:lnTo>
                  <a:lnTo>
                    <a:pt x="400" y="930"/>
                  </a:lnTo>
                  <a:lnTo>
                    <a:pt x="388" y="922"/>
                  </a:lnTo>
                  <a:lnTo>
                    <a:pt x="378" y="914"/>
                  </a:lnTo>
                  <a:lnTo>
                    <a:pt x="370" y="904"/>
                  </a:lnTo>
                  <a:lnTo>
                    <a:pt x="362" y="892"/>
                  </a:lnTo>
                  <a:lnTo>
                    <a:pt x="354" y="880"/>
                  </a:lnTo>
                  <a:lnTo>
                    <a:pt x="348" y="868"/>
                  </a:lnTo>
                  <a:lnTo>
                    <a:pt x="344" y="856"/>
                  </a:lnTo>
                  <a:lnTo>
                    <a:pt x="340" y="842"/>
                  </a:lnTo>
                  <a:lnTo>
                    <a:pt x="338" y="828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8" y="800"/>
                  </a:lnTo>
                  <a:lnTo>
                    <a:pt x="340" y="786"/>
                  </a:lnTo>
                  <a:lnTo>
                    <a:pt x="344" y="772"/>
                  </a:lnTo>
                  <a:lnTo>
                    <a:pt x="348" y="760"/>
                  </a:lnTo>
                  <a:lnTo>
                    <a:pt x="354" y="746"/>
                  </a:lnTo>
                  <a:lnTo>
                    <a:pt x="362" y="736"/>
                  </a:lnTo>
                  <a:lnTo>
                    <a:pt x="370" y="724"/>
                  </a:lnTo>
                  <a:lnTo>
                    <a:pt x="378" y="714"/>
                  </a:lnTo>
                  <a:lnTo>
                    <a:pt x="388" y="706"/>
                  </a:lnTo>
                  <a:lnTo>
                    <a:pt x="400" y="698"/>
                  </a:lnTo>
                  <a:lnTo>
                    <a:pt x="410" y="690"/>
                  </a:lnTo>
                  <a:lnTo>
                    <a:pt x="422" y="684"/>
                  </a:lnTo>
                  <a:lnTo>
                    <a:pt x="436" y="680"/>
                  </a:lnTo>
                  <a:lnTo>
                    <a:pt x="450" y="676"/>
                  </a:lnTo>
                  <a:lnTo>
                    <a:pt x="464" y="674"/>
                  </a:lnTo>
                  <a:lnTo>
                    <a:pt x="478" y="674"/>
                  </a:lnTo>
                  <a:lnTo>
                    <a:pt x="478" y="674"/>
                  </a:lnTo>
                  <a:lnTo>
                    <a:pt x="492" y="674"/>
                  </a:lnTo>
                  <a:lnTo>
                    <a:pt x="506" y="676"/>
                  </a:lnTo>
                  <a:lnTo>
                    <a:pt x="520" y="680"/>
                  </a:lnTo>
                  <a:lnTo>
                    <a:pt x="532" y="684"/>
                  </a:lnTo>
                  <a:lnTo>
                    <a:pt x="544" y="690"/>
                  </a:lnTo>
                  <a:lnTo>
                    <a:pt x="556" y="698"/>
                  </a:lnTo>
                  <a:lnTo>
                    <a:pt x="566" y="706"/>
                  </a:lnTo>
                  <a:lnTo>
                    <a:pt x="576" y="714"/>
                  </a:lnTo>
                  <a:lnTo>
                    <a:pt x="586" y="724"/>
                  </a:lnTo>
                  <a:lnTo>
                    <a:pt x="594" y="736"/>
                  </a:lnTo>
                  <a:lnTo>
                    <a:pt x="600" y="746"/>
                  </a:lnTo>
                  <a:lnTo>
                    <a:pt x="606" y="760"/>
                  </a:lnTo>
                  <a:lnTo>
                    <a:pt x="612" y="772"/>
                  </a:lnTo>
                  <a:lnTo>
                    <a:pt x="616" y="786"/>
                  </a:lnTo>
                  <a:lnTo>
                    <a:pt x="618" y="800"/>
                  </a:lnTo>
                  <a:lnTo>
                    <a:pt x="618" y="814"/>
                  </a:lnTo>
                  <a:lnTo>
                    <a:pt x="618" y="814"/>
                  </a:lnTo>
                  <a:close/>
                  <a:moveTo>
                    <a:pt x="280" y="476"/>
                  </a:moveTo>
                  <a:lnTo>
                    <a:pt x="280" y="476"/>
                  </a:lnTo>
                  <a:lnTo>
                    <a:pt x="280" y="492"/>
                  </a:lnTo>
                  <a:lnTo>
                    <a:pt x="278" y="506"/>
                  </a:lnTo>
                  <a:lnTo>
                    <a:pt x="274" y="518"/>
                  </a:lnTo>
                  <a:lnTo>
                    <a:pt x="270" y="532"/>
                  </a:lnTo>
                  <a:lnTo>
                    <a:pt x="264" y="544"/>
                  </a:lnTo>
                  <a:lnTo>
                    <a:pt x="258" y="556"/>
                  </a:lnTo>
                  <a:lnTo>
                    <a:pt x="248" y="566"/>
                  </a:lnTo>
                  <a:lnTo>
                    <a:pt x="240" y="576"/>
                  </a:lnTo>
                  <a:lnTo>
                    <a:pt x="230" y="586"/>
                  </a:lnTo>
                  <a:lnTo>
                    <a:pt x="220" y="594"/>
                  </a:lnTo>
                  <a:lnTo>
                    <a:pt x="208" y="600"/>
                  </a:lnTo>
                  <a:lnTo>
                    <a:pt x="196" y="606"/>
                  </a:lnTo>
                  <a:lnTo>
                    <a:pt x="182" y="610"/>
                  </a:lnTo>
                  <a:lnTo>
                    <a:pt x="168" y="614"/>
                  </a:lnTo>
                  <a:lnTo>
                    <a:pt x="154" y="616"/>
                  </a:lnTo>
                  <a:lnTo>
                    <a:pt x="140" y="618"/>
                  </a:lnTo>
                  <a:lnTo>
                    <a:pt x="140" y="618"/>
                  </a:lnTo>
                  <a:lnTo>
                    <a:pt x="126" y="616"/>
                  </a:lnTo>
                  <a:lnTo>
                    <a:pt x="112" y="614"/>
                  </a:lnTo>
                  <a:lnTo>
                    <a:pt x="98" y="610"/>
                  </a:lnTo>
                  <a:lnTo>
                    <a:pt x="86" y="606"/>
                  </a:lnTo>
                  <a:lnTo>
                    <a:pt x="74" y="600"/>
                  </a:lnTo>
                  <a:lnTo>
                    <a:pt x="62" y="594"/>
                  </a:lnTo>
                  <a:lnTo>
                    <a:pt x="52" y="586"/>
                  </a:lnTo>
                  <a:lnTo>
                    <a:pt x="42" y="576"/>
                  </a:lnTo>
                  <a:lnTo>
                    <a:pt x="32" y="566"/>
                  </a:lnTo>
                  <a:lnTo>
                    <a:pt x="24" y="556"/>
                  </a:lnTo>
                  <a:lnTo>
                    <a:pt x="18" y="544"/>
                  </a:lnTo>
                  <a:lnTo>
                    <a:pt x="12" y="532"/>
                  </a:lnTo>
                  <a:lnTo>
                    <a:pt x="6" y="518"/>
                  </a:lnTo>
                  <a:lnTo>
                    <a:pt x="4" y="506"/>
                  </a:lnTo>
                  <a:lnTo>
                    <a:pt x="2" y="492"/>
                  </a:lnTo>
                  <a:lnTo>
                    <a:pt x="0" y="476"/>
                  </a:lnTo>
                  <a:lnTo>
                    <a:pt x="0" y="476"/>
                  </a:lnTo>
                  <a:lnTo>
                    <a:pt x="2" y="462"/>
                  </a:lnTo>
                  <a:lnTo>
                    <a:pt x="4" y="448"/>
                  </a:lnTo>
                  <a:lnTo>
                    <a:pt x="6" y="436"/>
                  </a:lnTo>
                  <a:lnTo>
                    <a:pt x="12" y="422"/>
                  </a:lnTo>
                  <a:lnTo>
                    <a:pt x="18" y="410"/>
                  </a:lnTo>
                  <a:lnTo>
                    <a:pt x="24" y="398"/>
                  </a:lnTo>
                  <a:lnTo>
                    <a:pt x="32" y="388"/>
                  </a:lnTo>
                  <a:lnTo>
                    <a:pt x="42" y="378"/>
                  </a:lnTo>
                  <a:lnTo>
                    <a:pt x="52" y="368"/>
                  </a:lnTo>
                  <a:lnTo>
                    <a:pt x="62" y="360"/>
                  </a:lnTo>
                  <a:lnTo>
                    <a:pt x="74" y="354"/>
                  </a:lnTo>
                  <a:lnTo>
                    <a:pt x="86" y="348"/>
                  </a:lnTo>
                  <a:lnTo>
                    <a:pt x="98" y="342"/>
                  </a:lnTo>
                  <a:lnTo>
                    <a:pt x="112" y="340"/>
                  </a:lnTo>
                  <a:lnTo>
                    <a:pt x="126" y="338"/>
                  </a:lnTo>
                  <a:lnTo>
                    <a:pt x="140" y="336"/>
                  </a:lnTo>
                  <a:lnTo>
                    <a:pt x="140" y="336"/>
                  </a:lnTo>
                  <a:lnTo>
                    <a:pt x="154" y="338"/>
                  </a:lnTo>
                  <a:lnTo>
                    <a:pt x="168" y="340"/>
                  </a:lnTo>
                  <a:lnTo>
                    <a:pt x="182" y="342"/>
                  </a:lnTo>
                  <a:lnTo>
                    <a:pt x="196" y="348"/>
                  </a:lnTo>
                  <a:lnTo>
                    <a:pt x="208" y="354"/>
                  </a:lnTo>
                  <a:lnTo>
                    <a:pt x="220" y="360"/>
                  </a:lnTo>
                  <a:lnTo>
                    <a:pt x="230" y="368"/>
                  </a:lnTo>
                  <a:lnTo>
                    <a:pt x="240" y="378"/>
                  </a:lnTo>
                  <a:lnTo>
                    <a:pt x="248" y="388"/>
                  </a:lnTo>
                  <a:lnTo>
                    <a:pt x="258" y="398"/>
                  </a:lnTo>
                  <a:lnTo>
                    <a:pt x="264" y="410"/>
                  </a:lnTo>
                  <a:lnTo>
                    <a:pt x="270" y="422"/>
                  </a:lnTo>
                  <a:lnTo>
                    <a:pt x="274" y="436"/>
                  </a:lnTo>
                  <a:lnTo>
                    <a:pt x="278" y="448"/>
                  </a:lnTo>
                  <a:lnTo>
                    <a:pt x="280" y="462"/>
                  </a:lnTo>
                  <a:lnTo>
                    <a:pt x="280" y="476"/>
                  </a:lnTo>
                  <a:lnTo>
                    <a:pt x="280" y="476"/>
                  </a:lnTo>
                  <a:close/>
                  <a:moveTo>
                    <a:pt x="618" y="476"/>
                  </a:moveTo>
                  <a:lnTo>
                    <a:pt x="618" y="476"/>
                  </a:lnTo>
                  <a:lnTo>
                    <a:pt x="618" y="492"/>
                  </a:lnTo>
                  <a:lnTo>
                    <a:pt x="616" y="506"/>
                  </a:lnTo>
                  <a:lnTo>
                    <a:pt x="612" y="518"/>
                  </a:lnTo>
                  <a:lnTo>
                    <a:pt x="606" y="532"/>
                  </a:lnTo>
                  <a:lnTo>
                    <a:pt x="600" y="544"/>
                  </a:lnTo>
                  <a:lnTo>
                    <a:pt x="594" y="556"/>
                  </a:lnTo>
                  <a:lnTo>
                    <a:pt x="586" y="566"/>
                  </a:lnTo>
                  <a:lnTo>
                    <a:pt x="576" y="576"/>
                  </a:lnTo>
                  <a:lnTo>
                    <a:pt x="566" y="586"/>
                  </a:lnTo>
                  <a:lnTo>
                    <a:pt x="556" y="594"/>
                  </a:lnTo>
                  <a:lnTo>
                    <a:pt x="544" y="600"/>
                  </a:lnTo>
                  <a:lnTo>
                    <a:pt x="532" y="606"/>
                  </a:lnTo>
                  <a:lnTo>
                    <a:pt x="520" y="610"/>
                  </a:lnTo>
                  <a:lnTo>
                    <a:pt x="506" y="614"/>
                  </a:lnTo>
                  <a:lnTo>
                    <a:pt x="492" y="616"/>
                  </a:lnTo>
                  <a:lnTo>
                    <a:pt x="478" y="618"/>
                  </a:lnTo>
                  <a:lnTo>
                    <a:pt x="478" y="618"/>
                  </a:lnTo>
                  <a:lnTo>
                    <a:pt x="464" y="616"/>
                  </a:lnTo>
                  <a:lnTo>
                    <a:pt x="450" y="614"/>
                  </a:lnTo>
                  <a:lnTo>
                    <a:pt x="436" y="610"/>
                  </a:lnTo>
                  <a:lnTo>
                    <a:pt x="422" y="606"/>
                  </a:lnTo>
                  <a:lnTo>
                    <a:pt x="410" y="600"/>
                  </a:lnTo>
                  <a:lnTo>
                    <a:pt x="400" y="594"/>
                  </a:lnTo>
                  <a:lnTo>
                    <a:pt x="388" y="586"/>
                  </a:lnTo>
                  <a:lnTo>
                    <a:pt x="378" y="576"/>
                  </a:lnTo>
                  <a:lnTo>
                    <a:pt x="370" y="566"/>
                  </a:lnTo>
                  <a:lnTo>
                    <a:pt x="362" y="556"/>
                  </a:lnTo>
                  <a:lnTo>
                    <a:pt x="354" y="544"/>
                  </a:lnTo>
                  <a:lnTo>
                    <a:pt x="348" y="532"/>
                  </a:lnTo>
                  <a:lnTo>
                    <a:pt x="344" y="518"/>
                  </a:lnTo>
                  <a:lnTo>
                    <a:pt x="340" y="506"/>
                  </a:lnTo>
                  <a:lnTo>
                    <a:pt x="338" y="492"/>
                  </a:lnTo>
                  <a:lnTo>
                    <a:pt x="338" y="476"/>
                  </a:lnTo>
                  <a:lnTo>
                    <a:pt x="338" y="476"/>
                  </a:lnTo>
                  <a:lnTo>
                    <a:pt x="338" y="462"/>
                  </a:lnTo>
                  <a:lnTo>
                    <a:pt x="340" y="448"/>
                  </a:lnTo>
                  <a:lnTo>
                    <a:pt x="344" y="436"/>
                  </a:lnTo>
                  <a:lnTo>
                    <a:pt x="348" y="422"/>
                  </a:lnTo>
                  <a:lnTo>
                    <a:pt x="354" y="410"/>
                  </a:lnTo>
                  <a:lnTo>
                    <a:pt x="362" y="398"/>
                  </a:lnTo>
                  <a:lnTo>
                    <a:pt x="370" y="388"/>
                  </a:lnTo>
                  <a:lnTo>
                    <a:pt x="378" y="378"/>
                  </a:lnTo>
                  <a:lnTo>
                    <a:pt x="388" y="368"/>
                  </a:lnTo>
                  <a:lnTo>
                    <a:pt x="400" y="360"/>
                  </a:lnTo>
                  <a:lnTo>
                    <a:pt x="410" y="354"/>
                  </a:lnTo>
                  <a:lnTo>
                    <a:pt x="422" y="348"/>
                  </a:lnTo>
                  <a:lnTo>
                    <a:pt x="436" y="342"/>
                  </a:lnTo>
                  <a:lnTo>
                    <a:pt x="450" y="340"/>
                  </a:lnTo>
                  <a:lnTo>
                    <a:pt x="464" y="338"/>
                  </a:lnTo>
                  <a:lnTo>
                    <a:pt x="478" y="336"/>
                  </a:lnTo>
                  <a:lnTo>
                    <a:pt x="478" y="336"/>
                  </a:lnTo>
                  <a:lnTo>
                    <a:pt x="492" y="338"/>
                  </a:lnTo>
                  <a:lnTo>
                    <a:pt x="506" y="340"/>
                  </a:lnTo>
                  <a:lnTo>
                    <a:pt x="520" y="342"/>
                  </a:lnTo>
                  <a:lnTo>
                    <a:pt x="532" y="348"/>
                  </a:lnTo>
                  <a:lnTo>
                    <a:pt x="544" y="354"/>
                  </a:lnTo>
                  <a:lnTo>
                    <a:pt x="556" y="360"/>
                  </a:lnTo>
                  <a:lnTo>
                    <a:pt x="566" y="368"/>
                  </a:lnTo>
                  <a:lnTo>
                    <a:pt x="576" y="378"/>
                  </a:lnTo>
                  <a:lnTo>
                    <a:pt x="586" y="388"/>
                  </a:lnTo>
                  <a:lnTo>
                    <a:pt x="594" y="398"/>
                  </a:lnTo>
                  <a:lnTo>
                    <a:pt x="600" y="410"/>
                  </a:lnTo>
                  <a:lnTo>
                    <a:pt x="606" y="422"/>
                  </a:lnTo>
                  <a:lnTo>
                    <a:pt x="612" y="436"/>
                  </a:lnTo>
                  <a:lnTo>
                    <a:pt x="616" y="448"/>
                  </a:lnTo>
                  <a:lnTo>
                    <a:pt x="618" y="462"/>
                  </a:lnTo>
                  <a:lnTo>
                    <a:pt x="618" y="476"/>
                  </a:lnTo>
                  <a:lnTo>
                    <a:pt x="618" y="476"/>
                  </a:lnTo>
                  <a:close/>
                  <a:moveTo>
                    <a:pt x="954" y="476"/>
                  </a:moveTo>
                  <a:lnTo>
                    <a:pt x="954" y="476"/>
                  </a:lnTo>
                  <a:lnTo>
                    <a:pt x="954" y="492"/>
                  </a:lnTo>
                  <a:lnTo>
                    <a:pt x="952" y="506"/>
                  </a:lnTo>
                  <a:lnTo>
                    <a:pt x="948" y="518"/>
                  </a:lnTo>
                  <a:lnTo>
                    <a:pt x="944" y="532"/>
                  </a:lnTo>
                  <a:lnTo>
                    <a:pt x="938" y="544"/>
                  </a:lnTo>
                  <a:lnTo>
                    <a:pt x="930" y="556"/>
                  </a:lnTo>
                  <a:lnTo>
                    <a:pt x="922" y="566"/>
                  </a:lnTo>
                  <a:lnTo>
                    <a:pt x="914" y="576"/>
                  </a:lnTo>
                  <a:lnTo>
                    <a:pt x="904" y="586"/>
                  </a:lnTo>
                  <a:lnTo>
                    <a:pt x="892" y="594"/>
                  </a:lnTo>
                  <a:lnTo>
                    <a:pt x="882" y="600"/>
                  </a:lnTo>
                  <a:lnTo>
                    <a:pt x="870" y="606"/>
                  </a:lnTo>
                  <a:lnTo>
                    <a:pt x="856" y="610"/>
                  </a:lnTo>
                  <a:lnTo>
                    <a:pt x="842" y="614"/>
                  </a:lnTo>
                  <a:lnTo>
                    <a:pt x="828" y="616"/>
                  </a:lnTo>
                  <a:lnTo>
                    <a:pt x="814" y="618"/>
                  </a:lnTo>
                  <a:lnTo>
                    <a:pt x="814" y="618"/>
                  </a:lnTo>
                  <a:lnTo>
                    <a:pt x="800" y="616"/>
                  </a:lnTo>
                  <a:lnTo>
                    <a:pt x="786" y="614"/>
                  </a:lnTo>
                  <a:lnTo>
                    <a:pt x="772" y="610"/>
                  </a:lnTo>
                  <a:lnTo>
                    <a:pt x="760" y="606"/>
                  </a:lnTo>
                  <a:lnTo>
                    <a:pt x="748" y="600"/>
                  </a:lnTo>
                  <a:lnTo>
                    <a:pt x="736" y="594"/>
                  </a:lnTo>
                  <a:lnTo>
                    <a:pt x="726" y="586"/>
                  </a:lnTo>
                  <a:lnTo>
                    <a:pt x="716" y="576"/>
                  </a:lnTo>
                  <a:lnTo>
                    <a:pt x="706" y="566"/>
                  </a:lnTo>
                  <a:lnTo>
                    <a:pt x="698" y="556"/>
                  </a:lnTo>
                  <a:lnTo>
                    <a:pt x="692" y="544"/>
                  </a:lnTo>
                  <a:lnTo>
                    <a:pt x="686" y="532"/>
                  </a:lnTo>
                  <a:lnTo>
                    <a:pt x="680" y="518"/>
                  </a:lnTo>
                  <a:lnTo>
                    <a:pt x="676" y="506"/>
                  </a:lnTo>
                  <a:lnTo>
                    <a:pt x="674" y="492"/>
                  </a:lnTo>
                  <a:lnTo>
                    <a:pt x="674" y="476"/>
                  </a:lnTo>
                  <a:lnTo>
                    <a:pt x="674" y="476"/>
                  </a:lnTo>
                  <a:lnTo>
                    <a:pt x="674" y="462"/>
                  </a:lnTo>
                  <a:lnTo>
                    <a:pt x="676" y="448"/>
                  </a:lnTo>
                  <a:lnTo>
                    <a:pt x="680" y="436"/>
                  </a:lnTo>
                  <a:lnTo>
                    <a:pt x="686" y="422"/>
                  </a:lnTo>
                  <a:lnTo>
                    <a:pt x="692" y="410"/>
                  </a:lnTo>
                  <a:lnTo>
                    <a:pt x="698" y="398"/>
                  </a:lnTo>
                  <a:lnTo>
                    <a:pt x="706" y="388"/>
                  </a:lnTo>
                  <a:lnTo>
                    <a:pt x="716" y="378"/>
                  </a:lnTo>
                  <a:lnTo>
                    <a:pt x="726" y="368"/>
                  </a:lnTo>
                  <a:lnTo>
                    <a:pt x="736" y="360"/>
                  </a:lnTo>
                  <a:lnTo>
                    <a:pt x="748" y="354"/>
                  </a:lnTo>
                  <a:lnTo>
                    <a:pt x="760" y="348"/>
                  </a:lnTo>
                  <a:lnTo>
                    <a:pt x="772" y="342"/>
                  </a:lnTo>
                  <a:lnTo>
                    <a:pt x="786" y="340"/>
                  </a:lnTo>
                  <a:lnTo>
                    <a:pt x="800" y="338"/>
                  </a:lnTo>
                  <a:lnTo>
                    <a:pt x="814" y="336"/>
                  </a:lnTo>
                  <a:lnTo>
                    <a:pt x="814" y="336"/>
                  </a:lnTo>
                  <a:lnTo>
                    <a:pt x="828" y="338"/>
                  </a:lnTo>
                  <a:lnTo>
                    <a:pt x="842" y="340"/>
                  </a:lnTo>
                  <a:lnTo>
                    <a:pt x="856" y="342"/>
                  </a:lnTo>
                  <a:lnTo>
                    <a:pt x="870" y="348"/>
                  </a:lnTo>
                  <a:lnTo>
                    <a:pt x="882" y="354"/>
                  </a:lnTo>
                  <a:lnTo>
                    <a:pt x="892" y="360"/>
                  </a:lnTo>
                  <a:lnTo>
                    <a:pt x="904" y="368"/>
                  </a:lnTo>
                  <a:lnTo>
                    <a:pt x="914" y="378"/>
                  </a:lnTo>
                  <a:lnTo>
                    <a:pt x="922" y="388"/>
                  </a:lnTo>
                  <a:lnTo>
                    <a:pt x="930" y="398"/>
                  </a:lnTo>
                  <a:lnTo>
                    <a:pt x="938" y="410"/>
                  </a:lnTo>
                  <a:lnTo>
                    <a:pt x="944" y="422"/>
                  </a:lnTo>
                  <a:lnTo>
                    <a:pt x="948" y="436"/>
                  </a:lnTo>
                  <a:lnTo>
                    <a:pt x="952" y="448"/>
                  </a:lnTo>
                  <a:lnTo>
                    <a:pt x="954" y="462"/>
                  </a:lnTo>
                  <a:lnTo>
                    <a:pt x="954" y="476"/>
                  </a:lnTo>
                  <a:lnTo>
                    <a:pt x="954" y="476"/>
                  </a:lnTo>
                  <a:close/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8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20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20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8" y="62"/>
                  </a:lnTo>
                  <a:lnTo>
                    <a:pt x="264" y="74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  <a:moveTo>
                    <a:pt x="618" y="140"/>
                  </a:moveTo>
                  <a:lnTo>
                    <a:pt x="618" y="140"/>
                  </a:lnTo>
                  <a:lnTo>
                    <a:pt x="618" y="154"/>
                  </a:lnTo>
                  <a:lnTo>
                    <a:pt x="616" y="168"/>
                  </a:lnTo>
                  <a:lnTo>
                    <a:pt x="612" y="182"/>
                  </a:lnTo>
                  <a:lnTo>
                    <a:pt x="606" y="194"/>
                  </a:lnTo>
                  <a:lnTo>
                    <a:pt x="600" y="206"/>
                  </a:lnTo>
                  <a:lnTo>
                    <a:pt x="594" y="218"/>
                  </a:lnTo>
                  <a:lnTo>
                    <a:pt x="586" y="230"/>
                  </a:lnTo>
                  <a:lnTo>
                    <a:pt x="576" y="240"/>
                  </a:lnTo>
                  <a:lnTo>
                    <a:pt x="566" y="248"/>
                  </a:lnTo>
                  <a:lnTo>
                    <a:pt x="556" y="256"/>
                  </a:lnTo>
                  <a:lnTo>
                    <a:pt x="544" y="264"/>
                  </a:lnTo>
                  <a:lnTo>
                    <a:pt x="532" y="270"/>
                  </a:lnTo>
                  <a:lnTo>
                    <a:pt x="520" y="274"/>
                  </a:lnTo>
                  <a:lnTo>
                    <a:pt x="506" y="278"/>
                  </a:lnTo>
                  <a:lnTo>
                    <a:pt x="492" y="280"/>
                  </a:lnTo>
                  <a:lnTo>
                    <a:pt x="478" y="280"/>
                  </a:lnTo>
                  <a:lnTo>
                    <a:pt x="478" y="280"/>
                  </a:lnTo>
                  <a:lnTo>
                    <a:pt x="464" y="280"/>
                  </a:lnTo>
                  <a:lnTo>
                    <a:pt x="450" y="278"/>
                  </a:lnTo>
                  <a:lnTo>
                    <a:pt x="436" y="274"/>
                  </a:lnTo>
                  <a:lnTo>
                    <a:pt x="422" y="270"/>
                  </a:lnTo>
                  <a:lnTo>
                    <a:pt x="410" y="264"/>
                  </a:lnTo>
                  <a:lnTo>
                    <a:pt x="400" y="256"/>
                  </a:lnTo>
                  <a:lnTo>
                    <a:pt x="388" y="248"/>
                  </a:lnTo>
                  <a:lnTo>
                    <a:pt x="378" y="240"/>
                  </a:lnTo>
                  <a:lnTo>
                    <a:pt x="370" y="230"/>
                  </a:lnTo>
                  <a:lnTo>
                    <a:pt x="362" y="218"/>
                  </a:lnTo>
                  <a:lnTo>
                    <a:pt x="354" y="206"/>
                  </a:lnTo>
                  <a:lnTo>
                    <a:pt x="348" y="194"/>
                  </a:lnTo>
                  <a:lnTo>
                    <a:pt x="344" y="182"/>
                  </a:lnTo>
                  <a:lnTo>
                    <a:pt x="340" y="168"/>
                  </a:lnTo>
                  <a:lnTo>
                    <a:pt x="338" y="154"/>
                  </a:lnTo>
                  <a:lnTo>
                    <a:pt x="338" y="140"/>
                  </a:lnTo>
                  <a:lnTo>
                    <a:pt x="338" y="140"/>
                  </a:lnTo>
                  <a:lnTo>
                    <a:pt x="338" y="126"/>
                  </a:lnTo>
                  <a:lnTo>
                    <a:pt x="340" y="112"/>
                  </a:lnTo>
                  <a:lnTo>
                    <a:pt x="344" y="98"/>
                  </a:lnTo>
                  <a:lnTo>
                    <a:pt x="348" y="86"/>
                  </a:lnTo>
                  <a:lnTo>
                    <a:pt x="354" y="74"/>
                  </a:lnTo>
                  <a:lnTo>
                    <a:pt x="362" y="62"/>
                  </a:lnTo>
                  <a:lnTo>
                    <a:pt x="370" y="50"/>
                  </a:lnTo>
                  <a:lnTo>
                    <a:pt x="378" y="40"/>
                  </a:lnTo>
                  <a:lnTo>
                    <a:pt x="388" y="32"/>
                  </a:lnTo>
                  <a:lnTo>
                    <a:pt x="400" y="24"/>
                  </a:lnTo>
                  <a:lnTo>
                    <a:pt x="410" y="16"/>
                  </a:lnTo>
                  <a:lnTo>
                    <a:pt x="422" y="10"/>
                  </a:lnTo>
                  <a:lnTo>
                    <a:pt x="436" y="6"/>
                  </a:lnTo>
                  <a:lnTo>
                    <a:pt x="450" y="2"/>
                  </a:lnTo>
                  <a:lnTo>
                    <a:pt x="464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92" y="0"/>
                  </a:lnTo>
                  <a:lnTo>
                    <a:pt x="506" y="2"/>
                  </a:lnTo>
                  <a:lnTo>
                    <a:pt x="520" y="6"/>
                  </a:lnTo>
                  <a:lnTo>
                    <a:pt x="532" y="10"/>
                  </a:lnTo>
                  <a:lnTo>
                    <a:pt x="544" y="16"/>
                  </a:lnTo>
                  <a:lnTo>
                    <a:pt x="556" y="24"/>
                  </a:lnTo>
                  <a:lnTo>
                    <a:pt x="566" y="32"/>
                  </a:lnTo>
                  <a:lnTo>
                    <a:pt x="576" y="40"/>
                  </a:lnTo>
                  <a:lnTo>
                    <a:pt x="586" y="50"/>
                  </a:lnTo>
                  <a:lnTo>
                    <a:pt x="594" y="62"/>
                  </a:lnTo>
                  <a:lnTo>
                    <a:pt x="600" y="74"/>
                  </a:lnTo>
                  <a:lnTo>
                    <a:pt x="606" y="86"/>
                  </a:lnTo>
                  <a:lnTo>
                    <a:pt x="612" y="98"/>
                  </a:lnTo>
                  <a:lnTo>
                    <a:pt x="616" y="112"/>
                  </a:lnTo>
                  <a:lnTo>
                    <a:pt x="618" y="126"/>
                  </a:lnTo>
                  <a:lnTo>
                    <a:pt x="618" y="140"/>
                  </a:lnTo>
                  <a:lnTo>
                    <a:pt x="618" y="140"/>
                  </a:lnTo>
                  <a:close/>
                  <a:moveTo>
                    <a:pt x="954" y="140"/>
                  </a:moveTo>
                  <a:lnTo>
                    <a:pt x="954" y="140"/>
                  </a:lnTo>
                  <a:lnTo>
                    <a:pt x="954" y="154"/>
                  </a:lnTo>
                  <a:lnTo>
                    <a:pt x="952" y="168"/>
                  </a:lnTo>
                  <a:lnTo>
                    <a:pt x="948" y="182"/>
                  </a:lnTo>
                  <a:lnTo>
                    <a:pt x="944" y="194"/>
                  </a:lnTo>
                  <a:lnTo>
                    <a:pt x="938" y="206"/>
                  </a:lnTo>
                  <a:lnTo>
                    <a:pt x="930" y="218"/>
                  </a:lnTo>
                  <a:lnTo>
                    <a:pt x="922" y="230"/>
                  </a:lnTo>
                  <a:lnTo>
                    <a:pt x="914" y="240"/>
                  </a:lnTo>
                  <a:lnTo>
                    <a:pt x="904" y="248"/>
                  </a:lnTo>
                  <a:lnTo>
                    <a:pt x="892" y="256"/>
                  </a:lnTo>
                  <a:lnTo>
                    <a:pt x="882" y="264"/>
                  </a:lnTo>
                  <a:lnTo>
                    <a:pt x="870" y="270"/>
                  </a:lnTo>
                  <a:lnTo>
                    <a:pt x="856" y="274"/>
                  </a:lnTo>
                  <a:lnTo>
                    <a:pt x="842" y="278"/>
                  </a:lnTo>
                  <a:lnTo>
                    <a:pt x="828" y="280"/>
                  </a:lnTo>
                  <a:lnTo>
                    <a:pt x="814" y="280"/>
                  </a:lnTo>
                  <a:lnTo>
                    <a:pt x="814" y="280"/>
                  </a:lnTo>
                  <a:lnTo>
                    <a:pt x="800" y="280"/>
                  </a:lnTo>
                  <a:lnTo>
                    <a:pt x="786" y="278"/>
                  </a:lnTo>
                  <a:lnTo>
                    <a:pt x="772" y="274"/>
                  </a:lnTo>
                  <a:lnTo>
                    <a:pt x="760" y="270"/>
                  </a:lnTo>
                  <a:lnTo>
                    <a:pt x="748" y="264"/>
                  </a:lnTo>
                  <a:lnTo>
                    <a:pt x="736" y="256"/>
                  </a:lnTo>
                  <a:lnTo>
                    <a:pt x="726" y="248"/>
                  </a:lnTo>
                  <a:lnTo>
                    <a:pt x="716" y="240"/>
                  </a:lnTo>
                  <a:lnTo>
                    <a:pt x="706" y="230"/>
                  </a:lnTo>
                  <a:lnTo>
                    <a:pt x="698" y="218"/>
                  </a:lnTo>
                  <a:lnTo>
                    <a:pt x="692" y="206"/>
                  </a:lnTo>
                  <a:lnTo>
                    <a:pt x="686" y="194"/>
                  </a:lnTo>
                  <a:lnTo>
                    <a:pt x="680" y="182"/>
                  </a:lnTo>
                  <a:lnTo>
                    <a:pt x="676" y="168"/>
                  </a:lnTo>
                  <a:lnTo>
                    <a:pt x="674" y="154"/>
                  </a:lnTo>
                  <a:lnTo>
                    <a:pt x="674" y="140"/>
                  </a:lnTo>
                  <a:lnTo>
                    <a:pt x="674" y="140"/>
                  </a:lnTo>
                  <a:lnTo>
                    <a:pt x="674" y="126"/>
                  </a:lnTo>
                  <a:lnTo>
                    <a:pt x="676" y="112"/>
                  </a:lnTo>
                  <a:lnTo>
                    <a:pt x="680" y="98"/>
                  </a:lnTo>
                  <a:lnTo>
                    <a:pt x="686" y="86"/>
                  </a:lnTo>
                  <a:lnTo>
                    <a:pt x="692" y="74"/>
                  </a:lnTo>
                  <a:lnTo>
                    <a:pt x="698" y="62"/>
                  </a:lnTo>
                  <a:lnTo>
                    <a:pt x="706" y="50"/>
                  </a:lnTo>
                  <a:lnTo>
                    <a:pt x="716" y="40"/>
                  </a:lnTo>
                  <a:lnTo>
                    <a:pt x="726" y="32"/>
                  </a:lnTo>
                  <a:lnTo>
                    <a:pt x="736" y="24"/>
                  </a:lnTo>
                  <a:lnTo>
                    <a:pt x="748" y="16"/>
                  </a:lnTo>
                  <a:lnTo>
                    <a:pt x="760" y="10"/>
                  </a:lnTo>
                  <a:lnTo>
                    <a:pt x="772" y="6"/>
                  </a:lnTo>
                  <a:lnTo>
                    <a:pt x="786" y="2"/>
                  </a:lnTo>
                  <a:lnTo>
                    <a:pt x="800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28" y="0"/>
                  </a:lnTo>
                  <a:lnTo>
                    <a:pt x="842" y="2"/>
                  </a:lnTo>
                  <a:lnTo>
                    <a:pt x="856" y="6"/>
                  </a:lnTo>
                  <a:lnTo>
                    <a:pt x="870" y="10"/>
                  </a:lnTo>
                  <a:lnTo>
                    <a:pt x="882" y="16"/>
                  </a:lnTo>
                  <a:lnTo>
                    <a:pt x="892" y="24"/>
                  </a:lnTo>
                  <a:lnTo>
                    <a:pt x="904" y="32"/>
                  </a:lnTo>
                  <a:lnTo>
                    <a:pt x="914" y="40"/>
                  </a:lnTo>
                  <a:lnTo>
                    <a:pt x="922" y="50"/>
                  </a:lnTo>
                  <a:lnTo>
                    <a:pt x="930" y="62"/>
                  </a:lnTo>
                  <a:lnTo>
                    <a:pt x="938" y="74"/>
                  </a:lnTo>
                  <a:lnTo>
                    <a:pt x="944" y="86"/>
                  </a:lnTo>
                  <a:lnTo>
                    <a:pt x="948" y="98"/>
                  </a:lnTo>
                  <a:lnTo>
                    <a:pt x="952" y="112"/>
                  </a:lnTo>
                  <a:lnTo>
                    <a:pt x="954" y="126"/>
                  </a:lnTo>
                  <a:lnTo>
                    <a:pt x="954" y="140"/>
                  </a:lnTo>
                  <a:lnTo>
                    <a:pt x="954" y="140"/>
                  </a:lnTo>
                  <a:close/>
                </a:path>
              </a:pathLst>
            </a:custGeom>
            <a:solidFill>
              <a:srgbClr val="72A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:p14="http://schemas.microsoft.com/office/powerpoint/2010/main" xmlns:a14="http://schemas.microsoft.com/office/drawing/2010/main" xmlns="" id="{C8D23F22-51F9-4450-A3D9-D4CF200D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482975"/>
              <a:ext cx="444500" cy="444500"/>
            </a:xfrm>
            <a:custGeom>
              <a:avLst/>
              <a:gdLst>
                <a:gd name="T0" fmla="*/ 280 w 280"/>
                <a:gd name="T1" fmla="*/ 140 h 280"/>
                <a:gd name="T2" fmla="*/ 278 w 280"/>
                <a:gd name="T3" fmla="*/ 168 h 280"/>
                <a:gd name="T4" fmla="*/ 270 w 280"/>
                <a:gd name="T5" fmla="*/ 194 h 280"/>
                <a:gd name="T6" fmla="*/ 256 w 280"/>
                <a:gd name="T7" fmla="*/ 218 h 280"/>
                <a:gd name="T8" fmla="*/ 240 w 280"/>
                <a:gd name="T9" fmla="*/ 240 h 280"/>
                <a:gd name="T10" fmla="*/ 218 w 280"/>
                <a:gd name="T11" fmla="*/ 256 h 280"/>
                <a:gd name="T12" fmla="*/ 196 w 280"/>
                <a:gd name="T13" fmla="*/ 270 h 280"/>
                <a:gd name="T14" fmla="*/ 168 w 280"/>
                <a:gd name="T15" fmla="*/ 278 h 280"/>
                <a:gd name="T16" fmla="*/ 140 w 280"/>
                <a:gd name="T17" fmla="*/ 280 h 280"/>
                <a:gd name="T18" fmla="*/ 126 w 280"/>
                <a:gd name="T19" fmla="*/ 280 h 280"/>
                <a:gd name="T20" fmla="*/ 98 w 280"/>
                <a:gd name="T21" fmla="*/ 274 h 280"/>
                <a:gd name="T22" fmla="*/ 74 w 280"/>
                <a:gd name="T23" fmla="*/ 264 h 280"/>
                <a:gd name="T24" fmla="*/ 52 w 280"/>
                <a:gd name="T25" fmla="*/ 248 h 280"/>
                <a:gd name="T26" fmla="*/ 32 w 280"/>
                <a:gd name="T27" fmla="*/ 230 h 280"/>
                <a:gd name="T28" fmla="*/ 18 w 280"/>
                <a:gd name="T29" fmla="*/ 206 h 280"/>
                <a:gd name="T30" fmla="*/ 6 w 280"/>
                <a:gd name="T31" fmla="*/ 182 h 280"/>
                <a:gd name="T32" fmla="*/ 0 w 280"/>
                <a:gd name="T33" fmla="*/ 154 h 280"/>
                <a:gd name="T34" fmla="*/ 0 w 280"/>
                <a:gd name="T35" fmla="*/ 140 h 280"/>
                <a:gd name="T36" fmla="*/ 2 w 280"/>
                <a:gd name="T37" fmla="*/ 112 h 280"/>
                <a:gd name="T38" fmla="*/ 12 w 280"/>
                <a:gd name="T39" fmla="*/ 86 h 280"/>
                <a:gd name="T40" fmla="*/ 24 w 280"/>
                <a:gd name="T41" fmla="*/ 62 h 280"/>
                <a:gd name="T42" fmla="*/ 42 w 280"/>
                <a:gd name="T43" fmla="*/ 40 h 280"/>
                <a:gd name="T44" fmla="*/ 62 w 280"/>
                <a:gd name="T45" fmla="*/ 24 h 280"/>
                <a:gd name="T46" fmla="*/ 86 w 280"/>
                <a:gd name="T47" fmla="*/ 10 h 280"/>
                <a:gd name="T48" fmla="*/ 112 w 280"/>
                <a:gd name="T49" fmla="*/ 2 h 280"/>
                <a:gd name="T50" fmla="*/ 140 w 280"/>
                <a:gd name="T51" fmla="*/ 0 h 280"/>
                <a:gd name="T52" fmla="*/ 154 w 280"/>
                <a:gd name="T53" fmla="*/ 0 h 280"/>
                <a:gd name="T54" fmla="*/ 182 w 280"/>
                <a:gd name="T55" fmla="*/ 6 h 280"/>
                <a:gd name="T56" fmla="*/ 208 w 280"/>
                <a:gd name="T57" fmla="*/ 16 h 280"/>
                <a:gd name="T58" fmla="*/ 230 w 280"/>
                <a:gd name="T59" fmla="*/ 32 h 280"/>
                <a:gd name="T60" fmla="*/ 248 w 280"/>
                <a:gd name="T61" fmla="*/ 50 h 280"/>
                <a:gd name="T62" fmla="*/ 264 w 280"/>
                <a:gd name="T63" fmla="*/ 72 h 280"/>
                <a:gd name="T64" fmla="*/ 274 w 280"/>
                <a:gd name="T65" fmla="*/ 98 h 280"/>
                <a:gd name="T66" fmla="*/ 280 w 280"/>
                <a:gd name="T67" fmla="*/ 126 h 280"/>
                <a:gd name="T68" fmla="*/ 280 w 280"/>
                <a:gd name="T69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lnTo>
                    <a:pt x="280" y="140"/>
                  </a:lnTo>
                  <a:lnTo>
                    <a:pt x="280" y="154"/>
                  </a:lnTo>
                  <a:lnTo>
                    <a:pt x="278" y="168"/>
                  </a:lnTo>
                  <a:lnTo>
                    <a:pt x="274" y="182"/>
                  </a:lnTo>
                  <a:lnTo>
                    <a:pt x="270" y="194"/>
                  </a:lnTo>
                  <a:lnTo>
                    <a:pt x="264" y="206"/>
                  </a:lnTo>
                  <a:lnTo>
                    <a:pt x="256" y="218"/>
                  </a:lnTo>
                  <a:lnTo>
                    <a:pt x="248" y="230"/>
                  </a:lnTo>
                  <a:lnTo>
                    <a:pt x="240" y="240"/>
                  </a:lnTo>
                  <a:lnTo>
                    <a:pt x="230" y="248"/>
                  </a:lnTo>
                  <a:lnTo>
                    <a:pt x="218" y="256"/>
                  </a:lnTo>
                  <a:lnTo>
                    <a:pt x="208" y="264"/>
                  </a:lnTo>
                  <a:lnTo>
                    <a:pt x="196" y="270"/>
                  </a:lnTo>
                  <a:lnTo>
                    <a:pt x="182" y="274"/>
                  </a:lnTo>
                  <a:lnTo>
                    <a:pt x="168" y="278"/>
                  </a:lnTo>
                  <a:lnTo>
                    <a:pt x="154" y="280"/>
                  </a:lnTo>
                  <a:lnTo>
                    <a:pt x="140" y="280"/>
                  </a:lnTo>
                  <a:lnTo>
                    <a:pt x="140" y="280"/>
                  </a:lnTo>
                  <a:lnTo>
                    <a:pt x="126" y="280"/>
                  </a:lnTo>
                  <a:lnTo>
                    <a:pt x="112" y="278"/>
                  </a:lnTo>
                  <a:lnTo>
                    <a:pt x="98" y="274"/>
                  </a:lnTo>
                  <a:lnTo>
                    <a:pt x="86" y="270"/>
                  </a:lnTo>
                  <a:lnTo>
                    <a:pt x="74" y="264"/>
                  </a:lnTo>
                  <a:lnTo>
                    <a:pt x="62" y="256"/>
                  </a:lnTo>
                  <a:lnTo>
                    <a:pt x="52" y="248"/>
                  </a:lnTo>
                  <a:lnTo>
                    <a:pt x="42" y="240"/>
                  </a:lnTo>
                  <a:lnTo>
                    <a:pt x="32" y="230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2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26"/>
                  </a:lnTo>
                  <a:lnTo>
                    <a:pt x="2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2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0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6"/>
                  </a:lnTo>
                  <a:lnTo>
                    <a:pt x="86" y="10"/>
                  </a:lnTo>
                  <a:lnTo>
                    <a:pt x="98" y="6"/>
                  </a:lnTo>
                  <a:lnTo>
                    <a:pt x="112" y="2"/>
                  </a:lnTo>
                  <a:lnTo>
                    <a:pt x="126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54" y="0"/>
                  </a:lnTo>
                  <a:lnTo>
                    <a:pt x="168" y="2"/>
                  </a:lnTo>
                  <a:lnTo>
                    <a:pt x="182" y="6"/>
                  </a:lnTo>
                  <a:lnTo>
                    <a:pt x="196" y="10"/>
                  </a:lnTo>
                  <a:lnTo>
                    <a:pt x="208" y="16"/>
                  </a:lnTo>
                  <a:lnTo>
                    <a:pt x="218" y="24"/>
                  </a:lnTo>
                  <a:lnTo>
                    <a:pt x="230" y="32"/>
                  </a:lnTo>
                  <a:lnTo>
                    <a:pt x="240" y="40"/>
                  </a:lnTo>
                  <a:lnTo>
                    <a:pt x="248" y="50"/>
                  </a:lnTo>
                  <a:lnTo>
                    <a:pt x="256" y="62"/>
                  </a:lnTo>
                  <a:lnTo>
                    <a:pt x="264" y="72"/>
                  </a:lnTo>
                  <a:lnTo>
                    <a:pt x="270" y="86"/>
                  </a:lnTo>
                  <a:lnTo>
                    <a:pt x="274" y="98"/>
                  </a:lnTo>
                  <a:lnTo>
                    <a:pt x="278" y="112"/>
                  </a:lnTo>
                  <a:lnTo>
                    <a:pt x="280" y="126"/>
                  </a:lnTo>
                  <a:lnTo>
                    <a:pt x="280" y="140"/>
                  </a:lnTo>
                  <a:lnTo>
                    <a:pt x="280" y="14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65112" y="766763"/>
            <a:ext cx="11658600" cy="5486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</p:spPr>
        <p:txBody>
          <a:bodyPr lIns="9144" tIns="9144" rIns="9144" bIns="9144" anchor="ctr"/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655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725215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72" r:id="rId2"/>
    <p:sldLayoutId id="2147483873" r:id="rId3"/>
    <p:sldLayoutId id="2147483874" r:id="rId4"/>
    <p:sldLayoutId id="2147483875" r:id="rId5"/>
    <p:sldLayoutId id="2147483898" r:id="rId6"/>
    <p:sldLayoutId id="2147483899" r:id="rId7"/>
    <p:sldLayoutId id="2147483900" r:id="rId8"/>
    <p:sldLayoutId id="21474839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725215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76" r:id="rId2"/>
    <p:sldLayoutId id="2147483877" r:id="rId3"/>
    <p:sldLayoutId id="2147483878" r:id="rId4"/>
    <p:sldLayoutId id="2147483879" r:id="rId5"/>
    <p:sldLayoutId id="2147483894" r:id="rId6"/>
    <p:sldLayoutId id="2147483895" r:id="rId7"/>
    <p:sldLayoutId id="2147483896" r:id="rId8"/>
    <p:sldLayoutId id="214748389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79412" y="632082"/>
            <a:ext cx="1143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0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8" r:id="rId2"/>
    <p:sldLayoutId id="2147483904" r:id="rId3"/>
    <p:sldLayoutId id="2147483905" r:id="rId4"/>
    <p:sldLayoutId id="2147483908" r:id="rId5"/>
    <p:sldLayoutId id="2147483909" r:id="rId6"/>
    <p:sldLayoutId id="2147483914" r:id="rId7"/>
    <p:sldLayoutId id="2147483915" r:id="rId8"/>
    <p:sldLayoutId id="2147483920" r:id="rId9"/>
    <p:sldLayoutId id="2147483916" r:id="rId10"/>
    <p:sldLayoutId id="2147483917" r:id="rId11"/>
    <p:sldLayoutId id="2147483919" r:id="rId12"/>
    <p:sldLayoutId id="214748392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15.xml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hart" Target="../charts/chart19.xml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chart" Target="../charts/chart2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29.xml"/><Relationship Id="rId5" Type="http://schemas.openxmlformats.org/officeDocument/2006/relationships/image" Target="../media/image19.png"/><Relationship Id="rId4" Type="http://schemas.openxmlformats.org/officeDocument/2006/relationships/chart" Target="../charts/char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3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0.png"/><Relationship Id="rId7" Type="http://schemas.openxmlformats.org/officeDocument/2006/relationships/chart" Target="../charts/char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3" Type="http://schemas.openxmlformats.org/officeDocument/2006/relationships/image" Target="../media/image12.png"/><Relationship Id="rId7" Type="http://schemas.openxmlformats.org/officeDocument/2006/relationships/chart" Target="../charts/chart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4418012" y="2623747"/>
            <a:ext cx="7450370" cy="17660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SSI CSI FOCUS PROCESS</a:t>
            </a:r>
            <a:br>
              <a:rPr lang="en-US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Satisfaction Score</a:t>
            </a:r>
            <a:br>
              <a:rPr lang="en-US" sz="3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April 2020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Subtitle 4"/>
          <p:cNvSpPr txBox="1">
            <a:spLocks/>
          </p:cNvSpPr>
          <p:nvPr/>
        </p:nvSpPr>
        <p:spPr bwMode="auto">
          <a:xfrm>
            <a:off x="4653724" y="5746937"/>
            <a:ext cx="5000409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110000"/>
              <a:buFont typeface="Wingdings" pitchFamily="2" charset="2"/>
              <a:buNone/>
              <a:defRPr kumimoji="1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95BB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95000"/>
              <a:buFont typeface="Wingdings" pitchFamily="2" charset="2"/>
              <a:buChar char="w"/>
              <a:defRPr kumimoji="1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795BB"/>
              </a:buClr>
              <a:buSzPct val="65000"/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F66"/>
              </a:buClr>
              <a:buSzPct val="60000"/>
              <a:buFont typeface="Wingdings" pitchFamily="2" charset="2"/>
              <a:buChar char="n"/>
              <a:defRPr kumimoji="1" sz="120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Verdana" pitchFamily="34" charset="0"/>
              </a:defRPr>
            </a:lvl5pPr>
            <a:lvl6pPr marL="1885903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6pPr>
            <a:lvl7pPr marL="2228795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7pPr>
            <a:lvl8pPr marL="2571686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8pPr>
            <a:lvl9pPr marL="2914577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15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sz="2000" kern="0" dirty="0" smtClean="0">
                <a:latin typeface="Nissan Brand Bold" panose="020B0804020204030204" pitchFamily="34" charset="0"/>
              </a:rPr>
              <a:t>PT Nissan Motor Indonesia</a:t>
            </a:r>
          </a:p>
          <a:p>
            <a:pPr algn="l">
              <a:spcBef>
                <a:spcPct val="0"/>
              </a:spcBef>
            </a:pPr>
            <a:r>
              <a:rPr lang="en-US" sz="2000" kern="0" dirty="0" smtClean="0">
                <a:latin typeface="Nissan Brand Bold" panose="020B0804020204030204" pitchFamily="34" charset="0"/>
              </a:rPr>
              <a:t>Customer Quality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272599" y="5977466"/>
            <a:ext cx="1595783" cy="575733"/>
            <a:chOff x="1" y="5842000"/>
            <a:chExt cx="2159000" cy="778933"/>
          </a:xfrm>
        </p:grpSpPr>
        <p:sp>
          <p:nvSpPr>
            <p:cNvPr id="21" name="Rectangle 20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572A6A7B-4446-4A75-83AC-6A497B5EA624}"/>
                </a:ext>
              </a:extLst>
            </p:cNvPr>
            <p:cNvSpPr>
              <a:spLocks/>
            </p:cNvSpPr>
            <p:nvPr/>
          </p:nvSpPr>
          <p:spPr>
            <a:xfrm>
              <a:off x="1" y="5842000"/>
              <a:ext cx="2159000" cy="778933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905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itchFamily="34" charset="0"/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="" xmlns:a14="http://schemas.microsoft.com/office/drawing/2010/main" xmlns:p14="http://schemas.microsoft.com/office/powerpoint/2010/main" xmlns:a16="http://schemas.microsoft.com/office/drawing/2014/main" id="{2EF8179F-CAE5-4E6E-8E28-885037B3E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791" y="5966875"/>
              <a:ext cx="1842485" cy="520155"/>
              <a:chOff x="973138" y="2413000"/>
              <a:chExt cx="7197725" cy="2032000"/>
            </a:xfrm>
          </p:grpSpPr>
          <p:sp>
            <p:nvSpPr>
              <p:cNvPr id="23" name="Freeform 5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891E5EAC-CFDF-4E29-AF6A-B8BBE54EC3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4114800"/>
                <a:ext cx="2727325" cy="330200"/>
              </a:xfrm>
              <a:custGeom>
                <a:avLst/>
                <a:gdLst>
                  <a:gd name="T0" fmla="*/ 1602 w 1718"/>
                  <a:gd name="T1" fmla="*/ 148 h 208"/>
                  <a:gd name="T2" fmla="*/ 1586 w 1718"/>
                  <a:gd name="T3" fmla="*/ 114 h 208"/>
                  <a:gd name="T4" fmla="*/ 1594 w 1718"/>
                  <a:gd name="T5" fmla="*/ 84 h 208"/>
                  <a:gd name="T6" fmla="*/ 1600 w 1718"/>
                  <a:gd name="T7" fmla="*/ 54 h 208"/>
                  <a:gd name="T8" fmla="*/ 1642 w 1718"/>
                  <a:gd name="T9" fmla="*/ 190 h 208"/>
                  <a:gd name="T10" fmla="*/ 1572 w 1718"/>
                  <a:gd name="T11" fmla="*/ 206 h 208"/>
                  <a:gd name="T12" fmla="*/ 1556 w 1718"/>
                  <a:gd name="T13" fmla="*/ 86 h 208"/>
                  <a:gd name="T14" fmla="*/ 1552 w 1718"/>
                  <a:gd name="T15" fmla="*/ 56 h 208"/>
                  <a:gd name="T16" fmla="*/ 1550 w 1718"/>
                  <a:gd name="T17" fmla="*/ 146 h 208"/>
                  <a:gd name="T18" fmla="*/ 1568 w 1718"/>
                  <a:gd name="T19" fmla="*/ 182 h 208"/>
                  <a:gd name="T20" fmla="*/ 1512 w 1718"/>
                  <a:gd name="T21" fmla="*/ 192 h 208"/>
                  <a:gd name="T22" fmla="*/ 1526 w 1718"/>
                  <a:gd name="T23" fmla="*/ 126 h 208"/>
                  <a:gd name="T24" fmla="*/ 1250 w 1718"/>
                  <a:gd name="T25" fmla="*/ 174 h 208"/>
                  <a:gd name="T26" fmla="*/ 1264 w 1718"/>
                  <a:gd name="T27" fmla="*/ 106 h 208"/>
                  <a:gd name="T28" fmla="*/ 1264 w 1718"/>
                  <a:gd name="T29" fmla="*/ 58 h 208"/>
                  <a:gd name="T30" fmla="*/ 1302 w 1718"/>
                  <a:gd name="T31" fmla="*/ 162 h 208"/>
                  <a:gd name="T32" fmla="*/ 1376 w 1718"/>
                  <a:gd name="T33" fmla="*/ 78 h 208"/>
                  <a:gd name="T34" fmla="*/ 1464 w 1718"/>
                  <a:gd name="T35" fmla="*/ 70 h 208"/>
                  <a:gd name="T36" fmla="*/ 1430 w 1718"/>
                  <a:gd name="T37" fmla="*/ 94 h 208"/>
                  <a:gd name="T38" fmla="*/ 1382 w 1718"/>
                  <a:gd name="T39" fmla="*/ 100 h 208"/>
                  <a:gd name="T40" fmla="*/ 1214 w 1718"/>
                  <a:gd name="T41" fmla="*/ 88 h 208"/>
                  <a:gd name="T42" fmla="*/ 1200 w 1718"/>
                  <a:gd name="T43" fmla="*/ 156 h 208"/>
                  <a:gd name="T44" fmla="*/ 1216 w 1718"/>
                  <a:gd name="T45" fmla="*/ 206 h 208"/>
                  <a:gd name="T46" fmla="*/ 1158 w 1718"/>
                  <a:gd name="T47" fmla="*/ 114 h 208"/>
                  <a:gd name="T48" fmla="*/ 1232 w 1718"/>
                  <a:gd name="T49" fmla="*/ 52 h 208"/>
                  <a:gd name="T50" fmla="*/ 906 w 1718"/>
                  <a:gd name="T51" fmla="*/ 156 h 208"/>
                  <a:gd name="T52" fmla="*/ 878 w 1718"/>
                  <a:gd name="T53" fmla="*/ 116 h 208"/>
                  <a:gd name="T54" fmla="*/ 898 w 1718"/>
                  <a:gd name="T55" fmla="*/ 84 h 208"/>
                  <a:gd name="T56" fmla="*/ 904 w 1718"/>
                  <a:gd name="T57" fmla="*/ 54 h 208"/>
                  <a:gd name="T58" fmla="*/ 948 w 1718"/>
                  <a:gd name="T59" fmla="*/ 190 h 208"/>
                  <a:gd name="T60" fmla="*/ 878 w 1718"/>
                  <a:gd name="T61" fmla="*/ 206 h 208"/>
                  <a:gd name="T62" fmla="*/ 1050 w 1718"/>
                  <a:gd name="T63" fmla="*/ 174 h 208"/>
                  <a:gd name="T64" fmla="*/ 1012 w 1718"/>
                  <a:gd name="T65" fmla="*/ 202 h 208"/>
                  <a:gd name="T66" fmla="*/ 992 w 1718"/>
                  <a:gd name="T67" fmla="*/ 12 h 208"/>
                  <a:gd name="T68" fmla="*/ 1126 w 1718"/>
                  <a:gd name="T69" fmla="*/ 0 h 208"/>
                  <a:gd name="T70" fmla="*/ 812 w 1718"/>
                  <a:gd name="T71" fmla="*/ 102 h 208"/>
                  <a:gd name="T72" fmla="*/ 878 w 1718"/>
                  <a:gd name="T73" fmla="*/ 54 h 208"/>
                  <a:gd name="T74" fmla="*/ 850 w 1718"/>
                  <a:gd name="T75" fmla="*/ 158 h 208"/>
                  <a:gd name="T76" fmla="*/ 878 w 1718"/>
                  <a:gd name="T77" fmla="*/ 182 h 208"/>
                  <a:gd name="T78" fmla="*/ 812 w 1718"/>
                  <a:gd name="T79" fmla="*/ 184 h 208"/>
                  <a:gd name="T80" fmla="*/ 840 w 1718"/>
                  <a:gd name="T81" fmla="*/ 124 h 208"/>
                  <a:gd name="T82" fmla="*/ 438 w 1718"/>
                  <a:gd name="T83" fmla="*/ 176 h 208"/>
                  <a:gd name="T84" fmla="*/ 458 w 1718"/>
                  <a:gd name="T85" fmla="*/ 202 h 208"/>
                  <a:gd name="T86" fmla="*/ 446 w 1718"/>
                  <a:gd name="T87" fmla="*/ 92 h 208"/>
                  <a:gd name="T88" fmla="*/ 482 w 1718"/>
                  <a:gd name="T89" fmla="*/ 80 h 208"/>
                  <a:gd name="T90" fmla="*/ 562 w 1718"/>
                  <a:gd name="T91" fmla="*/ 84 h 208"/>
                  <a:gd name="T92" fmla="*/ 618 w 1718"/>
                  <a:gd name="T93" fmla="*/ 92 h 208"/>
                  <a:gd name="T94" fmla="*/ 566 w 1718"/>
                  <a:gd name="T95" fmla="*/ 120 h 208"/>
                  <a:gd name="T96" fmla="*/ 690 w 1718"/>
                  <a:gd name="T97" fmla="*/ 66 h 208"/>
                  <a:gd name="T98" fmla="*/ 774 w 1718"/>
                  <a:gd name="T99" fmla="*/ 78 h 208"/>
                  <a:gd name="T100" fmla="*/ 732 w 1718"/>
                  <a:gd name="T101" fmla="*/ 90 h 208"/>
                  <a:gd name="T102" fmla="*/ 682 w 1718"/>
                  <a:gd name="T103" fmla="*/ 128 h 208"/>
                  <a:gd name="T104" fmla="*/ 424 w 1718"/>
                  <a:gd name="T105" fmla="*/ 84 h 208"/>
                  <a:gd name="T106" fmla="*/ 424 w 1718"/>
                  <a:gd name="T107" fmla="*/ 140 h 208"/>
                  <a:gd name="T108" fmla="*/ 408 w 1718"/>
                  <a:gd name="T109" fmla="*/ 206 h 208"/>
                  <a:gd name="T110" fmla="*/ 352 w 1718"/>
                  <a:gd name="T111" fmla="*/ 114 h 208"/>
                  <a:gd name="T112" fmla="*/ 120 w 1718"/>
                  <a:gd name="T113" fmla="*/ 56 h 208"/>
                  <a:gd name="T114" fmla="*/ 194 w 1718"/>
                  <a:gd name="T115" fmla="*/ 58 h 208"/>
                  <a:gd name="T116" fmla="*/ 180 w 1718"/>
                  <a:gd name="T117" fmla="*/ 122 h 208"/>
                  <a:gd name="T118" fmla="*/ 130 w 1718"/>
                  <a:gd name="T119" fmla="*/ 94 h 208"/>
                  <a:gd name="T120" fmla="*/ 306 w 1718"/>
                  <a:gd name="T121" fmla="*/ 84 h 208"/>
                  <a:gd name="T122" fmla="*/ 334 w 1718"/>
                  <a:gd name="T123" fmla="*/ 204 h 208"/>
                  <a:gd name="T124" fmla="*/ 268 w 1718"/>
                  <a:gd name="T125" fmla="*/ 18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8" h="208">
                    <a:moveTo>
                      <a:pt x="1572" y="206"/>
                    </a:moveTo>
                    <a:lnTo>
                      <a:pt x="1572" y="182"/>
                    </a:lnTo>
                    <a:lnTo>
                      <a:pt x="1572" y="182"/>
                    </a:lnTo>
                    <a:lnTo>
                      <a:pt x="1580" y="180"/>
                    </a:lnTo>
                    <a:lnTo>
                      <a:pt x="1586" y="178"/>
                    </a:lnTo>
                    <a:lnTo>
                      <a:pt x="1586" y="178"/>
                    </a:lnTo>
                    <a:lnTo>
                      <a:pt x="1592" y="172"/>
                    </a:lnTo>
                    <a:lnTo>
                      <a:pt x="1596" y="168"/>
                    </a:lnTo>
                    <a:lnTo>
                      <a:pt x="1596" y="168"/>
                    </a:lnTo>
                    <a:lnTo>
                      <a:pt x="1600" y="156"/>
                    </a:lnTo>
                    <a:lnTo>
                      <a:pt x="1600" y="156"/>
                    </a:lnTo>
                    <a:lnTo>
                      <a:pt x="1602" y="148"/>
                    </a:lnTo>
                    <a:lnTo>
                      <a:pt x="1602" y="132"/>
                    </a:lnTo>
                    <a:lnTo>
                      <a:pt x="1602" y="132"/>
                    </a:lnTo>
                    <a:lnTo>
                      <a:pt x="1594" y="136"/>
                    </a:lnTo>
                    <a:lnTo>
                      <a:pt x="1594" y="136"/>
                    </a:lnTo>
                    <a:lnTo>
                      <a:pt x="1586" y="138"/>
                    </a:lnTo>
                    <a:lnTo>
                      <a:pt x="1586" y="138"/>
                    </a:lnTo>
                    <a:lnTo>
                      <a:pt x="1578" y="140"/>
                    </a:lnTo>
                    <a:lnTo>
                      <a:pt x="1578" y="140"/>
                    </a:lnTo>
                    <a:lnTo>
                      <a:pt x="1572" y="140"/>
                    </a:lnTo>
                    <a:lnTo>
                      <a:pt x="1572" y="116"/>
                    </a:lnTo>
                    <a:lnTo>
                      <a:pt x="1572" y="116"/>
                    </a:lnTo>
                    <a:lnTo>
                      <a:pt x="1586" y="114"/>
                    </a:lnTo>
                    <a:lnTo>
                      <a:pt x="1586" y="114"/>
                    </a:lnTo>
                    <a:lnTo>
                      <a:pt x="1592" y="112"/>
                    </a:lnTo>
                    <a:lnTo>
                      <a:pt x="1598" y="110"/>
                    </a:lnTo>
                    <a:lnTo>
                      <a:pt x="1598" y="110"/>
                    </a:lnTo>
                    <a:lnTo>
                      <a:pt x="1600" y="106"/>
                    </a:lnTo>
                    <a:lnTo>
                      <a:pt x="1602" y="100"/>
                    </a:lnTo>
                    <a:lnTo>
                      <a:pt x="1602" y="100"/>
                    </a:lnTo>
                    <a:lnTo>
                      <a:pt x="1600" y="94"/>
                    </a:lnTo>
                    <a:lnTo>
                      <a:pt x="1598" y="90"/>
                    </a:lnTo>
                    <a:lnTo>
                      <a:pt x="1598" y="90"/>
                    </a:lnTo>
                    <a:lnTo>
                      <a:pt x="1596" y="86"/>
                    </a:lnTo>
                    <a:lnTo>
                      <a:pt x="1594" y="84"/>
                    </a:lnTo>
                    <a:lnTo>
                      <a:pt x="1594" y="84"/>
                    </a:lnTo>
                    <a:lnTo>
                      <a:pt x="1586" y="80"/>
                    </a:lnTo>
                    <a:lnTo>
                      <a:pt x="1586" y="80"/>
                    </a:lnTo>
                    <a:lnTo>
                      <a:pt x="1574" y="80"/>
                    </a:lnTo>
                    <a:lnTo>
                      <a:pt x="1574" y="80"/>
                    </a:lnTo>
                    <a:lnTo>
                      <a:pt x="1572" y="80"/>
                    </a:lnTo>
                    <a:lnTo>
                      <a:pt x="1572" y="54"/>
                    </a:lnTo>
                    <a:lnTo>
                      <a:pt x="1572" y="54"/>
                    </a:lnTo>
                    <a:lnTo>
                      <a:pt x="1576" y="52"/>
                    </a:lnTo>
                    <a:lnTo>
                      <a:pt x="1576" y="52"/>
                    </a:lnTo>
                    <a:lnTo>
                      <a:pt x="1600" y="54"/>
                    </a:lnTo>
                    <a:lnTo>
                      <a:pt x="1600" y="54"/>
                    </a:lnTo>
                    <a:lnTo>
                      <a:pt x="1610" y="56"/>
                    </a:lnTo>
                    <a:lnTo>
                      <a:pt x="1620" y="60"/>
                    </a:lnTo>
                    <a:lnTo>
                      <a:pt x="1620" y="60"/>
                    </a:lnTo>
                    <a:lnTo>
                      <a:pt x="1628" y="66"/>
                    </a:lnTo>
                    <a:lnTo>
                      <a:pt x="1636" y="74"/>
                    </a:lnTo>
                    <a:lnTo>
                      <a:pt x="1636" y="74"/>
                    </a:lnTo>
                    <a:lnTo>
                      <a:pt x="1640" y="82"/>
                    </a:lnTo>
                    <a:lnTo>
                      <a:pt x="1642" y="94"/>
                    </a:lnTo>
                    <a:lnTo>
                      <a:pt x="1642" y="172"/>
                    </a:lnTo>
                    <a:lnTo>
                      <a:pt x="1642" y="172"/>
                    </a:lnTo>
                    <a:lnTo>
                      <a:pt x="1642" y="190"/>
                    </a:lnTo>
                    <a:lnTo>
                      <a:pt x="1642" y="190"/>
                    </a:lnTo>
                    <a:lnTo>
                      <a:pt x="1644" y="198"/>
                    </a:lnTo>
                    <a:lnTo>
                      <a:pt x="1646" y="204"/>
                    </a:lnTo>
                    <a:lnTo>
                      <a:pt x="1606" y="204"/>
                    </a:lnTo>
                    <a:lnTo>
                      <a:pt x="1606" y="204"/>
                    </a:lnTo>
                    <a:lnTo>
                      <a:pt x="1604" y="198"/>
                    </a:lnTo>
                    <a:lnTo>
                      <a:pt x="1604" y="198"/>
                    </a:lnTo>
                    <a:lnTo>
                      <a:pt x="1602" y="190"/>
                    </a:lnTo>
                    <a:lnTo>
                      <a:pt x="1602" y="190"/>
                    </a:lnTo>
                    <a:lnTo>
                      <a:pt x="1592" y="198"/>
                    </a:lnTo>
                    <a:lnTo>
                      <a:pt x="1580" y="204"/>
                    </a:lnTo>
                    <a:lnTo>
                      <a:pt x="1580" y="204"/>
                    </a:lnTo>
                    <a:lnTo>
                      <a:pt x="1572" y="206"/>
                    </a:lnTo>
                    <a:lnTo>
                      <a:pt x="1572" y="206"/>
                    </a:lnTo>
                    <a:close/>
                    <a:moveTo>
                      <a:pt x="1718" y="204"/>
                    </a:moveTo>
                    <a:lnTo>
                      <a:pt x="1676" y="204"/>
                    </a:lnTo>
                    <a:lnTo>
                      <a:pt x="1676" y="0"/>
                    </a:lnTo>
                    <a:lnTo>
                      <a:pt x="1718" y="0"/>
                    </a:lnTo>
                    <a:lnTo>
                      <a:pt x="1718" y="204"/>
                    </a:lnTo>
                    <a:close/>
                    <a:moveTo>
                      <a:pt x="1572" y="54"/>
                    </a:moveTo>
                    <a:lnTo>
                      <a:pt x="1572" y="80"/>
                    </a:lnTo>
                    <a:lnTo>
                      <a:pt x="1572" y="80"/>
                    </a:lnTo>
                    <a:lnTo>
                      <a:pt x="1564" y="82"/>
                    </a:lnTo>
                    <a:lnTo>
                      <a:pt x="1556" y="86"/>
                    </a:lnTo>
                    <a:lnTo>
                      <a:pt x="1556" y="86"/>
                    </a:lnTo>
                    <a:lnTo>
                      <a:pt x="1550" y="92"/>
                    </a:lnTo>
                    <a:lnTo>
                      <a:pt x="1548" y="102"/>
                    </a:lnTo>
                    <a:lnTo>
                      <a:pt x="1508" y="102"/>
                    </a:lnTo>
                    <a:lnTo>
                      <a:pt x="1508" y="102"/>
                    </a:lnTo>
                    <a:lnTo>
                      <a:pt x="1510" y="90"/>
                    </a:lnTo>
                    <a:lnTo>
                      <a:pt x="1514" y="78"/>
                    </a:lnTo>
                    <a:lnTo>
                      <a:pt x="1514" y="78"/>
                    </a:lnTo>
                    <a:lnTo>
                      <a:pt x="1522" y="70"/>
                    </a:lnTo>
                    <a:lnTo>
                      <a:pt x="1530" y="64"/>
                    </a:lnTo>
                    <a:lnTo>
                      <a:pt x="1530" y="64"/>
                    </a:lnTo>
                    <a:lnTo>
                      <a:pt x="1540" y="58"/>
                    </a:lnTo>
                    <a:lnTo>
                      <a:pt x="1552" y="56"/>
                    </a:lnTo>
                    <a:lnTo>
                      <a:pt x="1552" y="56"/>
                    </a:lnTo>
                    <a:lnTo>
                      <a:pt x="1572" y="54"/>
                    </a:lnTo>
                    <a:lnTo>
                      <a:pt x="1572" y="54"/>
                    </a:lnTo>
                    <a:close/>
                    <a:moveTo>
                      <a:pt x="1572" y="116"/>
                    </a:moveTo>
                    <a:lnTo>
                      <a:pt x="1572" y="140"/>
                    </a:lnTo>
                    <a:lnTo>
                      <a:pt x="1572" y="140"/>
                    </a:lnTo>
                    <a:lnTo>
                      <a:pt x="1568" y="140"/>
                    </a:lnTo>
                    <a:lnTo>
                      <a:pt x="1568" y="140"/>
                    </a:lnTo>
                    <a:lnTo>
                      <a:pt x="1558" y="144"/>
                    </a:lnTo>
                    <a:lnTo>
                      <a:pt x="1558" y="144"/>
                    </a:lnTo>
                    <a:lnTo>
                      <a:pt x="1550" y="146"/>
                    </a:lnTo>
                    <a:lnTo>
                      <a:pt x="1550" y="146"/>
                    </a:lnTo>
                    <a:lnTo>
                      <a:pt x="1546" y="154"/>
                    </a:lnTo>
                    <a:lnTo>
                      <a:pt x="1546" y="154"/>
                    </a:lnTo>
                    <a:lnTo>
                      <a:pt x="1544" y="162"/>
                    </a:lnTo>
                    <a:lnTo>
                      <a:pt x="1544" y="162"/>
                    </a:lnTo>
                    <a:lnTo>
                      <a:pt x="1546" y="172"/>
                    </a:lnTo>
                    <a:lnTo>
                      <a:pt x="1546" y="172"/>
                    </a:lnTo>
                    <a:lnTo>
                      <a:pt x="1550" y="178"/>
                    </a:lnTo>
                    <a:lnTo>
                      <a:pt x="1550" y="178"/>
                    </a:lnTo>
                    <a:lnTo>
                      <a:pt x="1558" y="180"/>
                    </a:lnTo>
                    <a:lnTo>
                      <a:pt x="1558" y="180"/>
                    </a:lnTo>
                    <a:lnTo>
                      <a:pt x="1568" y="182"/>
                    </a:lnTo>
                    <a:lnTo>
                      <a:pt x="1568" y="182"/>
                    </a:lnTo>
                    <a:lnTo>
                      <a:pt x="1572" y="182"/>
                    </a:lnTo>
                    <a:lnTo>
                      <a:pt x="1572" y="206"/>
                    </a:lnTo>
                    <a:lnTo>
                      <a:pt x="1572" y="206"/>
                    </a:lnTo>
                    <a:lnTo>
                      <a:pt x="1554" y="208"/>
                    </a:lnTo>
                    <a:lnTo>
                      <a:pt x="1554" y="208"/>
                    </a:lnTo>
                    <a:lnTo>
                      <a:pt x="1544" y="208"/>
                    </a:lnTo>
                    <a:lnTo>
                      <a:pt x="1534" y="206"/>
                    </a:lnTo>
                    <a:lnTo>
                      <a:pt x="1534" y="206"/>
                    </a:lnTo>
                    <a:lnTo>
                      <a:pt x="1524" y="202"/>
                    </a:lnTo>
                    <a:lnTo>
                      <a:pt x="1518" y="198"/>
                    </a:lnTo>
                    <a:lnTo>
                      <a:pt x="1518" y="198"/>
                    </a:lnTo>
                    <a:lnTo>
                      <a:pt x="1512" y="192"/>
                    </a:lnTo>
                    <a:lnTo>
                      <a:pt x="1506" y="184"/>
                    </a:lnTo>
                    <a:lnTo>
                      <a:pt x="1506" y="184"/>
                    </a:lnTo>
                    <a:lnTo>
                      <a:pt x="1504" y="174"/>
                    </a:lnTo>
                    <a:lnTo>
                      <a:pt x="1504" y="164"/>
                    </a:lnTo>
                    <a:lnTo>
                      <a:pt x="1504" y="164"/>
                    </a:lnTo>
                    <a:lnTo>
                      <a:pt x="1504" y="152"/>
                    </a:lnTo>
                    <a:lnTo>
                      <a:pt x="1508" y="144"/>
                    </a:lnTo>
                    <a:lnTo>
                      <a:pt x="1508" y="144"/>
                    </a:lnTo>
                    <a:lnTo>
                      <a:pt x="1512" y="136"/>
                    </a:lnTo>
                    <a:lnTo>
                      <a:pt x="1518" y="130"/>
                    </a:lnTo>
                    <a:lnTo>
                      <a:pt x="1518" y="130"/>
                    </a:lnTo>
                    <a:lnTo>
                      <a:pt x="1526" y="126"/>
                    </a:lnTo>
                    <a:lnTo>
                      <a:pt x="1534" y="124"/>
                    </a:lnTo>
                    <a:lnTo>
                      <a:pt x="1534" y="124"/>
                    </a:lnTo>
                    <a:lnTo>
                      <a:pt x="1552" y="120"/>
                    </a:lnTo>
                    <a:lnTo>
                      <a:pt x="1552" y="120"/>
                    </a:lnTo>
                    <a:lnTo>
                      <a:pt x="1570" y="118"/>
                    </a:lnTo>
                    <a:lnTo>
                      <a:pt x="1572" y="116"/>
                    </a:lnTo>
                    <a:lnTo>
                      <a:pt x="1572" y="116"/>
                    </a:lnTo>
                    <a:close/>
                    <a:moveTo>
                      <a:pt x="1232" y="208"/>
                    </a:moveTo>
                    <a:lnTo>
                      <a:pt x="1232" y="178"/>
                    </a:lnTo>
                    <a:lnTo>
                      <a:pt x="1232" y="178"/>
                    </a:lnTo>
                    <a:lnTo>
                      <a:pt x="1242" y="176"/>
                    </a:lnTo>
                    <a:lnTo>
                      <a:pt x="1250" y="174"/>
                    </a:lnTo>
                    <a:lnTo>
                      <a:pt x="1250" y="174"/>
                    </a:lnTo>
                    <a:lnTo>
                      <a:pt x="1256" y="170"/>
                    </a:lnTo>
                    <a:lnTo>
                      <a:pt x="1260" y="164"/>
                    </a:lnTo>
                    <a:lnTo>
                      <a:pt x="1260" y="164"/>
                    </a:lnTo>
                    <a:lnTo>
                      <a:pt x="1264" y="156"/>
                    </a:lnTo>
                    <a:lnTo>
                      <a:pt x="1266" y="148"/>
                    </a:lnTo>
                    <a:lnTo>
                      <a:pt x="1266" y="148"/>
                    </a:lnTo>
                    <a:lnTo>
                      <a:pt x="1268" y="130"/>
                    </a:lnTo>
                    <a:lnTo>
                      <a:pt x="1268" y="130"/>
                    </a:lnTo>
                    <a:lnTo>
                      <a:pt x="1266" y="114"/>
                    </a:lnTo>
                    <a:lnTo>
                      <a:pt x="1266" y="114"/>
                    </a:lnTo>
                    <a:lnTo>
                      <a:pt x="1264" y="106"/>
                    </a:lnTo>
                    <a:lnTo>
                      <a:pt x="1260" y="98"/>
                    </a:lnTo>
                    <a:lnTo>
                      <a:pt x="1260" y="98"/>
                    </a:lnTo>
                    <a:lnTo>
                      <a:pt x="1256" y="92"/>
                    </a:lnTo>
                    <a:lnTo>
                      <a:pt x="1250" y="88"/>
                    </a:lnTo>
                    <a:lnTo>
                      <a:pt x="1250" y="88"/>
                    </a:lnTo>
                    <a:lnTo>
                      <a:pt x="1242" y="84"/>
                    </a:lnTo>
                    <a:lnTo>
                      <a:pt x="1232" y="8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48" y="54"/>
                    </a:lnTo>
                    <a:lnTo>
                      <a:pt x="1264" y="58"/>
                    </a:lnTo>
                    <a:lnTo>
                      <a:pt x="1264" y="58"/>
                    </a:lnTo>
                    <a:lnTo>
                      <a:pt x="1276" y="66"/>
                    </a:lnTo>
                    <a:lnTo>
                      <a:pt x="1288" y="74"/>
                    </a:lnTo>
                    <a:lnTo>
                      <a:pt x="1288" y="74"/>
                    </a:lnTo>
                    <a:lnTo>
                      <a:pt x="1296" y="86"/>
                    </a:lnTo>
                    <a:lnTo>
                      <a:pt x="1302" y="98"/>
                    </a:lnTo>
                    <a:lnTo>
                      <a:pt x="1302" y="98"/>
                    </a:lnTo>
                    <a:lnTo>
                      <a:pt x="1308" y="114"/>
                    </a:lnTo>
                    <a:lnTo>
                      <a:pt x="1308" y="130"/>
                    </a:lnTo>
                    <a:lnTo>
                      <a:pt x="1308" y="130"/>
                    </a:lnTo>
                    <a:lnTo>
                      <a:pt x="1308" y="148"/>
                    </a:lnTo>
                    <a:lnTo>
                      <a:pt x="1302" y="162"/>
                    </a:lnTo>
                    <a:lnTo>
                      <a:pt x="1302" y="162"/>
                    </a:lnTo>
                    <a:lnTo>
                      <a:pt x="1296" y="176"/>
                    </a:lnTo>
                    <a:lnTo>
                      <a:pt x="1288" y="188"/>
                    </a:lnTo>
                    <a:lnTo>
                      <a:pt x="1288" y="188"/>
                    </a:lnTo>
                    <a:lnTo>
                      <a:pt x="1276" y="196"/>
                    </a:lnTo>
                    <a:lnTo>
                      <a:pt x="1264" y="202"/>
                    </a:lnTo>
                    <a:lnTo>
                      <a:pt x="1264" y="202"/>
                    </a:lnTo>
                    <a:lnTo>
                      <a:pt x="1248" y="206"/>
                    </a:lnTo>
                    <a:lnTo>
                      <a:pt x="1232" y="208"/>
                    </a:lnTo>
                    <a:lnTo>
                      <a:pt x="1232" y="208"/>
                    </a:lnTo>
                    <a:close/>
                    <a:moveTo>
                      <a:pt x="1376" y="56"/>
                    </a:moveTo>
                    <a:lnTo>
                      <a:pt x="1376" y="78"/>
                    </a:lnTo>
                    <a:lnTo>
                      <a:pt x="1376" y="78"/>
                    </a:lnTo>
                    <a:lnTo>
                      <a:pt x="1376" y="78"/>
                    </a:lnTo>
                    <a:lnTo>
                      <a:pt x="1386" y="66"/>
                    </a:lnTo>
                    <a:lnTo>
                      <a:pt x="1396" y="58"/>
                    </a:lnTo>
                    <a:lnTo>
                      <a:pt x="1396" y="58"/>
                    </a:lnTo>
                    <a:lnTo>
                      <a:pt x="1410" y="54"/>
                    </a:lnTo>
                    <a:lnTo>
                      <a:pt x="1422" y="52"/>
                    </a:lnTo>
                    <a:lnTo>
                      <a:pt x="1422" y="52"/>
                    </a:lnTo>
                    <a:lnTo>
                      <a:pt x="1436" y="54"/>
                    </a:lnTo>
                    <a:lnTo>
                      <a:pt x="1448" y="58"/>
                    </a:lnTo>
                    <a:lnTo>
                      <a:pt x="1448" y="58"/>
                    </a:lnTo>
                    <a:lnTo>
                      <a:pt x="1458" y="62"/>
                    </a:lnTo>
                    <a:lnTo>
                      <a:pt x="1464" y="70"/>
                    </a:lnTo>
                    <a:lnTo>
                      <a:pt x="1464" y="70"/>
                    </a:lnTo>
                    <a:lnTo>
                      <a:pt x="1470" y="78"/>
                    </a:lnTo>
                    <a:lnTo>
                      <a:pt x="1474" y="88"/>
                    </a:lnTo>
                    <a:lnTo>
                      <a:pt x="1474" y="88"/>
                    </a:lnTo>
                    <a:lnTo>
                      <a:pt x="1476" y="100"/>
                    </a:lnTo>
                    <a:lnTo>
                      <a:pt x="1476" y="114"/>
                    </a:lnTo>
                    <a:lnTo>
                      <a:pt x="1476" y="204"/>
                    </a:lnTo>
                    <a:lnTo>
                      <a:pt x="1436" y="204"/>
                    </a:lnTo>
                    <a:lnTo>
                      <a:pt x="1436" y="122"/>
                    </a:lnTo>
                    <a:lnTo>
                      <a:pt x="1436" y="122"/>
                    </a:lnTo>
                    <a:lnTo>
                      <a:pt x="1434" y="106"/>
                    </a:lnTo>
                    <a:lnTo>
                      <a:pt x="1430" y="94"/>
                    </a:lnTo>
                    <a:lnTo>
                      <a:pt x="1430" y="94"/>
                    </a:lnTo>
                    <a:lnTo>
                      <a:pt x="1426" y="90"/>
                    </a:lnTo>
                    <a:lnTo>
                      <a:pt x="1422" y="88"/>
                    </a:lnTo>
                    <a:lnTo>
                      <a:pt x="1416" y="86"/>
                    </a:lnTo>
                    <a:lnTo>
                      <a:pt x="1410" y="84"/>
                    </a:lnTo>
                    <a:lnTo>
                      <a:pt x="1410" y="84"/>
                    </a:lnTo>
                    <a:lnTo>
                      <a:pt x="1402" y="86"/>
                    </a:lnTo>
                    <a:lnTo>
                      <a:pt x="1396" y="88"/>
                    </a:lnTo>
                    <a:lnTo>
                      <a:pt x="1390" y="90"/>
                    </a:lnTo>
                    <a:lnTo>
                      <a:pt x="1386" y="94"/>
                    </a:lnTo>
                    <a:lnTo>
                      <a:pt x="1386" y="94"/>
                    </a:lnTo>
                    <a:lnTo>
                      <a:pt x="1382" y="100"/>
                    </a:lnTo>
                    <a:lnTo>
                      <a:pt x="1380" y="108"/>
                    </a:lnTo>
                    <a:lnTo>
                      <a:pt x="1378" y="128"/>
                    </a:lnTo>
                    <a:lnTo>
                      <a:pt x="1378" y="204"/>
                    </a:lnTo>
                    <a:lnTo>
                      <a:pt x="1338" y="204"/>
                    </a:lnTo>
                    <a:lnTo>
                      <a:pt x="1338" y="56"/>
                    </a:lnTo>
                    <a:lnTo>
                      <a:pt x="1376" y="56"/>
                    </a:lnTo>
                    <a:close/>
                    <a:moveTo>
                      <a:pt x="1232" y="52"/>
                    </a:moveTo>
                    <a:lnTo>
                      <a:pt x="1232" y="84"/>
                    </a:lnTo>
                    <a:lnTo>
                      <a:pt x="1232" y="84"/>
                    </a:lnTo>
                    <a:lnTo>
                      <a:pt x="1232" y="84"/>
                    </a:lnTo>
                    <a:lnTo>
                      <a:pt x="1222" y="84"/>
                    </a:lnTo>
                    <a:lnTo>
                      <a:pt x="1214" y="88"/>
                    </a:lnTo>
                    <a:lnTo>
                      <a:pt x="1214" y="88"/>
                    </a:lnTo>
                    <a:lnTo>
                      <a:pt x="1208" y="92"/>
                    </a:lnTo>
                    <a:lnTo>
                      <a:pt x="1204" y="98"/>
                    </a:lnTo>
                    <a:lnTo>
                      <a:pt x="1204" y="98"/>
                    </a:lnTo>
                    <a:lnTo>
                      <a:pt x="1200" y="106"/>
                    </a:lnTo>
                    <a:lnTo>
                      <a:pt x="1198" y="114"/>
                    </a:lnTo>
                    <a:lnTo>
                      <a:pt x="1198" y="114"/>
                    </a:lnTo>
                    <a:lnTo>
                      <a:pt x="1196" y="130"/>
                    </a:lnTo>
                    <a:lnTo>
                      <a:pt x="1196" y="130"/>
                    </a:lnTo>
                    <a:lnTo>
                      <a:pt x="1198" y="148"/>
                    </a:lnTo>
                    <a:lnTo>
                      <a:pt x="1198" y="148"/>
                    </a:lnTo>
                    <a:lnTo>
                      <a:pt x="1200" y="156"/>
                    </a:lnTo>
                    <a:lnTo>
                      <a:pt x="1204" y="164"/>
                    </a:lnTo>
                    <a:lnTo>
                      <a:pt x="1204" y="164"/>
                    </a:lnTo>
                    <a:lnTo>
                      <a:pt x="1208" y="170"/>
                    </a:lnTo>
                    <a:lnTo>
                      <a:pt x="1214" y="174"/>
                    </a:lnTo>
                    <a:lnTo>
                      <a:pt x="1214" y="174"/>
                    </a:lnTo>
                    <a:lnTo>
                      <a:pt x="1222" y="176"/>
                    </a:lnTo>
                    <a:lnTo>
                      <a:pt x="1232" y="178"/>
                    </a:lnTo>
                    <a:lnTo>
                      <a:pt x="1232" y="17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32" y="208"/>
                    </a:lnTo>
                    <a:lnTo>
                      <a:pt x="1216" y="206"/>
                    </a:lnTo>
                    <a:lnTo>
                      <a:pt x="1200" y="202"/>
                    </a:lnTo>
                    <a:lnTo>
                      <a:pt x="1200" y="202"/>
                    </a:lnTo>
                    <a:lnTo>
                      <a:pt x="1188" y="196"/>
                    </a:lnTo>
                    <a:lnTo>
                      <a:pt x="1176" y="188"/>
                    </a:lnTo>
                    <a:lnTo>
                      <a:pt x="1176" y="188"/>
                    </a:lnTo>
                    <a:lnTo>
                      <a:pt x="1168" y="176"/>
                    </a:lnTo>
                    <a:lnTo>
                      <a:pt x="1162" y="162"/>
                    </a:lnTo>
                    <a:lnTo>
                      <a:pt x="1162" y="162"/>
                    </a:lnTo>
                    <a:lnTo>
                      <a:pt x="1158" y="148"/>
                    </a:lnTo>
                    <a:lnTo>
                      <a:pt x="1156" y="130"/>
                    </a:lnTo>
                    <a:lnTo>
                      <a:pt x="1156" y="130"/>
                    </a:lnTo>
                    <a:lnTo>
                      <a:pt x="1158" y="114"/>
                    </a:lnTo>
                    <a:lnTo>
                      <a:pt x="1162" y="98"/>
                    </a:lnTo>
                    <a:lnTo>
                      <a:pt x="1162" y="98"/>
                    </a:lnTo>
                    <a:lnTo>
                      <a:pt x="1168" y="86"/>
                    </a:lnTo>
                    <a:lnTo>
                      <a:pt x="1176" y="74"/>
                    </a:lnTo>
                    <a:lnTo>
                      <a:pt x="1176" y="74"/>
                    </a:lnTo>
                    <a:lnTo>
                      <a:pt x="1188" y="66"/>
                    </a:lnTo>
                    <a:lnTo>
                      <a:pt x="1200" y="58"/>
                    </a:lnTo>
                    <a:lnTo>
                      <a:pt x="1200" y="58"/>
                    </a:lnTo>
                    <a:lnTo>
                      <a:pt x="1216" y="54"/>
                    </a:lnTo>
                    <a:lnTo>
                      <a:pt x="1232" y="52"/>
                    </a:lnTo>
                    <a:lnTo>
                      <a:pt x="1232" y="52"/>
                    </a:lnTo>
                    <a:lnTo>
                      <a:pt x="1232" y="52"/>
                    </a:lnTo>
                    <a:close/>
                    <a:moveTo>
                      <a:pt x="878" y="206"/>
                    </a:moveTo>
                    <a:lnTo>
                      <a:pt x="878" y="182"/>
                    </a:lnTo>
                    <a:lnTo>
                      <a:pt x="878" y="182"/>
                    </a:lnTo>
                    <a:lnTo>
                      <a:pt x="886" y="180"/>
                    </a:lnTo>
                    <a:lnTo>
                      <a:pt x="892" y="178"/>
                    </a:lnTo>
                    <a:lnTo>
                      <a:pt x="892" y="178"/>
                    </a:lnTo>
                    <a:lnTo>
                      <a:pt x="898" y="172"/>
                    </a:lnTo>
                    <a:lnTo>
                      <a:pt x="902" y="168"/>
                    </a:lnTo>
                    <a:lnTo>
                      <a:pt x="902" y="168"/>
                    </a:lnTo>
                    <a:lnTo>
                      <a:pt x="904" y="162"/>
                    </a:lnTo>
                    <a:lnTo>
                      <a:pt x="906" y="156"/>
                    </a:lnTo>
                    <a:lnTo>
                      <a:pt x="906" y="156"/>
                    </a:lnTo>
                    <a:lnTo>
                      <a:pt x="906" y="148"/>
                    </a:lnTo>
                    <a:lnTo>
                      <a:pt x="906" y="132"/>
                    </a:lnTo>
                    <a:lnTo>
                      <a:pt x="906" y="132"/>
                    </a:lnTo>
                    <a:lnTo>
                      <a:pt x="900" y="136"/>
                    </a:lnTo>
                    <a:lnTo>
                      <a:pt x="900" y="136"/>
                    </a:lnTo>
                    <a:lnTo>
                      <a:pt x="892" y="138"/>
                    </a:lnTo>
                    <a:lnTo>
                      <a:pt x="892" y="138"/>
                    </a:lnTo>
                    <a:lnTo>
                      <a:pt x="882" y="140"/>
                    </a:lnTo>
                    <a:lnTo>
                      <a:pt x="882" y="140"/>
                    </a:lnTo>
                    <a:lnTo>
                      <a:pt x="878" y="140"/>
                    </a:lnTo>
                    <a:lnTo>
                      <a:pt x="878" y="116"/>
                    </a:lnTo>
                    <a:lnTo>
                      <a:pt x="878" y="116"/>
                    </a:lnTo>
                    <a:lnTo>
                      <a:pt x="892" y="114"/>
                    </a:lnTo>
                    <a:lnTo>
                      <a:pt x="892" y="114"/>
                    </a:lnTo>
                    <a:lnTo>
                      <a:pt x="898" y="112"/>
                    </a:lnTo>
                    <a:lnTo>
                      <a:pt x="902" y="110"/>
                    </a:lnTo>
                    <a:lnTo>
                      <a:pt x="902" y="110"/>
                    </a:lnTo>
                    <a:lnTo>
                      <a:pt x="906" y="106"/>
                    </a:lnTo>
                    <a:lnTo>
                      <a:pt x="906" y="100"/>
                    </a:lnTo>
                    <a:lnTo>
                      <a:pt x="906" y="100"/>
                    </a:lnTo>
                    <a:lnTo>
                      <a:pt x="906" y="94"/>
                    </a:lnTo>
                    <a:lnTo>
                      <a:pt x="904" y="90"/>
                    </a:lnTo>
                    <a:lnTo>
                      <a:pt x="904" y="90"/>
                    </a:lnTo>
                    <a:lnTo>
                      <a:pt x="898" y="84"/>
                    </a:lnTo>
                    <a:lnTo>
                      <a:pt x="898" y="84"/>
                    </a:lnTo>
                    <a:lnTo>
                      <a:pt x="890" y="80"/>
                    </a:lnTo>
                    <a:lnTo>
                      <a:pt x="890" y="80"/>
                    </a:lnTo>
                    <a:lnTo>
                      <a:pt x="880" y="80"/>
                    </a:lnTo>
                    <a:lnTo>
                      <a:pt x="880" y="80"/>
                    </a:lnTo>
                    <a:lnTo>
                      <a:pt x="878" y="80"/>
                    </a:lnTo>
                    <a:lnTo>
                      <a:pt x="878" y="54"/>
                    </a:lnTo>
                    <a:lnTo>
                      <a:pt x="878" y="54"/>
                    </a:lnTo>
                    <a:lnTo>
                      <a:pt x="882" y="52"/>
                    </a:lnTo>
                    <a:lnTo>
                      <a:pt x="882" y="52"/>
                    </a:lnTo>
                    <a:lnTo>
                      <a:pt x="904" y="54"/>
                    </a:lnTo>
                    <a:lnTo>
                      <a:pt x="904" y="54"/>
                    </a:lnTo>
                    <a:lnTo>
                      <a:pt x="916" y="56"/>
                    </a:lnTo>
                    <a:lnTo>
                      <a:pt x="926" y="60"/>
                    </a:lnTo>
                    <a:lnTo>
                      <a:pt x="926" y="60"/>
                    </a:lnTo>
                    <a:lnTo>
                      <a:pt x="934" y="66"/>
                    </a:lnTo>
                    <a:lnTo>
                      <a:pt x="940" y="74"/>
                    </a:lnTo>
                    <a:lnTo>
                      <a:pt x="940" y="74"/>
                    </a:lnTo>
                    <a:lnTo>
                      <a:pt x="946" y="82"/>
                    </a:lnTo>
                    <a:lnTo>
                      <a:pt x="946" y="94"/>
                    </a:lnTo>
                    <a:lnTo>
                      <a:pt x="946" y="172"/>
                    </a:lnTo>
                    <a:lnTo>
                      <a:pt x="946" y="172"/>
                    </a:lnTo>
                    <a:lnTo>
                      <a:pt x="948" y="190"/>
                    </a:lnTo>
                    <a:lnTo>
                      <a:pt x="948" y="190"/>
                    </a:lnTo>
                    <a:lnTo>
                      <a:pt x="950" y="198"/>
                    </a:lnTo>
                    <a:lnTo>
                      <a:pt x="952" y="204"/>
                    </a:lnTo>
                    <a:lnTo>
                      <a:pt x="910" y="204"/>
                    </a:lnTo>
                    <a:lnTo>
                      <a:pt x="910" y="204"/>
                    </a:lnTo>
                    <a:lnTo>
                      <a:pt x="908" y="198"/>
                    </a:lnTo>
                    <a:lnTo>
                      <a:pt x="908" y="198"/>
                    </a:lnTo>
                    <a:lnTo>
                      <a:pt x="908" y="190"/>
                    </a:lnTo>
                    <a:lnTo>
                      <a:pt x="908" y="190"/>
                    </a:lnTo>
                    <a:lnTo>
                      <a:pt x="898" y="198"/>
                    </a:lnTo>
                    <a:lnTo>
                      <a:pt x="886" y="204"/>
                    </a:lnTo>
                    <a:lnTo>
                      <a:pt x="886" y="204"/>
                    </a:lnTo>
                    <a:lnTo>
                      <a:pt x="878" y="206"/>
                    </a:lnTo>
                    <a:lnTo>
                      <a:pt x="878" y="206"/>
                    </a:lnTo>
                    <a:close/>
                    <a:moveTo>
                      <a:pt x="1062" y="56"/>
                    </a:moveTo>
                    <a:lnTo>
                      <a:pt x="1062" y="84"/>
                    </a:lnTo>
                    <a:lnTo>
                      <a:pt x="1032" y="84"/>
                    </a:lnTo>
                    <a:lnTo>
                      <a:pt x="1032" y="156"/>
                    </a:lnTo>
                    <a:lnTo>
                      <a:pt x="1032" y="156"/>
                    </a:lnTo>
                    <a:lnTo>
                      <a:pt x="1032" y="166"/>
                    </a:lnTo>
                    <a:lnTo>
                      <a:pt x="1036" y="170"/>
                    </a:lnTo>
                    <a:lnTo>
                      <a:pt x="1036" y="170"/>
                    </a:lnTo>
                    <a:lnTo>
                      <a:pt x="1040" y="174"/>
                    </a:lnTo>
                    <a:lnTo>
                      <a:pt x="1050" y="174"/>
                    </a:lnTo>
                    <a:lnTo>
                      <a:pt x="1050" y="174"/>
                    </a:lnTo>
                    <a:lnTo>
                      <a:pt x="1056" y="174"/>
                    </a:lnTo>
                    <a:lnTo>
                      <a:pt x="1056" y="174"/>
                    </a:lnTo>
                    <a:lnTo>
                      <a:pt x="1062" y="172"/>
                    </a:lnTo>
                    <a:lnTo>
                      <a:pt x="1062" y="204"/>
                    </a:lnTo>
                    <a:lnTo>
                      <a:pt x="1062" y="204"/>
                    </a:lnTo>
                    <a:lnTo>
                      <a:pt x="1050" y="206"/>
                    </a:lnTo>
                    <a:lnTo>
                      <a:pt x="1050" y="206"/>
                    </a:lnTo>
                    <a:lnTo>
                      <a:pt x="1038" y="206"/>
                    </a:lnTo>
                    <a:lnTo>
                      <a:pt x="1038" y="206"/>
                    </a:lnTo>
                    <a:lnTo>
                      <a:pt x="1020" y="204"/>
                    </a:lnTo>
                    <a:lnTo>
                      <a:pt x="1020" y="204"/>
                    </a:lnTo>
                    <a:lnTo>
                      <a:pt x="1012" y="202"/>
                    </a:lnTo>
                    <a:lnTo>
                      <a:pt x="1006" y="200"/>
                    </a:lnTo>
                    <a:lnTo>
                      <a:pt x="1006" y="200"/>
                    </a:lnTo>
                    <a:lnTo>
                      <a:pt x="1000" y="194"/>
                    </a:lnTo>
                    <a:lnTo>
                      <a:pt x="996" y="188"/>
                    </a:lnTo>
                    <a:lnTo>
                      <a:pt x="996" y="188"/>
                    </a:lnTo>
                    <a:lnTo>
                      <a:pt x="992" y="182"/>
                    </a:lnTo>
                    <a:lnTo>
                      <a:pt x="992" y="170"/>
                    </a:lnTo>
                    <a:lnTo>
                      <a:pt x="992" y="84"/>
                    </a:lnTo>
                    <a:lnTo>
                      <a:pt x="968" y="84"/>
                    </a:lnTo>
                    <a:lnTo>
                      <a:pt x="968" y="56"/>
                    </a:lnTo>
                    <a:lnTo>
                      <a:pt x="992" y="56"/>
                    </a:lnTo>
                    <a:lnTo>
                      <a:pt x="992" y="12"/>
                    </a:lnTo>
                    <a:lnTo>
                      <a:pt x="1032" y="12"/>
                    </a:lnTo>
                    <a:lnTo>
                      <a:pt x="1032" y="56"/>
                    </a:lnTo>
                    <a:lnTo>
                      <a:pt x="1062" y="56"/>
                    </a:lnTo>
                    <a:lnTo>
                      <a:pt x="1062" y="56"/>
                    </a:lnTo>
                    <a:close/>
                    <a:moveTo>
                      <a:pt x="1126" y="204"/>
                    </a:moveTo>
                    <a:lnTo>
                      <a:pt x="1086" y="204"/>
                    </a:lnTo>
                    <a:lnTo>
                      <a:pt x="1086" y="56"/>
                    </a:lnTo>
                    <a:lnTo>
                      <a:pt x="1126" y="56"/>
                    </a:lnTo>
                    <a:lnTo>
                      <a:pt x="1126" y="204"/>
                    </a:lnTo>
                    <a:lnTo>
                      <a:pt x="1126" y="204"/>
                    </a:lnTo>
                    <a:close/>
                    <a:moveTo>
                      <a:pt x="1086" y="0"/>
                    </a:moveTo>
                    <a:lnTo>
                      <a:pt x="1126" y="0"/>
                    </a:lnTo>
                    <a:lnTo>
                      <a:pt x="1126" y="34"/>
                    </a:lnTo>
                    <a:lnTo>
                      <a:pt x="1086" y="34"/>
                    </a:lnTo>
                    <a:lnTo>
                      <a:pt x="1086" y="0"/>
                    </a:lnTo>
                    <a:close/>
                    <a:moveTo>
                      <a:pt x="878" y="54"/>
                    </a:moveTo>
                    <a:lnTo>
                      <a:pt x="878" y="80"/>
                    </a:lnTo>
                    <a:lnTo>
                      <a:pt x="878" y="80"/>
                    </a:lnTo>
                    <a:lnTo>
                      <a:pt x="868" y="82"/>
                    </a:lnTo>
                    <a:lnTo>
                      <a:pt x="862" y="86"/>
                    </a:lnTo>
                    <a:lnTo>
                      <a:pt x="862" y="86"/>
                    </a:lnTo>
                    <a:lnTo>
                      <a:pt x="856" y="92"/>
                    </a:lnTo>
                    <a:lnTo>
                      <a:pt x="854" y="102"/>
                    </a:lnTo>
                    <a:lnTo>
                      <a:pt x="812" y="102"/>
                    </a:lnTo>
                    <a:lnTo>
                      <a:pt x="812" y="102"/>
                    </a:lnTo>
                    <a:lnTo>
                      <a:pt x="814" y="90"/>
                    </a:lnTo>
                    <a:lnTo>
                      <a:pt x="820" y="78"/>
                    </a:lnTo>
                    <a:lnTo>
                      <a:pt x="820" y="78"/>
                    </a:lnTo>
                    <a:lnTo>
                      <a:pt x="826" y="70"/>
                    </a:lnTo>
                    <a:lnTo>
                      <a:pt x="836" y="64"/>
                    </a:lnTo>
                    <a:lnTo>
                      <a:pt x="836" y="64"/>
                    </a:lnTo>
                    <a:lnTo>
                      <a:pt x="846" y="58"/>
                    </a:lnTo>
                    <a:lnTo>
                      <a:pt x="858" y="56"/>
                    </a:lnTo>
                    <a:lnTo>
                      <a:pt x="858" y="56"/>
                    </a:lnTo>
                    <a:lnTo>
                      <a:pt x="878" y="54"/>
                    </a:lnTo>
                    <a:lnTo>
                      <a:pt x="878" y="54"/>
                    </a:lnTo>
                    <a:close/>
                    <a:moveTo>
                      <a:pt x="878" y="116"/>
                    </a:moveTo>
                    <a:lnTo>
                      <a:pt x="878" y="140"/>
                    </a:lnTo>
                    <a:lnTo>
                      <a:pt x="878" y="140"/>
                    </a:lnTo>
                    <a:lnTo>
                      <a:pt x="872" y="140"/>
                    </a:lnTo>
                    <a:lnTo>
                      <a:pt x="872" y="140"/>
                    </a:lnTo>
                    <a:lnTo>
                      <a:pt x="864" y="144"/>
                    </a:lnTo>
                    <a:lnTo>
                      <a:pt x="864" y="144"/>
                    </a:lnTo>
                    <a:lnTo>
                      <a:pt x="856" y="146"/>
                    </a:lnTo>
                    <a:lnTo>
                      <a:pt x="856" y="146"/>
                    </a:lnTo>
                    <a:lnTo>
                      <a:pt x="850" y="154"/>
                    </a:lnTo>
                    <a:lnTo>
                      <a:pt x="850" y="154"/>
                    </a:lnTo>
                    <a:lnTo>
                      <a:pt x="850" y="158"/>
                    </a:lnTo>
                    <a:lnTo>
                      <a:pt x="848" y="162"/>
                    </a:lnTo>
                    <a:lnTo>
                      <a:pt x="848" y="162"/>
                    </a:lnTo>
                    <a:lnTo>
                      <a:pt x="850" y="168"/>
                    </a:lnTo>
                    <a:lnTo>
                      <a:pt x="850" y="172"/>
                    </a:lnTo>
                    <a:lnTo>
                      <a:pt x="850" y="172"/>
                    </a:lnTo>
                    <a:lnTo>
                      <a:pt x="856" y="178"/>
                    </a:lnTo>
                    <a:lnTo>
                      <a:pt x="856" y="178"/>
                    </a:lnTo>
                    <a:lnTo>
                      <a:pt x="864" y="180"/>
                    </a:lnTo>
                    <a:lnTo>
                      <a:pt x="864" y="180"/>
                    </a:lnTo>
                    <a:lnTo>
                      <a:pt x="874" y="182"/>
                    </a:lnTo>
                    <a:lnTo>
                      <a:pt x="874" y="182"/>
                    </a:lnTo>
                    <a:lnTo>
                      <a:pt x="878" y="182"/>
                    </a:lnTo>
                    <a:lnTo>
                      <a:pt x="878" y="206"/>
                    </a:lnTo>
                    <a:lnTo>
                      <a:pt x="878" y="206"/>
                    </a:lnTo>
                    <a:lnTo>
                      <a:pt x="858" y="208"/>
                    </a:lnTo>
                    <a:lnTo>
                      <a:pt x="858" y="208"/>
                    </a:lnTo>
                    <a:lnTo>
                      <a:pt x="848" y="208"/>
                    </a:lnTo>
                    <a:lnTo>
                      <a:pt x="838" y="206"/>
                    </a:lnTo>
                    <a:lnTo>
                      <a:pt x="838" y="206"/>
                    </a:lnTo>
                    <a:lnTo>
                      <a:pt x="830" y="202"/>
                    </a:lnTo>
                    <a:lnTo>
                      <a:pt x="822" y="198"/>
                    </a:lnTo>
                    <a:lnTo>
                      <a:pt x="822" y="198"/>
                    </a:lnTo>
                    <a:lnTo>
                      <a:pt x="816" y="192"/>
                    </a:lnTo>
                    <a:lnTo>
                      <a:pt x="812" y="184"/>
                    </a:lnTo>
                    <a:lnTo>
                      <a:pt x="812" y="184"/>
                    </a:lnTo>
                    <a:lnTo>
                      <a:pt x="810" y="174"/>
                    </a:lnTo>
                    <a:lnTo>
                      <a:pt x="808" y="164"/>
                    </a:lnTo>
                    <a:lnTo>
                      <a:pt x="808" y="164"/>
                    </a:lnTo>
                    <a:lnTo>
                      <a:pt x="810" y="152"/>
                    </a:lnTo>
                    <a:lnTo>
                      <a:pt x="812" y="144"/>
                    </a:lnTo>
                    <a:lnTo>
                      <a:pt x="812" y="144"/>
                    </a:lnTo>
                    <a:lnTo>
                      <a:pt x="818" y="136"/>
                    </a:lnTo>
                    <a:lnTo>
                      <a:pt x="824" y="130"/>
                    </a:lnTo>
                    <a:lnTo>
                      <a:pt x="824" y="130"/>
                    </a:lnTo>
                    <a:lnTo>
                      <a:pt x="832" y="126"/>
                    </a:lnTo>
                    <a:lnTo>
                      <a:pt x="840" y="124"/>
                    </a:lnTo>
                    <a:lnTo>
                      <a:pt x="840" y="124"/>
                    </a:lnTo>
                    <a:lnTo>
                      <a:pt x="858" y="120"/>
                    </a:lnTo>
                    <a:lnTo>
                      <a:pt x="858" y="120"/>
                    </a:lnTo>
                    <a:lnTo>
                      <a:pt x="876" y="118"/>
                    </a:lnTo>
                    <a:lnTo>
                      <a:pt x="878" y="116"/>
                    </a:lnTo>
                    <a:lnTo>
                      <a:pt x="878" y="116"/>
                    </a:lnTo>
                    <a:close/>
                    <a:moveTo>
                      <a:pt x="424" y="208"/>
                    </a:moveTo>
                    <a:lnTo>
                      <a:pt x="424" y="178"/>
                    </a:lnTo>
                    <a:lnTo>
                      <a:pt x="424" y="178"/>
                    </a:lnTo>
                    <a:lnTo>
                      <a:pt x="426" y="178"/>
                    </a:lnTo>
                    <a:lnTo>
                      <a:pt x="426" y="178"/>
                    </a:lnTo>
                    <a:lnTo>
                      <a:pt x="438" y="176"/>
                    </a:lnTo>
                    <a:lnTo>
                      <a:pt x="448" y="172"/>
                    </a:lnTo>
                    <a:lnTo>
                      <a:pt x="448" y="172"/>
                    </a:lnTo>
                    <a:lnTo>
                      <a:pt x="454" y="166"/>
                    </a:lnTo>
                    <a:lnTo>
                      <a:pt x="458" y="158"/>
                    </a:lnTo>
                    <a:lnTo>
                      <a:pt x="494" y="158"/>
                    </a:lnTo>
                    <a:lnTo>
                      <a:pt x="494" y="158"/>
                    </a:lnTo>
                    <a:lnTo>
                      <a:pt x="490" y="172"/>
                    </a:lnTo>
                    <a:lnTo>
                      <a:pt x="484" y="182"/>
                    </a:lnTo>
                    <a:lnTo>
                      <a:pt x="476" y="190"/>
                    </a:lnTo>
                    <a:lnTo>
                      <a:pt x="468" y="196"/>
                    </a:lnTo>
                    <a:lnTo>
                      <a:pt x="468" y="196"/>
                    </a:lnTo>
                    <a:lnTo>
                      <a:pt x="458" y="202"/>
                    </a:lnTo>
                    <a:lnTo>
                      <a:pt x="448" y="206"/>
                    </a:lnTo>
                    <a:lnTo>
                      <a:pt x="438" y="208"/>
                    </a:lnTo>
                    <a:lnTo>
                      <a:pt x="426" y="208"/>
                    </a:lnTo>
                    <a:lnTo>
                      <a:pt x="424" y="208"/>
                    </a:lnTo>
                    <a:lnTo>
                      <a:pt x="424" y="208"/>
                    </a:lnTo>
                    <a:close/>
                    <a:moveTo>
                      <a:pt x="424" y="140"/>
                    </a:moveTo>
                    <a:lnTo>
                      <a:pt x="424" y="114"/>
                    </a:lnTo>
                    <a:lnTo>
                      <a:pt x="456" y="114"/>
                    </a:lnTo>
                    <a:lnTo>
                      <a:pt x="456" y="114"/>
                    </a:lnTo>
                    <a:lnTo>
                      <a:pt x="452" y="102"/>
                    </a:lnTo>
                    <a:lnTo>
                      <a:pt x="446" y="92"/>
                    </a:lnTo>
                    <a:lnTo>
                      <a:pt x="446" y="92"/>
                    </a:lnTo>
                    <a:lnTo>
                      <a:pt x="442" y="88"/>
                    </a:lnTo>
                    <a:lnTo>
                      <a:pt x="438" y="86"/>
                    </a:lnTo>
                    <a:lnTo>
                      <a:pt x="424" y="84"/>
                    </a:lnTo>
                    <a:lnTo>
                      <a:pt x="424" y="84"/>
                    </a:lnTo>
                    <a:lnTo>
                      <a:pt x="424" y="52"/>
                    </a:lnTo>
                    <a:lnTo>
                      <a:pt x="426" y="52"/>
                    </a:lnTo>
                    <a:lnTo>
                      <a:pt x="426" y="52"/>
                    </a:lnTo>
                    <a:lnTo>
                      <a:pt x="442" y="54"/>
                    </a:lnTo>
                    <a:lnTo>
                      <a:pt x="458" y="60"/>
                    </a:lnTo>
                    <a:lnTo>
                      <a:pt x="458" y="60"/>
                    </a:lnTo>
                    <a:lnTo>
                      <a:pt x="470" y="68"/>
                    </a:lnTo>
                    <a:lnTo>
                      <a:pt x="482" y="80"/>
                    </a:lnTo>
                    <a:lnTo>
                      <a:pt x="482" y="80"/>
                    </a:lnTo>
                    <a:lnTo>
                      <a:pt x="488" y="92"/>
                    </a:lnTo>
                    <a:lnTo>
                      <a:pt x="494" y="108"/>
                    </a:lnTo>
                    <a:lnTo>
                      <a:pt x="494" y="108"/>
                    </a:lnTo>
                    <a:lnTo>
                      <a:pt x="496" y="124"/>
                    </a:lnTo>
                    <a:lnTo>
                      <a:pt x="496" y="140"/>
                    </a:lnTo>
                    <a:lnTo>
                      <a:pt x="424" y="140"/>
                    </a:lnTo>
                    <a:lnTo>
                      <a:pt x="424" y="140"/>
                    </a:lnTo>
                    <a:close/>
                    <a:moveTo>
                      <a:pt x="562" y="56"/>
                    </a:moveTo>
                    <a:lnTo>
                      <a:pt x="562" y="84"/>
                    </a:lnTo>
                    <a:lnTo>
                      <a:pt x="562" y="84"/>
                    </a:lnTo>
                    <a:lnTo>
                      <a:pt x="562" y="84"/>
                    </a:lnTo>
                    <a:lnTo>
                      <a:pt x="570" y="72"/>
                    </a:lnTo>
                    <a:lnTo>
                      <a:pt x="570" y="72"/>
                    </a:lnTo>
                    <a:lnTo>
                      <a:pt x="582" y="62"/>
                    </a:lnTo>
                    <a:lnTo>
                      <a:pt x="582" y="62"/>
                    </a:lnTo>
                    <a:lnTo>
                      <a:pt x="594" y="56"/>
                    </a:lnTo>
                    <a:lnTo>
                      <a:pt x="594" y="56"/>
                    </a:lnTo>
                    <a:lnTo>
                      <a:pt x="602" y="54"/>
                    </a:lnTo>
                    <a:lnTo>
                      <a:pt x="610" y="52"/>
                    </a:lnTo>
                    <a:lnTo>
                      <a:pt x="610" y="52"/>
                    </a:lnTo>
                    <a:lnTo>
                      <a:pt x="618" y="54"/>
                    </a:lnTo>
                    <a:lnTo>
                      <a:pt x="618" y="92"/>
                    </a:lnTo>
                    <a:lnTo>
                      <a:pt x="618" y="92"/>
                    </a:lnTo>
                    <a:lnTo>
                      <a:pt x="612" y="92"/>
                    </a:lnTo>
                    <a:lnTo>
                      <a:pt x="612" y="92"/>
                    </a:lnTo>
                    <a:lnTo>
                      <a:pt x="604" y="90"/>
                    </a:lnTo>
                    <a:lnTo>
                      <a:pt x="604" y="90"/>
                    </a:lnTo>
                    <a:lnTo>
                      <a:pt x="594" y="92"/>
                    </a:lnTo>
                    <a:lnTo>
                      <a:pt x="586" y="94"/>
                    </a:lnTo>
                    <a:lnTo>
                      <a:pt x="586" y="94"/>
                    </a:lnTo>
                    <a:lnTo>
                      <a:pt x="578" y="98"/>
                    </a:lnTo>
                    <a:lnTo>
                      <a:pt x="572" y="104"/>
                    </a:lnTo>
                    <a:lnTo>
                      <a:pt x="572" y="104"/>
                    </a:lnTo>
                    <a:lnTo>
                      <a:pt x="568" y="112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64" y="138"/>
                    </a:lnTo>
                    <a:lnTo>
                      <a:pt x="564" y="204"/>
                    </a:lnTo>
                    <a:lnTo>
                      <a:pt x="524" y="204"/>
                    </a:lnTo>
                    <a:lnTo>
                      <a:pt x="524" y="56"/>
                    </a:lnTo>
                    <a:lnTo>
                      <a:pt x="562" y="56"/>
                    </a:lnTo>
                    <a:lnTo>
                      <a:pt x="562" y="56"/>
                    </a:lnTo>
                    <a:close/>
                    <a:moveTo>
                      <a:pt x="680" y="56"/>
                    </a:moveTo>
                    <a:lnTo>
                      <a:pt x="680" y="78"/>
                    </a:lnTo>
                    <a:lnTo>
                      <a:pt x="682" y="78"/>
                    </a:lnTo>
                    <a:lnTo>
                      <a:pt x="682" y="78"/>
                    </a:lnTo>
                    <a:lnTo>
                      <a:pt x="690" y="66"/>
                    </a:lnTo>
                    <a:lnTo>
                      <a:pt x="702" y="58"/>
                    </a:lnTo>
                    <a:lnTo>
                      <a:pt x="702" y="58"/>
                    </a:lnTo>
                    <a:lnTo>
                      <a:pt x="714" y="54"/>
                    </a:lnTo>
                    <a:lnTo>
                      <a:pt x="726" y="52"/>
                    </a:lnTo>
                    <a:lnTo>
                      <a:pt x="726" y="52"/>
                    </a:lnTo>
                    <a:lnTo>
                      <a:pt x="742" y="54"/>
                    </a:lnTo>
                    <a:lnTo>
                      <a:pt x="754" y="58"/>
                    </a:lnTo>
                    <a:lnTo>
                      <a:pt x="754" y="58"/>
                    </a:lnTo>
                    <a:lnTo>
                      <a:pt x="762" y="62"/>
                    </a:lnTo>
                    <a:lnTo>
                      <a:pt x="770" y="70"/>
                    </a:lnTo>
                    <a:lnTo>
                      <a:pt x="770" y="70"/>
                    </a:lnTo>
                    <a:lnTo>
                      <a:pt x="774" y="78"/>
                    </a:lnTo>
                    <a:lnTo>
                      <a:pt x="778" y="88"/>
                    </a:lnTo>
                    <a:lnTo>
                      <a:pt x="778" y="88"/>
                    </a:lnTo>
                    <a:lnTo>
                      <a:pt x="780" y="100"/>
                    </a:lnTo>
                    <a:lnTo>
                      <a:pt x="780" y="114"/>
                    </a:lnTo>
                    <a:lnTo>
                      <a:pt x="780" y="204"/>
                    </a:lnTo>
                    <a:lnTo>
                      <a:pt x="740" y="204"/>
                    </a:lnTo>
                    <a:lnTo>
                      <a:pt x="740" y="122"/>
                    </a:lnTo>
                    <a:lnTo>
                      <a:pt x="740" y="122"/>
                    </a:lnTo>
                    <a:lnTo>
                      <a:pt x="738" y="106"/>
                    </a:lnTo>
                    <a:lnTo>
                      <a:pt x="734" y="94"/>
                    </a:lnTo>
                    <a:lnTo>
                      <a:pt x="734" y="94"/>
                    </a:lnTo>
                    <a:lnTo>
                      <a:pt x="732" y="90"/>
                    </a:lnTo>
                    <a:lnTo>
                      <a:pt x="726" y="88"/>
                    </a:lnTo>
                    <a:lnTo>
                      <a:pt x="722" y="86"/>
                    </a:lnTo>
                    <a:lnTo>
                      <a:pt x="714" y="84"/>
                    </a:lnTo>
                    <a:lnTo>
                      <a:pt x="714" y="84"/>
                    </a:lnTo>
                    <a:lnTo>
                      <a:pt x="706" y="86"/>
                    </a:lnTo>
                    <a:lnTo>
                      <a:pt x="700" y="88"/>
                    </a:lnTo>
                    <a:lnTo>
                      <a:pt x="694" y="90"/>
                    </a:lnTo>
                    <a:lnTo>
                      <a:pt x="690" y="94"/>
                    </a:lnTo>
                    <a:lnTo>
                      <a:pt x="690" y="94"/>
                    </a:lnTo>
                    <a:lnTo>
                      <a:pt x="688" y="100"/>
                    </a:lnTo>
                    <a:lnTo>
                      <a:pt x="684" y="108"/>
                    </a:lnTo>
                    <a:lnTo>
                      <a:pt x="682" y="128"/>
                    </a:lnTo>
                    <a:lnTo>
                      <a:pt x="682" y="204"/>
                    </a:lnTo>
                    <a:lnTo>
                      <a:pt x="642" y="204"/>
                    </a:lnTo>
                    <a:lnTo>
                      <a:pt x="642" y="56"/>
                    </a:lnTo>
                    <a:lnTo>
                      <a:pt x="680" y="56"/>
                    </a:lnTo>
                    <a:close/>
                    <a:moveTo>
                      <a:pt x="44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44" y="0"/>
                    </a:lnTo>
                    <a:lnTo>
                      <a:pt x="44" y="204"/>
                    </a:lnTo>
                    <a:lnTo>
                      <a:pt x="44" y="204"/>
                    </a:lnTo>
                    <a:close/>
                    <a:moveTo>
                      <a:pt x="424" y="52"/>
                    </a:moveTo>
                    <a:lnTo>
                      <a:pt x="424" y="84"/>
                    </a:lnTo>
                    <a:lnTo>
                      <a:pt x="424" y="84"/>
                    </a:lnTo>
                    <a:lnTo>
                      <a:pt x="414" y="84"/>
                    </a:lnTo>
                    <a:lnTo>
                      <a:pt x="408" y="86"/>
                    </a:lnTo>
                    <a:lnTo>
                      <a:pt x="408" y="86"/>
                    </a:lnTo>
                    <a:lnTo>
                      <a:pt x="402" y="90"/>
                    </a:lnTo>
                    <a:lnTo>
                      <a:pt x="398" y="94"/>
                    </a:lnTo>
                    <a:lnTo>
                      <a:pt x="398" y="94"/>
                    </a:lnTo>
                    <a:lnTo>
                      <a:pt x="392" y="106"/>
                    </a:lnTo>
                    <a:lnTo>
                      <a:pt x="392" y="106"/>
                    </a:lnTo>
                    <a:lnTo>
                      <a:pt x="390" y="114"/>
                    </a:lnTo>
                    <a:lnTo>
                      <a:pt x="424" y="114"/>
                    </a:lnTo>
                    <a:lnTo>
                      <a:pt x="424" y="140"/>
                    </a:lnTo>
                    <a:lnTo>
                      <a:pt x="390" y="140"/>
                    </a:lnTo>
                    <a:lnTo>
                      <a:pt x="390" y="140"/>
                    </a:lnTo>
                    <a:lnTo>
                      <a:pt x="392" y="150"/>
                    </a:lnTo>
                    <a:lnTo>
                      <a:pt x="394" y="158"/>
                    </a:lnTo>
                    <a:lnTo>
                      <a:pt x="396" y="164"/>
                    </a:lnTo>
                    <a:lnTo>
                      <a:pt x="400" y="168"/>
                    </a:lnTo>
                    <a:lnTo>
                      <a:pt x="400" y="168"/>
                    </a:lnTo>
                    <a:lnTo>
                      <a:pt x="410" y="176"/>
                    </a:lnTo>
                    <a:lnTo>
                      <a:pt x="424" y="178"/>
                    </a:lnTo>
                    <a:lnTo>
                      <a:pt x="424" y="208"/>
                    </a:lnTo>
                    <a:lnTo>
                      <a:pt x="424" y="208"/>
                    </a:lnTo>
                    <a:lnTo>
                      <a:pt x="408" y="206"/>
                    </a:lnTo>
                    <a:lnTo>
                      <a:pt x="394" y="202"/>
                    </a:lnTo>
                    <a:lnTo>
                      <a:pt x="394" y="202"/>
                    </a:lnTo>
                    <a:lnTo>
                      <a:pt x="382" y="196"/>
                    </a:lnTo>
                    <a:lnTo>
                      <a:pt x="370" y="186"/>
                    </a:lnTo>
                    <a:lnTo>
                      <a:pt x="370" y="186"/>
                    </a:lnTo>
                    <a:lnTo>
                      <a:pt x="362" y="176"/>
                    </a:lnTo>
                    <a:lnTo>
                      <a:pt x="356" y="162"/>
                    </a:lnTo>
                    <a:lnTo>
                      <a:pt x="356" y="162"/>
                    </a:lnTo>
                    <a:lnTo>
                      <a:pt x="352" y="148"/>
                    </a:lnTo>
                    <a:lnTo>
                      <a:pt x="350" y="130"/>
                    </a:lnTo>
                    <a:lnTo>
                      <a:pt x="350" y="130"/>
                    </a:lnTo>
                    <a:lnTo>
                      <a:pt x="352" y="114"/>
                    </a:lnTo>
                    <a:lnTo>
                      <a:pt x="356" y="100"/>
                    </a:lnTo>
                    <a:lnTo>
                      <a:pt x="356" y="100"/>
                    </a:lnTo>
                    <a:lnTo>
                      <a:pt x="362" y="86"/>
                    </a:lnTo>
                    <a:lnTo>
                      <a:pt x="370" y="76"/>
                    </a:lnTo>
                    <a:lnTo>
                      <a:pt x="370" y="76"/>
                    </a:lnTo>
                    <a:lnTo>
                      <a:pt x="382" y="66"/>
                    </a:lnTo>
                    <a:lnTo>
                      <a:pt x="394" y="58"/>
                    </a:lnTo>
                    <a:lnTo>
                      <a:pt x="394" y="58"/>
                    </a:lnTo>
                    <a:lnTo>
                      <a:pt x="408" y="54"/>
                    </a:lnTo>
                    <a:lnTo>
                      <a:pt x="424" y="52"/>
                    </a:lnTo>
                    <a:lnTo>
                      <a:pt x="424" y="52"/>
                    </a:lnTo>
                    <a:close/>
                    <a:moveTo>
                      <a:pt x="120" y="56"/>
                    </a:moveTo>
                    <a:lnTo>
                      <a:pt x="120" y="78"/>
                    </a:lnTo>
                    <a:lnTo>
                      <a:pt x="122" y="78"/>
                    </a:lnTo>
                    <a:lnTo>
                      <a:pt x="122" y="78"/>
                    </a:lnTo>
                    <a:lnTo>
                      <a:pt x="130" y="66"/>
                    </a:lnTo>
                    <a:lnTo>
                      <a:pt x="142" y="58"/>
                    </a:lnTo>
                    <a:lnTo>
                      <a:pt x="142" y="58"/>
                    </a:lnTo>
                    <a:lnTo>
                      <a:pt x="154" y="54"/>
                    </a:lnTo>
                    <a:lnTo>
                      <a:pt x="166" y="52"/>
                    </a:lnTo>
                    <a:lnTo>
                      <a:pt x="166" y="52"/>
                    </a:lnTo>
                    <a:lnTo>
                      <a:pt x="182" y="54"/>
                    </a:lnTo>
                    <a:lnTo>
                      <a:pt x="194" y="58"/>
                    </a:lnTo>
                    <a:lnTo>
                      <a:pt x="194" y="58"/>
                    </a:lnTo>
                    <a:lnTo>
                      <a:pt x="202" y="62"/>
                    </a:lnTo>
                    <a:lnTo>
                      <a:pt x="210" y="70"/>
                    </a:lnTo>
                    <a:lnTo>
                      <a:pt x="210" y="70"/>
                    </a:lnTo>
                    <a:lnTo>
                      <a:pt x="214" y="78"/>
                    </a:lnTo>
                    <a:lnTo>
                      <a:pt x="218" y="88"/>
                    </a:lnTo>
                    <a:lnTo>
                      <a:pt x="218" y="88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204"/>
                    </a:lnTo>
                    <a:lnTo>
                      <a:pt x="180" y="204"/>
                    </a:lnTo>
                    <a:lnTo>
                      <a:pt x="180" y="122"/>
                    </a:lnTo>
                    <a:lnTo>
                      <a:pt x="180" y="122"/>
                    </a:lnTo>
                    <a:lnTo>
                      <a:pt x="178" y="106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70" y="90"/>
                    </a:lnTo>
                    <a:lnTo>
                      <a:pt x="166" y="88"/>
                    </a:lnTo>
                    <a:lnTo>
                      <a:pt x="160" y="86"/>
                    </a:lnTo>
                    <a:lnTo>
                      <a:pt x="154" y="84"/>
                    </a:lnTo>
                    <a:lnTo>
                      <a:pt x="154" y="84"/>
                    </a:lnTo>
                    <a:lnTo>
                      <a:pt x="146" y="86"/>
                    </a:lnTo>
                    <a:lnTo>
                      <a:pt x="140" y="88"/>
                    </a:lnTo>
                    <a:lnTo>
                      <a:pt x="134" y="90"/>
                    </a:lnTo>
                    <a:lnTo>
                      <a:pt x="130" y="94"/>
                    </a:lnTo>
                    <a:lnTo>
                      <a:pt x="130" y="94"/>
                    </a:lnTo>
                    <a:lnTo>
                      <a:pt x="126" y="100"/>
                    </a:lnTo>
                    <a:lnTo>
                      <a:pt x="124" y="108"/>
                    </a:lnTo>
                    <a:lnTo>
                      <a:pt x="122" y="128"/>
                    </a:lnTo>
                    <a:lnTo>
                      <a:pt x="122" y="204"/>
                    </a:lnTo>
                    <a:lnTo>
                      <a:pt x="82" y="204"/>
                    </a:lnTo>
                    <a:lnTo>
                      <a:pt x="82" y="56"/>
                    </a:lnTo>
                    <a:lnTo>
                      <a:pt x="120" y="56"/>
                    </a:lnTo>
                    <a:lnTo>
                      <a:pt x="120" y="56"/>
                    </a:lnTo>
                    <a:close/>
                    <a:moveTo>
                      <a:pt x="334" y="56"/>
                    </a:moveTo>
                    <a:lnTo>
                      <a:pt x="334" y="84"/>
                    </a:lnTo>
                    <a:lnTo>
                      <a:pt x="306" y="84"/>
                    </a:lnTo>
                    <a:lnTo>
                      <a:pt x="306" y="156"/>
                    </a:lnTo>
                    <a:lnTo>
                      <a:pt x="306" y="156"/>
                    </a:lnTo>
                    <a:lnTo>
                      <a:pt x="306" y="166"/>
                    </a:lnTo>
                    <a:lnTo>
                      <a:pt x="308" y="170"/>
                    </a:lnTo>
                    <a:lnTo>
                      <a:pt x="308" y="170"/>
                    </a:lnTo>
                    <a:lnTo>
                      <a:pt x="314" y="174"/>
                    </a:lnTo>
                    <a:lnTo>
                      <a:pt x="322" y="174"/>
                    </a:lnTo>
                    <a:lnTo>
                      <a:pt x="322" y="174"/>
                    </a:lnTo>
                    <a:lnTo>
                      <a:pt x="328" y="174"/>
                    </a:lnTo>
                    <a:lnTo>
                      <a:pt x="328" y="174"/>
                    </a:lnTo>
                    <a:lnTo>
                      <a:pt x="334" y="172"/>
                    </a:lnTo>
                    <a:lnTo>
                      <a:pt x="334" y="204"/>
                    </a:lnTo>
                    <a:lnTo>
                      <a:pt x="334" y="204"/>
                    </a:lnTo>
                    <a:lnTo>
                      <a:pt x="324" y="206"/>
                    </a:lnTo>
                    <a:lnTo>
                      <a:pt x="324" y="206"/>
                    </a:lnTo>
                    <a:lnTo>
                      <a:pt x="312" y="206"/>
                    </a:lnTo>
                    <a:lnTo>
                      <a:pt x="312" y="206"/>
                    </a:lnTo>
                    <a:lnTo>
                      <a:pt x="294" y="204"/>
                    </a:lnTo>
                    <a:lnTo>
                      <a:pt x="294" y="204"/>
                    </a:lnTo>
                    <a:lnTo>
                      <a:pt x="286" y="202"/>
                    </a:lnTo>
                    <a:lnTo>
                      <a:pt x="278" y="200"/>
                    </a:lnTo>
                    <a:lnTo>
                      <a:pt x="278" y="200"/>
                    </a:lnTo>
                    <a:lnTo>
                      <a:pt x="272" y="194"/>
                    </a:lnTo>
                    <a:lnTo>
                      <a:pt x="268" y="188"/>
                    </a:lnTo>
                    <a:lnTo>
                      <a:pt x="268" y="188"/>
                    </a:lnTo>
                    <a:lnTo>
                      <a:pt x="266" y="182"/>
                    </a:lnTo>
                    <a:lnTo>
                      <a:pt x="264" y="170"/>
                    </a:lnTo>
                    <a:lnTo>
                      <a:pt x="264" y="84"/>
                    </a:lnTo>
                    <a:lnTo>
                      <a:pt x="240" y="84"/>
                    </a:lnTo>
                    <a:lnTo>
                      <a:pt x="240" y="56"/>
                    </a:lnTo>
                    <a:lnTo>
                      <a:pt x="264" y="56"/>
                    </a:lnTo>
                    <a:lnTo>
                      <a:pt x="264" y="12"/>
                    </a:lnTo>
                    <a:lnTo>
                      <a:pt x="306" y="12"/>
                    </a:lnTo>
                    <a:lnTo>
                      <a:pt x="306" y="56"/>
                    </a:lnTo>
                    <a:lnTo>
                      <a:pt x="334" y="56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295EA212-586E-495C-8BAC-233F56AB3F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138" y="2781300"/>
                <a:ext cx="5454650" cy="1108075"/>
              </a:xfrm>
              <a:custGeom>
                <a:avLst/>
                <a:gdLst>
                  <a:gd name="T0" fmla="*/ 3292 w 3436"/>
                  <a:gd name="T1" fmla="*/ 536 h 698"/>
                  <a:gd name="T2" fmla="*/ 3202 w 3436"/>
                  <a:gd name="T3" fmla="*/ 698 h 698"/>
                  <a:gd name="T4" fmla="*/ 3220 w 3436"/>
                  <a:gd name="T5" fmla="*/ 332 h 698"/>
                  <a:gd name="T6" fmla="*/ 3368 w 3436"/>
                  <a:gd name="T7" fmla="*/ 292 h 698"/>
                  <a:gd name="T8" fmla="*/ 3202 w 3436"/>
                  <a:gd name="T9" fmla="*/ 222 h 698"/>
                  <a:gd name="T10" fmla="*/ 3104 w 3436"/>
                  <a:gd name="T11" fmla="*/ 404 h 698"/>
                  <a:gd name="T12" fmla="*/ 3182 w 3436"/>
                  <a:gd name="T13" fmla="*/ 574 h 698"/>
                  <a:gd name="T14" fmla="*/ 3054 w 3436"/>
                  <a:gd name="T15" fmla="*/ 646 h 698"/>
                  <a:gd name="T16" fmla="*/ 2968 w 3436"/>
                  <a:gd name="T17" fmla="*/ 460 h 698"/>
                  <a:gd name="T18" fmla="*/ 3072 w 3436"/>
                  <a:gd name="T19" fmla="*/ 262 h 698"/>
                  <a:gd name="T20" fmla="*/ 1782 w 3436"/>
                  <a:gd name="T21" fmla="*/ 578 h 698"/>
                  <a:gd name="T22" fmla="*/ 1932 w 3436"/>
                  <a:gd name="T23" fmla="*/ 642 h 698"/>
                  <a:gd name="T24" fmla="*/ 1782 w 3436"/>
                  <a:gd name="T25" fmla="*/ 404 h 698"/>
                  <a:gd name="T26" fmla="*/ 1782 w 3436"/>
                  <a:gd name="T27" fmla="*/ 330 h 698"/>
                  <a:gd name="T28" fmla="*/ 1950 w 3436"/>
                  <a:gd name="T29" fmla="*/ 292 h 698"/>
                  <a:gd name="T30" fmla="*/ 1782 w 3436"/>
                  <a:gd name="T31" fmla="*/ 488 h 698"/>
                  <a:gd name="T32" fmla="*/ 2138 w 3436"/>
                  <a:gd name="T33" fmla="*/ 264 h 698"/>
                  <a:gd name="T34" fmla="*/ 2346 w 3436"/>
                  <a:gd name="T35" fmla="*/ 230 h 698"/>
                  <a:gd name="T36" fmla="*/ 2478 w 3436"/>
                  <a:gd name="T37" fmla="*/ 376 h 698"/>
                  <a:gd name="T38" fmla="*/ 2328 w 3436"/>
                  <a:gd name="T39" fmla="*/ 362 h 698"/>
                  <a:gd name="T40" fmla="*/ 2196 w 3436"/>
                  <a:gd name="T41" fmla="*/ 424 h 698"/>
                  <a:gd name="T42" fmla="*/ 2684 w 3436"/>
                  <a:gd name="T43" fmla="*/ 680 h 698"/>
                  <a:gd name="T44" fmla="*/ 2544 w 3436"/>
                  <a:gd name="T45" fmla="*/ 506 h 698"/>
                  <a:gd name="T46" fmla="*/ 2608 w 3436"/>
                  <a:gd name="T47" fmla="*/ 292 h 698"/>
                  <a:gd name="T48" fmla="*/ 2800 w 3436"/>
                  <a:gd name="T49" fmla="*/ 224 h 698"/>
                  <a:gd name="T50" fmla="*/ 2848 w 3436"/>
                  <a:gd name="T51" fmla="*/ 372 h 698"/>
                  <a:gd name="T52" fmla="*/ 2712 w 3436"/>
                  <a:gd name="T53" fmla="*/ 364 h 698"/>
                  <a:gd name="T54" fmla="*/ 2712 w 3436"/>
                  <a:gd name="T55" fmla="*/ 556 h 698"/>
                  <a:gd name="T56" fmla="*/ 2852 w 3436"/>
                  <a:gd name="T57" fmla="*/ 544 h 698"/>
                  <a:gd name="T58" fmla="*/ 2774 w 3436"/>
                  <a:gd name="T59" fmla="*/ 698 h 698"/>
                  <a:gd name="T60" fmla="*/ 1690 w 3436"/>
                  <a:gd name="T61" fmla="*/ 386 h 698"/>
                  <a:gd name="T62" fmla="*/ 1746 w 3436"/>
                  <a:gd name="T63" fmla="*/ 570 h 698"/>
                  <a:gd name="T64" fmla="*/ 1634 w 3436"/>
                  <a:gd name="T65" fmla="*/ 646 h 698"/>
                  <a:gd name="T66" fmla="*/ 1548 w 3436"/>
                  <a:gd name="T67" fmla="*/ 460 h 698"/>
                  <a:gd name="T68" fmla="*/ 1652 w 3436"/>
                  <a:gd name="T69" fmla="*/ 262 h 698"/>
                  <a:gd name="T70" fmla="*/ 1258 w 3436"/>
                  <a:gd name="T71" fmla="*/ 576 h 698"/>
                  <a:gd name="T72" fmla="*/ 1360 w 3436"/>
                  <a:gd name="T73" fmla="*/ 412 h 698"/>
                  <a:gd name="T74" fmla="*/ 1274 w 3436"/>
                  <a:gd name="T75" fmla="*/ 226 h 698"/>
                  <a:gd name="T76" fmla="*/ 1490 w 3436"/>
                  <a:gd name="T77" fmla="*/ 402 h 698"/>
                  <a:gd name="T78" fmla="*/ 1400 w 3436"/>
                  <a:gd name="T79" fmla="*/ 658 h 698"/>
                  <a:gd name="T80" fmla="*/ 1214 w 3436"/>
                  <a:gd name="T81" fmla="*/ 352 h 698"/>
                  <a:gd name="T82" fmla="*/ 1180 w 3436"/>
                  <a:gd name="T83" fmla="*/ 542 h 698"/>
                  <a:gd name="T84" fmla="*/ 1168 w 3436"/>
                  <a:gd name="T85" fmla="*/ 680 h 698"/>
                  <a:gd name="T86" fmla="*/ 1030 w 3436"/>
                  <a:gd name="T87" fmla="*/ 520 h 698"/>
                  <a:gd name="T88" fmla="*/ 1078 w 3436"/>
                  <a:gd name="T89" fmla="*/ 308 h 698"/>
                  <a:gd name="T90" fmla="*/ 1248 w 3436"/>
                  <a:gd name="T91" fmla="*/ 224 h 698"/>
                  <a:gd name="T92" fmla="*/ 1024 w 3436"/>
                  <a:gd name="T93" fmla="*/ 460 h 698"/>
                  <a:gd name="T94" fmla="*/ 858 w 3436"/>
                  <a:gd name="T95" fmla="*/ 288 h 698"/>
                  <a:gd name="T96" fmla="*/ 694 w 3436"/>
                  <a:gd name="T97" fmla="*/ 344 h 698"/>
                  <a:gd name="T98" fmla="*/ 802 w 3436"/>
                  <a:gd name="T99" fmla="*/ 484 h 698"/>
                  <a:gd name="T100" fmla="*/ 720 w 3436"/>
                  <a:gd name="T101" fmla="*/ 698 h 698"/>
                  <a:gd name="T102" fmla="*/ 472 w 3436"/>
                  <a:gd name="T103" fmla="*/ 2 h 698"/>
                  <a:gd name="T104" fmla="*/ 694 w 3436"/>
                  <a:gd name="T105" fmla="*/ 222 h 698"/>
                  <a:gd name="T106" fmla="*/ 524 w 3436"/>
                  <a:gd name="T107" fmla="*/ 292 h 698"/>
                  <a:gd name="T108" fmla="*/ 524 w 3436"/>
                  <a:gd name="T109" fmla="*/ 628 h 698"/>
                  <a:gd name="T110" fmla="*/ 694 w 3436"/>
                  <a:gd name="T111" fmla="*/ 576 h 698"/>
                  <a:gd name="T112" fmla="*/ 592 w 3436"/>
                  <a:gd name="T113" fmla="*/ 416 h 698"/>
                  <a:gd name="T114" fmla="*/ 134 w 3436"/>
                  <a:gd name="T115" fmla="*/ 264 h 698"/>
                  <a:gd name="T116" fmla="*/ 0 w 3436"/>
                  <a:gd name="T117" fmla="*/ 2 h 698"/>
                  <a:gd name="T118" fmla="*/ 466 w 3436"/>
                  <a:gd name="T119" fmla="*/ 528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436" h="698">
                    <a:moveTo>
                      <a:pt x="3202" y="698"/>
                    </a:moveTo>
                    <a:lnTo>
                      <a:pt x="3202" y="578"/>
                    </a:lnTo>
                    <a:lnTo>
                      <a:pt x="3202" y="578"/>
                    </a:lnTo>
                    <a:lnTo>
                      <a:pt x="3208" y="578"/>
                    </a:lnTo>
                    <a:lnTo>
                      <a:pt x="3208" y="578"/>
                    </a:lnTo>
                    <a:lnTo>
                      <a:pt x="3220" y="576"/>
                    </a:lnTo>
                    <a:lnTo>
                      <a:pt x="3230" y="574"/>
                    </a:lnTo>
                    <a:lnTo>
                      <a:pt x="3240" y="572"/>
                    </a:lnTo>
                    <a:lnTo>
                      <a:pt x="3252" y="566"/>
                    </a:lnTo>
                    <a:lnTo>
                      <a:pt x="3272" y="554"/>
                    </a:lnTo>
                    <a:lnTo>
                      <a:pt x="3292" y="536"/>
                    </a:lnTo>
                    <a:lnTo>
                      <a:pt x="3370" y="624"/>
                    </a:lnTo>
                    <a:lnTo>
                      <a:pt x="3370" y="624"/>
                    </a:lnTo>
                    <a:lnTo>
                      <a:pt x="3352" y="642"/>
                    </a:lnTo>
                    <a:lnTo>
                      <a:pt x="3332" y="658"/>
                    </a:lnTo>
                    <a:lnTo>
                      <a:pt x="3312" y="670"/>
                    </a:lnTo>
                    <a:lnTo>
                      <a:pt x="3290" y="680"/>
                    </a:lnTo>
                    <a:lnTo>
                      <a:pt x="3270" y="688"/>
                    </a:lnTo>
                    <a:lnTo>
                      <a:pt x="3248" y="694"/>
                    </a:lnTo>
                    <a:lnTo>
                      <a:pt x="3224" y="698"/>
                    </a:lnTo>
                    <a:lnTo>
                      <a:pt x="3202" y="698"/>
                    </a:lnTo>
                    <a:lnTo>
                      <a:pt x="3202" y="698"/>
                    </a:lnTo>
                    <a:close/>
                    <a:moveTo>
                      <a:pt x="3202" y="488"/>
                    </a:moveTo>
                    <a:lnTo>
                      <a:pt x="3202" y="404"/>
                    </a:lnTo>
                    <a:lnTo>
                      <a:pt x="3300" y="404"/>
                    </a:lnTo>
                    <a:lnTo>
                      <a:pt x="3300" y="404"/>
                    </a:lnTo>
                    <a:lnTo>
                      <a:pt x="3294" y="388"/>
                    </a:lnTo>
                    <a:lnTo>
                      <a:pt x="3288" y="374"/>
                    </a:lnTo>
                    <a:lnTo>
                      <a:pt x="3278" y="360"/>
                    </a:lnTo>
                    <a:lnTo>
                      <a:pt x="3266" y="350"/>
                    </a:lnTo>
                    <a:lnTo>
                      <a:pt x="3252" y="342"/>
                    </a:lnTo>
                    <a:lnTo>
                      <a:pt x="3236" y="336"/>
                    </a:lnTo>
                    <a:lnTo>
                      <a:pt x="3220" y="332"/>
                    </a:lnTo>
                    <a:lnTo>
                      <a:pt x="3202" y="330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26" y="224"/>
                    </a:lnTo>
                    <a:lnTo>
                      <a:pt x="3250" y="226"/>
                    </a:lnTo>
                    <a:lnTo>
                      <a:pt x="3272" y="232"/>
                    </a:lnTo>
                    <a:lnTo>
                      <a:pt x="3294" y="240"/>
                    </a:lnTo>
                    <a:lnTo>
                      <a:pt x="3314" y="250"/>
                    </a:lnTo>
                    <a:lnTo>
                      <a:pt x="3334" y="262"/>
                    </a:lnTo>
                    <a:lnTo>
                      <a:pt x="3352" y="276"/>
                    </a:lnTo>
                    <a:lnTo>
                      <a:pt x="3368" y="292"/>
                    </a:lnTo>
                    <a:lnTo>
                      <a:pt x="3382" y="310"/>
                    </a:lnTo>
                    <a:lnTo>
                      <a:pt x="3396" y="330"/>
                    </a:lnTo>
                    <a:lnTo>
                      <a:pt x="3408" y="352"/>
                    </a:lnTo>
                    <a:lnTo>
                      <a:pt x="3418" y="374"/>
                    </a:lnTo>
                    <a:lnTo>
                      <a:pt x="3426" y="398"/>
                    </a:lnTo>
                    <a:lnTo>
                      <a:pt x="3430" y="424"/>
                    </a:lnTo>
                    <a:lnTo>
                      <a:pt x="3434" y="452"/>
                    </a:lnTo>
                    <a:lnTo>
                      <a:pt x="3436" y="482"/>
                    </a:lnTo>
                    <a:lnTo>
                      <a:pt x="3436" y="488"/>
                    </a:lnTo>
                    <a:lnTo>
                      <a:pt x="3202" y="488"/>
                    </a:lnTo>
                    <a:close/>
                    <a:moveTo>
                      <a:pt x="3202" y="222"/>
                    </a:moveTo>
                    <a:lnTo>
                      <a:pt x="3202" y="330"/>
                    </a:lnTo>
                    <a:lnTo>
                      <a:pt x="3202" y="330"/>
                    </a:lnTo>
                    <a:lnTo>
                      <a:pt x="3202" y="330"/>
                    </a:lnTo>
                    <a:lnTo>
                      <a:pt x="3184" y="332"/>
                    </a:lnTo>
                    <a:lnTo>
                      <a:pt x="3166" y="334"/>
                    </a:lnTo>
                    <a:lnTo>
                      <a:pt x="3152" y="340"/>
                    </a:lnTo>
                    <a:lnTo>
                      <a:pt x="3138" y="350"/>
                    </a:lnTo>
                    <a:lnTo>
                      <a:pt x="3126" y="360"/>
                    </a:lnTo>
                    <a:lnTo>
                      <a:pt x="3116" y="372"/>
                    </a:lnTo>
                    <a:lnTo>
                      <a:pt x="3108" y="386"/>
                    </a:lnTo>
                    <a:lnTo>
                      <a:pt x="3104" y="404"/>
                    </a:lnTo>
                    <a:lnTo>
                      <a:pt x="3202" y="404"/>
                    </a:lnTo>
                    <a:lnTo>
                      <a:pt x="3202" y="488"/>
                    </a:lnTo>
                    <a:lnTo>
                      <a:pt x="3096" y="488"/>
                    </a:lnTo>
                    <a:lnTo>
                      <a:pt x="3096" y="488"/>
                    </a:lnTo>
                    <a:lnTo>
                      <a:pt x="3102" y="506"/>
                    </a:lnTo>
                    <a:lnTo>
                      <a:pt x="3110" y="524"/>
                    </a:lnTo>
                    <a:lnTo>
                      <a:pt x="3122" y="540"/>
                    </a:lnTo>
                    <a:lnTo>
                      <a:pt x="3134" y="552"/>
                    </a:lnTo>
                    <a:lnTo>
                      <a:pt x="3148" y="562"/>
                    </a:lnTo>
                    <a:lnTo>
                      <a:pt x="3164" y="570"/>
                    </a:lnTo>
                    <a:lnTo>
                      <a:pt x="3182" y="574"/>
                    </a:lnTo>
                    <a:lnTo>
                      <a:pt x="3202" y="57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202" y="698"/>
                    </a:lnTo>
                    <a:lnTo>
                      <a:pt x="3178" y="698"/>
                    </a:lnTo>
                    <a:lnTo>
                      <a:pt x="3156" y="694"/>
                    </a:lnTo>
                    <a:lnTo>
                      <a:pt x="3134" y="688"/>
                    </a:lnTo>
                    <a:lnTo>
                      <a:pt x="3112" y="680"/>
                    </a:lnTo>
                    <a:lnTo>
                      <a:pt x="3092" y="672"/>
                    </a:lnTo>
                    <a:lnTo>
                      <a:pt x="3072" y="660"/>
                    </a:lnTo>
                    <a:lnTo>
                      <a:pt x="3054" y="646"/>
                    </a:lnTo>
                    <a:lnTo>
                      <a:pt x="3036" y="630"/>
                    </a:lnTo>
                    <a:lnTo>
                      <a:pt x="3036" y="630"/>
                    </a:lnTo>
                    <a:lnTo>
                      <a:pt x="3020" y="612"/>
                    </a:lnTo>
                    <a:lnTo>
                      <a:pt x="3006" y="592"/>
                    </a:lnTo>
                    <a:lnTo>
                      <a:pt x="2994" y="572"/>
                    </a:lnTo>
                    <a:lnTo>
                      <a:pt x="2986" y="552"/>
                    </a:lnTo>
                    <a:lnTo>
                      <a:pt x="2978" y="530"/>
                    </a:lnTo>
                    <a:lnTo>
                      <a:pt x="2972" y="506"/>
                    </a:lnTo>
                    <a:lnTo>
                      <a:pt x="2968" y="484"/>
                    </a:lnTo>
                    <a:lnTo>
                      <a:pt x="2968" y="460"/>
                    </a:lnTo>
                    <a:lnTo>
                      <a:pt x="2968" y="460"/>
                    </a:lnTo>
                    <a:lnTo>
                      <a:pt x="2968" y="436"/>
                    </a:lnTo>
                    <a:lnTo>
                      <a:pt x="2972" y="414"/>
                    </a:lnTo>
                    <a:lnTo>
                      <a:pt x="2978" y="390"/>
                    </a:lnTo>
                    <a:lnTo>
                      <a:pt x="2986" y="368"/>
                    </a:lnTo>
                    <a:lnTo>
                      <a:pt x="2994" y="348"/>
                    </a:lnTo>
                    <a:lnTo>
                      <a:pt x="3006" y="328"/>
                    </a:lnTo>
                    <a:lnTo>
                      <a:pt x="3020" y="310"/>
                    </a:lnTo>
                    <a:lnTo>
                      <a:pt x="3036" y="292"/>
                    </a:lnTo>
                    <a:lnTo>
                      <a:pt x="3036" y="292"/>
                    </a:lnTo>
                    <a:lnTo>
                      <a:pt x="3054" y="276"/>
                    </a:lnTo>
                    <a:lnTo>
                      <a:pt x="3072" y="262"/>
                    </a:lnTo>
                    <a:lnTo>
                      <a:pt x="3092" y="250"/>
                    </a:lnTo>
                    <a:lnTo>
                      <a:pt x="3112" y="240"/>
                    </a:lnTo>
                    <a:lnTo>
                      <a:pt x="3134" y="232"/>
                    </a:lnTo>
                    <a:lnTo>
                      <a:pt x="3156" y="226"/>
                    </a:lnTo>
                    <a:lnTo>
                      <a:pt x="3178" y="224"/>
                    </a:lnTo>
                    <a:lnTo>
                      <a:pt x="3202" y="222"/>
                    </a:lnTo>
                    <a:lnTo>
                      <a:pt x="3202" y="222"/>
                    </a:lnTo>
                    <a:lnTo>
                      <a:pt x="3202" y="222"/>
                    </a:lnTo>
                    <a:close/>
                    <a:moveTo>
                      <a:pt x="1782" y="698"/>
                    </a:moveTo>
                    <a:lnTo>
                      <a:pt x="1782" y="578"/>
                    </a:lnTo>
                    <a:lnTo>
                      <a:pt x="1782" y="578"/>
                    </a:lnTo>
                    <a:lnTo>
                      <a:pt x="1788" y="578"/>
                    </a:lnTo>
                    <a:lnTo>
                      <a:pt x="1788" y="578"/>
                    </a:lnTo>
                    <a:lnTo>
                      <a:pt x="1800" y="576"/>
                    </a:lnTo>
                    <a:lnTo>
                      <a:pt x="1812" y="574"/>
                    </a:lnTo>
                    <a:lnTo>
                      <a:pt x="1822" y="572"/>
                    </a:lnTo>
                    <a:lnTo>
                      <a:pt x="1832" y="566"/>
                    </a:lnTo>
                    <a:lnTo>
                      <a:pt x="1852" y="554"/>
                    </a:lnTo>
                    <a:lnTo>
                      <a:pt x="1874" y="536"/>
                    </a:lnTo>
                    <a:lnTo>
                      <a:pt x="1952" y="624"/>
                    </a:lnTo>
                    <a:lnTo>
                      <a:pt x="1952" y="624"/>
                    </a:lnTo>
                    <a:lnTo>
                      <a:pt x="1932" y="642"/>
                    </a:lnTo>
                    <a:lnTo>
                      <a:pt x="1912" y="658"/>
                    </a:lnTo>
                    <a:lnTo>
                      <a:pt x="1892" y="670"/>
                    </a:lnTo>
                    <a:lnTo>
                      <a:pt x="1872" y="680"/>
                    </a:lnTo>
                    <a:lnTo>
                      <a:pt x="1850" y="688"/>
                    </a:lnTo>
                    <a:lnTo>
                      <a:pt x="1828" y="694"/>
                    </a:lnTo>
                    <a:lnTo>
                      <a:pt x="1806" y="69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82" y="698"/>
                    </a:lnTo>
                    <a:close/>
                    <a:moveTo>
                      <a:pt x="1782" y="488"/>
                    </a:moveTo>
                    <a:lnTo>
                      <a:pt x="1782" y="404"/>
                    </a:lnTo>
                    <a:lnTo>
                      <a:pt x="1880" y="404"/>
                    </a:lnTo>
                    <a:lnTo>
                      <a:pt x="1880" y="404"/>
                    </a:lnTo>
                    <a:lnTo>
                      <a:pt x="1876" y="388"/>
                    </a:lnTo>
                    <a:lnTo>
                      <a:pt x="1868" y="372"/>
                    </a:lnTo>
                    <a:lnTo>
                      <a:pt x="1858" y="360"/>
                    </a:lnTo>
                    <a:lnTo>
                      <a:pt x="1846" y="350"/>
                    </a:lnTo>
                    <a:lnTo>
                      <a:pt x="1834" y="342"/>
                    </a:lnTo>
                    <a:lnTo>
                      <a:pt x="1818" y="336"/>
                    </a:lnTo>
                    <a:lnTo>
                      <a:pt x="1800" y="332"/>
                    </a:lnTo>
                    <a:lnTo>
                      <a:pt x="1782" y="330"/>
                    </a:lnTo>
                    <a:lnTo>
                      <a:pt x="1782" y="330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782" y="222"/>
                    </a:lnTo>
                    <a:lnTo>
                      <a:pt x="1806" y="224"/>
                    </a:lnTo>
                    <a:lnTo>
                      <a:pt x="1830" y="226"/>
                    </a:lnTo>
                    <a:lnTo>
                      <a:pt x="1854" y="232"/>
                    </a:lnTo>
                    <a:lnTo>
                      <a:pt x="1874" y="240"/>
                    </a:lnTo>
                    <a:lnTo>
                      <a:pt x="1896" y="250"/>
                    </a:lnTo>
                    <a:lnTo>
                      <a:pt x="1914" y="262"/>
                    </a:lnTo>
                    <a:lnTo>
                      <a:pt x="1932" y="276"/>
                    </a:lnTo>
                    <a:lnTo>
                      <a:pt x="1950" y="292"/>
                    </a:lnTo>
                    <a:lnTo>
                      <a:pt x="1964" y="310"/>
                    </a:lnTo>
                    <a:lnTo>
                      <a:pt x="1978" y="330"/>
                    </a:lnTo>
                    <a:lnTo>
                      <a:pt x="1988" y="352"/>
                    </a:lnTo>
                    <a:lnTo>
                      <a:pt x="1998" y="374"/>
                    </a:lnTo>
                    <a:lnTo>
                      <a:pt x="2006" y="398"/>
                    </a:lnTo>
                    <a:lnTo>
                      <a:pt x="2012" y="424"/>
                    </a:lnTo>
                    <a:lnTo>
                      <a:pt x="2016" y="452"/>
                    </a:lnTo>
                    <a:lnTo>
                      <a:pt x="2016" y="482"/>
                    </a:lnTo>
                    <a:lnTo>
                      <a:pt x="2016" y="488"/>
                    </a:lnTo>
                    <a:lnTo>
                      <a:pt x="1782" y="488"/>
                    </a:lnTo>
                    <a:lnTo>
                      <a:pt x="1782" y="488"/>
                    </a:lnTo>
                    <a:close/>
                    <a:moveTo>
                      <a:pt x="2070" y="448"/>
                    </a:moveTo>
                    <a:lnTo>
                      <a:pt x="2070" y="448"/>
                    </a:lnTo>
                    <a:lnTo>
                      <a:pt x="2072" y="420"/>
                    </a:lnTo>
                    <a:lnTo>
                      <a:pt x="2074" y="396"/>
                    </a:lnTo>
                    <a:lnTo>
                      <a:pt x="2078" y="372"/>
                    </a:lnTo>
                    <a:lnTo>
                      <a:pt x="2084" y="350"/>
                    </a:lnTo>
                    <a:lnTo>
                      <a:pt x="2092" y="328"/>
                    </a:lnTo>
                    <a:lnTo>
                      <a:pt x="2100" y="310"/>
                    </a:lnTo>
                    <a:lnTo>
                      <a:pt x="2112" y="294"/>
                    </a:lnTo>
                    <a:lnTo>
                      <a:pt x="2124" y="278"/>
                    </a:lnTo>
                    <a:lnTo>
                      <a:pt x="2138" y="264"/>
                    </a:lnTo>
                    <a:lnTo>
                      <a:pt x="2154" y="254"/>
                    </a:lnTo>
                    <a:lnTo>
                      <a:pt x="2170" y="244"/>
                    </a:lnTo>
                    <a:lnTo>
                      <a:pt x="2190" y="236"/>
                    </a:lnTo>
                    <a:lnTo>
                      <a:pt x="2210" y="230"/>
                    </a:lnTo>
                    <a:lnTo>
                      <a:pt x="2232" y="224"/>
                    </a:lnTo>
                    <a:lnTo>
                      <a:pt x="2256" y="222"/>
                    </a:lnTo>
                    <a:lnTo>
                      <a:pt x="2282" y="220"/>
                    </a:lnTo>
                    <a:lnTo>
                      <a:pt x="2282" y="220"/>
                    </a:lnTo>
                    <a:lnTo>
                      <a:pt x="2304" y="222"/>
                    </a:lnTo>
                    <a:lnTo>
                      <a:pt x="2326" y="226"/>
                    </a:lnTo>
                    <a:lnTo>
                      <a:pt x="2346" y="230"/>
                    </a:lnTo>
                    <a:lnTo>
                      <a:pt x="2366" y="238"/>
                    </a:lnTo>
                    <a:lnTo>
                      <a:pt x="2384" y="246"/>
                    </a:lnTo>
                    <a:lnTo>
                      <a:pt x="2402" y="256"/>
                    </a:lnTo>
                    <a:lnTo>
                      <a:pt x="2418" y="268"/>
                    </a:lnTo>
                    <a:lnTo>
                      <a:pt x="2432" y="282"/>
                    </a:lnTo>
                    <a:lnTo>
                      <a:pt x="2432" y="282"/>
                    </a:lnTo>
                    <a:lnTo>
                      <a:pt x="2446" y="300"/>
                    </a:lnTo>
                    <a:lnTo>
                      <a:pt x="2458" y="318"/>
                    </a:lnTo>
                    <a:lnTo>
                      <a:pt x="2468" y="336"/>
                    </a:lnTo>
                    <a:lnTo>
                      <a:pt x="2474" y="356"/>
                    </a:lnTo>
                    <a:lnTo>
                      <a:pt x="2478" y="376"/>
                    </a:lnTo>
                    <a:lnTo>
                      <a:pt x="2480" y="398"/>
                    </a:lnTo>
                    <a:lnTo>
                      <a:pt x="2482" y="448"/>
                    </a:lnTo>
                    <a:lnTo>
                      <a:pt x="2482" y="686"/>
                    </a:lnTo>
                    <a:lnTo>
                      <a:pt x="2360" y="686"/>
                    </a:lnTo>
                    <a:lnTo>
                      <a:pt x="2360" y="448"/>
                    </a:lnTo>
                    <a:lnTo>
                      <a:pt x="2360" y="448"/>
                    </a:lnTo>
                    <a:lnTo>
                      <a:pt x="2358" y="424"/>
                    </a:lnTo>
                    <a:lnTo>
                      <a:pt x="2354" y="404"/>
                    </a:lnTo>
                    <a:lnTo>
                      <a:pt x="2348" y="388"/>
                    </a:lnTo>
                    <a:lnTo>
                      <a:pt x="2340" y="372"/>
                    </a:lnTo>
                    <a:lnTo>
                      <a:pt x="2328" y="362"/>
                    </a:lnTo>
                    <a:lnTo>
                      <a:pt x="2314" y="354"/>
                    </a:lnTo>
                    <a:lnTo>
                      <a:pt x="2296" y="350"/>
                    </a:lnTo>
                    <a:lnTo>
                      <a:pt x="2276" y="348"/>
                    </a:lnTo>
                    <a:lnTo>
                      <a:pt x="2276" y="348"/>
                    </a:lnTo>
                    <a:lnTo>
                      <a:pt x="2256" y="350"/>
                    </a:lnTo>
                    <a:lnTo>
                      <a:pt x="2240" y="354"/>
                    </a:lnTo>
                    <a:lnTo>
                      <a:pt x="2226" y="362"/>
                    </a:lnTo>
                    <a:lnTo>
                      <a:pt x="2214" y="372"/>
                    </a:lnTo>
                    <a:lnTo>
                      <a:pt x="2206" y="386"/>
                    </a:lnTo>
                    <a:lnTo>
                      <a:pt x="2200" y="404"/>
                    </a:lnTo>
                    <a:lnTo>
                      <a:pt x="2196" y="424"/>
                    </a:lnTo>
                    <a:lnTo>
                      <a:pt x="2194" y="448"/>
                    </a:lnTo>
                    <a:lnTo>
                      <a:pt x="2194" y="686"/>
                    </a:lnTo>
                    <a:lnTo>
                      <a:pt x="2070" y="686"/>
                    </a:lnTo>
                    <a:lnTo>
                      <a:pt x="2070" y="448"/>
                    </a:lnTo>
                    <a:lnTo>
                      <a:pt x="2070" y="448"/>
                    </a:lnTo>
                    <a:close/>
                    <a:moveTo>
                      <a:pt x="2774" y="698"/>
                    </a:moveTo>
                    <a:lnTo>
                      <a:pt x="2774" y="698"/>
                    </a:lnTo>
                    <a:lnTo>
                      <a:pt x="2750" y="698"/>
                    </a:lnTo>
                    <a:lnTo>
                      <a:pt x="2728" y="694"/>
                    </a:lnTo>
                    <a:lnTo>
                      <a:pt x="2706" y="688"/>
                    </a:lnTo>
                    <a:lnTo>
                      <a:pt x="2684" y="680"/>
                    </a:lnTo>
                    <a:lnTo>
                      <a:pt x="2664" y="672"/>
                    </a:lnTo>
                    <a:lnTo>
                      <a:pt x="2644" y="660"/>
                    </a:lnTo>
                    <a:lnTo>
                      <a:pt x="2626" y="646"/>
                    </a:lnTo>
                    <a:lnTo>
                      <a:pt x="2608" y="630"/>
                    </a:lnTo>
                    <a:lnTo>
                      <a:pt x="2608" y="630"/>
                    </a:lnTo>
                    <a:lnTo>
                      <a:pt x="2592" y="612"/>
                    </a:lnTo>
                    <a:lnTo>
                      <a:pt x="2578" y="592"/>
                    </a:lnTo>
                    <a:lnTo>
                      <a:pt x="2568" y="572"/>
                    </a:lnTo>
                    <a:lnTo>
                      <a:pt x="2558" y="552"/>
                    </a:lnTo>
                    <a:lnTo>
                      <a:pt x="2550" y="530"/>
                    </a:lnTo>
                    <a:lnTo>
                      <a:pt x="2544" y="506"/>
                    </a:lnTo>
                    <a:lnTo>
                      <a:pt x="2540" y="484"/>
                    </a:lnTo>
                    <a:lnTo>
                      <a:pt x="2540" y="460"/>
                    </a:lnTo>
                    <a:lnTo>
                      <a:pt x="2540" y="460"/>
                    </a:lnTo>
                    <a:lnTo>
                      <a:pt x="2540" y="436"/>
                    </a:lnTo>
                    <a:lnTo>
                      <a:pt x="2544" y="414"/>
                    </a:lnTo>
                    <a:lnTo>
                      <a:pt x="2550" y="390"/>
                    </a:lnTo>
                    <a:lnTo>
                      <a:pt x="2558" y="368"/>
                    </a:lnTo>
                    <a:lnTo>
                      <a:pt x="2568" y="348"/>
                    </a:lnTo>
                    <a:lnTo>
                      <a:pt x="2578" y="328"/>
                    </a:lnTo>
                    <a:lnTo>
                      <a:pt x="2592" y="310"/>
                    </a:lnTo>
                    <a:lnTo>
                      <a:pt x="2608" y="292"/>
                    </a:lnTo>
                    <a:lnTo>
                      <a:pt x="2608" y="292"/>
                    </a:lnTo>
                    <a:lnTo>
                      <a:pt x="2626" y="276"/>
                    </a:lnTo>
                    <a:lnTo>
                      <a:pt x="2644" y="262"/>
                    </a:lnTo>
                    <a:lnTo>
                      <a:pt x="2664" y="250"/>
                    </a:lnTo>
                    <a:lnTo>
                      <a:pt x="2684" y="240"/>
                    </a:lnTo>
                    <a:lnTo>
                      <a:pt x="2706" y="232"/>
                    </a:lnTo>
                    <a:lnTo>
                      <a:pt x="2728" y="226"/>
                    </a:lnTo>
                    <a:lnTo>
                      <a:pt x="2750" y="224"/>
                    </a:lnTo>
                    <a:lnTo>
                      <a:pt x="2774" y="222"/>
                    </a:lnTo>
                    <a:lnTo>
                      <a:pt x="2774" y="222"/>
                    </a:lnTo>
                    <a:lnTo>
                      <a:pt x="2800" y="224"/>
                    </a:lnTo>
                    <a:lnTo>
                      <a:pt x="2824" y="228"/>
                    </a:lnTo>
                    <a:lnTo>
                      <a:pt x="2848" y="234"/>
                    </a:lnTo>
                    <a:lnTo>
                      <a:pt x="2870" y="242"/>
                    </a:lnTo>
                    <a:lnTo>
                      <a:pt x="2892" y="254"/>
                    </a:lnTo>
                    <a:lnTo>
                      <a:pt x="2914" y="270"/>
                    </a:lnTo>
                    <a:lnTo>
                      <a:pt x="2934" y="286"/>
                    </a:lnTo>
                    <a:lnTo>
                      <a:pt x="2952" y="306"/>
                    </a:lnTo>
                    <a:lnTo>
                      <a:pt x="2866" y="394"/>
                    </a:lnTo>
                    <a:lnTo>
                      <a:pt x="2866" y="394"/>
                    </a:lnTo>
                    <a:lnTo>
                      <a:pt x="2856" y="382"/>
                    </a:lnTo>
                    <a:lnTo>
                      <a:pt x="2848" y="372"/>
                    </a:lnTo>
                    <a:lnTo>
                      <a:pt x="2836" y="364"/>
                    </a:lnTo>
                    <a:lnTo>
                      <a:pt x="2826" y="356"/>
                    </a:lnTo>
                    <a:lnTo>
                      <a:pt x="2814" y="350"/>
                    </a:lnTo>
                    <a:lnTo>
                      <a:pt x="2802" y="348"/>
                    </a:lnTo>
                    <a:lnTo>
                      <a:pt x="2788" y="346"/>
                    </a:lnTo>
                    <a:lnTo>
                      <a:pt x="2774" y="344"/>
                    </a:lnTo>
                    <a:lnTo>
                      <a:pt x="2774" y="344"/>
                    </a:lnTo>
                    <a:lnTo>
                      <a:pt x="2764" y="344"/>
                    </a:lnTo>
                    <a:lnTo>
                      <a:pt x="2752" y="346"/>
                    </a:lnTo>
                    <a:lnTo>
                      <a:pt x="2730" y="354"/>
                    </a:lnTo>
                    <a:lnTo>
                      <a:pt x="2712" y="364"/>
                    </a:lnTo>
                    <a:lnTo>
                      <a:pt x="2696" y="380"/>
                    </a:lnTo>
                    <a:lnTo>
                      <a:pt x="2682" y="396"/>
                    </a:lnTo>
                    <a:lnTo>
                      <a:pt x="2672" y="418"/>
                    </a:lnTo>
                    <a:lnTo>
                      <a:pt x="2666" y="440"/>
                    </a:lnTo>
                    <a:lnTo>
                      <a:pt x="2664" y="462"/>
                    </a:lnTo>
                    <a:lnTo>
                      <a:pt x="2664" y="462"/>
                    </a:lnTo>
                    <a:lnTo>
                      <a:pt x="2666" y="486"/>
                    </a:lnTo>
                    <a:lnTo>
                      <a:pt x="2672" y="506"/>
                    </a:lnTo>
                    <a:lnTo>
                      <a:pt x="2682" y="526"/>
                    </a:lnTo>
                    <a:lnTo>
                      <a:pt x="2696" y="542"/>
                    </a:lnTo>
                    <a:lnTo>
                      <a:pt x="2712" y="556"/>
                    </a:lnTo>
                    <a:lnTo>
                      <a:pt x="2732" y="566"/>
                    </a:lnTo>
                    <a:lnTo>
                      <a:pt x="2752" y="574"/>
                    </a:lnTo>
                    <a:lnTo>
                      <a:pt x="2774" y="576"/>
                    </a:lnTo>
                    <a:lnTo>
                      <a:pt x="2774" y="576"/>
                    </a:lnTo>
                    <a:lnTo>
                      <a:pt x="2788" y="574"/>
                    </a:lnTo>
                    <a:lnTo>
                      <a:pt x="2800" y="572"/>
                    </a:lnTo>
                    <a:lnTo>
                      <a:pt x="2812" y="570"/>
                    </a:lnTo>
                    <a:lnTo>
                      <a:pt x="2822" y="564"/>
                    </a:lnTo>
                    <a:lnTo>
                      <a:pt x="2834" y="558"/>
                    </a:lnTo>
                    <a:lnTo>
                      <a:pt x="2842" y="552"/>
                    </a:lnTo>
                    <a:lnTo>
                      <a:pt x="2852" y="544"/>
                    </a:lnTo>
                    <a:lnTo>
                      <a:pt x="2858" y="534"/>
                    </a:lnTo>
                    <a:lnTo>
                      <a:pt x="2948" y="618"/>
                    </a:lnTo>
                    <a:lnTo>
                      <a:pt x="2948" y="618"/>
                    </a:lnTo>
                    <a:lnTo>
                      <a:pt x="2930" y="638"/>
                    </a:lnTo>
                    <a:lnTo>
                      <a:pt x="2910" y="654"/>
                    </a:lnTo>
                    <a:lnTo>
                      <a:pt x="2890" y="668"/>
                    </a:lnTo>
                    <a:lnTo>
                      <a:pt x="2868" y="678"/>
                    </a:lnTo>
                    <a:lnTo>
                      <a:pt x="2846" y="688"/>
                    </a:lnTo>
                    <a:lnTo>
                      <a:pt x="2822" y="694"/>
                    </a:lnTo>
                    <a:lnTo>
                      <a:pt x="2798" y="698"/>
                    </a:lnTo>
                    <a:lnTo>
                      <a:pt x="2774" y="698"/>
                    </a:lnTo>
                    <a:lnTo>
                      <a:pt x="2774" y="698"/>
                    </a:lnTo>
                    <a:close/>
                    <a:moveTo>
                      <a:pt x="1782" y="222"/>
                    </a:moveTo>
                    <a:lnTo>
                      <a:pt x="1782" y="330"/>
                    </a:lnTo>
                    <a:lnTo>
                      <a:pt x="1782" y="330"/>
                    </a:lnTo>
                    <a:lnTo>
                      <a:pt x="1764" y="332"/>
                    </a:lnTo>
                    <a:lnTo>
                      <a:pt x="1748" y="334"/>
                    </a:lnTo>
                    <a:lnTo>
                      <a:pt x="1732" y="340"/>
                    </a:lnTo>
                    <a:lnTo>
                      <a:pt x="1718" y="350"/>
                    </a:lnTo>
                    <a:lnTo>
                      <a:pt x="1708" y="360"/>
                    </a:lnTo>
                    <a:lnTo>
                      <a:pt x="1698" y="372"/>
                    </a:lnTo>
                    <a:lnTo>
                      <a:pt x="1690" y="386"/>
                    </a:lnTo>
                    <a:lnTo>
                      <a:pt x="1684" y="404"/>
                    </a:lnTo>
                    <a:lnTo>
                      <a:pt x="1782" y="404"/>
                    </a:lnTo>
                    <a:lnTo>
                      <a:pt x="1782" y="488"/>
                    </a:lnTo>
                    <a:lnTo>
                      <a:pt x="1676" y="488"/>
                    </a:lnTo>
                    <a:lnTo>
                      <a:pt x="1676" y="488"/>
                    </a:lnTo>
                    <a:lnTo>
                      <a:pt x="1684" y="506"/>
                    </a:lnTo>
                    <a:lnTo>
                      <a:pt x="1692" y="524"/>
                    </a:lnTo>
                    <a:lnTo>
                      <a:pt x="1702" y="540"/>
                    </a:lnTo>
                    <a:lnTo>
                      <a:pt x="1716" y="552"/>
                    </a:lnTo>
                    <a:lnTo>
                      <a:pt x="1730" y="562"/>
                    </a:lnTo>
                    <a:lnTo>
                      <a:pt x="1746" y="570"/>
                    </a:lnTo>
                    <a:lnTo>
                      <a:pt x="1764" y="574"/>
                    </a:lnTo>
                    <a:lnTo>
                      <a:pt x="1782" y="578"/>
                    </a:lnTo>
                    <a:lnTo>
                      <a:pt x="1782" y="698"/>
                    </a:lnTo>
                    <a:lnTo>
                      <a:pt x="1782" y="698"/>
                    </a:lnTo>
                    <a:lnTo>
                      <a:pt x="1760" y="698"/>
                    </a:lnTo>
                    <a:lnTo>
                      <a:pt x="1736" y="694"/>
                    </a:lnTo>
                    <a:lnTo>
                      <a:pt x="1714" y="688"/>
                    </a:lnTo>
                    <a:lnTo>
                      <a:pt x="1692" y="680"/>
                    </a:lnTo>
                    <a:lnTo>
                      <a:pt x="1672" y="672"/>
                    </a:lnTo>
                    <a:lnTo>
                      <a:pt x="1652" y="660"/>
                    </a:lnTo>
                    <a:lnTo>
                      <a:pt x="1634" y="646"/>
                    </a:lnTo>
                    <a:lnTo>
                      <a:pt x="1616" y="630"/>
                    </a:lnTo>
                    <a:lnTo>
                      <a:pt x="1616" y="630"/>
                    </a:lnTo>
                    <a:lnTo>
                      <a:pt x="1602" y="612"/>
                    </a:lnTo>
                    <a:lnTo>
                      <a:pt x="1588" y="592"/>
                    </a:lnTo>
                    <a:lnTo>
                      <a:pt x="1576" y="572"/>
                    </a:lnTo>
                    <a:lnTo>
                      <a:pt x="1566" y="552"/>
                    </a:lnTo>
                    <a:lnTo>
                      <a:pt x="1558" y="530"/>
                    </a:lnTo>
                    <a:lnTo>
                      <a:pt x="1552" y="506"/>
                    </a:lnTo>
                    <a:lnTo>
                      <a:pt x="1550" y="484"/>
                    </a:lnTo>
                    <a:lnTo>
                      <a:pt x="1548" y="460"/>
                    </a:lnTo>
                    <a:lnTo>
                      <a:pt x="1548" y="460"/>
                    </a:lnTo>
                    <a:lnTo>
                      <a:pt x="1550" y="436"/>
                    </a:lnTo>
                    <a:lnTo>
                      <a:pt x="1552" y="414"/>
                    </a:lnTo>
                    <a:lnTo>
                      <a:pt x="1558" y="390"/>
                    </a:lnTo>
                    <a:lnTo>
                      <a:pt x="1566" y="368"/>
                    </a:lnTo>
                    <a:lnTo>
                      <a:pt x="1576" y="348"/>
                    </a:lnTo>
                    <a:lnTo>
                      <a:pt x="1588" y="328"/>
                    </a:lnTo>
                    <a:lnTo>
                      <a:pt x="1602" y="310"/>
                    </a:lnTo>
                    <a:lnTo>
                      <a:pt x="1616" y="292"/>
                    </a:lnTo>
                    <a:lnTo>
                      <a:pt x="1616" y="292"/>
                    </a:lnTo>
                    <a:lnTo>
                      <a:pt x="1634" y="276"/>
                    </a:lnTo>
                    <a:lnTo>
                      <a:pt x="1652" y="262"/>
                    </a:lnTo>
                    <a:lnTo>
                      <a:pt x="1672" y="250"/>
                    </a:lnTo>
                    <a:lnTo>
                      <a:pt x="1692" y="240"/>
                    </a:lnTo>
                    <a:lnTo>
                      <a:pt x="1714" y="232"/>
                    </a:lnTo>
                    <a:lnTo>
                      <a:pt x="1736" y="226"/>
                    </a:lnTo>
                    <a:lnTo>
                      <a:pt x="1760" y="224"/>
                    </a:lnTo>
                    <a:lnTo>
                      <a:pt x="1782" y="222"/>
                    </a:lnTo>
                    <a:lnTo>
                      <a:pt x="1782" y="222"/>
                    </a:lnTo>
                    <a:close/>
                    <a:moveTo>
                      <a:pt x="1258" y="698"/>
                    </a:moveTo>
                    <a:lnTo>
                      <a:pt x="1258" y="576"/>
                    </a:lnTo>
                    <a:lnTo>
                      <a:pt x="1258" y="576"/>
                    </a:lnTo>
                    <a:lnTo>
                      <a:pt x="1258" y="576"/>
                    </a:lnTo>
                    <a:lnTo>
                      <a:pt x="1282" y="574"/>
                    </a:lnTo>
                    <a:lnTo>
                      <a:pt x="1302" y="568"/>
                    </a:lnTo>
                    <a:lnTo>
                      <a:pt x="1320" y="558"/>
                    </a:lnTo>
                    <a:lnTo>
                      <a:pt x="1336" y="544"/>
                    </a:lnTo>
                    <a:lnTo>
                      <a:pt x="1350" y="528"/>
                    </a:lnTo>
                    <a:lnTo>
                      <a:pt x="1358" y="508"/>
                    </a:lnTo>
                    <a:lnTo>
                      <a:pt x="1364" y="486"/>
                    </a:lnTo>
                    <a:lnTo>
                      <a:pt x="1368" y="460"/>
                    </a:lnTo>
                    <a:lnTo>
                      <a:pt x="1368" y="460"/>
                    </a:lnTo>
                    <a:lnTo>
                      <a:pt x="1366" y="436"/>
                    </a:lnTo>
                    <a:lnTo>
                      <a:pt x="1360" y="412"/>
                    </a:lnTo>
                    <a:lnTo>
                      <a:pt x="1350" y="392"/>
                    </a:lnTo>
                    <a:lnTo>
                      <a:pt x="1338" y="376"/>
                    </a:lnTo>
                    <a:lnTo>
                      <a:pt x="1322" y="362"/>
                    </a:lnTo>
                    <a:lnTo>
                      <a:pt x="1304" y="352"/>
                    </a:lnTo>
                    <a:lnTo>
                      <a:pt x="1282" y="344"/>
                    </a:lnTo>
                    <a:lnTo>
                      <a:pt x="1260" y="342"/>
                    </a:lnTo>
                    <a:lnTo>
                      <a:pt x="1260" y="342"/>
                    </a:lnTo>
                    <a:lnTo>
                      <a:pt x="1258" y="342"/>
                    </a:lnTo>
                    <a:lnTo>
                      <a:pt x="1258" y="224"/>
                    </a:lnTo>
                    <a:lnTo>
                      <a:pt x="1258" y="224"/>
                    </a:lnTo>
                    <a:lnTo>
                      <a:pt x="1274" y="226"/>
                    </a:lnTo>
                    <a:lnTo>
                      <a:pt x="1290" y="228"/>
                    </a:lnTo>
                    <a:lnTo>
                      <a:pt x="1306" y="232"/>
                    </a:lnTo>
                    <a:lnTo>
                      <a:pt x="1320" y="238"/>
                    </a:lnTo>
                    <a:lnTo>
                      <a:pt x="1334" y="244"/>
                    </a:lnTo>
                    <a:lnTo>
                      <a:pt x="1346" y="252"/>
                    </a:lnTo>
                    <a:lnTo>
                      <a:pt x="1356" y="260"/>
                    </a:lnTo>
                    <a:lnTo>
                      <a:pt x="1368" y="270"/>
                    </a:lnTo>
                    <a:lnTo>
                      <a:pt x="1368" y="0"/>
                    </a:lnTo>
                    <a:lnTo>
                      <a:pt x="1490" y="0"/>
                    </a:lnTo>
                    <a:lnTo>
                      <a:pt x="1490" y="402"/>
                    </a:lnTo>
                    <a:lnTo>
                      <a:pt x="1490" y="402"/>
                    </a:lnTo>
                    <a:lnTo>
                      <a:pt x="1488" y="458"/>
                    </a:lnTo>
                    <a:lnTo>
                      <a:pt x="1488" y="484"/>
                    </a:lnTo>
                    <a:lnTo>
                      <a:pt x="1484" y="510"/>
                    </a:lnTo>
                    <a:lnTo>
                      <a:pt x="1480" y="532"/>
                    </a:lnTo>
                    <a:lnTo>
                      <a:pt x="1474" y="556"/>
                    </a:lnTo>
                    <a:lnTo>
                      <a:pt x="1466" y="576"/>
                    </a:lnTo>
                    <a:lnTo>
                      <a:pt x="1456" y="596"/>
                    </a:lnTo>
                    <a:lnTo>
                      <a:pt x="1456" y="596"/>
                    </a:lnTo>
                    <a:lnTo>
                      <a:pt x="1440" y="620"/>
                    </a:lnTo>
                    <a:lnTo>
                      <a:pt x="1422" y="640"/>
                    </a:lnTo>
                    <a:lnTo>
                      <a:pt x="1400" y="658"/>
                    </a:lnTo>
                    <a:lnTo>
                      <a:pt x="1376" y="672"/>
                    </a:lnTo>
                    <a:lnTo>
                      <a:pt x="1350" y="684"/>
                    </a:lnTo>
                    <a:lnTo>
                      <a:pt x="1320" y="692"/>
                    </a:lnTo>
                    <a:lnTo>
                      <a:pt x="1290" y="696"/>
                    </a:lnTo>
                    <a:lnTo>
                      <a:pt x="1258" y="698"/>
                    </a:lnTo>
                    <a:lnTo>
                      <a:pt x="1258" y="698"/>
                    </a:lnTo>
                    <a:close/>
                    <a:moveTo>
                      <a:pt x="1258" y="224"/>
                    </a:moveTo>
                    <a:lnTo>
                      <a:pt x="1258" y="342"/>
                    </a:lnTo>
                    <a:lnTo>
                      <a:pt x="1258" y="342"/>
                    </a:lnTo>
                    <a:lnTo>
                      <a:pt x="1236" y="346"/>
                    </a:lnTo>
                    <a:lnTo>
                      <a:pt x="1214" y="352"/>
                    </a:lnTo>
                    <a:lnTo>
                      <a:pt x="1196" y="362"/>
                    </a:lnTo>
                    <a:lnTo>
                      <a:pt x="1180" y="378"/>
                    </a:lnTo>
                    <a:lnTo>
                      <a:pt x="1166" y="394"/>
                    </a:lnTo>
                    <a:lnTo>
                      <a:pt x="1156" y="414"/>
                    </a:lnTo>
                    <a:lnTo>
                      <a:pt x="1150" y="436"/>
                    </a:lnTo>
                    <a:lnTo>
                      <a:pt x="1148" y="460"/>
                    </a:lnTo>
                    <a:lnTo>
                      <a:pt x="1148" y="460"/>
                    </a:lnTo>
                    <a:lnTo>
                      <a:pt x="1150" y="484"/>
                    </a:lnTo>
                    <a:lnTo>
                      <a:pt x="1158" y="506"/>
                    </a:lnTo>
                    <a:lnTo>
                      <a:pt x="1168" y="526"/>
                    </a:lnTo>
                    <a:lnTo>
                      <a:pt x="1180" y="542"/>
                    </a:lnTo>
                    <a:lnTo>
                      <a:pt x="1198" y="556"/>
                    </a:lnTo>
                    <a:lnTo>
                      <a:pt x="1216" y="568"/>
                    </a:lnTo>
                    <a:lnTo>
                      <a:pt x="1236" y="574"/>
                    </a:lnTo>
                    <a:lnTo>
                      <a:pt x="1258" y="576"/>
                    </a:lnTo>
                    <a:lnTo>
                      <a:pt x="1258" y="698"/>
                    </a:lnTo>
                    <a:lnTo>
                      <a:pt x="1256" y="698"/>
                    </a:lnTo>
                    <a:lnTo>
                      <a:pt x="1256" y="698"/>
                    </a:lnTo>
                    <a:lnTo>
                      <a:pt x="1234" y="698"/>
                    </a:lnTo>
                    <a:lnTo>
                      <a:pt x="1210" y="694"/>
                    </a:lnTo>
                    <a:lnTo>
                      <a:pt x="1188" y="688"/>
                    </a:lnTo>
                    <a:lnTo>
                      <a:pt x="1168" y="680"/>
                    </a:lnTo>
                    <a:lnTo>
                      <a:pt x="1146" y="670"/>
                    </a:lnTo>
                    <a:lnTo>
                      <a:pt x="1128" y="658"/>
                    </a:lnTo>
                    <a:lnTo>
                      <a:pt x="1108" y="644"/>
                    </a:lnTo>
                    <a:lnTo>
                      <a:pt x="1092" y="628"/>
                    </a:lnTo>
                    <a:lnTo>
                      <a:pt x="1092" y="628"/>
                    </a:lnTo>
                    <a:lnTo>
                      <a:pt x="1078" y="612"/>
                    </a:lnTo>
                    <a:lnTo>
                      <a:pt x="1064" y="596"/>
                    </a:lnTo>
                    <a:lnTo>
                      <a:pt x="1054" y="578"/>
                    </a:lnTo>
                    <a:lnTo>
                      <a:pt x="1044" y="560"/>
                    </a:lnTo>
                    <a:lnTo>
                      <a:pt x="1036" y="540"/>
                    </a:lnTo>
                    <a:lnTo>
                      <a:pt x="1030" y="520"/>
                    </a:lnTo>
                    <a:lnTo>
                      <a:pt x="1026" y="500"/>
                    </a:lnTo>
                    <a:lnTo>
                      <a:pt x="1024" y="480"/>
                    </a:lnTo>
                    <a:lnTo>
                      <a:pt x="1024" y="440"/>
                    </a:lnTo>
                    <a:lnTo>
                      <a:pt x="1024" y="440"/>
                    </a:lnTo>
                    <a:lnTo>
                      <a:pt x="1026" y="420"/>
                    </a:lnTo>
                    <a:lnTo>
                      <a:pt x="1030" y="400"/>
                    </a:lnTo>
                    <a:lnTo>
                      <a:pt x="1036" y="380"/>
                    </a:lnTo>
                    <a:lnTo>
                      <a:pt x="1044" y="360"/>
                    </a:lnTo>
                    <a:lnTo>
                      <a:pt x="1054" y="342"/>
                    </a:lnTo>
                    <a:lnTo>
                      <a:pt x="1064" y="324"/>
                    </a:lnTo>
                    <a:lnTo>
                      <a:pt x="1078" y="308"/>
                    </a:lnTo>
                    <a:lnTo>
                      <a:pt x="1092" y="292"/>
                    </a:lnTo>
                    <a:lnTo>
                      <a:pt x="1092" y="292"/>
                    </a:lnTo>
                    <a:lnTo>
                      <a:pt x="1108" y="276"/>
                    </a:lnTo>
                    <a:lnTo>
                      <a:pt x="1126" y="262"/>
                    </a:lnTo>
                    <a:lnTo>
                      <a:pt x="1144" y="250"/>
                    </a:lnTo>
                    <a:lnTo>
                      <a:pt x="1164" y="242"/>
                    </a:lnTo>
                    <a:lnTo>
                      <a:pt x="1184" y="234"/>
                    </a:lnTo>
                    <a:lnTo>
                      <a:pt x="1204" y="228"/>
                    </a:lnTo>
                    <a:lnTo>
                      <a:pt x="1226" y="226"/>
                    </a:lnTo>
                    <a:lnTo>
                      <a:pt x="1248" y="224"/>
                    </a:lnTo>
                    <a:lnTo>
                      <a:pt x="1248" y="224"/>
                    </a:lnTo>
                    <a:lnTo>
                      <a:pt x="1258" y="224"/>
                    </a:lnTo>
                    <a:lnTo>
                      <a:pt x="1258" y="224"/>
                    </a:lnTo>
                    <a:close/>
                    <a:moveTo>
                      <a:pt x="1024" y="686"/>
                    </a:moveTo>
                    <a:lnTo>
                      <a:pt x="1024" y="686"/>
                    </a:lnTo>
                    <a:lnTo>
                      <a:pt x="1024" y="684"/>
                    </a:lnTo>
                    <a:lnTo>
                      <a:pt x="1024" y="686"/>
                    </a:lnTo>
                    <a:close/>
                    <a:moveTo>
                      <a:pt x="1024" y="440"/>
                    </a:moveTo>
                    <a:lnTo>
                      <a:pt x="1024" y="480"/>
                    </a:lnTo>
                    <a:lnTo>
                      <a:pt x="1024" y="480"/>
                    </a:lnTo>
                    <a:lnTo>
                      <a:pt x="1024" y="460"/>
                    </a:lnTo>
                    <a:lnTo>
                      <a:pt x="1024" y="460"/>
                    </a:lnTo>
                    <a:lnTo>
                      <a:pt x="1024" y="440"/>
                    </a:lnTo>
                    <a:lnTo>
                      <a:pt x="1024" y="440"/>
                    </a:lnTo>
                    <a:close/>
                    <a:moveTo>
                      <a:pt x="1024" y="684"/>
                    </a:moveTo>
                    <a:lnTo>
                      <a:pt x="940" y="446"/>
                    </a:lnTo>
                    <a:lnTo>
                      <a:pt x="940" y="446"/>
                    </a:lnTo>
                    <a:lnTo>
                      <a:pt x="922" y="400"/>
                    </a:lnTo>
                    <a:lnTo>
                      <a:pt x="906" y="358"/>
                    </a:lnTo>
                    <a:lnTo>
                      <a:pt x="896" y="338"/>
                    </a:lnTo>
                    <a:lnTo>
                      <a:pt x="884" y="320"/>
                    </a:lnTo>
                    <a:lnTo>
                      <a:pt x="872" y="304"/>
                    </a:lnTo>
                    <a:lnTo>
                      <a:pt x="858" y="288"/>
                    </a:lnTo>
                    <a:lnTo>
                      <a:pt x="858" y="288"/>
                    </a:lnTo>
                    <a:lnTo>
                      <a:pt x="842" y="274"/>
                    </a:lnTo>
                    <a:lnTo>
                      <a:pt x="822" y="260"/>
                    </a:lnTo>
                    <a:lnTo>
                      <a:pt x="804" y="248"/>
                    </a:lnTo>
                    <a:lnTo>
                      <a:pt x="784" y="238"/>
                    </a:lnTo>
                    <a:lnTo>
                      <a:pt x="762" y="232"/>
                    </a:lnTo>
                    <a:lnTo>
                      <a:pt x="740" y="226"/>
                    </a:lnTo>
                    <a:lnTo>
                      <a:pt x="718" y="222"/>
                    </a:lnTo>
                    <a:lnTo>
                      <a:pt x="694" y="222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694" y="344"/>
                    </a:lnTo>
                    <a:lnTo>
                      <a:pt x="716" y="346"/>
                    </a:lnTo>
                    <a:lnTo>
                      <a:pt x="738" y="352"/>
                    </a:lnTo>
                    <a:lnTo>
                      <a:pt x="756" y="362"/>
                    </a:lnTo>
                    <a:lnTo>
                      <a:pt x="772" y="376"/>
                    </a:lnTo>
                    <a:lnTo>
                      <a:pt x="786" y="394"/>
                    </a:lnTo>
                    <a:lnTo>
                      <a:pt x="796" y="414"/>
                    </a:lnTo>
                    <a:lnTo>
                      <a:pt x="802" y="436"/>
                    </a:lnTo>
                    <a:lnTo>
                      <a:pt x="804" y="460"/>
                    </a:lnTo>
                    <a:lnTo>
                      <a:pt x="804" y="460"/>
                    </a:lnTo>
                    <a:lnTo>
                      <a:pt x="802" y="484"/>
                    </a:lnTo>
                    <a:lnTo>
                      <a:pt x="796" y="506"/>
                    </a:lnTo>
                    <a:lnTo>
                      <a:pt x="786" y="526"/>
                    </a:lnTo>
                    <a:lnTo>
                      <a:pt x="772" y="544"/>
                    </a:lnTo>
                    <a:lnTo>
                      <a:pt x="756" y="558"/>
                    </a:lnTo>
                    <a:lnTo>
                      <a:pt x="738" y="568"/>
                    </a:lnTo>
                    <a:lnTo>
                      <a:pt x="716" y="574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94" y="698"/>
                    </a:lnTo>
                    <a:lnTo>
                      <a:pt x="694" y="698"/>
                    </a:lnTo>
                    <a:lnTo>
                      <a:pt x="720" y="698"/>
                    </a:lnTo>
                    <a:lnTo>
                      <a:pt x="744" y="692"/>
                    </a:lnTo>
                    <a:lnTo>
                      <a:pt x="766" y="686"/>
                    </a:lnTo>
                    <a:lnTo>
                      <a:pt x="788" y="676"/>
                    </a:lnTo>
                    <a:lnTo>
                      <a:pt x="808" y="664"/>
                    </a:lnTo>
                    <a:lnTo>
                      <a:pt x="826" y="648"/>
                    </a:lnTo>
                    <a:lnTo>
                      <a:pt x="842" y="630"/>
                    </a:lnTo>
                    <a:lnTo>
                      <a:pt x="858" y="608"/>
                    </a:lnTo>
                    <a:lnTo>
                      <a:pt x="886" y="686"/>
                    </a:lnTo>
                    <a:lnTo>
                      <a:pt x="1024" y="686"/>
                    </a:lnTo>
                    <a:lnTo>
                      <a:pt x="1024" y="684"/>
                    </a:lnTo>
                    <a:close/>
                    <a:moveTo>
                      <a:pt x="472" y="2"/>
                    </a:moveTo>
                    <a:lnTo>
                      <a:pt x="488" y="2"/>
                    </a:lnTo>
                    <a:lnTo>
                      <a:pt x="472" y="24"/>
                    </a:lnTo>
                    <a:lnTo>
                      <a:pt x="472" y="2"/>
                    </a:lnTo>
                    <a:lnTo>
                      <a:pt x="472" y="2"/>
                    </a:lnTo>
                    <a:close/>
                    <a:moveTo>
                      <a:pt x="472" y="662"/>
                    </a:moveTo>
                    <a:lnTo>
                      <a:pt x="488" y="686"/>
                    </a:lnTo>
                    <a:lnTo>
                      <a:pt x="472" y="686"/>
                    </a:lnTo>
                    <a:lnTo>
                      <a:pt x="472" y="662"/>
                    </a:lnTo>
                    <a:lnTo>
                      <a:pt x="472" y="662"/>
                    </a:lnTo>
                    <a:close/>
                    <a:moveTo>
                      <a:pt x="694" y="222"/>
                    </a:moveTo>
                    <a:lnTo>
                      <a:pt x="694" y="222"/>
                    </a:lnTo>
                    <a:lnTo>
                      <a:pt x="690" y="220"/>
                    </a:lnTo>
                    <a:lnTo>
                      <a:pt x="690" y="220"/>
                    </a:lnTo>
                    <a:lnTo>
                      <a:pt x="666" y="222"/>
                    </a:lnTo>
                    <a:lnTo>
                      <a:pt x="644" y="226"/>
                    </a:lnTo>
                    <a:lnTo>
                      <a:pt x="622" y="232"/>
                    </a:lnTo>
                    <a:lnTo>
                      <a:pt x="600" y="240"/>
                    </a:lnTo>
                    <a:lnTo>
                      <a:pt x="580" y="250"/>
                    </a:lnTo>
                    <a:lnTo>
                      <a:pt x="560" y="262"/>
                    </a:lnTo>
                    <a:lnTo>
                      <a:pt x="542" y="276"/>
                    </a:lnTo>
                    <a:lnTo>
                      <a:pt x="524" y="292"/>
                    </a:lnTo>
                    <a:lnTo>
                      <a:pt x="524" y="292"/>
                    </a:lnTo>
                    <a:lnTo>
                      <a:pt x="508" y="310"/>
                    </a:lnTo>
                    <a:lnTo>
                      <a:pt x="494" y="328"/>
                    </a:lnTo>
                    <a:lnTo>
                      <a:pt x="482" y="350"/>
                    </a:lnTo>
                    <a:lnTo>
                      <a:pt x="472" y="372"/>
                    </a:lnTo>
                    <a:lnTo>
                      <a:pt x="472" y="548"/>
                    </a:lnTo>
                    <a:lnTo>
                      <a:pt x="472" y="548"/>
                    </a:lnTo>
                    <a:lnTo>
                      <a:pt x="482" y="570"/>
                    </a:lnTo>
                    <a:lnTo>
                      <a:pt x="494" y="592"/>
                    </a:lnTo>
                    <a:lnTo>
                      <a:pt x="508" y="610"/>
                    </a:lnTo>
                    <a:lnTo>
                      <a:pt x="524" y="628"/>
                    </a:lnTo>
                    <a:lnTo>
                      <a:pt x="524" y="628"/>
                    </a:lnTo>
                    <a:lnTo>
                      <a:pt x="542" y="644"/>
                    </a:lnTo>
                    <a:lnTo>
                      <a:pt x="560" y="658"/>
                    </a:lnTo>
                    <a:lnTo>
                      <a:pt x="580" y="670"/>
                    </a:lnTo>
                    <a:lnTo>
                      <a:pt x="600" y="680"/>
                    </a:lnTo>
                    <a:lnTo>
                      <a:pt x="622" y="688"/>
                    </a:lnTo>
                    <a:lnTo>
                      <a:pt x="644" y="694"/>
                    </a:lnTo>
                    <a:lnTo>
                      <a:pt x="668" y="698"/>
                    </a:lnTo>
                    <a:lnTo>
                      <a:pt x="692" y="698"/>
                    </a:lnTo>
                    <a:lnTo>
                      <a:pt x="694" y="698"/>
                    </a:lnTo>
                    <a:lnTo>
                      <a:pt x="694" y="576"/>
                    </a:lnTo>
                    <a:lnTo>
                      <a:pt x="694" y="576"/>
                    </a:lnTo>
                    <a:lnTo>
                      <a:pt x="672" y="574"/>
                    </a:lnTo>
                    <a:lnTo>
                      <a:pt x="650" y="568"/>
                    </a:lnTo>
                    <a:lnTo>
                      <a:pt x="632" y="556"/>
                    </a:lnTo>
                    <a:lnTo>
                      <a:pt x="616" y="542"/>
                    </a:lnTo>
                    <a:lnTo>
                      <a:pt x="602" y="526"/>
                    </a:lnTo>
                    <a:lnTo>
                      <a:pt x="592" y="506"/>
                    </a:lnTo>
                    <a:lnTo>
                      <a:pt x="586" y="484"/>
                    </a:lnTo>
                    <a:lnTo>
                      <a:pt x="582" y="460"/>
                    </a:lnTo>
                    <a:lnTo>
                      <a:pt x="582" y="460"/>
                    </a:lnTo>
                    <a:lnTo>
                      <a:pt x="586" y="438"/>
                    </a:lnTo>
                    <a:lnTo>
                      <a:pt x="592" y="416"/>
                    </a:lnTo>
                    <a:lnTo>
                      <a:pt x="602" y="396"/>
                    </a:lnTo>
                    <a:lnTo>
                      <a:pt x="616" y="378"/>
                    </a:lnTo>
                    <a:lnTo>
                      <a:pt x="632" y="364"/>
                    </a:lnTo>
                    <a:lnTo>
                      <a:pt x="650" y="352"/>
                    </a:lnTo>
                    <a:lnTo>
                      <a:pt x="672" y="346"/>
                    </a:lnTo>
                    <a:lnTo>
                      <a:pt x="682" y="344"/>
                    </a:lnTo>
                    <a:lnTo>
                      <a:pt x="694" y="344"/>
                    </a:lnTo>
                    <a:lnTo>
                      <a:pt x="694" y="222"/>
                    </a:lnTo>
                    <a:close/>
                    <a:moveTo>
                      <a:pt x="0" y="2"/>
                    </a:moveTo>
                    <a:lnTo>
                      <a:pt x="134" y="2"/>
                    </a:lnTo>
                    <a:lnTo>
                      <a:pt x="134" y="264"/>
                    </a:lnTo>
                    <a:lnTo>
                      <a:pt x="322" y="2"/>
                    </a:lnTo>
                    <a:lnTo>
                      <a:pt x="472" y="2"/>
                    </a:lnTo>
                    <a:lnTo>
                      <a:pt x="472" y="24"/>
                    </a:lnTo>
                    <a:lnTo>
                      <a:pt x="248" y="328"/>
                    </a:lnTo>
                    <a:lnTo>
                      <a:pt x="472" y="662"/>
                    </a:lnTo>
                    <a:lnTo>
                      <a:pt x="472" y="686"/>
                    </a:lnTo>
                    <a:lnTo>
                      <a:pt x="322" y="686"/>
                    </a:lnTo>
                    <a:lnTo>
                      <a:pt x="134" y="396"/>
                    </a:lnTo>
                    <a:lnTo>
                      <a:pt x="134" y="686"/>
                    </a:lnTo>
                    <a:lnTo>
                      <a:pt x="0" y="68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472" y="372"/>
                    </a:moveTo>
                    <a:lnTo>
                      <a:pt x="472" y="372"/>
                    </a:lnTo>
                    <a:lnTo>
                      <a:pt x="466" y="392"/>
                    </a:lnTo>
                    <a:lnTo>
                      <a:pt x="460" y="414"/>
                    </a:lnTo>
                    <a:lnTo>
                      <a:pt x="456" y="438"/>
                    </a:lnTo>
                    <a:lnTo>
                      <a:pt x="456" y="460"/>
                    </a:lnTo>
                    <a:lnTo>
                      <a:pt x="456" y="460"/>
                    </a:lnTo>
                    <a:lnTo>
                      <a:pt x="456" y="484"/>
                    </a:lnTo>
                    <a:lnTo>
                      <a:pt x="460" y="506"/>
                    </a:lnTo>
                    <a:lnTo>
                      <a:pt x="466" y="528"/>
                    </a:lnTo>
                    <a:lnTo>
                      <a:pt x="472" y="548"/>
                    </a:lnTo>
                    <a:lnTo>
                      <a:pt x="472" y="372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D9574156-F6AC-42FE-886C-0052D75C6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6388" y="2413000"/>
                <a:ext cx="1514475" cy="1514475"/>
              </a:xfrm>
              <a:custGeom>
                <a:avLst/>
                <a:gdLst>
                  <a:gd name="T0" fmla="*/ 248 w 954"/>
                  <a:gd name="T1" fmla="*/ 904 h 954"/>
                  <a:gd name="T2" fmla="*/ 140 w 954"/>
                  <a:gd name="T3" fmla="*/ 954 h 954"/>
                  <a:gd name="T4" fmla="*/ 42 w 954"/>
                  <a:gd name="T5" fmla="*/ 914 h 954"/>
                  <a:gd name="T6" fmla="*/ 0 w 954"/>
                  <a:gd name="T7" fmla="*/ 814 h 954"/>
                  <a:gd name="T8" fmla="*/ 52 w 954"/>
                  <a:gd name="T9" fmla="*/ 706 h 954"/>
                  <a:gd name="T10" fmla="*/ 154 w 954"/>
                  <a:gd name="T11" fmla="*/ 674 h 954"/>
                  <a:gd name="T12" fmla="*/ 258 w 954"/>
                  <a:gd name="T13" fmla="*/ 736 h 954"/>
                  <a:gd name="T14" fmla="*/ 618 w 954"/>
                  <a:gd name="T15" fmla="*/ 814 h 954"/>
                  <a:gd name="T16" fmla="*/ 566 w 954"/>
                  <a:gd name="T17" fmla="*/ 922 h 954"/>
                  <a:gd name="T18" fmla="*/ 464 w 954"/>
                  <a:gd name="T19" fmla="*/ 954 h 954"/>
                  <a:gd name="T20" fmla="*/ 362 w 954"/>
                  <a:gd name="T21" fmla="*/ 892 h 954"/>
                  <a:gd name="T22" fmla="*/ 340 w 954"/>
                  <a:gd name="T23" fmla="*/ 786 h 954"/>
                  <a:gd name="T24" fmla="*/ 410 w 954"/>
                  <a:gd name="T25" fmla="*/ 690 h 954"/>
                  <a:gd name="T26" fmla="*/ 520 w 954"/>
                  <a:gd name="T27" fmla="*/ 680 h 954"/>
                  <a:gd name="T28" fmla="*/ 606 w 954"/>
                  <a:gd name="T29" fmla="*/ 760 h 954"/>
                  <a:gd name="T30" fmla="*/ 278 w 954"/>
                  <a:gd name="T31" fmla="*/ 506 h 954"/>
                  <a:gd name="T32" fmla="*/ 208 w 954"/>
                  <a:gd name="T33" fmla="*/ 600 h 954"/>
                  <a:gd name="T34" fmla="*/ 98 w 954"/>
                  <a:gd name="T35" fmla="*/ 610 h 954"/>
                  <a:gd name="T36" fmla="*/ 12 w 954"/>
                  <a:gd name="T37" fmla="*/ 532 h 954"/>
                  <a:gd name="T38" fmla="*/ 12 w 954"/>
                  <a:gd name="T39" fmla="*/ 422 h 954"/>
                  <a:gd name="T40" fmla="*/ 98 w 954"/>
                  <a:gd name="T41" fmla="*/ 342 h 954"/>
                  <a:gd name="T42" fmla="*/ 208 w 954"/>
                  <a:gd name="T43" fmla="*/ 354 h 954"/>
                  <a:gd name="T44" fmla="*/ 278 w 954"/>
                  <a:gd name="T45" fmla="*/ 448 h 954"/>
                  <a:gd name="T46" fmla="*/ 606 w 954"/>
                  <a:gd name="T47" fmla="*/ 532 h 954"/>
                  <a:gd name="T48" fmla="*/ 520 w 954"/>
                  <a:gd name="T49" fmla="*/ 610 h 954"/>
                  <a:gd name="T50" fmla="*/ 410 w 954"/>
                  <a:gd name="T51" fmla="*/ 600 h 954"/>
                  <a:gd name="T52" fmla="*/ 340 w 954"/>
                  <a:gd name="T53" fmla="*/ 506 h 954"/>
                  <a:gd name="T54" fmla="*/ 362 w 954"/>
                  <a:gd name="T55" fmla="*/ 398 h 954"/>
                  <a:gd name="T56" fmla="*/ 464 w 954"/>
                  <a:gd name="T57" fmla="*/ 338 h 954"/>
                  <a:gd name="T58" fmla="*/ 566 w 954"/>
                  <a:gd name="T59" fmla="*/ 368 h 954"/>
                  <a:gd name="T60" fmla="*/ 618 w 954"/>
                  <a:gd name="T61" fmla="*/ 476 h 954"/>
                  <a:gd name="T62" fmla="*/ 930 w 954"/>
                  <a:gd name="T63" fmla="*/ 556 h 954"/>
                  <a:gd name="T64" fmla="*/ 828 w 954"/>
                  <a:gd name="T65" fmla="*/ 616 h 954"/>
                  <a:gd name="T66" fmla="*/ 726 w 954"/>
                  <a:gd name="T67" fmla="*/ 586 h 954"/>
                  <a:gd name="T68" fmla="*/ 674 w 954"/>
                  <a:gd name="T69" fmla="*/ 476 h 954"/>
                  <a:gd name="T70" fmla="*/ 716 w 954"/>
                  <a:gd name="T71" fmla="*/ 378 h 954"/>
                  <a:gd name="T72" fmla="*/ 814 w 954"/>
                  <a:gd name="T73" fmla="*/ 336 h 954"/>
                  <a:gd name="T74" fmla="*/ 922 w 954"/>
                  <a:gd name="T75" fmla="*/ 388 h 954"/>
                  <a:gd name="T76" fmla="*/ 280 w 954"/>
                  <a:gd name="T77" fmla="*/ 140 h 954"/>
                  <a:gd name="T78" fmla="*/ 240 w 954"/>
                  <a:gd name="T79" fmla="*/ 240 h 954"/>
                  <a:gd name="T80" fmla="*/ 140 w 954"/>
                  <a:gd name="T81" fmla="*/ 280 h 954"/>
                  <a:gd name="T82" fmla="*/ 32 w 954"/>
                  <a:gd name="T83" fmla="*/ 230 h 954"/>
                  <a:gd name="T84" fmla="*/ 2 w 954"/>
                  <a:gd name="T85" fmla="*/ 126 h 954"/>
                  <a:gd name="T86" fmla="*/ 62 w 954"/>
                  <a:gd name="T87" fmla="*/ 24 h 954"/>
                  <a:gd name="T88" fmla="*/ 168 w 954"/>
                  <a:gd name="T89" fmla="*/ 2 h 954"/>
                  <a:gd name="T90" fmla="*/ 264 w 954"/>
                  <a:gd name="T91" fmla="*/ 74 h 954"/>
                  <a:gd name="T92" fmla="*/ 618 w 954"/>
                  <a:gd name="T93" fmla="*/ 154 h 954"/>
                  <a:gd name="T94" fmla="*/ 556 w 954"/>
                  <a:gd name="T95" fmla="*/ 256 h 954"/>
                  <a:gd name="T96" fmla="*/ 450 w 954"/>
                  <a:gd name="T97" fmla="*/ 278 h 954"/>
                  <a:gd name="T98" fmla="*/ 354 w 954"/>
                  <a:gd name="T99" fmla="*/ 206 h 954"/>
                  <a:gd name="T100" fmla="*/ 344 w 954"/>
                  <a:gd name="T101" fmla="*/ 98 h 954"/>
                  <a:gd name="T102" fmla="*/ 422 w 954"/>
                  <a:gd name="T103" fmla="*/ 10 h 954"/>
                  <a:gd name="T104" fmla="*/ 532 w 954"/>
                  <a:gd name="T105" fmla="*/ 10 h 954"/>
                  <a:gd name="T106" fmla="*/ 612 w 954"/>
                  <a:gd name="T107" fmla="*/ 98 h 954"/>
                  <a:gd name="T108" fmla="*/ 948 w 954"/>
                  <a:gd name="T109" fmla="*/ 182 h 954"/>
                  <a:gd name="T110" fmla="*/ 870 w 954"/>
                  <a:gd name="T111" fmla="*/ 270 h 954"/>
                  <a:gd name="T112" fmla="*/ 760 w 954"/>
                  <a:gd name="T113" fmla="*/ 270 h 954"/>
                  <a:gd name="T114" fmla="*/ 680 w 954"/>
                  <a:gd name="T115" fmla="*/ 182 h 954"/>
                  <a:gd name="T116" fmla="*/ 692 w 954"/>
                  <a:gd name="T117" fmla="*/ 74 h 954"/>
                  <a:gd name="T118" fmla="*/ 786 w 954"/>
                  <a:gd name="T119" fmla="*/ 2 h 954"/>
                  <a:gd name="T120" fmla="*/ 892 w 954"/>
                  <a:gd name="T121" fmla="*/ 24 h 954"/>
                  <a:gd name="T122" fmla="*/ 954 w 954"/>
                  <a:gd name="T123" fmla="*/ 126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4" h="954">
                    <a:moveTo>
                      <a:pt x="280" y="814"/>
                    </a:moveTo>
                    <a:lnTo>
                      <a:pt x="280" y="814"/>
                    </a:lnTo>
                    <a:lnTo>
                      <a:pt x="280" y="828"/>
                    </a:lnTo>
                    <a:lnTo>
                      <a:pt x="278" y="842"/>
                    </a:lnTo>
                    <a:lnTo>
                      <a:pt x="274" y="856"/>
                    </a:lnTo>
                    <a:lnTo>
                      <a:pt x="270" y="868"/>
                    </a:lnTo>
                    <a:lnTo>
                      <a:pt x="264" y="880"/>
                    </a:lnTo>
                    <a:lnTo>
                      <a:pt x="258" y="892"/>
                    </a:lnTo>
                    <a:lnTo>
                      <a:pt x="248" y="904"/>
                    </a:lnTo>
                    <a:lnTo>
                      <a:pt x="240" y="914"/>
                    </a:lnTo>
                    <a:lnTo>
                      <a:pt x="230" y="922"/>
                    </a:lnTo>
                    <a:lnTo>
                      <a:pt x="220" y="930"/>
                    </a:lnTo>
                    <a:lnTo>
                      <a:pt x="208" y="938"/>
                    </a:lnTo>
                    <a:lnTo>
                      <a:pt x="196" y="944"/>
                    </a:lnTo>
                    <a:lnTo>
                      <a:pt x="182" y="948"/>
                    </a:lnTo>
                    <a:lnTo>
                      <a:pt x="168" y="952"/>
                    </a:lnTo>
                    <a:lnTo>
                      <a:pt x="154" y="954"/>
                    </a:lnTo>
                    <a:lnTo>
                      <a:pt x="140" y="954"/>
                    </a:lnTo>
                    <a:lnTo>
                      <a:pt x="140" y="954"/>
                    </a:lnTo>
                    <a:lnTo>
                      <a:pt x="126" y="954"/>
                    </a:lnTo>
                    <a:lnTo>
                      <a:pt x="112" y="952"/>
                    </a:lnTo>
                    <a:lnTo>
                      <a:pt x="98" y="948"/>
                    </a:lnTo>
                    <a:lnTo>
                      <a:pt x="86" y="944"/>
                    </a:lnTo>
                    <a:lnTo>
                      <a:pt x="74" y="938"/>
                    </a:lnTo>
                    <a:lnTo>
                      <a:pt x="62" y="930"/>
                    </a:lnTo>
                    <a:lnTo>
                      <a:pt x="52" y="922"/>
                    </a:lnTo>
                    <a:lnTo>
                      <a:pt x="42" y="914"/>
                    </a:lnTo>
                    <a:lnTo>
                      <a:pt x="32" y="904"/>
                    </a:lnTo>
                    <a:lnTo>
                      <a:pt x="24" y="892"/>
                    </a:lnTo>
                    <a:lnTo>
                      <a:pt x="18" y="880"/>
                    </a:lnTo>
                    <a:lnTo>
                      <a:pt x="12" y="868"/>
                    </a:lnTo>
                    <a:lnTo>
                      <a:pt x="6" y="856"/>
                    </a:lnTo>
                    <a:lnTo>
                      <a:pt x="4" y="842"/>
                    </a:lnTo>
                    <a:lnTo>
                      <a:pt x="2" y="828"/>
                    </a:lnTo>
                    <a:lnTo>
                      <a:pt x="0" y="814"/>
                    </a:lnTo>
                    <a:lnTo>
                      <a:pt x="0" y="814"/>
                    </a:lnTo>
                    <a:lnTo>
                      <a:pt x="2" y="800"/>
                    </a:lnTo>
                    <a:lnTo>
                      <a:pt x="4" y="786"/>
                    </a:lnTo>
                    <a:lnTo>
                      <a:pt x="6" y="772"/>
                    </a:lnTo>
                    <a:lnTo>
                      <a:pt x="12" y="760"/>
                    </a:lnTo>
                    <a:lnTo>
                      <a:pt x="18" y="746"/>
                    </a:lnTo>
                    <a:lnTo>
                      <a:pt x="24" y="736"/>
                    </a:lnTo>
                    <a:lnTo>
                      <a:pt x="32" y="724"/>
                    </a:lnTo>
                    <a:lnTo>
                      <a:pt x="42" y="714"/>
                    </a:lnTo>
                    <a:lnTo>
                      <a:pt x="52" y="706"/>
                    </a:lnTo>
                    <a:lnTo>
                      <a:pt x="62" y="698"/>
                    </a:lnTo>
                    <a:lnTo>
                      <a:pt x="74" y="690"/>
                    </a:lnTo>
                    <a:lnTo>
                      <a:pt x="86" y="684"/>
                    </a:lnTo>
                    <a:lnTo>
                      <a:pt x="98" y="680"/>
                    </a:lnTo>
                    <a:lnTo>
                      <a:pt x="112" y="676"/>
                    </a:lnTo>
                    <a:lnTo>
                      <a:pt x="126" y="674"/>
                    </a:lnTo>
                    <a:lnTo>
                      <a:pt x="140" y="674"/>
                    </a:lnTo>
                    <a:lnTo>
                      <a:pt x="140" y="674"/>
                    </a:lnTo>
                    <a:lnTo>
                      <a:pt x="154" y="674"/>
                    </a:lnTo>
                    <a:lnTo>
                      <a:pt x="168" y="676"/>
                    </a:lnTo>
                    <a:lnTo>
                      <a:pt x="182" y="680"/>
                    </a:lnTo>
                    <a:lnTo>
                      <a:pt x="196" y="684"/>
                    </a:lnTo>
                    <a:lnTo>
                      <a:pt x="208" y="690"/>
                    </a:lnTo>
                    <a:lnTo>
                      <a:pt x="220" y="698"/>
                    </a:lnTo>
                    <a:lnTo>
                      <a:pt x="230" y="706"/>
                    </a:lnTo>
                    <a:lnTo>
                      <a:pt x="240" y="714"/>
                    </a:lnTo>
                    <a:lnTo>
                      <a:pt x="248" y="724"/>
                    </a:lnTo>
                    <a:lnTo>
                      <a:pt x="258" y="736"/>
                    </a:lnTo>
                    <a:lnTo>
                      <a:pt x="264" y="746"/>
                    </a:lnTo>
                    <a:lnTo>
                      <a:pt x="270" y="760"/>
                    </a:lnTo>
                    <a:lnTo>
                      <a:pt x="274" y="772"/>
                    </a:lnTo>
                    <a:lnTo>
                      <a:pt x="278" y="786"/>
                    </a:lnTo>
                    <a:lnTo>
                      <a:pt x="280" y="800"/>
                    </a:lnTo>
                    <a:lnTo>
                      <a:pt x="280" y="814"/>
                    </a:lnTo>
                    <a:lnTo>
                      <a:pt x="280" y="814"/>
                    </a:lnTo>
                    <a:close/>
                    <a:moveTo>
                      <a:pt x="618" y="814"/>
                    </a:moveTo>
                    <a:lnTo>
                      <a:pt x="618" y="814"/>
                    </a:lnTo>
                    <a:lnTo>
                      <a:pt x="618" y="828"/>
                    </a:lnTo>
                    <a:lnTo>
                      <a:pt x="616" y="842"/>
                    </a:lnTo>
                    <a:lnTo>
                      <a:pt x="612" y="856"/>
                    </a:lnTo>
                    <a:lnTo>
                      <a:pt x="606" y="868"/>
                    </a:lnTo>
                    <a:lnTo>
                      <a:pt x="600" y="880"/>
                    </a:lnTo>
                    <a:lnTo>
                      <a:pt x="594" y="892"/>
                    </a:lnTo>
                    <a:lnTo>
                      <a:pt x="586" y="904"/>
                    </a:lnTo>
                    <a:lnTo>
                      <a:pt x="576" y="914"/>
                    </a:lnTo>
                    <a:lnTo>
                      <a:pt x="566" y="922"/>
                    </a:lnTo>
                    <a:lnTo>
                      <a:pt x="556" y="930"/>
                    </a:lnTo>
                    <a:lnTo>
                      <a:pt x="544" y="938"/>
                    </a:lnTo>
                    <a:lnTo>
                      <a:pt x="532" y="944"/>
                    </a:lnTo>
                    <a:lnTo>
                      <a:pt x="520" y="948"/>
                    </a:lnTo>
                    <a:lnTo>
                      <a:pt x="506" y="952"/>
                    </a:lnTo>
                    <a:lnTo>
                      <a:pt x="492" y="954"/>
                    </a:lnTo>
                    <a:lnTo>
                      <a:pt x="478" y="954"/>
                    </a:lnTo>
                    <a:lnTo>
                      <a:pt x="478" y="954"/>
                    </a:lnTo>
                    <a:lnTo>
                      <a:pt x="464" y="954"/>
                    </a:lnTo>
                    <a:lnTo>
                      <a:pt x="450" y="952"/>
                    </a:lnTo>
                    <a:lnTo>
                      <a:pt x="436" y="948"/>
                    </a:lnTo>
                    <a:lnTo>
                      <a:pt x="422" y="944"/>
                    </a:lnTo>
                    <a:lnTo>
                      <a:pt x="410" y="938"/>
                    </a:lnTo>
                    <a:lnTo>
                      <a:pt x="400" y="930"/>
                    </a:lnTo>
                    <a:lnTo>
                      <a:pt x="388" y="922"/>
                    </a:lnTo>
                    <a:lnTo>
                      <a:pt x="378" y="914"/>
                    </a:lnTo>
                    <a:lnTo>
                      <a:pt x="370" y="904"/>
                    </a:lnTo>
                    <a:lnTo>
                      <a:pt x="362" y="892"/>
                    </a:lnTo>
                    <a:lnTo>
                      <a:pt x="354" y="880"/>
                    </a:lnTo>
                    <a:lnTo>
                      <a:pt x="348" y="868"/>
                    </a:lnTo>
                    <a:lnTo>
                      <a:pt x="344" y="856"/>
                    </a:lnTo>
                    <a:lnTo>
                      <a:pt x="340" y="842"/>
                    </a:lnTo>
                    <a:lnTo>
                      <a:pt x="338" y="828"/>
                    </a:lnTo>
                    <a:lnTo>
                      <a:pt x="338" y="814"/>
                    </a:lnTo>
                    <a:lnTo>
                      <a:pt x="338" y="814"/>
                    </a:lnTo>
                    <a:lnTo>
                      <a:pt x="338" y="800"/>
                    </a:lnTo>
                    <a:lnTo>
                      <a:pt x="340" y="786"/>
                    </a:lnTo>
                    <a:lnTo>
                      <a:pt x="344" y="772"/>
                    </a:lnTo>
                    <a:lnTo>
                      <a:pt x="348" y="760"/>
                    </a:lnTo>
                    <a:lnTo>
                      <a:pt x="354" y="746"/>
                    </a:lnTo>
                    <a:lnTo>
                      <a:pt x="362" y="736"/>
                    </a:lnTo>
                    <a:lnTo>
                      <a:pt x="370" y="724"/>
                    </a:lnTo>
                    <a:lnTo>
                      <a:pt x="378" y="714"/>
                    </a:lnTo>
                    <a:lnTo>
                      <a:pt x="388" y="706"/>
                    </a:lnTo>
                    <a:lnTo>
                      <a:pt x="400" y="698"/>
                    </a:lnTo>
                    <a:lnTo>
                      <a:pt x="410" y="690"/>
                    </a:lnTo>
                    <a:lnTo>
                      <a:pt x="422" y="684"/>
                    </a:lnTo>
                    <a:lnTo>
                      <a:pt x="436" y="680"/>
                    </a:lnTo>
                    <a:lnTo>
                      <a:pt x="450" y="676"/>
                    </a:lnTo>
                    <a:lnTo>
                      <a:pt x="464" y="674"/>
                    </a:lnTo>
                    <a:lnTo>
                      <a:pt x="478" y="674"/>
                    </a:lnTo>
                    <a:lnTo>
                      <a:pt x="478" y="674"/>
                    </a:lnTo>
                    <a:lnTo>
                      <a:pt x="492" y="674"/>
                    </a:lnTo>
                    <a:lnTo>
                      <a:pt x="506" y="676"/>
                    </a:lnTo>
                    <a:lnTo>
                      <a:pt x="520" y="680"/>
                    </a:lnTo>
                    <a:lnTo>
                      <a:pt x="532" y="684"/>
                    </a:lnTo>
                    <a:lnTo>
                      <a:pt x="544" y="690"/>
                    </a:lnTo>
                    <a:lnTo>
                      <a:pt x="556" y="698"/>
                    </a:lnTo>
                    <a:lnTo>
                      <a:pt x="566" y="706"/>
                    </a:lnTo>
                    <a:lnTo>
                      <a:pt x="576" y="714"/>
                    </a:lnTo>
                    <a:lnTo>
                      <a:pt x="586" y="724"/>
                    </a:lnTo>
                    <a:lnTo>
                      <a:pt x="594" y="736"/>
                    </a:lnTo>
                    <a:lnTo>
                      <a:pt x="600" y="746"/>
                    </a:lnTo>
                    <a:lnTo>
                      <a:pt x="606" y="760"/>
                    </a:lnTo>
                    <a:lnTo>
                      <a:pt x="612" y="772"/>
                    </a:lnTo>
                    <a:lnTo>
                      <a:pt x="616" y="786"/>
                    </a:lnTo>
                    <a:lnTo>
                      <a:pt x="618" y="800"/>
                    </a:lnTo>
                    <a:lnTo>
                      <a:pt x="618" y="814"/>
                    </a:lnTo>
                    <a:lnTo>
                      <a:pt x="618" y="814"/>
                    </a:lnTo>
                    <a:close/>
                    <a:moveTo>
                      <a:pt x="280" y="476"/>
                    </a:moveTo>
                    <a:lnTo>
                      <a:pt x="280" y="476"/>
                    </a:lnTo>
                    <a:lnTo>
                      <a:pt x="280" y="492"/>
                    </a:lnTo>
                    <a:lnTo>
                      <a:pt x="278" y="506"/>
                    </a:lnTo>
                    <a:lnTo>
                      <a:pt x="274" y="518"/>
                    </a:lnTo>
                    <a:lnTo>
                      <a:pt x="270" y="532"/>
                    </a:lnTo>
                    <a:lnTo>
                      <a:pt x="264" y="544"/>
                    </a:lnTo>
                    <a:lnTo>
                      <a:pt x="258" y="556"/>
                    </a:lnTo>
                    <a:lnTo>
                      <a:pt x="248" y="566"/>
                    </a:lnTo>
                    <a:lnTo>
                      <a:pt x="240" y="576"/>
                    </a:lnTo>
                    <a:lnTo>
                      <a:pt x="230" y="586"/>
                    </a:lnTo>
                    <a:lnTo>
                      <a:pt x="220" y="594"/>
                    </a:lnTo>
                    <a:lnTo>
                      <a:pt x="208" y="600"/>
                    </a:lnTo>
                    <a:lnTo>
                      <a:pt x="196" y="606"/>
                    </a:lnTo>
                    <a:lnTo>
                      <a:pt x="182" y="610"/>
                    </a:lnTo>
                    <a:lnTo>
                      <a:pt x="168" y="614"/>
                    </a:lnTo>
                    <a:lnTo>
                      <a:pt x="154" y="616"/>
                    </a:lnTo>
                    <a:lnTo>
                      <a:pt x="140" y="618"/>
                    </a:lnTo>
                    <a:lnTo>
                      <a:pt x="140" y="618"/>
                    </a:lnTo>
                    <a:lnTo>
                      <a:pt x="126" y="616"/>
                    </a:lnTo>
                    <a:lnTo>
                      <a:pt x="112" y="614"/>
                    </a:lnTo>
                    <a:lnTo>
                      <a:pt x="98" y="610"/>
                    </a:lnTo>
                    <a:lnTo>
                      <a:pt x="86" y="606"/>
                    </a:lnTo>
                    <a:lnTo>
                      <a:pt x="74" y="600"/>
                    </a:lnTo>
                    <a:lnTo>
                      <a:pt x="62" y="594"/>
                    </a:lnTo>
                    <a:lnTo>
                      <a:pt x="52" y="586"/>
                    </a:lnTo>
                    <a:lnTo>
                      <a:pt x="42" y="576"/>
                    </a:lnTo>
                    <a:lnTo>
                      <a:pt x="32" y="566"/>
                    </a:lnTo>
                    <a:lnTo>
                      <a:pt x="24" y="556"/>
                    </a:lnTo>
                    <a:lnTo>
                      <a:pt x="18" y="544"/>
                    </a:lnTo>
                    <a:lnTo>
                      <a:pt x="12" y="532"/>
                    </a:lnTo>
                    <a:lnTo>
                      <a:pt x="6" y="518"/>
                    </a:lnTo>
                    <a:lnTo>
                      <a:pt x="4" y="506"/>
                    </a:lnTo>
                    <a:lnTo>
                      <a:pt x="2" y="492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2" y="462"/>
                    </a:lnTo>
                    <a:lnTo>
                      <a:pt x="4" y="448"/>
                    </a:lnTo>
                    <a:lnTo>
                      <a:pt x="6" y="436"/>
                    </a:lnTo>
                    <a:lnTo>
                      <a:pt x="12" y="422"/>
                    </a:lnTo>
                    <a:lnTo>
                      <a:pt x="18" y="410"/>
                    </a:lnTo>
                    <a:lnTo>
                      <a:pt x="24" y="398"/>
                    </a:lnTo>
                    <a:lnTo>
                      <a:pt x="32" y="388"/>
                    </a:lnTo>
                    <a:lnTo>
                      <a:pt x="42" y="378"/>
                    </a:lnTo>
                    <a:lnTo>
                      <a:pt x="52" y="368"/>
                    </a:lnTo>
                    <a:lnTo>
                      <a:pt x="62" y="360"/>
                    </a:lnTo>
                    <a:lnTo>
                      <a:pt x="74" y="354"/>
                    </a:lnTo>
                    <a:lnTo>
                      <a:pt x="86" y="348"/>
                    </a:lnTo>
                    <a:lnTo>
                      <a:pt x="98" y="342"/>
                    </a:lnTo>
                    <a:lnTo>
                      <a:pt x="112" y="340"/>
                    </a:lnTo>
                    <a:lnTo>
                      <a:pt x="126" y="338"/>
                    </a:lnTo>
                    <a:lnTo>
                      <a:pt x="140" y="336"/>
                    </a:lnTo>
                    <a:lnTo>
                      <a:pt x="140" y="336"/>
                    </a:lnTo>
                    <a:lnTo>
                      <a:pt x="154" y="338"/>
                    </a:lnTo>
                    <a:lnTo>
                      <a:pt x="168" y="340"/>
                    </a:lnTo>
                    <a:lnTo>
                      <a:pt x="182" y="342"/>
                    </a:lnTo>
                    <a:lnTo>
                      <a:pt x="196" y="348"/>
                    </a:lnTo>
                    <a:lnTo>
                      <a:pt x="208" y="354"/>
                    </a:lnTo>
                    <a:lnTo>
                      <a:pt x="220" y="360"/>
                    </a:lnTo>
                    <a:lnTo>
                      <a:pt x="230" y="368"/>
                    </a:lnTo>
                    <a:lnTo>
                      <a:pt x="240" y="378"/>
                    </a:lnTo>
                    <a:lnTo>
                      <a:pt x="248" y="388"/>
                    </a:lnTo>
                    <a:lnTo>
                      <a:pt x="258" y="398"/>
                    </a:lnTo>
                    <a:lnTo>
                      <a:pt x="264" y="410"/>
                    </a:lnTo>
                    <a:lnTo>
                      <a:pt x="270" y="422"/>
                    </a:lnTo>
                    <a:lnTo>
                      <a:pt x="274" y="436"/>
                    </a:lnTo>
                    <a:lnTo>
                      <a:pt x="278" y="448"/>
                    </a:lnTo>
                    <a:lnTo>
                      <a:pt x="280" y="462"/>
                    </a:lnTo>
                    <a:lnTo>
                      <a:pt x="280" y="476"/>
                    </a:lnTo>
                    <a:lnTo>
                      <a:pt x="280" y="476"/>
                    </a:lnTo>
                    <a:close/>
                    <a:moveTo>
                      <a:pt x="618" y="476"/>
                    </a:moveTo>
                    <a:lnTo>
                      <a:pt x="618" y="476"/>
                    </a:lnTo>
                    <a:lnTo>
                      <a:pt x="618" y="492"/>
                    </a:lnTo>
                    <a:lnTo>
                      <a:pt x="616" y="506"/>
                    </a:lnTo>
                    <a:lnTo>
                      <a:pt x="612" y="518"/>
                    </a:lnTo>
                    <a:lnTo>
                      <a:pt x="606" y="532"/>
                    </a:lnTo>
                    <a:lnTo>
                      <a:pt x="600" y="544"/>
                    </a:lnTo>
                    <a:lnTo>
                      <a:pt x="594" y="556"/>
                    </a:lnTo>
                    <a:lnTo>
                      <a:pt x="586" y="566"/>
                    </a:lnTo>
                    <a:lnTo>
                      <a:pt x="576" y="576"/>
                    </a:lnTo>
                    <a:lnTo>
                      <a:pt x="566" y="586"/>
                    </a:lnTo>
                    <a:lnTo>
                      <a:pt x="556" y="594"/>
                    </a:lnTo>
                    <a:lnTo>
                      <a:pt x="544" y="600"/>
                    </a:lnTo>
                    <a:lnTo>
                      <a:pt x="532" y="606"/>
                    </a:lnTo>
                    <a:lnTo>
                      <a:pt x="520" y="610"/>
                    </a:lnTo>
                    <a:lnTo>
                      <a:pt x="506" y="614"/>
                    </a:lnTo>
                    <a:lnTo>
                      <a:pt x="492" y="616"/>
                    </a:lnTo>
                    <a:lnTo>
                      <a:pt x="478" y="618"/>
                    </a:lnTo>
                    <a:lnTo>
                      <a:pt x="478" y="618"/>
                    </a:lnTo>
                    <a:lnTo>
                      <a:pt x="464" y="616"/>
                    </a:lnTo>
                    <a:lnTo>
                      <a:pt x="450" y="614"/>
                    </a:lnTo>
                    <a:lnTo>
                      <a:pt x="436" y="610"/>
                    </a:lnTo>
                    <a:lnTo>
                      <a:pt x="422" y="606"/>
                    </a:lnTo>
                    <a:lnTo>
                      <a:pt x="410" y="600"/>
                    </a:lnTo>
                    <a:lnTo>
                      <a:pt x="400" y="594"/>
                    </a:lnTo>
                    <a:lnTo>
                      <a:pt x="388" y="586"/>
                    </a:lnTo>
                    <a:lnTo>
                      <a:pt x="378" y="576"/>
                    </a:lnTo>
                    <a:lnTo>
                      <a:pt x="370" y="566"/>
                    </a:lnTo>
                    <a:lnTo>
                      <a:pt x="362" y="556"/>
                    </a:lnTo>
                    <a:lnTo>
                      <a:pt x="354" y="544"/>
                    </a:lnTo>
                    <a:lnTo>
                      <a:pt x="348" y="532"/>
                    </a:lnTo>
                    <a:lnTo>
                      <a:pt x="344" y="518"/>
                    </a:lnTo>
                    <a:lnTo>
                      <a:pt x="340" y="506"/>
                    </a:lnTo>
                    <a:lnTo>
                      <a:pt x="338" y="492"/>
                    </a:lnTo>
                    <a:lnTo>
                      <a:pt x="338" y="476"/>
                    </a:lnTo>
                    <a:lnTo>
                      <a:pt x="338" y="476"/>
                    </a:lnTo>
                    <a:lnTo>
                      <a:pt x="338" y="462"/>
                    </a:lnTo>
                    <a:lnTo>
                      <a:pt x="340" y="448"/>
                    </a:lnTo>
                    <a:lnTo>
                      <a:pt x="344" y="436"/>
                    </a:lnTo>
                    <a:lnTo>
                      <a:pt x="348" y="422"/>
                    </a:lnTo>
                    <a:lnTo>
                      <a:pt x="354" y="410"/>
                    </a:lnTo>
                    <a:lnTo>
                      <a:pt x="362" y="398"/>
                    </a:lnTo>
                    <a:lnTo>
                      <a:pt x="370" y="388"/>
                    </a:lnTo>
                    <a:lnTo>
                      <a:pt x="378" y="378"/>
                    </a:lnTo>
                    <a:lnTo>
                      <a:pt x="388" y="368"/>
                    </a:lnTo>
                    <a:lnTo>
                      <a:pt x="400" y="360"/>
                    </a:lnTo>
                    <a:lnTo>
                      <a:pt x="410" y="354"/>
                    </a:lnTo>
                    <a:lnTo>
                      <a:pt x="422" y="348"/>
                    </a:lnTo>
                    <a:lnTo>
                      <a:pt x="436" y="342"/>
                    </a:lnTo>
                    <a:lnTo>
                      <a:pt x="450" y="340"/>
                    </a:lnTo>
                    <a:lnTo>
                      <a:pt x="464" y="338"/>
                    </a:lnTo>
                    <a:lnTo>
                      <a:pt x="478" y="336"/>
                    </a:lnTo>
                    <a:lnTo>
                      <a:pt x="478" y="336"/>
                    </a:lnTo>
                    <a:lnTo>
                      <a:pt x="492" y="338"/>
                    </a:lnTo>
                    <a:lnTo>
                      <a:pt x="506" y="340"/>
                    </a:lnTo>
                    <a:lnTo>
                      <a:pt x="520" y="342"/>
                    </a:lnTo>
                    <a:lnTo>
                      <a:pt x="532" y="348"/>
                    </a:lnTo>
                    <a:lnTo>
                      <a:pt x="544" y="354"/>
                    </a:lnTo>
                    <a:lnTo>
                      <a:pt x="556" y="360"/>
                    </a:lnTo>
                    <a:lnTo>
                      <a:pt x="566" y="368"/>
                    </a:lnTo>
                    <a:lnTo>
                      <a:pt x="576" y="378"/>
                    </a:lnTo>
                    <a:lnTo>
                      <a:pt x="586" y="388"/>
                    </a:lnTo>
                    <a:lnTo>
                      <a:pt x="594" y="398"/>
                    </a:lnTo>
                    <a:lnTo>
                      <a:pt x="600" y="410"/>
                    </a:lnTo>
                    <a:lnTo>
                      <a:pt x="606" y="422"/>
                    </a:lnTo>
                    <a:lnTo>
                      <a:pt x="612" y="436"/>
                    </a:lnTo>
                    <a:lnTo>
                      <a:pt x="616" y="448"/>
                    </a:lnTo>
                    <a:lnTo>
                      <a:pt x="618" y="462"/>
                    </a:lnTo>
                    <a:lnTo>
                      <a:pt x="618" y="476"/>
                    </a:lnTo>
                    <a:lnTo>
                      <a:pt x="618" y="476"/>
                    </a:lnTo>
                    <a:close/>
                    <a:moveTo>
                      <a:pt x="954" y="476"/>
                    </a:moveTo>
                    <a:lnTo>
                      <a:pt x="954" y="476"/>
                    </a:lnTo>
                    <a:lnTo>
                      <a:pt x="954" y="492"/>
                    </a:lnTo>
                    <a:lnTo>
                      <a:pt x="952" y="506"/>
                    </a:lnTo>
                    <a:lnTo>
                      <a:pt x="948" y="518"/>
                    </a:lnTo>
                    <a:lnTo>
                      <a:pt x="944" y="532"/>
                    </a:lnTo>
                    <a:lnTo>
                      <a:pt x="938" y="544"/>
                    </a:lnTo>
                    <a:lnTo>
                      <a:pt x="930" y="556"/>
                    </a:lnTo>
                    <a:lnTo>
                      <a:pt x="922" y="566"/>
                    </a:lnTo>
                    <a:lnTo>
                      <a:pt x="914" y="576"/>
                    </a:lnTo>
                    <a:lnTo>
                      <a:pt x="904" y="586"/>
                    </a:lnTo>
                    <a:lnTo>
                      <a:pt x="892" y="594"/>
                    </a:lnTo>
                    <a:lnTo>
                      <a:pt x="882" y="600"/>
                    </a:lnTo>
                    <a:lnTo>
                      <a:pt x="870" y="606"/>
                    </a:lnTo>
                    <a:lnTo>
                      <a:pt x="856" y="610"/>
                    </a:lnTo>
                    <a:lnTo>
                      <a:pt x="842" y="614"/>
                    </a:lnTo>
                    <a:lnTo>
                      <a:pt x="828" y="616"/>
                    </a:lnTo>
                    <a:lnTo>
                      <a:pt x="814" y="618"/>
                    </a:lnTo>
                    <a:lnTo>
                      <a:pt x="814" y="618"/>
                    </a:lnTo>
                    <a:lnTo>
                      <a:pt x="800" y="616"/>
                    </a:lnTo>
                    <a:lnTo>
                      <a:pt x="786" y="614"/>
                    </a:lnTo>
                    <a:lnTo>
                      <a:pt x="772" y="610"/>
                    </a:lnTo>
                    <a:lnTo>
                      <a:pt x="760" y="606"/>
                    </a:lnTo>
                    <a:lnTo>
                      <a:pt x="748" y="600"/>
                    </a:lnTo>
                    <a:lnTo>
                      <a:pt x="736" y="594"/>
                    </a:lnTo>
                    <a:lnTo>
                      <a:pt x="726" y="586"/>
                    </a:lnTo>
                    <a:lnTo>
                      <a:pt x="716" y="576"/>
                    </a:lnTo>
                    <a:lnTo>
                      <a:pt x="706" y="566"/>
                    </a:lnTo>
                    <a:lnTo>
                      <a:pt x="698" y="556"/>
                    </a:lnTo>
                    <a:lnTo>
                      <a:pt x="692" y="544"/>
                    </a:lnTo>
                    <a:lnTo>
                      <a:pt x="686" y="532"/>
                    </a:lnTo>
                    <a:lnTo>
                      <a:pt x="680" y="518"/>
                    </a:lnTo>
                    <a:lnTo>
                      <a:pt x="676" y="506"/>
                    </a:lnTo>
                    <a:lnTo>
                      <a:pt x="674" y="492"/>
                    </a:lnTo>
                    <a:lnTo>
                      <a:pt x="674" y="476"/>
                    </a:lnTo>
                    <a:lnTo>
                      <a:pt x="674" y="476"/>
                    </a:lnTo>
                    <a:lnTo>
                      <a:pt x="674" y="462"/>
                    </a:lnTo>
                    <a:lnTo>
                      <a:pt x="676" y="448"/>
                    </a:lnTo>
                    <a:lnTo>
                      <a:pt x="680" y="436"/>
                    </a:lnTo>
                    <a:lnTo>
                      <a:pt x="686" y="422"/>
                    </a:lnTo>
                    <a:lnTo>
                      <a:pt x="692" y="410"/>
                    </a:lnTo>
                    <a:lnTo>
                      <a:pt x="698" y="398"/>
                    </a:lnTo>
                    <a:lnTo>
                      <a:pt x="706" y="388"/>
                    </a:lnTo>
                    <a:lnTo>
                      <a:pt x="716" y="378"/>
                    </a:lnTo>
                    <a:lnTo>
                      <a:pt x="726" y="368"/>
                    </a:lnTo>
                    <a:lnTo>
                      <a:pt x="736" y="360"/>
                    </a:lnTo>
                    <a:lnTo>
                      <a:pt x="748" y="354"/>
                    </a:lnTo>
                    <a:lnTo>
                      <a:pt x="760" y="348"/>
                    </a:lnTo>
                    <a:lnTo>
                      <a:pt x="772" y="342"/>
                    </a:lnTo>
                    <a:lnTo>
                      <a:pt x="786" y="340"/>
                    </a:lnTo>
                    <a:lnTo>
                      <a:pt x="800" y="338"/>
                    </a:lnTo>
                    <a:lnTo>
                      <a:pt x="814" y="336"/>
                    </a:lnTo>
                    <a:lnTo>
                      <a:pt x="814" y="336"/>
                    </a:lnTo>
                    <a:lnTo>
                      <a:pt x="828" y="338"/>
                    </a:lnTo>
                    <a:lnTo>
                      <a:pt x="842" y="340"/>
                    </a:lnTo>
                    <a:lnTo>
                      <a:pt x="856" y="342"/>
                    </a:lnTo>
                    <a:lnTo>
                      <a:pt x="870" y="348"/>
                    </a:lnTo>
                    <a:lnTo>
                      <a:pt x="882" y="354"/>
                    </a:lnTo>
                    <a:lnTo>
                      <a:pt x="892" y="360"/>
                    </a:lnTo>
                    <a:lnTo>
                      <a:pt x="904" y="368"/>
                    </a:lnTo>
                    <a:lnTo>
                      <a:pt x="914" y="378"/>
                    </a:lnTo>
                    <a:lnTo>
                      <a:pt x="922" y="388"/>
                    </a:lnTo>
                    <a:lnTo>
                      <a:pt x="930" y="398"/>
                    </a:lnTo>
                    <a:lnTo>
                      <a:pt x="938" y="410"/>
                    </a:lnTo>
                    <a:lnTo>
                      <a:pt x="944" y="422"/>
                    </a:lnTo>
                    <a:lnTo>
                      <a:pt x="948" y="436"/>
                    </a:lnTo>
                    <a:lnTo>
                      <a:pt x="952" y="448"/>
                    </a:lnTo>
                    <a:lnTo>
                      <a:pt x="954" y="462"/>
                    </a:lnTo>
                    <a:lnTo>
                      <a:pt x="954" y="476"/>
                    </a:lnTo>
                    <a:lnTo>
                      <a:pt x="954" y="476"/>
                    </a:lnTo>
                    <a:close/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8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20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4" y="168"/>
                    </a:lnTo>
                    <a:lnTo>
                      <a:pt x="2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26"/>
                    </a:lnTo>
                    <a:lnTo>
                      <a:pt x="4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4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20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8" y="62"/>
                    </a:lnTo>
                    <a:lnTo>
                      <a:pt x="264" y="74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  <a:moveTo>
                      <a:pt x="618" y="140"/>
                    </a:moveTo>
                    <a:lnTo>
                      <a:pt x="618" y="140"/>
                    </a:lnTo>
                    <a:lnTo>
                      <a:pt x="618" y="154"/>
                    </a:lnTo>
                    <a:lnTo>
                      <a:pt x="616" y="168"/>
                    </a:lnTo>
                    <a:lnTo>
                      <a:pt x="612" y="182"/>
                    </a:lnTo>
                    <a:lnTo>
                      <a:pt x="606" y="194"/>
                    </a:lnTo>
                    <a:lnTo>
                      <a:pt x="600" y="206"/>
                    </a:lnTo>
                    <a:lnTo>
                      <a:pt x="594" y="218"/>
                    </a:lnTo>
                    <a:lnTo>
                      <a:pt x="586" y="230"/>
                    </a:lnTo>
                    <a:lnTo>
                      <a:pt x="576" y="240"/>
                    </a:lnTo>
                    <a:lnTo>
                      <a:pt x="566" y="248"/>
                    </a:lnTo>
                    <a:lnTo>
                      <a:pt x="556" y="256"/>
                    </a:lnTo>
                    <a:lnTo>
                      <a:pt x="544" y="264"/>
                    </a:lnTo>
                    <a:lnTo>
                      <a:pt x="532" y="270"/>
                    </a:lnTo>
                    <a:lnTo>
                      <a:pt x="520" y="274"/>
                    </a:lnTo>
                    <a:lnTo>
                      <a:pt x="506" y="278"/>
                    </a:lnTo>
                    <a:lnTo>
                      <a:pt x="492" y="280"/>
                    </a:lnTo>
                    <a:lnTo>
                      <a:pt x="478" y="280"/>
                    </a:lnTo>
                    <a:lnTo>
                      <a:pt x="478" y="280"/>
                    </a:lnTo>
                    <a:lnTo>
                      <a:pt x="464" y="280"/>
                    </a:lnTo>
                    <a:lnTo>
                      <a:pt x="450" y="278"/>
                    </a:lnTo>
                    <a:lnTo>
                      <a:pt x="436" y="274"/>
                    </a:lnTo>
                    <a:lnTo>
                      <a:pt x="422" y="270"/>
                    </a:lnTo>
                    <a:lnTo>
                      <a:pt x="410" y="264"/>
                    </a:lnTo>
                    <a:lnTo>
                      <a:pt x="400" y="256"/>
                    </a:lnTo>
                    <a:lnTo>
                      <a:pt x="388" y="248"/>
                    </a:lnTo>
                    <a:lnTo>
                      <a:pt x="378" y="240"/>
                    </a:lnTo>
                    <a:lnTo>
                      <a:pt x="370" y="230"/>
                    </a:lnTo>
                    <a:lnTo>
                      <a:pt x="362" y="218"/>
                    </a:lnTo>
                    <a:lnTo>
                      <a:pt x="354" y="206"/>
                    </a:lnTo>
                    <a:lnTo>
                      <a:pt x="348" y="194"/>
                    </a:lnTo>
                    <a:lnTo>
                      <a:pt x="344" y="182"/>
                    </a:lnTo>
                    <a:lnTo>
                      <a:pt x="340" y="168"/>
                    </a:lnTo>
                    <a:lnTo>
                      <a:pt x="338" y="154"/>
                    </a:lnTo>
                    <a:lnTo>
                      <a:pt x="338" y="140"/>
                    </a:lnTo>
                    <a:lnTo>
                      <a:pt x="338" y="140"/>
                    </a:lnTo>
                    <a:lnTo>
                      <a:pt x="338" y="126"/>
                    </a:lnTo>
                    <a:lnTo>
                      <a:pt x="340" y="112"/>
                    </a:lnTo>
                    <a:lnTo>
                      <a:pt x="344" y="98"/>
                    </a:lnTo>
                    <a:lnTo>
                      <a:pt x="348" y="86"/>
                    </a:lnTo>
                    <a:lnTo>
                      <a:pt x="354" y="74"/>
                    </a:lnTo>
                    <a:lnTo>
                      <a:pt x="362" y="62"/>
                    </a:lnTo>
                    <a:lnTo>
                      <a:pt x="370" y="50"/>
                    </a:lnTo>
                    <a:lnTo>
                      <a:pt x="378" y="40"/>
                    </a:lnTo>
                    <a:lnTo>
                      <a:pt x="388" y="32"/>
                    </a:lnTo>
                    <a:lnTo>
                      <a:pt x="400" y="24"/>
                    </a:lnTo>
                    <a:lnTo>
                      <a:pt x="410" y="16"/>
                    </a:lnTo>
                    <a:lnTo>
                      <a:pt x="422" y="10"/>
                    </a:lnTo>
                    <a:lnTo>
                      <a:pt x="436" y="6"/>
                    </a:lnTo>
                    <a:lnTo>
                      <a:pt x="450" y="2"/>
                    </a:lnTo>
                    <a:lnTo>
                      <a:pt x="464" y="0"/>
                    </a:lnTo>
                    <a:lnTo>
                      <a:pt x="478" y="0"/>
                    </a:lnTo>
                    <a:lnTo>
                      <a:pt x="478" y="0"/>
                    </a:lnTo>
                    <a:lnTo>
                      <a:pt x="492" y="0"/>
                    </a:lnTo>
                    <a:lnTo>
                      <a:pt x="506" y="2"/>
                    </a:lnTo>
                    <a:lnTo>
                      <a:pt x="520" y="6"/>
                    </a:lnTo>
                    <a:lnTo>
                      <a:pt x="532" y="10"/>
                    </a:lnTo>
                    <a:lnTo>
                      <a:pt x="544" y="16"/>
                    </a:lnTo>
                    <a:lnTo>
                      <a:pt x="556" y="24"/>
                    </a:lnTo>
                    <a:lnTo>
                      <a:pt x="566" y="32"/>
                    </a:lnTo>
                    <a:lnTo>
                      <a:pt x="576" y="40"/>
                    </a:lnTo>
                    <a:lnTo>
                      <a:pt x="586" y="50"/>
                    </a:lnTo>
                    <a:lnTo>
                      <a:pt x="594" y="62"/>
                    </a:lnTo>
                    <a:lnTo>
                      <a:pt x="600" y="74"/>
                    </a:lnTo>
                    <a:lnTo>
                      <a:pt x="606" y="86"/>
                    </a:lnTo>
                    <a:lnTo>
                      <a:pt x="612" y="98"/>
                    </a:lnTo>
                    <a:lnTo>
                      <a:pt x="616" y="112"/>
                    </a:lnTo>
                    <a:lnTo>
                      <a:pt x="618" y="126"/>
                    </a:lnTo>
                    <a:lnTo>
                      <a:pt x="618" y="140"/>
                    </a:lnTo>
                    <a:lnTo>
                      <a:pt x="618" y="140"/>
                    </a:lnTo>
                    <a:close/>
                    <a:moveTo>
                      <a:pt x="954" y="140"/>
                    </a:moveTo>
                    <a:lnTo>
                      <a:pt x="954" y="140"/>
                    </a:lnTo>
                    <a:lnTo>
                      <a:pt x="954" y="154"/>
                    </a:lnTo>
                    <a:lnTo>
                      <a:pt x="952" y="168"/>
                    </a:lnTo>
                    <a:lnTo>
                      <a:pt x="948" y="182"/>
                    </a:lnTo>
                    <a:lnTo>
                      <a:pt x="944" y="194"/>
                    </a:lnTo>
                    <a:lnTo>
                      <a:pt x="938" y="206"/>
                    </a:lnTo>
                    <a:lnTo>
                      <a:pt x="930" y="218"/>
                    </a:lnTo>
                    <a:lnTo>
                      <a:pt x="922" y="230"/>
                    </a:lnTo>
                    <a:lnTo>
                      <a:pt x="914" y="240"/>
                    </a:lnTo>
                    <a:lnTo>
                      <a:pt x="904" y="248"/>
                    </a:lnTo>
                    <a:lnTo>
                      <a:pt x="892" y="256"/>
                    </a:lnTo>
                    <a:lnTo>
                      <a:pt x="882" y="264"/>
                    </a:lnTo>
                    <a:lnTo>
                      <a:pt x="870" y="270"/>
                    </a:lnTo>
                    <a:lnTo>
                      <a:pt x="856" y="274"/>
                    </a:lnTo>
                    <a:lnTo>
                      <a:pt x="842" y="278"/>
                    </a:lnTo>
                    <a:lnTo>
                      <a:pt x="828" y="280"/>
                    </a:lnTo>
                    <a:lnTo>
                      <a:pt x="814" y="280"/>
                    </a:lnTo>
                    <a:lnTo>
                      <a:pt x="814" y="280"/>
                    </a:lnTo>
                    <a:lnTo>
                      <a:pt x="800" y="280"/>
                    </a:lnTo>
                    <a:lnTo>
                      <a:pt x="786" y="278"/>
                    </a:lnTo>
                    <a:lnTo>
                      <a:pt x="772" y="274"/>
                    </a:lnTo>
                    <a:lnTo>
                      <a:pt x="760" y="270"/>
                    </a:lnTo>
                    <a:lnTo>
                      <a:pt x="748" y="264"/>
                    </a:lnTo>
                    <a:lnTo>
                      <a:pt x="736" y="256"/>
                    </a:lnTo>
                    <a:lnTo>
                      <a:pt x="726" y="248"/>
                    </a:lnTo>
                    <a:lnTo>
                      <a:pt x="716" y="240"/>
                    </a:lnTo>
                    <a:lnTo>
                      <a:pt x="706" y="230"/>
                    </a:lnTo>
                    <a:lnTo>
                      <a:pt x="698" y="218"/>
                    </a:lnTo>
                    <a:lnTo>
                      <a:pt x="692" y="206"/>
                    </a:lnTo>
                    <a:lnTo>
                      <a:pt x="686" y="194"/>
                    </a:lnTo>
                    <a:lnTo>
                      <a:pt x="680" y="182"/>
                    </a:lnTo>
                    <a:lnTo>
                      <a:pt x="676" y="168"/>
                    </a:lnTo>
                    <a:lnTo>
                      <a:pt x="674" y="154"/>
                    </a:lnTo>
                    <a:lnTo>
                      <a:pt x="674" y="140"/>
                    </a:lnTo>
                    <a:lnTo>
                      <a:pt x="674" y="140"/>
                    </a:lnTo>
                    <a:lnTo>
                      <a:pt x="674" y="126"/>
                    </a:lnTo>
                    <a:lnTo>
                      <a:pt x="676" y="112"/>
                    </a:lnTo>
                    <a:lnTo>
                      <a:pt x="680" y="98"/>
                    </a:lnTo>
                    <a:lnTo>
                      <a:pt x="686" y="86"/>
                    </a:lnTo>
                    <a:lnTo>
                      <a:pt x="692" y="74"/>
                    </a:lnTo>
                    <a:lnTo>
                      <a:pt x="698" y="62"/>
                    </a:lnTo>
                    <a:lnTo>
                      <a:pt x="706" y="50"/>
                    </a:lnTo>
                    <a:lnTo>
                      <a:pt x="716" y="40"/>
                    </a:lnTo>
                    <a:lnTo>
                      <a:pt x="726" y="32"/>
                    </a:lnTo>
                    <a:lnTo>
                      <a:pt x="736" y="24"/>
                    </a:lnTo>
                    <a:lnTo>
                      <a:pt x="748" y="16"/>
                    </a:lnTo>
                    <a:lnTo>
                      <a:pt x="760" y="10"/>
                    </a:lnTo>
                    <a:lnTo>
                      <a:pt x="772" y="6"/>
                    </a:lnTo>
                    <a:lnTo>
                      <a:pt x="786" y="2"/>
                    </a:lnTo>
                    <a:lnTo>
                      <a:pt x="800" y="0"/>
                    </a:lnTo>
                    <a:lnTo>
                      <a:pt x="814" y="0"/>
                    </a:lnTo>
                    <a:lnTo>
                      <a:pt x="814" y="0"/>
                    </a:lnTo>
                    <a:lnTo>
                      <a:pt x="828" y="0"/>
                    </a:lnTo>
                    <a:lnTo>
                      <a:pt x="842" y="2"/>
                    </a:lnTo>
                    <a:lnTo>
                      <a:pt x="856" y="6"/>
                    </a:lnTo>
                    <a:lnTo>
                      <a:pt x="870" y="10"/>
                    </a:lnTo>
                    <a:lnTo>
                      <a:pt x="882" y="16"/>
                    </a:lnTo>
                    <a:lnTo>
                      <a:pt x="892" y="24"/>
                    </a:lnTo>
                    <a:lnTo>
                      <a:pt x="904" y="32"/>
                    </a:lnTo>
                    <a:lnTo>
                      <a:pt x="914" y="40"/>
                    </a:lnTo>
                    <a:lnTo>
                      <a:pt x="922" y="50"/>
                    </a:lnTo>
                    <a:lnTo>
                      <a:pt x="930" y="62"/>
                    </a:lnTo>
                    <a:lnTo>
                      <a:pt x="938" y="74"/>
                    </a:lnTo>
                    <a:lnTo>
                      <a:pt x="944" y="86"/>
                    </a:lnTo>
                    <a:lnTo>
                      <a:pt x="948" y="98"/>
                    </a:lnTo>
                    <a:lnTo>
                      <a:pt x="952" y="112"/>
                    </a:lnTo>
                    <a:lnTo>
                      <a:pt x="954" y="126"/>
                    </a:lnTo>
                    <a:lnTo>
                      <a:pt x="954" y="140"/>
                    </a:lnTo>
                    <a:lnTo>
                      <a:pt x="954" y="140"/>
                    </a:lnTo>
                    <a:close/>
                  </a:path>
                </a:pathLst>
              </a:custGeom>
              <a:solidFill>
                <a:srgbClr val="72A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="" xmlns:a14="http://schemas.microsoft.com/office/drawing/2010/main" xmlns:p14="http://schemas.microsoft.com/office/powerpoint/2010/main" xmlns:a16="http://schemas.microsoft.com/office/drawing/2014/main" id="{C8D23F22-51F9-4450-A3D9-D4CF200DD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6363" y="3482975"/>
                <a:ext cx="444500" cy="444500"/>
              </a:xfrm>
              <a:custGeom>
                <a:avLst/>
                <a:gdLst>
                  <a:gd name="T0" fmla="*/ 280 w 280"/>
                  <a:gd name="T1" fmla="*/ 140 h 280"/>
                  <a:gd name="T2" fmla="*/ 278 w 280"/>
                  <a:gd name="T3" fmla="*/ 168 h 280"/>
                  <a:gd name="T4" fmla="*/ 270 w 280"/>
                  <a:gd name="T5" fmla="*/ 194 h 280"/>
                  <a:gd name="T6" fmla="*/ 256 w 280"/>
                  <a:gd name="T7" fmla="*/ 218 h 280"/>
                  <a:gd name="T8" fmla="*/ 240 w 280"/>
                  <a:gd name="T9" fmla="*/ 240 h 280"/>
                  <a:gd name="T10" fmla="*/ 218 w 280"/>
                  <a:gd name="T11" fmla="*/ 256 h 280"/>
                  <a:gd name="T12" fmla="*/ 196 w 280"/>
                  <a:gd name="T13" fmla="*/ 270 h 280"/>
                  <a:gd name="T14" fmla="*/ 168 w 280"/>
                  <a:gd name="T15" fmla="*/ 278 h 280"/>
                  <a:gd name="T16" fmla="*/ 140 w 280"/>
                  <a:gd name="T17" fmla="*/ 280 h 280"/>
                  <a:gd name="T18" fmla="*/ 126 w 280"/>
                  <a:gd name="T19" fmla="*/ 280 h 280"/>
                  <a:gd name="T20" fmla="*/ 98 w 280"/>
                  <a:gd name="T21" fmla="*/ 274 h 280"/>
                  <a:gd name="T22" fmla="*/ 74 w 280"/>
                  <a:gd name="T23" fmla="*/ 264 h 280"/>
                  <a:gd name="T24" fmla="*/ 52 w 280"/>
                  <a:gd name="T25" fmla="*/ 248 h 280"/>
                  <a:gd name="T26" fmla="*/ 32 w 280"/>
                  <a:gd name="T27" fmla="*/ 230 h 280"/>
                  <a:gd name="T28" fmla="*/ 18 w 280"/>
                  <a:gd name="T29" fmla="*/ 206 h 280"/>
                  <a:gd name="T30" fmla="*/ 6 w 280"/>
                  <a:gd name="T31" fmla="*/ 182 h 280"/>
                  <a:gd name="T32" fmla="*/ 0 w 280"/>
                  <a:gd name="T33" fmla="*/ 154 h 280"/>
                  <a:gd name="T34" fmla="*/ 0 w 280"/>
                  <a:gd name="T35" fmla="*/ 140 h 280"/>
                  <a:gd name="T36" fmla="*/ 2 w 280"/>
                  <a:gd name="T37" fmla="*/ 112 h 280"/>
                  <a:gd name="T38" fmla="*/ 12 w 280"/>
                  <a:gd name="T39" fmla="*/ 86 h 280"/>
                  <a:gd name="T40" fmla="*/ 24 w 280"/>
                  <a:gd name="T41" fmla="*/ 62 h 280"/>
                  <a:gd name="T42" fmla="*/ 42 w 280"/>
                  <a:gd name="T43" fmla="*/ 40 h 280"/>
                  <a:gd name="T44" fmla="*/ 62 w 280"/>
                  <a:gd name="T45" fmla="*/ 24 h 280"/>
                  <a:gd name="T46" fmla="*/ 86 w 280"/>
                  <a:gd name="T47" fmla="*/ 10 h 280"/>
                  <a:gd name="T48" fmla="*/ 112 w 280"/>
                  <a:gd name="T49" fmla="*/ 2 h 280"/>
                  <a:gd name="T50" fmla="*/ 140 w 280"/>
                  <a:gd name="T51" fmla="*/ 0 h 280"/>
                  <a:gd name="T52" fmla="*/ 154 w 280"/>
                  <a:gd name="T53" fmla="*/ 0 h 280"/>
                  <a:gd name="T54" fmla="*/ 182 w 280"/>
                  <a:gd name="T55" fmla="*/ 6 h 280"/>
                  <a:gd name="T56" fmla="*/ 208 w 280"/>
                  <a:gd name="T57" fmla="*/ 16 h 280"/>
                  <a:gd name="T58" fmla="*/ 230 w 280"/>
                  <a:gd name="T59" fmla="*/ 32 h 280"/>
                  <a:gd name="T60" fmla="*/ 248 w 280"/>
                  <a:gd name="T61" fmla="*/ 50 h 280"/>
                  <a:gd name="T62" fmla="*/ 264 w 280"/>
                  <a:gd name="T63" fmla="*/ 72 h 280"/>
                  <a:gd name="T64" fmla="*/ 274 w 280"/>
                  <a:gd name="T65" fmla="*/ 98 h 280"/>
                  <a:gd name="T66" fmla="*/ 280 w 280"/>
                  <a:gd name="T67" fmla="*/ 126 h 280"/>
                  <a:gd name="T68" fmla="*/ 280 w 280"/>
                  <a:gd name="T69" fmla="*/ 14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0" h="280">
                    <a:moveTo>
                      <a:pt x="280" y="140"/>
                    </a:moveTo>
                    <a:lnTo>
                      <a:pt x="280" y="140"/>
                    </a:lnTo>
                    <a:lnTo>
                      <a:pt x="280" y="154"/>
                    </a:lnTo>
                    <a:lnTo>
                      <a:pt x="278" y="168"/>
                    </a:lnTo>
                    <a:lnTo>
                      <a:pt x="274" y="182"/>
                    </a:lnTo>
                    <a:lnTo>
                      <a:pt x="270" y="194"/>
                    </a:lnTo>
                    <a:lnTo>
                      <a:pt x="264" y="206"/>
                    </a:lnTo>
                    <a:lnTo>
                      <a:pt x="256" y="218"/>
                    </a:lnTo>
                    <a:lnTo>
                      <a:pt x="248" y="230"/>
                    </a:lnTo>
                    <a:lnTo>
                      <a:pt x="240" y="240"/>
                    </a:lnTo>
                    <a:lnTo>
                      <a:pt x="230" y="248"/>
                    </a:lnTo>
                    <a:lnTo>
                      <a:pt x="218" y="256"/>
                    </a:lnTo>
                    <a:lnTo>
                      <a:pt x="208" y="264"/>
                    </a:lnTo>
                    <a:lnTo>
                      <a:pt x="196" y="270"/>
                    </a:lnTo>
                    <a:lnTo>
                      <a:pt x="182" y="274"/>
                    </a:lnTo>
                    <a:lnTo>
                      <a:pt x="168" y="278"/>
                    </a:lnTo>
                    <a:lnTo>
                      <a:pt x="154" y="280"/>
                    </a:lnTo>
                    <a:lnTo>
                      <a:pt x="140" y="280"/>
                    </a:lnTo>
                    <a:lnTo>
                      <a:pt x="140" y="280"/>
                    </a:lnTo>
                    <a:lnTo>
                      <a:pt x="126" y="280"/>
                    </a:lnTo>
                    <a:lnTo>
                      <a:pt x="112" y="278"/>
                    </a:lnTo>
                    <a:lnTo>
                      <a:pt x="98" y="274"/>
                    </a:lnTo>
                    <a:lnTo>
                      <a:pt x="86" y="270"/>
                    </a:lnTo>
                    <a:lnTo>
                      <a:pt x="74" y="264"/>
                    </a:lnTo>
                    <a:lnTo>
                      <a:pt x="62" y="256"/>
                    </a:lnTo>
                    <a:lnTo>
                      <a:pt x="52" y="248"/>
                    </a:lnTo>
                    <a:lnTo>
                      <a:pt x="42" y="240"/>
                    </a:lnTo>
                    <a:lnTo>
                      <a:pt x="32" y="230"/>
                    </a:lnTo>
                    <a:lnTo>
                      <a:pt x="24" y="218"/>
                    </a:lnTo>
                    <a:lnTo>
                      <a:pt x="18" y="206"/>
                    </a:lnTo>
                    <a:lnTo>
                      <a:pt x="12" y="194"/>
                    </a:lnTo>
                    <a:lnTo>
                      <a:pt x="6" y="182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0" y="126"/>
                    </a:lnTo>
                    <a:lnTo>
                      <a:pt x="2" y="112"/>
                    </a:lnTo>
                    <a:lnTo>
                      <a:pt x="6" y="98"/>
                    </a:lnTo>
                    <a:lnTo>
                      <a:pt x="12" y="86"/>
                    </a:lnTo>
                    <a:lnTo>
                      <a:pt x="18" y="72"/>
                    </a:lnTo>
                    <a:lnTo>
                      <a:pt x="24" y="62"/>
                    </a:lnTo>
                    <a:lnTo>
                      <a:pt x="32" y="50"/>
                    </a:lnTo>
                    <a:lnTo>
                      <a:pt x="42" y="40"/>
                    </a:lnTo>
                    <a:lnTo>
                      <a:pt x="52" y="32"/>
                    </a:lnTo>
                    <a:lnTo>
                      <a:pt x="62" y="24"/>
                    </a:lnTo>
                    <a:lnTo>
                      <a:pt x="74" y="16"/>
                    </a:lnTo>
                    <a:lnTo>
                      <a:pt x="86" y="10"/>
                    </a:lnTo>
                    <a:lnTo>
                      <a:pt x="98" y="6"/>
                    </a:lnTo>
                    <a:lnTo>
                      <a:pt x="112" y="2"/>
                    </a:lnTo>
                    <a:lnTo>
                      <a:pt x="126" y="0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2" y="6"/>
                    </a:lnTo>
                    <a:lnTo>
                      <a:pt x="196" y="10"/>
                    </a:lnTo>
                    <a:lnTo>
                      <a:pt x="208" y="16"/>
                    </a:lnTo>
                    <a:lnTo>
                      <a:pt x="218" y="24"/>
                    </a:lnTo>
                    <a:lnTo>
                      <a:pt x="230" y="32"/>
                    </a:lnTo>
                    <a:lnTo>
                      <a:pt x="240" y="40"/>
                    </a:lnTo>
                    <a:lnTo>
                      <a:pt x="248" y="50"/>
                    </a:lnTo>
                    <a:lnTo>
                      <a:pt x="256" y="62"/>
                    </a:lnTo>
                    <a:lnTo>
                      <a:pt x="264" y="72"/>
                    </a:lnTo>
                    <a:lnTo>
                      <a:pt x="270" y="86"/>
                    </a:lnTo>
                    <a:lnTo>
                      <a:pt x="274" y="98"/>
                    </a:lnTo>
                    <a:lnTo>
                      <a:pt x="278" y="112"/>
                    </a:lnTo>
                    <a:lnTo>
                      <a:pt x="280" y="126"/>
                    </a:lnTo>
                    <a:lnTo>
                      <a:pt x="280" y="140"/>
                    </a:lnTo>
                    <a:lnTo>
                      <a:pt x="280" y="14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90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(1/5)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US" dirty="0" smtClean="0"/>
              <a:t>Overall Satisfaction </a:t>
            </a:r>
            <a:r>
              <a:rPr lang="en-US" dirty="0" err="1" smtClean="0"/>
              <a:t>os</a:t>
            </a:r>
            <a:r>
              <a:rPr lang="en-US" dirty="0" smtClean="0"/>
              <a:t> CSI is 56%.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09940"/>
              </p:ext>
            </p:extLst>
          </p:nvPr>
        </p:nvGraphicFramePr>
        <p:xfrm>
          <a:off x="646112" y="1705711"/>
          <a:ext cx="11163300" cy="2004645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Overall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Satisfaction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 l="4700" t="3274" r="8464" b="5450"/>
          <a:stretch>
            <a:fillRect/>
          </a:stretch>
        </p:blipFill>
        <p:spPr>
          <a:xfrm>
            <a:off x="1446210" y="2286368"/>
            <a:ext cx="514476" cy="529562"/>
          </a:xfrm>
          <a:custGeom>
            <a:avLst/>
            <a:gdLst>
              <a:gd name="connsiteX0" fmla="*/ 2125980 w 4251960"/>
              <a:gd name="connsiteY0" fmla="*/ 0 h 4251960"/>
              <a:gd name="connsiteX1" fmla="*/ 4251960 w 4251960"/>
              <a:gd name="connsiteY1" fmla="*/ 2125980 h 4251960"/>
              <a:gd name="connsiteX2" fmla="*/ 2125980 w 4251960"/>
              <a:gd name="connsiteY2" fmla="*/ 4251960 h 4251960"/>
              <a:gd name="connsiteX3" fmla="*/ 0 w 4251960"/>
              <a:gd name="connsiteY3" fmla="*/ 2125980 h 4251960"/>
              <a:gd name="connsiteX4" fmla="*/ 2125980 w 4251960"/>
              <a:gd name="connsiteY4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960" h="4251960">
                <a:moveTo>
                  <a:pt x="2125980" y="0"/>
                </a:moveTo>
                <a:cubicBezTo>
                  <a:pt x="3300126" y="0"/>
                  <a:pt x="4251960" y="951834"/>
                  <a:pt x="4251960" y="2125980"/>
                </a:cubicBezTo>
                <a:cubicBezTo>
                  <a:pt x="4251960" y="3300126"/>
                  <a:pt x="3300126" y="4251960"/>
                  <a:pt x="2125980" y="4251960"/>
                </a:cubicBezTo>
                <a:cubicBezTo>
                  <a:pt x="951834" y="4251960"/>
                  <a:pt x="0" y="3300126"/>
                  <a:pt x="0" y="2125980"/>
                </a:cubicBezTo>
                <a:cubicBezTo>
                  <a:pt x="0" y="951834"/>
                  <a:pt x="951834" y="0"/>
                  <a:pt x="2125980" y="0"/>
                </a:cubicBezTo>
                <a:close/>
              </a:path>
            </a:pathLst>
          </a:custGeom>
        </p:spPr>
      </p:pic>
      <p:graphicFrame>
        <p:nvGraphicFramePr>
          <p:cNvPr id="25" name="Chart 24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051828"/>
              </p:ext>
            </p:extLst>
          </p:nvPr>
        </p:nvGraphicFramePr>
        <p:xfrm>
          <a:off x="2941698" y="1893280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6791"/>
              </p:ext>
            </p:extLst>
          </p:nvPr>
        </p:nvGraphicFramePr>
        <p:xfrm>
          <a:off x="2941698" y="3299469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45010"/>
              </p:ext>
            </p:extLst>
          </p:nvPr>
        </p:nvGraphicFramePr>
        <p:xfrm>
          <a:off x="2941698" y="3765461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0413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1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(2/5)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 dirty="0"/>
              <a:t>Positive figure on most of </a:t>
            </a:r>
            <a:r>
              <a:rPr lang="en-GB" dirty="0" smtClean="0"/>
              <a:t>CSI </a:t>
            </a:r>
            <a:r>
              <a:rPr lang="en-GB" dirty="0"/>
              <a:t>Nissan’s touch point on this period. Highest score happened for Service Advisor </a:t>
            </a:r>
            <a:r>
              <a:rPr lang="en-GB" dirty="0" smtClean="0"/>
              <a:t>(8.98</a:t>
            </a:r>
            <a:r>
              <a:rPr lang="en-GB" dirty="0"/>
              <a:t>). And lowest score happened for </a:t>
            </a:r>
            <a:r>
              <a:rPr lang="en-GB" dirty="0" smtClean="0"/>
              <a:t>Cost (8.31). 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9259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Service Advisor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Quality of Work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9078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47586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36079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363972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80190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1,314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870696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49957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677723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028663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0413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2305337-CA44-4949-A90F-93AE5662BDE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8" t="8173" r="22650" b="14321"/>
          <a:stretch/>
        </p:blipFill>
        <p:spPr>
          <a:xfrm>
            <a:off x="1377974" y="2181116"/>
            <a:ext cx="653049" cy="653044"/>
          </a:xfrm>
          <a:prstGeom prst="ellipse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3467392C-2019-4736-879E-92996683D88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28" y="4202501"/>
            <a:ext cx="732180" cy="7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(3/5)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23820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9078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116019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80044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1,257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12547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56078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1,257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803518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45814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385966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69002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1,312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0413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3763C32-74ED-485B-B498-E3F5B2305C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54" y="4289460"/>
            <a:ext cx="538177" cy="5381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836D700D-FB8F-4717-A245-B532C09993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95" y="2271342"/>
            <a:ext cx="640620" cy="6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(4/5)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7840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Vehicle</a:t>
                      </a:r>
                      <a:r>
                        <a:rPr kumimoji="1" lang="en-US" sz="1400" b="1" i="0" u="none" strike="noStrike" kern="1200" baseline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Cleanliness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Follow Up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9078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F7BE576-4E1A-486A-8F9F-3A61601C80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37" y="4215954"/>
            <a:ext cx="787331" cy="645853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996007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70289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85201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09439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1,311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994931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42114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465141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89383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0413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2E90476-4005-496D-8EE8-AF48C6F7EE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47" y="2249280"/>
            <a:ext cx="640184" cy="6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(5/5)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4153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F1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Thorougness</a:t>
                      </a:r>
                      <a:r>
                        <a:rPr kumimoji="1" lang="en-GB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baseline="0" dirty="0" smtClean="0">
                          <a:solidFill>
                            <a:srgbClr val="F2F2F2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 </a:t>
                      </a:r>
                      <a:r>
                        <a:rPr kumimoji="1" lang="en-GB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maintenance/repair]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28600" marR="22860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GB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kumimoji="1" lang="en-US" sz="1400" b="1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kumimoji="1" lang="en-US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F1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GB" sz="14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[Work done right first time (%)</a:t>
                      </a:r>
                      <a:r>
                        <a:rPr kumimoji="1" lang="en-GB" sz="1400" b="0" i="1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28600" marR="22860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9078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696277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98609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86809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79391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1,313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0413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4DE4983-E97D-460A-A301-D686451ACF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3" y="2092569"/>
            <a:ext cx="573595" cy="5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DE4983-E97D-460A-A301-D686451ACF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43" y="4097215"/>
            <a:ext cx="573595" cy="524321"/>
          </a:xfrm>
          <a:prstGeom prst="rect">
            <a:avLst/>
          </a:prstGeom>
        </p:spPr>
      </p:pic>
      <p:graphicFrame>
        <p:nvGraphicFramePr>
          <p:cNvPr id="28" name="Chart 27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680858"/>
              </p:ext>
            </p:extLst>
          </p:nvPr>
        </p:nvGraphicFramePr>
        <p:xfrm>
          <a:off x="2941698" y="3880342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58444"/>
              </p:ext>
            </p:extLst>
          </p:nvPr>
        </p:nvGraphicFramePr>
        <p:xfrm>
          <a:off x="2941698" y="528653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9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43063" y="2967338"/>
            <a:ext cx="810273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SALES COMPLIANCE </a:t>
            </a:r>
            <a:r>
              <a:rPr lang="en-GB" sz="5400" smtClean="0"/>
              <a:t>RESULT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429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Compliance Trend Comparison – Sales Focus Process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Nissan users are not quite satisfied with the service provided because they are not contacted by sales after the vehicle is </a:t>
            </a:r>
            <a:r>
              <a:rPr lang="en-GB" dirty="0" smtClean="0"/>
              <a:t>delivered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1EE55CA-C882-4882-937A-88007F1A4EE9}"/>
              </a:ext>
            </a:extLst>
          </p:cNvPr>
          <p:cNvSpPr/>
          <p:nvPr/>
        </p:nvSpPr>
        <p:spPr>
          <a:xfrm>
            <a:off x="7739789" y="1414270"/>
            <a:ext cx="900246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4763" algn="ctr" defTabSz="924259">
              <a:defRPr/>
            </a:pPr>
            <a:r>
              <a:rPr lang="en-US" sz="1200" b="1" u="sng" kern="0" dirty="0">
                <a:solidFill>
                  <a:srgbClr val="1F497D"/>
                </a:solidFill>
              </a:rPr>
              <a:t>Mean Score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63604D7-87BF-42CE-B79F-0A92E52844C3}"/>
              </a:ext>
            </a:extLst>
          </p:cNvPr>
          <p:cNvSpPr/>
          <p:nvPr/>
        </p:nvSpPr>
        <p:spPr>
          <a:xfrm>
            <a:off x="10628590" y="1308752"/>
            <a:ext cx="529633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1F497D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>
                <a:solidFill>
                  <a:srgbClr val="1F497D"/>
                </a:solidFill>
              </a:rPr>
              <a:t>Apr’20</a:t>
            </a:r>
            <a:endParaRPr lang="en-US" sz="1100" b="1" kern="0" dirty="0">
              <a:solidFill>
                <a:srgbClr val="1F497D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61EE55CA-C882-4882-937A-88007F1A4EE9}"/>
              </a:ext>
            </a:extLst>
          </p:cNvPr>
          <p:cNvSpPr/>
          <p:nvPr/>
        </p:nvSpPr>
        <p:spPr>
          <a:xfrm>
            <a:off x="9816667" y="1414270"/>
            <a:ext cx="393699" cy="238527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/>
            <a:r>
              <a:rPr lang="en-US" sz="1100" b="1" kern="0">
                <a:solidFill>
                  <a:srgbClr val="1F497D"/>
                </a:solidFill>
              </a:rPr>
              <a:t>GAP</a:t>
            </a:r>
            <a:endParaRPr lang="en-US" sz="1100" b="1" kern="0" dirty="0">
              <a:solidFill>
                <a:srgbClr val="1F497D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367"/>
              </p:ext>
            </p:extLst>
          </p:nvPr>
        </p:nvGraphicFramePr>
        <p:xfrm>
          <a:off x="646112" y="1740881"/>
          <a:ext cx="9601200" cy="384048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/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8640">
                <a:tc rowSpan="7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GB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Compliance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b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Interior and exterior clean and undamaged at delivery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kumimoji="1"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Sales person explained the</a:t>
                      </a:r>
                      <a:r>
                        <a:rPr kumimoji="1" lang="en-US" sz="11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reason of lateness in delivery process</a:t>
                      </a:r>
                      <a:endParaRPr kumimoji="1"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Salesperson delivered the vehicle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Delivered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with special ceremony : Photo session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7960610"/>
                  </a:ext>
                </a:extLst>
              </a:tr>
              <a:tr h="5486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Thanked</a:t>
                      </a:r>
                      <a:r>
                        <a:rPr lang="en-US" sz="11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for purchase at delivery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64987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Introduced</a:t>
                      </a:r>
                      <a:r>
                        <a:rPr lang="en-US" sz="11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service personnel in service department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Contacted after delivery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="" xmlns:a16="http://schemas.microsoft.com/office/drawing/2014/main" id="{2BE31880-C62E-486C-9033-CEBE8AC85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081958"/>
              </p:ext>
            </p:extLst>
          </p:nvPr>
        </p:nvGraphicFramePr>
        <p:xfrm>
          <a:off x="6660521" y="1588479"/>
          <a:ext cx="2645403" cy="420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34662"/>
              </p:ext>
            </p:extLst>
          </p:nvPr>
        </p:nvGraphicFramePr>
        <p:xfrm>
          <a:off x="10609262" y="1740881"/>
          <a:ext cx="548640" cy="320040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1" u="none" strike="noStrike" smtClean="0">
                          <a:solidFill>
                            <a:srgbClr val="FF4F4F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1" u="none" strike="noStrike">
                        <a:solidFill>
                          <a:srgbClr val="FF4F4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7960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64987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257CD451-44F3-4772-B69F-7E67933880A2}"/>
              </a:ext>
            </a:extLst>
          </p:cNvPr>
          <p:cNvGrpSpPr/>
          <p:nvPr/>
        </p:nvGrpSpPr>
        <p:grpSpPr>
          <a:xfrm>
            <a:off x="6657573" y="5747211"/>
            <a:ext cx="1070655" cy="246221"/>
            <a:chOff x="2482117" y="4320636"/>
            <a:chExt cx="1070655" cy="246221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948016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 smtClean="0">
                  <a:solidFill>
                    <a:srgbClr val="1F497D"/>
                  </a:solidFill>
                </a:rPr>
                <a:t>Apr </a:t>
              </a:r>
              <a:r>
                <a:rPr lang="en-GB" sz="1000" b="1" kern="0" smtClean="0">
                  <a:solidFill>
                    <a:srgbClr val="1F497D"/>
                  </a:solidFill>
                </a:rPr>
                <a:t>‘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20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 </a:t>
              </a:r>
              <a:r>
                <a:rPr lang="id-ID" sz="1000" b="1" kern="0">
                  <a:solidFill>
                    <a:srgbClr val="1F497D"/>
                  </a:solidFill>
                </a:rPr>
                <a:t>(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n=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98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)</a:t>
              </a:r>
              <a:endParaRPr lang="en-US" sz="1000" b="1" kern="0" dirty="0">
                <a:solidFill>
                  <a:srgbClr val="1F497D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FBF8408-6994-4571-8E07-4993C1273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" y="5512266"/>
            <a:ext cx="915919" cy="7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5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15892" y="2967338"/>
            <a:ext cx="875707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SERVICE COMPLIANCE </a:t>
            </a:r>
            <a:r>
              <a:rPr lang="en-GB" sz="5400" smtClean="0"/>
              <a:t>RESULT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936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Compliance Trend Comparison – </a:t>
            </a:r>
            <a:r>
              <a:rPr lang="en-GB" smtClean="0"/>
              <a:t>Service Focus </a:t>
            </a:r>
            <a:r>
              <a:rPr lang="en-GB"/>
              <a:t>Process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According to Nissan users, the vehicle was not washed and vacuumed when it was finished servicing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1EE55CA-C882-4882-937A-88007F1A4EE9}"/>
              </a:ext>
            </a:extLst>
          </p:cNvPr>
          <p:cNvSpPr/>
          <p:nvPr/>
        </p:nvSpPr>
        <p:spPr>
          <a:xfrm>
            <a:off x="7739789" y="1414270"/>
            <a:ext cx="900246" cy="253916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marL="4763" algn="ctr" defTabSz="924259">
              <a:defRPr/>
            </a:pPr>
            <a:r>
              <a:rPr lang="en-US" sz="1200" b="1" u="sng" kern="0" dirty="0">
                <a:solidFill>
                  <a:srgbClr val="1F497D"/>
                </a:solidFill>
              </a:rPr>
              <a:t>Mean Score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963604D7-87BF-42CE-B79F-0A92E52844C3}"/>
              </a:ext>
            </a:extLst>
          </p:cNvPr>
          <p:cNvSpPr/>
          <p:nvPr/>
        </p:nvSpPr>
        <p:spPr>
          <a:xfrm>
            <a:off x="10628590" y="1308752"/>
            <a:ext cx="529633" cy="407804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>
              <a:defRPr/>
            </a:pPr>
            <a:r>
              <a:rPr lang="en-US" sz="1100" b="1" kern="0">
                <a:solidFill>
                  <a:srgbClr val="1F497D"/>
                </a:solidFill>
              </a:rPr>
              <a:t>Base</a:t>
            </a:r>
          </a:p>
          <a:p>
            <a:pPr algn="ctr" defTabSz="924259">
              <a:defRPr/>
            </a:pPr>
            <a:r>
              <a:rPr lang="en-US" sz="1100" b="1" kern="0">
                <a:solidFill>
                  <a:srgbClr val="1F497D"/>
                </a:solidFill>
              </a:rPr>
              <a:t>Apr’20</a:t>
            </a:r>
            <a:endParaRPr lang="en-US" sz="1100" b="1" kern="0" dirty="0">
              <a:solidFill>
                <a:srgbClr val="1F497D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61EE55CA-C882-4882-937A-88007F1A4EE9}"/>
              </a:ext>
            </a:extLst>
          </p:cNvPr>
          <p:cNvSpPr/>
          <p:nvPr/>
        </p:nvSpPr>
        <p:spPr>
          <a:xfrm>
            <a:off x="9816667" y="1414270"/>
            <a:ext cx="393699" cy="238527"/>
          </a:xfrm>
          <a:prstGeom prst="rect">
            <a:avLst/>
          </a:prstGeom>
        </p:spPr>
        <p:txBody>
          <a:bodyPr wrap="none" lIns="68580" tIns="34290" rIns="68580" bIns="34290" anchor="ctr">
            <a:spAutoFit/>
          </a:bodyPr>
          <a:lstStyle/>
          <a:p>
            <a:pPr algn="ctr" defTabSz="924259"/>
            <a:r>
              <a:rPr lang="en-US" sz="1100" b="1" kern="0">
                <a:solidFill>
                  <a:srgbClr val="1F497D"/>
                </a:solidFill>
              </a:rPr>
              <a:t>GAP</a:t>
            </a:r>
            <a:endParaRPr lang="en-US" sz="1100" b="1" kern="0" dirty="0">
              <a:solidFill>
                <a:srgbClr val="1F497D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1335"/>
              </p:ext>
            </p:extLst>
          </p:nvPr>
        </p:nvGraphicFramePr>
        <p:xfrm>
          <a:off x="646112" y="1740881"/>
          <a:ext cx="9601200" cy="2194560"/>
        </p:xfrm>
        <a:graphic>
          <a:graphicData uri="http://schemas.openxmlformats.org/drawingml/2006/table">
            <a:tbl>
              <a:tblPr firstRow="1" bandRow="1"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4400"/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864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GB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Compliance</a:t>
                      </a:r>
                    </a:p>
                  </a:txBody>
                  <a:tcPr marL="45720" marR="45720" marT="9144" marB="9144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Advisor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Service Advisor tell the reason of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delay in service time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Delivery</a:t>
                      </a:r>
                      <a:b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1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Work done</a:t>
                      </a:r>
                      <a:r>
                        <a:rPr 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right first time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0" marR="9525" marT="0" marB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Contacted after service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9525" marT="0" marB="9144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Vehicle washed and vacuumed after service</a:t>
                      </a: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27153"/>
              </p:ext>
            </p:extLst>
          </p:nvPr>
        </p:nvGraphicFramePr>
        <p:xfrm>
          <a:off x="10609262" y="1740881"/>
          <a:ext cx="548640" cy="182880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7960610"/>
                  </a:ext>
                </a:extLst>
              </a:tr>
            </a:tbl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="" xmlns:a16="http://schemas.microsoft.com/office/drawing/2014/main" id="{2BE31880-C62E-486C-9033-CEBE8AC85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509405"/>
              </p:ext>
            </p:extLst>
          </p:nvPr>
        </p:nvGraphicFramePr>
        <p:xfrm>
          <a:off x="6660521" y="1667610"/>
          <a:ext cx="2580193" cy="240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257CD451-44F3-4772-B69F-7E67933880A2}"/>
              </a:ext>
            </a:extLst>
          </p:cNvPr>
          <p:cNvGrpSpPr/>
          <p:nvPr/>
        </p:nvGrpSpPr>
        <p:grpSpPr>
          <a:xfrm>
            <a:off x="6657573" y="4067877"/>
            <a:ext cx="1235764" cy="246221"/>
            <a:chOff x="2482117" y="4320636"/>
            <a:chExt cx="1235764" cy="246221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E3092AA-26B4-4579-911C-ECD3F9AAA7AA}"/>
                </a:ext>
              </a:extLst>
            </p:cNvPr>
            <p:cNvSpPr txBox="1"/>
            <p:nvPr/>
          </p:nvSpPr>
          <p:spPr>
            <a:xfrm>
              <a:off x="2604756" y="4320636"/>
              <a:ext cx="1113125" cy="246221"/>
            </a:xfrm>
            <a:prstGeom prst="rect">
              <a:avLst/>
            </a:prstGeom>
          </p:spPr>
          <p:txBody>
            <a:bodyPr vert="horz" wrap="none" lIns="91440" tIns="45720" rIns="91440" bIns="45720" spcCol="548640" rtlCol="0" anchor="ctr">
              <a:spAutoFit/>
            </a:bodyPr>
            <a:lstStyle/>
            <a:p>
              <a:pPr marL="4763" defTabSz="924259">
                <a:defRPr/>
              </a:pPr>
              <a:r>
                <a:rPr lang="en-US" sz="1000" b="1" kern="0" smtClean="0">
                  <a:solidFill>
                    <a:srgbClr val="1F497D"/>
                  </a:solidFill>
                </a:rPr>
                <a:t>Apr </a:t>
              </a:r>
              <a:r>
                <a:rPr lang="en-GB" sz="1000" b="1" kern="0" smtClean="0">
                  <a:solidFill>
                    <a:srgbClr val="1F497D"/>
                  </a:solidFill>
                </a:rPr>
                <a:t>‘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20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 </a:t>
              </a:r>
              <a:r>
                <a:rPr lang="id-ID" sz="1000" b="1" kern="0">
                  <a:solidFill>
                    <a:srgbClr val="1F497D"/>
                  </a:solidFill>
                </a:rPr>
                <a:t>(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n=</a:t>
              </a:r>
              <a:r>
                <a:rPr lang="en-US" sz="1000" b="1" kern="0" smtClean="0">
                  <a:solidFill>
                    <a:srgbClr val="1F497D"/>
                  </a:solidFill>
                </a:rPr>
                <a:t>1,315</a:t>
              </a:r>
              <a:r>
                <a:rPr lang="id-ID" sz="1000" b="1" kern="0" smtClean="0">
                  <a:solidFill>
                    <a:srgbClr val="1F497D"/>
                  </a:solidFill>
                </a:rPr>
                <a:t>)</a:t>
              </a:r>
              <a:endParaRPr lang="en-US" sz="1000" b="1" kern="0" dirty="0">
                <a:solidFill>
                  <a:srgbClr val="1F497D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F45EBB66-75B2-4A42-AD3B-2E957377F1BE}"/>
                </a:ext>
              </a:extLst>
            </p:cNvPr>
            <p:cNvSpPr/>
            <p:nvPr/>
          </p:nvSpPr>
          <p:spPr>
            <a:xfrm>
              <a:off x="2482117" y="4369725"/>
              <a:ext cx="148043" cy="148043"/>
            </a:xfrm>
            <a:prstGeom prst="rect">
              <a:avLst/>
            </a:prstGeom>
            <a:solidFill>
              <a:srgbClr val="1F497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24259">
                <a:defRPr/>
              </a:pPr>
              <a:endParaRPr lang="en-US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8FBF8408-6994-4571-8E07-4993C1273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3" y="3868105"/>
            <a:ext cx="915919" cy="783908"/>
          </a:xfrm>
          <a:prstGeom prst="rect">
            <a:avLst/>
          </a:prstGeom>
        </p:spPr>
      </p:pic>
      <p:pic>
        <p:nvPicPr>
          <p:cNvPr id="23" name="Picture 4" descr="https://upload.wikimedia.org/wikipedia/en/2/21/Datsun_brand_logo.png">
            <a:extLst>
              <a:ext uri="{FF2B5EF4-FFF2-40B4-BE49-F238E27FC236}">
                <a16:creationId xmlns:a16="http://schemas.microsoft.com/office/drawing/2014/main" xmlns="" id="{10CAA39E-EB0F-4CA1-A983-46F98BC31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53" y="3970000"/>
            <a:ext cx="1076062" cy="59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33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9213"/>
            <a:ext cx="12115800" cy="541337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85830" y="2510921"/>
            <a:ext cx="4414383" cy="17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8622">
              <a:lnSpc>
                <a:spcPts val="6000"/>
              </a:lnSpc>
            </a:pPr>
            <a:r>
              <a:rPr lang="en-GB" sz="9600" b="1" spc="-600" smtClean="0">
                <a:solidFill>
                  <a:srgbClr val="70A345"/>
                </a:solidFill>
                <a:latin typeface="Montserrat" panose="00000500000000000000" pitchFamily="50" charset="0"/>
              </a:rPr>
              <a:t>Thank</a:t>
            </a:r>
          </a:p>
          <a:p>
            <a:pPr algn="r" defTabSz="638622">
              <a:lnSpc>
                <a:spcPts val="6000"/>
              </a:lnSpc>
            </a:pPr>
            <a:r>
              <a:rPr lang="en-GB" sz="9600" b="1" spc="-600" smtClean="0">
                <a:solidFill>
                  <a:srgbClr val="70A345">
                    <a:lumMod val="60000"/>
                    <a:lumOff val="40000"/>
                  </a:srgbClr>
                </a:solidFill>
                <a:latin typeface="Montserrat" panose="00000500000000000000" pitchFamily="50" charset="0"/>
              </a:rPr>
              <a:t>You</a:t>
            </a:r>
            <a:endParaRPr lang="en-US" sz="9600" b="1" spc="-600" smtClean="0">
              <a:solidFill>
                <a:srgbClr val="70A345">
                  <a:lumMod val="60000"/>
                  <a:lumOff val="40000"/>
                </a:srgb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Executive Summary – SSI April 2020</a:t>
            </a:r>
            <a:r>
              <a:rPr lang="en-GB" sz="2000" b="0" smtClean="0"/>
              <a:t> (1/2)</a:t>
            </a:r>
            <a:endParaRPr lang="en-US" sz="3200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12B6F3-9948-4B1E-9D1E-A5EB835AA89F}"/>
              </a:ext>
            </a:extLst>
          </p:cNvPr>
          <p:cNvSpPr/>
          <p:nvPr/>
        </p:nvSpPr>
        <p:spPr>
          <a:xfrm>
            <a:off x="545121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SSI </a:t>
            </a:r>
            <a:r>
              <a:rPr lang="en-US" sz="2400" b="1" smtClean="0">
                <a:solidFill>
                  <a:srgbClr val="000000"/>
                </a:solidFill>
                <a:latin typeface="Calibri" panose="020F0502020204030204" pitchFamily="34" charset="0"/>
              </a:rPr>
              <a:t>INDEX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61A5C8-DE33-4CBC-9ECB-52B616490142}"/>
              </a:ext>
            </a:extLst>
          </p:cNvPr>
          <p:cNvSpPr/>
          <p:nvPr/>
        </p:nvSpPr>
        <p:spPr>
          <a:xfrm>
            <a:off x="545121" y="1507931"/>
            <a:ext cx="512064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KPI: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Overall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satisfaction of SSI Nissan having a slight increment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from SSI target,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with an increase of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17pts.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Moreover, in terms of top and bottom performance, most of touch points are performing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good</a:t>
            </a:r>
            <a:endParaRPr lang="en-US" sz="1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KPI: Focus Process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Highlighted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in this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 are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E0D338E-1A58-4947-87FD-70E7F2E494F0}"/>
              </a:ext>
            </a:extLst>
          </p:cNvPr>
          <p:cNvSpPr/>
          <p:nvPr/>
        </p:nvSpPr>
        <p:spPr>
          <a:xfrm>
            <a:off x="6428517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COMPLIANCE HIGHLIGHT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B7E17C-69A2-4C4F-A7F6-AD35374AFCB5}"/>
              </a:ext>
            </a:extLst>
          </p:cNvPr>
          <p:cNvSpPr/>
          <p:nvPr/>
        </p:nvSpPr>
        <p:spPr>
          <a:xfrm>
            <a:off x="6428517" y="1507931"/>
            <a:ext cx="5120640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Need to take action on SSI Datsun Compliance, which mainly for: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400" dirty="0">
                <a:latin typeface="Calibri" panose="020F0502020204030204" pitchFamily="34" charset="0"/>
              </a:rPr>
              <a:t>Introduced to service personnel in service </a:t>
            </a:r>
            <a:r>
              <a:rPr lang="en-GB" sz="1400" dirty="0" smtClean="0">
                <a:latin typeface="Calibri" panose="020F0502020204030204" pitchFamily="34" charset="0"/>
              </a:rPr>
              <a:t>department (92%)</a:t>
            </a:r>
            <a:endParaRPr lang="en-GB" sz="1400" dirty="0">
              <a:latin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</a:rPr>
              <a:t>Contacted after </a:t>
            </a:r>
            <a:r>
              <a:rPr lang="en-US" sz="1400" dirty="0" smtClean="0">
                <a:latin typeface="Calibri" panose="020F0502020204030204" pitchFamily="34" charset="0"/>
              </a:rPr>
              <a:t>delivery (90%)</a:t>
            </a:r>
            <a:endParaRPr lang="en-US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A4DC39E-871B-4C15-AA58-3D16D0522C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1984" y="3776663"/>
          <a:ext cx="4572000" cy="2194560"/>
        </p:xfrm>
        <a:graphic>
          <a:graphicData uri="http://schemas.openxmlformats.org/drawingml/2006/table">
            <a:tbl>
              <a:tblPr firstRow="1" bandRow="1"/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Focus Process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Consultation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9.48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Follow up 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9.42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Product Presentation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(9.50) 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 Test Drive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(7.94) 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79673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 New Vehicle Delivery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(9.68</a:t>
                      </a:r>
                      <a:r>
                        <a:rPr lang="id-ID" sz="14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897644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17A6AC1-2CF3-4771-BBC5-C9B8D49CE82A}"/>
              </a:ext>
            </a:extLst>
          </p:cNvPr>
          <p:cNvCxnSpPr/>
          <p:nvPr/>
        </p:nvCxnSpPr>
        <p:spPr>
          <a:xfrm>
            <a:off x="6094412" y="1463920"/>
            <a:ext cx="0" cy="3930161"/>
          </a:xfrm>
          <a:prstGeom prst="line">
            <a:avLst/>
          </a:prstGeom>
          <a:noFill/>
          <a:ln w="12700">
            <a:solidFill>
              <a:srgbClr val="BCBE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Executive Summary – CSI April 2020</a:t>
            </a:r>
            <a:r>
              <a:rPr lang="en-GB" sz="2000" b="0" smtClean="0"/>
              <a:t> (2/2)</a:t>
            </a:r>
            <a:endParaRPr lang="en-US" sz="3200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12B6F3-9948-4B1E-9D1E-A5EB835AA89F}"/>
              </a:ext>
            </a:extLst>
          </p:cNvPr>
          <p:cNvSpPr/>
          <p:nvPr/>
        </p:nvSpPr>
        <p:spPr>
          <a:xfrm>
            <a:off x="545121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2400" b="1" smtClean="0">
                <a:solidFill>
                  <a:srgbClr val="000000"/>
                </a:solidFill>
                <a:latin typeface="Calibri" panose="020F0502020204030204" pitchFamily="34" charset="0"/>
              </a:rPr>
              <a:t>CSI INDEX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61A5C8-DE33-4CBC-9ECB-52B616490142}"/>
              </a:ext>
            </a:extLst>
          </p:cNvPr>
          <p:cNvSpPr/>
          <p:nvPr/>
        </p:nvSpPr>
        <p:spPr>
          <a:xfrm>
            <a:off x="545121" y="1507931"/>
            <a:ext cx="5120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KPI:</a:t>
            </a:r>
            <a:r>
              <a:rPr lang="en-US" sz="14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d-ID" sz="1400" b="1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Again, CSI Index score </a:t>
            </a:r>
            <a:r>
              <a:rPr lang="id-ID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 moving to positive score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with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adding by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4pts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880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884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compared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CSI target.</a:t>
            </a:r>
            <a:endParaRPr lang="en-US" sz="14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1" u="sng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Secondary KPI: Focus Process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Factors that need to maintain are: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E0D338E-1A58-4947-87FD-70E7F2E494F0}"/>
              </a:ext>
            </a:extLst>
          </p:cNvPr>
          <p:cNvSpPr/>
          <p:nvPr/>
        </p:nvSpPr>
        <p:spPr>
          <a:xfrm>
            <a:off x="6428517" y="94957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2400" b="1">
                <a:solidFill>
                  <a:srgbClr val="000000"/>
                </a:solidFill>
                <a:latin typeface="Calibri" panose="020F0502020204030204" pitchFamily="34" charset="0"/>
              </a:rPr>
              <a:t>. COMPLIANCE HIGHLIGHT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B7E17C-69A2-4C4F-A7F6-AD35374AFCB5}"/>
              </a:ext>
            </a:extLst>
          </p:cNvPr>
          <p:cNvSpPr/>
          <p:nvPr/>
        </p:nvSpPr>
        <p:spPr>
          <a:xfrm>
            <a:off x="6428517" y="1507931"/>
            <a:ext cx="5120640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lvl="1" indent="-290513" algn="just">
              <a:spcBef>
                <a:spcPts val="2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Highlighted compliance score on all Service Quality touch point:</a:t>
            </a: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400" dirty="0">
                <a:latin typeface="Calibri" panose="020F0502020204030204" pitchFamily="34" charset="0"/>
              </a:rPr>
              <a:t>Service Advisor tell the reason of delay in service </a:t>
            </a:r>
            <a:r>
              <a:rPr lang="en-GB" sz="1400" dirty="0" smtClean="0">
                <a:latin typeface="Calibri" panose="020F0502020204030204" pitchFamily="34" charset="0"/>
              </a:rPr>
              <a:t>time (71%)</a:t>
            </a:r>
            <a:endParaRPr lang="en-GB" sz="1400" dirty="0">
              <a:latin typeface="Calibri" panose="020F0502020204030204" pitchFamily="34" charset="0"/>
            </a:endParaRPr>
          </a:p>
          <a:p>
            <a:pPr marL="290513" lvl="1" indent="-290513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400" dirty="0">
                <a:latin typeface="Calibri" panose="020F0502020204030204" pitchFamily="34" charset="0"/>
              </a:rPr>
              <a:t>Vehicle washed and vacuumed after </a:t>
            </a:r>
            <a:r>
              <a:rPr lang="en-GB" sz="1400" dirty="0" smtClean="0">
                <a:latin typeface="Calibri" panose="020F0502020204030204" pitchFamily="34" charset="0"/>
              </a:rPr>
              <a:t>service (65%)</a:t>
            </a:r>
            <a:endParaRPr lang="en-GB" sz="1400" dirty="0">
              <a:latin typeface="Calibri" panose="020F050202020403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A4DC39E-871B-4C15-AA58-3D16D0522C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1984" y="3178786"/>
          <a:ext cx="4572000" cy="2926080"/>
        </p:xfrm>
        <a:graphic>
          <a:graphicData uri="http://schemas.openxmlformats.org/drawingml/2006/table">
            <a:tbl>
              <a:tblPr firstRow="1" bandRow="1"/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Focus Process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 w="12700" cap="flat" cmpd="sng" algn="ctr">
                      <a:solidFill>
                        <a:srgbClr val="1F49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 Cost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(8.31)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1F497D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2. Time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(8.71)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3. F1 [Thoroughness of maintenance/repair]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(8.87)</a:t>
                      </a:r>
                      <a:endParaRPr lang="id-ID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4. Quality of Work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(8.84)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79673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5. </a:t>
                      </a:r>
                      <a:r>
                        <a:rPr lang="id-ID" sz="1400" b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Vehicle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Cleanliness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(8.83) 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897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6. Service Advisor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(8.98) 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242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7. Follow up</a:t>
                      </a:r>
                      <a:r>
                        <a:rPr lang="id-ID" sz="1400" b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8.89</a:t>
                      </a:r>
                      <a:r>
                        <a:rPr lang="id-ID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17A6AC1-2CF3-4771-BBC5-C9B8D49CE82A}"/>
              </a:ext>
            </a:extLst>
          </p:cNvPr>
          <p:cNvCxnSpPr/>
          <p:nvPr/>
        </p:nvCxnSpPr>
        <p:spPr>
          <a:xfrm>
            <a:off x="6094412" y="1463920"/>
            <a:ext cx="0" cy="3930161"/>
          </a:xfrm>
          <a:prstGeom prst="line">
            <a:avLst/>
          </a:prstGeom>
          <a:noFill/>
          <a:ln w="12700">
            <a:solidFill>
              <a:srgbClr val="BCBE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4521" y="2967338"/>
            <a:ext cx="959980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5400" b="1" smtClean="0"/>
              <a:t>FOCUS PROCESS CSI &amp; SSI </a:t>
            </a:r>
            <a:r>
              <a:rPr lang="en-GB" sz="5400" smtClean="0"/>
              <a:t>TREND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2552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 dirty="0"/>
              <a:t>Good performance shown on this period, and compare to S</a:t>
            </a:r>
            <a:r>
              <a:rPr lang="en-GB" dirty="0" smtClean="0"/>
              <a:t>SI target, </a:t>
            </a:r>
            <a:r>
              <a:rPr lang="en-GB" dirty="0"/>
              <a:t>it has slight increase by </a:t>
            </a:r>
            <a:r>
              <a:rPr lang="en-GB" dirty="0" smtClean="0"/>
              <a:t>17pts</a:t>
            </a:r>
            <a:r>
              <a:rPr lang="en-GB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xmlns="" id="{2882AE79-3DF0-486D-AD2F-2F05962AD4E8}"/>
              </a:ext>
            </a:extLst>
          </p:cNvPr>
          <p:cNvSpPr txBox="1"/>
          <p:nvPr/>
        </p:nvSpPr>
        <p:spPr>
          <a:xfrm>
            <a:off x="2419925" y="1664552"/>
            <a:ext cx="73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Satisfaction : Overall Satisfaction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b="1" dirty="0">
                <a:solidFill>
                  <a:srgbClr val="000008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INDEX SCORE RESULT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569886"/>
              </p:ext>
            </p:extLst>
          </p:nvPr>
        </p:nvGraphicFramePr>
        <p:xfrm>
          <a:off x="1510796" y="2466633"/>
          <a:ext cx="9167233" cy="266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04839"/>
              </p:ext>
            </p:extLst>
          </p:nvPr>
        </p:nvGraphicFramePr>
        <p:xfrm>
          <a:off x="2152634" y="5260154"/>
          <a:ext cx="7883556" cy="274320"/>
        </p:xfrm>
        <a:graphic>
          <a:graphicData uri="http://schemas.openxmlformats.org/drawingml/2006/table">
            <a:tbl>
              <a:tblPr/>
              <a:tblGrid>
                <a:gridCol w="656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98</a:t>
                      </a: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1F497D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3F084A7-B664-4F3B-949B-A98D3749182D}"/>
              </a:ext>
            </a:extLst>
          </p:cNvPr>
          <p:cNvSpPr txBox="1"/>
          <p:nvPr/>
        </p:nvSpPr>
        <p:spPr>
          <a:xfrm>
            <a:off x="1053490" y="5304981"/>
            <a:ext cx="994628" cy="184666"/>
          </a:xfrm>
          <a:prstGeom prst="rect">
            <a:avLst/>
          </a:prstGeom>
        </p:spPr>
        <p:txBody>
          <a:bodyPr vert="horz" wrap="square" lIns="0" tIns="0" rIns="0" bIns="0" spcCol="548640" rtlCol="0">
            <a:spAutoFit/>
          </a:bodyPr>
          <a:lstStyle/>
          <a:p>
            <a:pPr marL="4763" algn="r" defTabSz="924282"/>
            <a:r>
              <a:rPr lang="en-US" sz="1200" b="1" dirty="0">
                <a:solidFill>
                  <a:srgbClr val="000000"/>
                </a:solidFill>
                <a:latin typeface="Calibri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37502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(1/3)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pPr fontAlgn="b"/>
            <a:r>
              <a:rPr lang="en-GB" dirty="0"/>
              <a:t>Positive figure on most of SSI Nissan’s touch </a:t>
            </a:r>
            <a:r>
              <a:rPr lang="en-GB" dirty="0" smtClean="0"/>
              <a:t>point on this period. </a:t>
            </a:r>
            <a:r>
              <a:rPr lang="en-GB" dirty="0"/>
              <a:t>Highest </a:t>
            </a:r>
            <a:r>
              <a:rPr lang="en-GB" dirty="0" smtClean="0"/>
              <a:t>score happened for </a:t>
            </a:r>
            <a:r>
              <a:rPr lang="en-US" b="1" dirty="0"/>
              <a:t>New </a:t>
            </a:r>
            <a:r>
              <a:rPr lang="en-US" b="1" dirty="0" smtClean="0"/>
              <a:t>Vehicle Delivery</a:t>
            </a:r>
            <a:r>
              <a:rPr lang="en-US" sz="1050" b="1" dirty="0" smtClean="0"/>
              <a:t> </a:t>
            </a:r>
            <a:r>
              <a:rPr lang="en-GB" dirty="0" smtClean="0"/>
              <a:t>(9.68). And lowest </a:t>
            </a:r>
            <a:r>
              <a:rPr lang="en-GB" dirty="0"/>
              <a:t>score happened </a:t>
            </a:r>
            <a:r>
              <a:rPr lang="en-GB" dirty="0" smtClean="0"/>
              <a:t>for </a:t>
            </a:r>
            <a:r>
              <a:rPr lang="en-US" b="1" dirty="0"/>
              <a:t>Test </a:t>
            </a:r>
            <a:r>
              <a:rPr lang="en-US" b="1" dirty="0" smtClean="0"/>
              <a:t>Drive</a:t>
            </a:r>
            <a:r>
              <a:rPr lang="en-US" sz="1050" b="1" dirty="0"/>
              <a:t> </a:t>
            </a:r>
            <a:r>
              <a:rPr lang="en-US" sz="1050" dirty="0" smtClean="0"/>
              <a:t>(7.94).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96260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1614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Overall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Satisfaction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Consultation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 l="4700" t="3274" r="8464" b="5450"/>
          <a:stretch>
            <a:fillRect/>
          </a:stretch>
        </p:blipFill>
        <p:spPr>
          <a:xfrm>
            <a:off x="1446210" y="2286368"/>
            <a:ext cx="514476" cy="529562"/>
          </a:xfrm>
          <a:custGeom>
            <a:avLst/>
            <a:gdLst>
              <a:gd name="connsiteX0" fmla="*/ 2125980 w 4251960"/>
              <a:gd name="connsiteY0" fmla="*/ 0 h 4251960"/>
              <a:gd name="connsiteX1" fmla="*/ 4251960 w 4251960"/>
              <a:gd name="connsiteY1" fmla="*/ 2125980 h 4251960"/>
              <a:gd name="connsiteX2" fmla="*/ 2125980 w 4251960"/>
              <a:gd name="connsiteY2" fmla="*/ 4251960 h 4251960"/>
              <a:gd name="connsiteX3" fmla="*/ 0 w 4251960"/>
              <a:gd name="connsiteY3" fmla="*/ 2125980 h 4251960"/>
              <a:gd name="connsiteX4" fmla="*/ 2125980 w 4251960"/>
              <a:gd name="connsiteY4" fmla="*/ 0 h 425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960" h="4251960">
                <a:moveTo>
                  <a:pt x="2125980" y="0"/>
                </a:moveTo>
                <a:cubicBezTo>
                  <a:pt x="3300126" y="0"/>
                  <a:pt x="4251960" y="951834"/>
                  <a:pt x="4251960" y="2125980"/>
                </a:cubicBezTo>
                <a:cubicBezTo>
                  <a:pt x="4251960" y="3300126"/>
                  <a:pt x="3300126" y="4251960"/>
                  <a:pt x="2125980" y="4251960"/>
                </a:cubicBezTo>
                <a:cubicBezTo>
                  <a:pt x="951834" y="4251960"/>
                  <a:pt x="0" y="3300126"/>
                  <a:pt x="0" y="2125980"/>
                </a:cubicBezTo>
                <a:cubicBezTo>
                  <a:pt x="0" y="951834"/>
                  <a:pt x="951834" y="0"/>
                  <a:pt x="2125980" y="0"/>
                </a:cubicBezTo>
                <a:close/>
              </a:path>
            </a:pathLst>
          </a:custGeom>
        </p:spPr>
      </p:pic>
      <p:graphicFrame>
        <p:nvGraphicFramePr>
          <p:cNvPr id="25" name="Chart 24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424780"/>
              </p:ext>
            </p:extLst>
          </p:nvPr>
        </p:nvGraphicFramePr>
        <p:xfrm>
          <a:off x="2941698" y="1893280"/>
          <a:ext cx="8686800" cy="1650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48280"/>
              </p:ext>
            </p:extLst>
          </p:nvPr>
        </p:nvGraphicFramePr>
        <p:xfrm>
          <a:off x="2941698" y="3299469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9078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20D3836C-922C-480D-A7CF-248001594C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37" y="4257029"/>
            <a:ext cx="623232" cy="623232"/>
          </a:xfrm>
          <a:prstGeom prst="rect">
            <a:avLst/>
          </a:prstGeom>
        </p:spPr>
      </p:pic>
      <p:graphicFrame>
        <p:nvGraphicFramePr>
          <p:cNvPr id="39" name="Chart 38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22209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93226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883409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93226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0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(2/3)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83767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Product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Presentation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Test Drive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9078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AB89896-67DA-402C-B9E6-39AC14974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7080" y="2218471"/>
            <a:ext cx="663942" cy="663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D7406DD-761D-431F-960E-9C8229BF99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80" y="4294786"/>
            <a:ext cx="555381" cy="555381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5909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36884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803399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82427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676329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88475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145863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09306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0413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Sales Focus Process Trend – </a:t>
            </a:r>
            <a:r>
              <a:rPr lang="en-GB" b="0" smtClean="0"/>
              <a:t>By Touch Points</a:t>
            </a:r>
            <a:r>
              <a:rPr lang="en-GB" sz="2000" b="0" smtClean="0"/>
              <a:t> (3/3)</a:t>
            </a:r>
            <a:endParaRPr lang="en-US" b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C24351D3-9F0F-4A23-BB90-8A1E4EA5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198"/>
              </p:ext>
            </p:extLst>
          </p:nvPr>
        </p:nvGraphicFramePr>
        <p:xfrm>
          <a:off x="646112" y="1705711"/>
          <a:ext cx="11163300" cy="4009290"/>
        </p:xfrm>
        <a:graphic>
          <a:graphicData uri="http://schemas.openxmlformats.org/drawingml/2006/table">
            <a:tbl>
              <a:tblPr firstRow="1" bandRow="1"/>
              <a:tblGrid>
                <a:gridCol w="2114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486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New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Vehicle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Delivery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772473"/>
                  </a:ext>
                </a:extLst>
              </a:tr>
              <a:tr h="2004645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GB" sz="1400" b="1" i="0" u="none" strike="noStrike" smtClean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Follow Up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9144" marB="9144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90578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59078"/>
              </p:ext>
            </p:extLst>
          </p:nvPr>
        </p:nvGraphicFramePr>
        <p:xfrm>
          <a:off x="2941698" y="5778900"/>
          <a:ext cx="8686800" cy="27432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Apr’20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May’20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Jun’20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Jul’20</a:t>
                      </a: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Aug’20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Sep’20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Oct’20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Nov’20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Dec’20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Jan’21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Feb’21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kumimoji="0" lang="en-GB" sz="1050" b="1" i="0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Mar’21</a:t>
                      </a:r>
                      <a:endParaRPr kumimoji="0" lang="en-US" sz="105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F8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DCD6D6F-3705-4FD0-9A8B-0A107460D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59" y="2139461"/>
            <a:ext cx="726831" cy="7268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F7BE576-4E1A-486A-8F9F-3A61601C80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37" y="4215954"/>
            <a:ext cx="787331" cy="645853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341224"/>
              </p:ext>
            </p:extLst>
          </p:nvPr>
        </p:nvGraphicFramePr>
        <p:xfrm>
          <a:off x="2941698" y="1770185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42892"/>
              </p:ext>
            </p:extLst>
          </p:nvPr>
        </p:nvGraphicFramePr>
        <p:xfrm>
          <a:off x="2941698" y="2743201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563436"/>
              </p:ext>
            </p:extLst>
          </p:nvPr>
        </p:nvGraphicFramePr>
        <p:xfrm>
          <a:off x="2941698" y="2971799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88185"/>
              </p:ext>
            </p:extLst>
          </p:nvPr>
        </p:nvGraphicFramePr>
        <p:xfrm>
          <a:off x="2941698" y="3464170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290747"/>
              </p:ext>
            </p:extLst>
          </p:nvPr>
        </p:nvGraphicFramePr>
        <p:xfrm>
          <a:off x="2941698" y="3774832"/>
          <a:ext cx="8686800" cy="114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42114"/>
              </p:ext>
            </p:extLst>
          </p:nvPr>
        </p:nvGraphicFramePr>
        <p:xfrm>
          <a:off x="2941698" y="4747848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488258"/>
              </p:ext>
            </p:extLst>
          </p:nvPr>
        </p:nvGraphicFramePr>
        <p:xfrm>
          <a:off x="2941698" y="4976446"/>
          <a:ext cx="8686800" cy="6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89383"/>
              </p:ext>
            </p:extLst>
          </p:nvPr>
        </p:nvGraphicFramePr>
        <p:xfrm>
          <a:off x="2941698" y="5468817"/>
          <a:ext cx="8686800" cy="2286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604139"/>
              </p:ext>
            </p:extLst>
          </p:nvPr>
        </p:nvGraphicFramePr>
        <p:xfrm>
          <a:off x="7740332" y="1395759"/>
          <a:ext cx="4069080" cy="182880"/>
        </p:xfrm>
        <a:graphic>
          <a:graphicData uri="http://schemas.openxmlformats.org/drawingml/2006/table">
            <a:tbl>
              <a:tblPr/>
              <a:tblGrid>
                <a:gridCol w="182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903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828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MTD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73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2428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GAP (month-on-month</a:t>
                      </a:r>
                      <a:endParaRPr kumimoji="0" lang="en-US" sz="1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Top-Bottom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kumimoji="0" lang="en-GB" sz="1000" b="0" i="1" u="none" strike="noStrike" kern="1200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FY20 BP</a:t>
                      </a:r>
                      <a:endParaRPr kumimoji="0" lang="en-US" sz="10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1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         Service Focus Process Trend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CA912-3543-4EFC-80B8-79B15DE59D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36512" y="682093"/>
            <a:ext cx="12115800" cy="548640"/>
          </a:xfrm>
        </p:spPr>
        <p:txBody>
          <a:bodyPr/>
          <a:lstStyle/>
          <a:p>
            <a:r>
              <a:rPr lang="en-GB" dirty="0"/>
              <a:t>Good performance shown on this period, and compare to </a:t>
            </a:r>
            <a:r>
              <a:rPr lang="en-GB" dirty="0" smtClean="0"/>
              <a:t>CSI </a:t>
            </a:r>
            <a:r>
              <a:rPr lang="en-GB" dirty="0"/>
              <a:t>target, it has slight increase by 4</a:t>
            </a:r>
            <a:r>
              <a:rPr lang="en-GB" dirty="0" smtClean="0"/>
              <a:t>pts</a:t>
            </a:r>
            <a:r>
              <a:rPr lang="en-GB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E19B3B6-3324-4060-A348-C249811E58FF}"/>
              </a:ext>
            </a:extLst>
          </p:cNvPr>
          <p:cNvSpPr txBox="1"/>
          <p:nvPr/>
        </p:nvSpPr>
        <p:spPr>
          <a:xfrm>
            <a:off x="10350397" y="6219826"/>
            <a:ext cx="1794402" cy="230832"/>
          </a:xfrm>
          <a:prstGeom prst="rect">
            <a:avLst/>
          </a:prstGeom>
        </p:spPr>
        <p:txBody>
          <a:bodyPr vert="horz" wrap="none" lIns="91440" tIns="45720" rIns="91440" bIns="45720" spcCol="548640" rtlCol="0">
            <a:spAutoFit/>
          </a:bodyPr>
          <a:lstStyle/>
          <a:p>
            <a:pPr marL="4763" algn="r" defTabSz="924259"/>
            <a:r>
              <a:rPr lang="en-US" sz="900" i="1" dirty="0">
                <a:solidFill>
                  <a:srgbClr val="FF0000"/>
                </a:solidFill>
                <a:latin typeface="Calibri" panose="020F0502020204030204" pitchFamily="34" charset="0"/>
              </a:rPr>
              <a:t>*read with cautions for small base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4080EC6-26EE-443A-B331-44594A01D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5" y="55685"/>
            <a:ext cx="611476" cy="523346"/>
          </a:xfrm>
          <a:prstGeom prst="rect">
            <a:avLst/>
          </a:prstGeom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xmlns="" id="{2882AE79-3DF0-486D-AD2F-2F05962AD4E8}"/>
              </a:ext>
            </a:extLst>
          </p:cNvPr>
          <p:cNvSpPr txBox="1"/>
          <p:nvPr/>
        </p:nvSpPr>
        <p:spPr>
          <a:xfrm>
            <a:off x="2419925" y="1664552"/>
            <a:ext cx="73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600" b="1" dirty="0">
                <a:solidFill>
                  <a:srgbClr val="C00000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Customer Satisfaction : Overall Satisfaction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b="1" dirty="0">
                <a:solidFill>
                  <a:srgbClr val="000008"/>
                </a:solidFill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INDEX SCORE RESULT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="" xmlns:a16="http://schemas.microsoft.com/office/drawing/2014/main" id="{3180A07F-CF57-4722-A4EB-F7EC2241D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587164"/>
              </p:ext>
            </p:extLst>
          </p:nvPr>
        </p:nvGraphicFramePr>
        <p:xfrm>
          <a:off x="1510796" y="2466633"/>
          <a:ext cx="9167233" cy="266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9B078ABE-5145-4A09-A59E-18D92578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91699"/>
              </p:ext>
            </p:extLst>
          </p:nvPr>
        </p:nvGraphicFramePr>
        <p:xfrm>
          <a:off x="2152634" y="5260154"/>
          <a:ext cx="7883556" cy="274320"/>
        </p:xfrm>
        <a:graphic>
          <a:graphicData uri="http://schemas.openxmlformats.org/drawingml/2006/table">
            <a:tbl>
              <a:tblPr/>
              <a:tblGrid>
                <a:gridCol w="656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677480062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979070461"/>
                    </a:ext>
                  </a:extLst>
                </a:gridCol>
                <a:gridCol w="656963">
                  <a:extLst>
                    <a:ext uri="{9D8B030D-6E8A-4147-A177-3AD203B41FA5}">
                      <a16:colId xmlns="" xmlns:a16="http://schemas.microsoft.com/office/drawing/2014/main" val="21097402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1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1,315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>
                        <a:solidFill>
                          <a:srgbClr val="1F497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E9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3F084A7-B664-4F3B-949B-A98D3749182D}"/>
              </a:ext>
            </a:extLst>
          </p:cNvPr>
          <p:cNvSpPr txBox="1"/>
          <p:nvPr/>
        </p:nvSpPr>
        <p:spPr>
          <a:xfrm>
            <a:off x="1053490" y="5304981"/>
            <a:ext cx="994628" cy="184666"/>
          </a:xfrm>
          <a:prstGeom prst="rect">
            <a:avLst/>
          </a:prstGeom>
        </p:spPr>
        <p:txBody>
          <a:bodyPr vert="horz" wrap="square" lIns="0" tIns="0" rIns="0" bIns="0" spcCol="548640" rtlCol="0">
            <a:spAutoFit/>
          </a:bodyPr>
          <a:lstStyle/>
          <a:p>
            <a:pPr marL="4763" algn="r" defTabSz="924282"/>
            <a:r>
              <a:rPr lang="en-US" sz="1200" b="1" dirty="0">
                <a:solidFill>
                  <a:srgbClr val="000000"/>
                </a:solidFill>
                <a:latin typeface="Calibri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41605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Ipsos">
    <a:dk1>
      <a:srgbClr val="1F497D"/>
    </a:dk1>
    <a:lt1>
      <a:srgbClr val="FFFFFF"/>
    </a:lt1>
    <a:dk2>
      <a:srgbClr val="58595B"/>
    </a:dk2>
    <a:lt2>
      <a:srgbClr val="BCBEC0"/>
    </a:lt2>
    <a:accent1>
      <a:srgbClr val="008E94"/>
    </a:accent1>
    <a:accent2>
      <a:srgbClr val="FBB040"/>
    </a:accent2>
    <a:accent3>
      <a:srgbClr val="ED6737"/>
    </a:accent3>
    <a:accent4>
      <a:srgbClr val="A8CCDD"/>
    </a:accent4>
    <a:accent5>
      <a:srgbClr val="A1C46B"/>
    </a:accent5>
    <a:accent6>
      <a:srgbClr val="281051"/>
    </a:accent6>
    <a:hlink>
      <a:srgbClr val="B4321E"/>
    </a:hlink>
    <a:folHlink>
      <a:srgbClr val="993366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7197080900659115","enableDocumentContentUpdater":true,"version":"1.4"}]]></TemplafySlideTemplateConfiguration>
</file>

<file path=customXml/item2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409A7D8-1463-42FF-96AF-322411D47E5D}">
  <ds:schemaRefs/>
</ds:datastoreItem>
</file>

<file path=customXml/itemProps2.xml><?xml version="1.0" encoding="utf-8"?>
<ds:datastoreItem xmlns:ds="http://schemas.openxmlformats.org/officeDocument/2006/customXml" ds:itemID="{DC9C5E55-D2AE-4A50-8CA8-8402303AE2A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12986</TotalTime>
  <Words>950</Words>
  <Application>Microsoft Office PowerPoint</Application>
  <PresentationFormat>Custom</PresentationFormat>
  <Paragraphs>370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Montserrat</vt:lpstr>
      <vt:lpstr>Nissan Brand Bold</vt:lpstr>
      <vt:lpstr>Verdana</vt:lpstr>
      <vt:lpstr>Wingdings</vt:lpstr>
      <vt:lpstr>1_Custom Design</vt:lpstr>
      <vt:lpstr>2_Custom Design</vt:lpstr>
      <vt:lpstr>3_Custom Design</vt:lpstr>
      <vt:lpstr>PowerPoint Presentation</vt:lpstr>
      <vt:lpstr>         Executive Summary – SSI April 2020 (1/2)</vt:lpstr>
      <vt:lpstr>         Executive Summary – CSI April 2020 (2/2)</vt:lpstr>
      <vt:lpstr> </vt:lpstr>
      <vt:lpstr>         Sales Focus Process Trend</vt:lpstr>
      <vt:lpstr>         Sales Focus Process Trend – By Touch Points (1/3)</vt:lpstr>
      <vt:lpstr>         Sales Focus Process Trend – By Touch Points (2/3)</vt:lpstr>
      <vt:lpstr>         Sales Focus Process Trend – By Touch Points (3/3)</vt:lpstr>
      <vt:lpstr>         Service Focus Process Trend</vt:lpstr>
      <vt:lpstr>         Service Focus Process Trend – By Touch Points (1/5)</vt:lpstr>
      <vt:lpstr>         Service Focus Process Trend – By Touch Points (2/5)</vt:lpstr>
      <vt:lpstr>         Service Focus Process Trend – By Touch Points (3/5)</vt:lpstr>
      <vt:lpstr>         Service Focus Process Trend – By Touch Points (4/5)</vt:lpstr>
      <vt:lpstr>         Service Focus Process Trend – By Touch Points (5/5)</vt:lpstr>
      <vt:lpstr> </vt:lpstr>
      <vt:lpstr>Compliance Trend Comparison – Sales Focus Process</vt:lpstr>
      <vt:lpstr> </vt:lpstr>
      <vt:lpstr>Compliance Trend Comparison – Service Focus Process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Syarif Amrulla</dc:creator>
  <cp:lastModifiedBy>Ambrosius Kenny Tjahyadi</cp:lastModifiedBy>
  <cp:revision>440</cp:revision>
  <dcterms:created xsi:type="dcterms:W3CDTF">2019-02-02T11:59:57Z</dcterms:created>
  <dcterms:modified xsi:type="dcterms:W3CDTF">2020-05-20T15:31:33Z</dcterms:modified>
</cp:coreProperties>
</file>